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56" r:id="rId5"/>
    <p:sldId id="257" r:id="rId6"/>
    <p:sldId id="271" r:id="rId7"/>
    <p:sldId id="258" r:id="rId8"/>
    <p:sldId id="270" r:id="rId9"/>
    <p:sldId id="259" r:id="rId10"/>
    <p:sldId id="261" r:id="rId11"/>
    <p:sldId id="273" r:id="rId12"/>
    <p:sldId id="276" r:id="rId13"/>
    <p:sldId id="277" r:id="rId14"/>
    <p:sldId id="264" r:id="rId15"/>
    <p:sldId id="267"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1" dirty="0">
              <a:solidFill>
                <a:schemeClr val="bg1"/>
              </a:solidFill>
              <a:latin typeface="Tenorite" pitchFamily="2" charset="0"/>
            </a:rPr>
            <a:t>--END--</a:t>
          </a: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b="1" dirty="0">
              <a:solidFill>
                <a:schemeClr val="bg1"/>
              </a:solidFill>
              <a:latin typeface="Tenorite" pitchFamily="2" charset="0"/>
            </a:rPr>
            <a:t>1. Register</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r>
            <a:rPr lang="en-US" b="0" dirty="0">
              <a:solidFill>
                <a:schemeClr val="bg1"/>
              </a:solidFill>
              <a:latin typeface="Tenorite" pitchFamily="2" charset="0"/>
            </a:rPr>
            <a:t>Users &amp; Admin can </a:t>
          </a:r>
        </a:p>
        <a:p>
          <a:r>
            <a:rPr lang="en-US" b="0" dirty="0">
              <a:solidFill>
                <a:schemeClr val="bg1"/>
              </a:solidFill>
              <a:latin typeface="Tenorite" pitchFamily="2" charset="0"/>
            </a:rPr>
            <a:t>Sign in or login</a:t>
          </a: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dgm:spPr/>
      <dgm:t>
        <a:bodyPr/>
        <a:lstStyle/>
        <a:p>
          <a:pPr>
            <a:defRPr b="1"/>
          </a:pPr>
          <a:r>
            <a:rPr lang="en-US" b="1" dirty="0">
              <a:solidFill>
                <a:schemeClr val="bg1"/>
              </a:solidFill>
              <a:latin typeface="Tenorite" pitchFamily="2" charset="0"/>
            </a:rPr>
            <a:t>2. User’s Dashboard</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r>
            <a:rPr lang="en-US" b="0" dirty="0">
              <a:solidFill>
                <a:schemeClr val="bg1"/>
              </a:solidFill>
              <a:latin typeface="Tenorite" pitchFamily="2" charset="0"/>
            </a:rPr>
            <a:t>All information related to leaves</a:t>
          </a: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defRPr b="1"/>
          </a:pPr>
          <a:r>
            <a:rPr lang="en-US" b="1" dirty="0">
              <a:solidFill>
                <a:schemeClr val="bg1"/>
              </a:solidFill>
              <a:latin typeface="Tenorite" pitchFamily="2" charset="0"/>
            </a:rPr>
            <a:t>3. Apply For Leave</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dgm:spPr/>
      <dgm:t>
        <a:bodyPr/>
        <a:lstStyle/>
        <a:p>
          <a:r>
            <a:rPr lang="en-US" b="0" dirty="0">
              <a:solidFill>
                <a:schemeClr val="bg1"/>
              </a:solidFill>
              <a:latin typeface="Tenorite" pitchFamily="2" charset="0"/>
            </a:rPr>
            <a:t>Mention Reason of leave &amp; other necessary details</a:t>
          </a: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4. Admin Dashboard</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dgm:spPr/>
      <dgm:t>
        <a:bodyPr/>
        <a:lstStyle/>
        <a:p>
          <a:r>
            <a:rPr lang="en-US" b="0" dirty="0">
              <a:solidFill>
                <a:schemeClr val="bg1"/>
              </a:solidFill>
              <a:latin typeface="Tenorite" pitchFamily="2" charset="0"/>
            </a:rPr>
            <a:t>Every access to admin &amp; authorities</a:t>
          </a: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dgm:spPr/>
      <dgm:t>
        <a:bodyPr/>
        <a:lstStyle/>
        <a:p>
          <a:pPr>
            <a:defRPr b="1"/>
          </a:pPr>
          <a:r>
            <a:rPr lang="en-US" b="1" dirty="0">
              <a:solidFill>
                <a:schemeClr val="bg1"/>
              </a:solidFill>
              <a:latin typeface="Tenorite" pitchFamily="2" charset="0"/>
            </a:rPr>
            <a:t>5. Logout</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8FE81FEC-2664-411F-AEB3-065F29F52751}">
      <dgm:prSet custT="1"/>
      <dgm:spPr>
        <a:solidFill>
          <a:schemeClr val="accent1"/>
        </a:solidFill>
        <a:ln>
          <a:noFill/>
        </a:ln>
      </dgm:spPr>
      <dgm:t>
        <a:bodyPr lIns="182880" tIns="182880" rIns="182880" bIns="182880"/>
        <a:lstStyle/>
        <a:p>
          <a:pPr marL="0" algn="ctr" rtl="0">
            <a:buNone/>
          </a:pPr>
          <a:r>
            <a:rPr lang="en-US" sz="1400" dirty="0">
              <a:latin typeface="Tenorite" pitchFamily="2" charset="0"/>
            </a:rPr>
            <a:t>Deploy strategic networks with compelling e-business needs</a:t>
          </a:r>
        </a:p>
      </dgm:t>
    </dgm:pt>
    <dgm:pt modelId="{BCBC007E-0269-421B-9C41-DE26D5C3A822}" type="parTrans" cxnId="{711E093C-AD42-45A4-8D40-A2D39702062E}">
      <dgm:prSet/>
      <dgm:spPr/>
      <dgm:t>
        <a:bodyPr/>
        <a:lstStyle/>
        <a:p>
          <a:endParaRPr lang="en-US">
            <a:latin typeface="Tenorite" pitchFamily="2" charset="0"/>
          </a:endParaRPr>
        </a:p>
      </dgm:t>
    </dgm:pt>
    <dgm:pt modelId="{80230EB7-7230-4881-A631-309C07417378}" type="sibTrans" cxnId="{711E093C-AD42-45A4-8D40-A2D39702062E}">
      <dgm:prSet/>
      <dgm:spPr/>
      <dgm:t>
        <a:bodyPr/>
        <a:lstStyle/>
        <a:p>
          <a:endParaRPr lang="en-US">
            <a:latin typeface="Tenorite" pitchFamily="2" charset="0"/>
          </a:endParaRPr>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Planning</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dirty="0">
              <a:latin typeface="Tenorite" pitchFamily="2" charset="0"/>
            </a:rPr>
            <a:t>Synergize scalable </a:t>
          </a:r>
          <a:br>
            <a:rPr lang="en-US" sz="1400" dirty="0">
              <a:latin typeface="Tenorite" pitchFamily="2" charset="0"/>
            </a:rPr>
          </a:br>
          <a:r>
            <a:rPr lang="en-US" sz="1400" dirty="0">
              <a:latin typeface="Tenorite" pitchFamily="2" charset="0"/>
            </a:rPr>
            <a:t>e-commerce</a:t>
          </a: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a:latin typeface="Tenorite" pitchFamily="2" charset="0"/>
            </a:rPr>
            <a:t>Marketing</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dirty="0">
              <a:latin typeface="Tenorite" pitchFamily="2" charset="0"/>
            </a:rPr>
            <a:t>Disseminate standardized metrics</a:t>
          </a: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pitchFamily="2" charset="0"/>
            </a:rPr>
            <a:t>Design</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US" sz="1400" dirty="0">
              <a:latin typeface="Tenorite" pitchFamily="2" charset="0"/>
            </a:rPr>
            <a:t>Coordinate</a:t>
          </a: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FEB4A941-E9FA-4A86-A673-85FF34B35F20}">
      <dgm:prSet phldr="0" custT="1"/>
      <dgm:spPr>
        <a:solidFill>
          <a:schemeClr val="accent1"/>
        </a:solidFill>
        <a:ln>
          <a:noFill/>
        </a:ln>
      </dgm:spPr>
      <dgm:t>
        <a:bodyPr/>
        <a:lstStyle/>
        <a:p>
          <a:pPr marL="0" algn="ctr" rtl="0">
            <a:buNone/>
          </a:pPr>
          <a:r>
            <a:rPr lang="en-US" sz="1400" dirty="0">
              <a:latin typeface="Tenorite" pitchFamily="2" charset="0"/>
            </a:rPr>
            <a:t>Foster holistically superior methodologies</a:t>
          </a:r>
        </a:p>
      </dgm:t>
    </dgm:pt>
    <dgm:pt modelId="{39522508-BC4E-4DD5-A744-AFEFFE36DB74}" type="parTrans" cxnId="{F942F56C-9025-4AA1-9B36-C5AE0A93B0F5}">
      <dgm:prSet/>
      <dgm:spPr/>
      <dgm:t>
        <a:bodyPr/>
        <a:lstStyle/>
        <a:p>
          <a:endParaRPr lang="en-US">
            <a:latin typeface="Tenorite" pitchFamily="2" charset="0"/>
          </a:endParaRPr>
        </a:p>
      </dgm:t>
    </dgm:pt>
    <dgm:pt modelId="{97624CC8-6315-4683-B26C-C30D552DA5A6}" type="sibTrans" cxnId="{F942F56C-9025-4AA1-9B36-C5AE0A93B0F5}">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dirty="0">
              <a:latin typeface="Tenorite" pitchFamily="2" charset="0"/>
            </a:rPr>
            <a:t>Launch</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dirty="0">
              <a:latin typeface="Tenorite" pitchFamily="2" charset="0"/>
            </a:rPr>
            <a:t>Strategy</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566CA0B6-95FF-3A46-BF54-8E3C5843F883}">
      <dgm:prSet phldr="0" custT="1"/>
      <dgm:spPr>
        <a:solidFill>
          <a:schemeClr val="accent1"/>
        </a:solidFill>
        <a:ln>
          <a:noFill/>
        </a:ln>
      </dgm:spPr>
      <dgm:t>
        <a:bodyPr/>
        <a:lstStyle/>
        <a:p>
          <a:pPr marL="0" algn="ctr">
            <a:buNone/>
          </a:pPr>
          <a:r>
            <a:rPr lang="en-US" sz="1400" dirty="0">
              <a:latin typeface="Tenorite" pitchFamily="2" charset="0"/>
            </a:rPr>
            <a:t>e-business applications</a:t>
          </a:r>
        </a:p>
      </dgm:t>
    </dgm:pt>
    <dgm:pt modelId="{C117508E-3024-E449-BAAE-1987AA32AD71}" type="parTrans" cxnId="{C499AF16-4A28-D448-9A77-B8BAAF4098DA}">
      <dgm:prSet/>
      <dgm:spPr/>
      <dgm:t>
        <a:bodyPr/>
        <a:lstStyle/>
        <a:p>
          <a:endParaRPr lang="en-US"/>
        </a:p>
      </dgm:t>
    </dgm:pt>
    <dgm:pt modelId="{0B3040D4-47C6-DA43-932A-AD2F185F5C5E}" type="sibTrans" cxnId="{C499AF16-4A28-D448-9A77-B8BAAF4098DA}">
      <dgm:prSet/>
      <dgm:spPr/>
      <dgm:t>
        <a:bodyPr/>
        <a:lstStyle/>
        <a:p>
          <a:endParaRPr lang="en-US"/>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C499AF16-4A28-D448-9A77-B8BAAF4098DA}" srcId="{E9682B4F-0217-4B50-923E-C104AA24290F}" destId="{566CA0B6-95FF-3A46-BF54-8E3C5843F883}" srcOrd="1" destOrd="0" parTransId="{C117508E-3024-E449-BAAE-1987AA32AD71}" sibTransId="{0B3040D4-47C6-DA43-932A-AD2F185F5C5E}"/>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946C164A-769F-8147-A19A-97A93F0144C2}" type="presOf" srcId="{566CA0B6-95FF-3A46-BF54-8E3C5843F883}" destId="{434ABADC-97F5-A547-823D-7594A86D79D3}" srcOrd="0" destOrd="2"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921076E0-4A47-034F-AF33-2E67CCE6BD8C}" type="presOf" srcId="{566CA0B6-95FF-3A46-BF54-8E3C5843F883}" destId="{BC636E4B-34B9-8543-A308-00E0D1B0D2F9}" srcOrd="1"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Users &amp; Admin can </a:t>
          </a:r>
        </a:p>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Sign in or login</a:t>
          </a:r>
        </a:p>
      </dsp:txBody>
      <dsp:txXfrm>
        <a:off x="655770" y="890053"/>
        <a:ext cx="2321488" cy="1291450"/>
      </dsp:txXfrm>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1. Register</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All information related to leaves</a:t>
          </a: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2. User’s Dashboard</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62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Mention Reason of leave &amp; other necessary details</a:t>
          </a:r>
        </a:p>
      </dsp:txBody>
      <dsp:txXfrm>
        <a:off x="3916965" y="890053"/>
        <a:ext cx="2311834" cy="1291450"/>
      </dsp:txXfrm>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3. Apply For Leave</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04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Every access to admin &amp; authorities</a:t>
          </a:r>
        </a:p>
      </dsp:txBody>
      <dsp:txXfrm>
        <a:off x="5541165" y="2181504"/>
        <a:ext cx="2311834" cy="1291450"/>
      </dsp:txXfrm>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4. Admin Dashboard</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1" kern="1200" dirty="0">
              <a:solidFill>
                <a:schemeClr val="bg1"/>
              </a:solidFill>
              <a:latin typeface="Tenorite" pitchFamily="2" charset="0"/>
            </a:rPr>
            <a:t>--END--</a:t>
          </a:r>
        </a:p>
      </dsp:txBody>
      <dsp:txXfrm>
        <a:off x="7165365" y="890053"/>
        <a:ext cx="2311834" cy="1291450"/>
      </dsp:txXfrm>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5. Logout</a:t>
          </a: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Tenorite" pitchFamily="2" charset="0"/>
            </a:rPr>
            <a:t>Planning</a:t>
          </a:r>
        </a:p>
        <a:p>
          <a:pPr marL="0" lvl="1" indent="-114300" algn="ctr" defTabSz="622300">
            <a:lnSpc>
              <a:spcPct val="90000"/>
            </a:lnSpc>
            <a:spcBef>
              <a:spcPct val="0"/>
            </a:spcBef>
            <a:spcAft>
              <a:spcPct val="15000"/>
            </a:spcAft>
            <a:buNone/>
          </a:pPr>
          <a:r>
            <a:rPr lang="en-US" sz="1400" kern="1200" dirty="0">
              <a:latin typeface="Tenorite" pitchFamily="2" charset="0"/>
            </a:rPr>
            <a:t>Synergize scalable </a:t>
          </a:r>
          <a:br>
            <a:rPr lang="en-US" sz="1400" kern="1200" dirty="0">
              <a:latin typeface="Tenorite" pitchFamily="2" charset="0"/>
            </a:rPr>
          </a:br>
          <a:r>
            <a:rPr lang="en-US" sz="1400" kern="1200" dirty="0">
              <a:latin typeface="Tenorite" pitchFamily="2" charset="0"/>
            </a:rPr>
            <a:t>e-commerce</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Marketing</a:t>
          </a:r>
        </a:p>
        <a:p>
          <a:pPr marL="0" lvl="1" indent="-114300" algn="ctr" defTabSz="622300">
            <a:lnSpc>
              <a:spcPct val="90000"/>
            </a:lnSpc>
            <a:spcBef>
              <a:spcPct val="0"/>
            </a:spcBef>
            <a:spcAft>
              <a:spcPct val="15000"/>
            </a:spcAft>
            <a:buNone/>
          </a:pPr>
          <a:r>
            <a:rPr lang="en-US" sz="1400" kern="1200" dirty="0">
              <a:latin typeface="Tenorite" pitchFamily="2" charset="0"/>
            </a:rPr>
            <a:t>Disseminate standardized metrics</a:t>
          </a: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Design</a:t>
          </a:r>
        </a:p>
        <a:p>
          <a:pPr marL="0" lvl="1" indent="-114300" algn="ctr" defTabSz="622300">
            <a:lnSpc>
              <a:spcPct val="90000"/>
            </a:lnSpc>
            <a:spcBef>
              <a:spcPct val="0"/>
            </a:spcBef>
            <a:spcAft>
              <a:spcPct val="15000"/>
            </a:spcAft>
            <a:buNone/>
          </a:pPr>
          <a:r>
            <a:rPr lang="en-US" sz="1400" kern="1200" dirty="0">
              <a:latin typeface="Tenorite" pitchFamily="2" charset="0"/>
            </a:rPr>
            <a:t>Coordinate</a:t>
          </a:r>
        </a:p>
        <a:p>
          <a:pPr marL="0" lvl="1" indent="-114300" algn="ctr" defTabSz="622300">
            <a:lnSpc>
              <a:spcPct val="90000"/>
            </a:lnSpc>
            <a:spcBef>
              <a:spcPct val="0"/>
            </a:spcBef>
            <a:spcAft>
              <a:spcPct val="15000"/>
            </a:spcAft>
            <a:buNone/>
          </a:pPr>
          <a:r>
            <a:rPr lang="en-US" sz="1400" kern="1200" dirty="0">
              <a:latin typeface="Tenorite" pitchFamily="2" charset="0"/>
            </a:rPr>
            <a:t>e-business applications</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Strategy</a:t>
          </a:r>
        </a:p>
        <a:p>
          <a:pPr marL="0" lvl="1" indent="-114300" algn="ctr" defTabSz="622300" rtl="0">
            <a:lnSpc>
              <a:spcPct val="90000"/>
            </a:lnSpc>
            <a:spcBef>
              <a:spcPct val="0"/>
            </a:spcBef>
            <a:spcAft>
              <a:spcPct val="15000"/>
            </a:spcAft>
            <a:buNone/>
          </a:pPr>
          <a:r>
            <a:rPr lang="en-US" sz="1400" kern="1200" dirty="0">
              <a:latin typeface="Tenorite" pitchFamily="2" charset="0"/>
            </a:rPr>
            <a:t>Foster holistically superior methodologies</a:t>
          </a: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Launch</a:t>
          </a:r>
        </a:p>
        <a:p>
          <a:pPr marL="0" lvl="1" indent="-114300" algn="ctr" defTabSz="622300" rtl="0">
            <a:lnSpc>
              <a:spcPct val="90000"/>
            </a:lnSpc>
            <a:spcBef>
              <a:spcPct val="0"/>
            </a:spcBef>
            <a:spcAft>
              <a:spcPct val="15000"/>
            </a:spcAft>
            <a:buNone/>
          </a:pPr>
          <a:r>
            <a:rPr lang="en-US" sz="1400" kern="1200" dirty="0">
              <a:latin typeface="Tenorite" pitchFamily="2" charset="0"/>
            </a:rPr>
            <a:t>Deploy strategic networks with compelling e-business needs</a:t>
          </a: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10/30/2021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10/30/2021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10/30/2021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10/30/2021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10/30/2021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10/30/2021</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10/30/2021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10/30/2021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10/30/2021</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10/30/2021</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10/30/2021</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10/30/2021</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STAFF LEAVE APPLICATION SYSTEM</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TEAM - 52</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endParaRPr lang="en-US" dirty="0"/>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4CF75428-5BE0-934D-BB71-675F8E23A386}" type="datetime1">
              <a:rPr lang="en-US" smtClean="0"/>
              <a:t>10/30/2021</a:t>
            </a:fld>
            <a:endParaRPr lang="en-US" dirty="0"/>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10</a:t>
            </a:fld>
            <a:endParaRPr lang="en-US" dirty="0"/>
          </a:p>
        </p:txBody>
      </p:sp>
      <p:pic>
        <p:nvPicPr>
          <p:cNvPr id="6" name="Picture 5">
            <a:extLst>
              <a:ext uri="{FF2B5EF4-FFF2-40B4-BE49-F238E27FC236}">
                <a16:creationId xmlns:a16="http://schemas.microsoft.com/office/drawing/2014/main" id="{4A455716-F750-409B-B5D6-6D68566EE42E}"/>
              </a:ext>
            </a:extLst>
          </p:cNvPr>
          <p:cNvPicPr>
            <a:picLocks noChangeAspect="1"/>
          </p:cNvPicPr>
          <p:nvPr/>
        </p:nvPicPr>
        <p:blipFill>
          <a:blip r:embed="rId2"/>
          <a:stretch>
            <a:fillRect/>
          </a:stretch>
        </p:blipFill>
        <p:spPr>
          <a:xfrm>
            <a:off x="758363" y="191987"/>
            <a:ext cx="10463012" cy="3781888"/>
          </a:xfrm>
          <a:prstGeom prst="rect">
            <a:avLst/>
          </a:prstGeom>
        </p:spPr>
      </p:pic>
      <p:pic>
        <p:nvPicPr>
          <p:cNvPr id="8" name="Picture 7">
            <a:extLst>
              <a:ext uri="{FF2B5EF4-FFF2-40B4-BE49-F238E27FC236}">
                <a16:creationId xmlns:a16="http://schemas.microsoft.com/office/drawing/2014/main" id="{131F3365-1088-4731-BD05-B031486AE40B}"/>
              </a:ext>
            </a:extLst>
          </p:cNvPr>
          <p:cNvPicPr>
            <a:picLocks noChangeAspect="1"/>
          </p:cNvPicPr>
          <p:nvPr/>
        </p:nvPicPr>
        <p:blipFill>
          <a:blip r:embed="rId3"/>
          <a:stretch>
            <a:fillRect/>
          </a:stretch>
        </p:blipFill>
        <p:spPr>
          <a:xfrm>
            <a:off x="758363" y="1854821"/>
            <a:ext cx="10463012" cy="4061681"/>
          </a:xfrm>
          <a:prstGeom prst="rect">
            <a:avLst/>
          </a:prstGeom>
        </p:spPr>
      </p:pic>
      <p:pic>
        <p:nvPicPr>
          <p:cNvPr id="9" name="Picture 8">
            <a:extLst>
              <a:ext uri="{FF2B5EF4-FFF2-40B4-BE49-F238E27FC236}">
                <a16:creationId xmlns:a16="http://schemas.microsoft.com/office/drawing/2014/main" id="{6FF74D66-328C-4F84-8BD0-A30401C5D947}"/>
              </a:ext>
            </a:extLst>
          </p:cNvPr>
          <p:cNvPicPr>
            <a:picLocks noChangeAspect="1"/>
          </p:cNvPicPr>
          <p:nvPr/>
        </p:nvPicPr>
        <p:blipFill rotWithShape="1">
          <a:blip r:embed="rId4"/>
          <a:srcRect b="29347"/>
          <a:stretch/>
        </p:blipFill>
        <p:spPr>
          <a:xfrm>
            <a:off x="758363" y="3852909"/>
            <a:ext cx="10463012" cy="2934070"/>
          </a:xfrm>
          <a:prstGeom prst="rect">
            <a:avLst/>
          </a:prstGeom>
        </p:spPr>
      </p:pic>
    </p:spTree>
    <p:extLst>
      <p:ext uri="{BB962C8B-B14F-4D97-AF65-F5344CB8AC3E}">
        <p14:creationId xmlns:p14="http://schemas.microsoft.com/office/powerpoint/2010/main" val="2375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Plan for product launch </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2447468529"/>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10/30/2021</a:t>
            </a:fld>
            <a:endParaRPr lang="en-US" dirty="0"/>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700209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fontScale="92500" lnSpcReduction="10000"/>
          </a:bodyPr>
          <a:lstStyle/>
          <a:p>
            <a:r>
              <a:rPr lang="en-US" dirty="0"/>
              <a:t>An application where staff can log in and apply for leaves by providing necessary details. They can also check the status of previous leaves they applied for. If eligible leaves are over, they will not be allowed to apply for more leaves. The admin role is given to the HOD. They can log in and view all leave applications. Admins can open leave applications to read the reason description and grant/decline leaves, set and modify the number of leaves a faculty can apply for. </a:t>
            </a: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10/30/2021</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endParaRPr lang="en-US" dirty="0"/>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PROBLEM STATEMENT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fontScale="92500"/>
          </a:bodyPr>
          <a:lstStyle/>
          <a:p>
            <a:r>
              <a:rPr lang="en-US" dirty="0"/>
              <a:t>An application where staff can log in and apply for leaves by providing necessary details. They can also check the status of previous leaves they applied for. If eligible leaves are over, they will not be allowed to apply for more leaves. The admin role is given to the HOD. They can log in and view all leave applications. Admins can open leave applications to read the reason description and grant/decline leaves, set and modify the number of leaves a faculty can apply for. Additional features can include attendance tracking of every staff member.​</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10/30/2021</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3263968" y="357599"/>
            <a:ext cx="8401624" cy="1325563"/>
          </a:xfrm>
        </p:spPr>
        <p:txBody>
          <a:bodyPr/>
          <a:lstStyle/>
          <a:p>
            <a:r>
              <a:rPr lang="en-US" dirty="0"/>
              <a:t>Meet our team</a:t>
            </a:r>
          </a:p>
        </p:txBody>
      </p:sp>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426400"/>
            <a:ext cx="2281237" cy="347662"/>
          </a:xfrm>
        </p:spPr>
        <p:txBody>
          <a:bodyPr/>
          <a:lstStyle/>
          <a:p>
            <a:r>
              <a:rPr lang="en-US" dirty="0"/>
              <a:t>Nayan Kaslikar</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50" y="2811646"/>
            <a:ext cx="2281237" cy="347662"/>
          </a:xfrm>
        </p:spPr>
        <p:txBody>
          <a:bodyPr/>
          <a:lstStyle/>
          <a:p>
            <a:r>
              <a:rPr lang="en-US" dirty="0"/>
              <a:t>Modern Education Society’s College of Engineering</a:t>
            </a:r>
          </a:p>
        </p:txBody>
      </p:sp>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870817" y="2422565"/>
            <a:ext cx="2281237" cy="347662"/>
          </a:xfrm>
        </p:spPr>
        <p:txBody>
          <a:bodyPr/>
          <a:lstStyle/>
          <a:p>
            <a:r>
              <a:rPr lang="en-US" dirty="0" err="1"/>
              <a:t>SaiTeja</a:t>
            </a:r>
            <a:endParaRPr lang="en-US" dirty="0"/>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6870816" y="2807811"/>
            <a:ext cx="2281237" cy="347662"/>
          </a:xfrm>
        </p:spPr>
        <p:txBody>
          <a:bodyPr/>
          <a:lstStyle/>
          <a:p>
            <a:r>
              <a:rPr lang="en-US" dirty="0"/>
              <a:t>JAWAHARLAL NEHRU TECHNOLOGICAL UNIVERSITY HYDERABAD</a:t>
            </a:r>
          </a:p>
          <a:p>
            <a:endParaRPr lang="en-US" dirty="0"/>
          </a:p>
        </p:txBody>
      </p:sp>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2123351" y="4498793"/>
            <a:ext cx="2281237" cy="347662"/>
          </a:xfrm>
        </p:spPr>
        <p:txBody>
          <a:bodyPr/>
          <a:lstStyle/>
          <a:p>
            <a:r>
              <a:rPr lang="en-US" dirty="0"/>
              <a:t>MOHAMMAD SHAIBAZ QAISAR</a:t>
            </a:r>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2123350" y="4884039"/>
            <a:ext cx="2281237" cy="347662"/>
          </a:xfrm>
        </p:spPr>
        <p:txBody>
          <a:bodyPr/>
          <a:lstStyle/>
          <a:p>
            <a:r>
              <a:rPr lang="en-US" dirty="0"/>
              <a:t>JAWAHARLAL NEHRU TECHNOLOGICAL UNIVERSITY HYDERABAD</a:t>
            </a:r>
          </a:p>
        </p:txBody>
      </p:sp>
      <p:sp>
        <p:nvSpPr>
          <p:cNvPr id="40" name="Text Placeholder 39">
            <a:extLst>
              <a:ext uri="{FF2B5EF4-FFF2-40B4-BE49-F238E27FC236}">
                <a16:creationId xmlns:a16="http://schemas.microsoft.com/office/drawing/2014/main" id="{9DC429C0-1DEB-1F4F-AE66-C503B31B7B48}"/>
              </a:ext>
            </a:extLst>
          </p:cNvPr>
          <p:cNvSpPr>
            <a:spLocks noGrp="1"/>
          </p:cNvSpPr>
          <p:nvPr>
            <p:ph type="body" sz="quarter" idx="23"/>
          </p:nvPr>
        </p:nvSpPr>
        <p:spPr>
          <a:xfrm>
            <a:off x="6870817" y="4498793"/>
            <a:ext cx="2281237" cy="347662"/>
          </a:xfrm>
        </p:spPr>
        <p:txBody>
          <a:bodyPr/>
          <a:lstStyle/>
          <a:p>
            <a:r>
              <a:rPr lang="en-US" dirty="0"/>
              <a:t>Chandu</a:t>
            </a:r>
          </a:p>
        </p:txBody>
      </p:sp>
      <p:sp>
        <p:nvSpPr>
          <p:cNvPr id="41" name="Text Placeholder 40">
            <a:extLst>
              <a:ext uri="{FF2B5EF4-FFF2-40B4-BE49-F238E27FC236}">
                <a16:creationId xmlns:a16="http://schemas.microsoft.com/office/drawing/2014/main" id="{31C0CCD4-2502-A14F-B520-7B57524EDF8E}"/>
              </a:ext>
            </a:extLst>
          </p:cNvPr>
          <p:cNvSpPr>
            <a:spLocks noGrp="1"/>
          </p:cNvSpPr>
          <p:nvPr>
            <p:ph type="body" sz="quarter" idx="24"/>
          </p:nvPr>
        </p:nvSpPr>
        <p:spPr>
          <a:xfrm>
            <a:off x="6870816" y="4884039"/>
            <a:ext cx="2281237" cy="347662"/>
          </a:xfrm>
        </p:spPr>
        <p:txBody>
          <a:bodyPr/>
          <a:lstStyle/>
          <a:p>
            <a:r>
              <a:rPr lang="en-US" dirty="0"/>
              <a:t>JAWAHARLAL NEHRU TECHNOLOGICAL UNIVERSITY HYDERABAD</a:t>
            </a:r>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10/30/2021</a:t>
            </a:fld>
            <a:endParaRPr lang="en-US" dirty="0"/>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3335690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4372330" y="136525"/>
            <a:ext cx="4940345" cy="1325563"/>
          </a:xfrm>
        </p:spPr>
        <p:txBody>
          <a:bodyPr/>
          <a:lstStyle/>
          <a:p>
            <a:r>
              <a:rPr lang="en-US" dirty="0"/>
              <a:t>WELCOME !!!</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10/30/2021</a:t>
            </a:fld>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
        <p:nvSpPr>
          <p:cNvPr id="7" name="AutoShape 2">
            <a:extLst>
              <a:ext uri="{FF2B5EF4-FFF2-40B4-BE49-F238E27FC236}">
                <a16:creationId xmlns:a16="http://schemas.microsoft.com/office/drawing/2014/main" id="{9AE7F7B1-DDD0-422D-91C4-990EB1BC7D0C}"/>
              </a:ext>
            </a:extLst>
          </p:cNvPr>
          <p:cNvSpPr>
            <a:spLocks noGrp="1" noChangeAspect="1" noChangeArrowheads="1"/>
          </p:cNvSpPr>
          <p:nvPr>
            <p:ph type="body" idx="1"/>
          </p:nvPr>
        </p:nvSpPr>
        <p:spPr bwMode="auto">
          <a:xfrm>
            <a:off x="882727" y="3930834"/>
            <a:ext cx="9780587" cy="199057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IN" sz="2000" dirty="0"/>
              <a:t>Our Application is a web based type. It allows staff members to apply for leaves. They can also check for their previous leaves. </a:t>
            </a:r>
          </a:p>
          <a:p>
            <a:r>
              <a:rPr lang="en-IN" sz="2000" dirty="0"/>
              <a:t>Not only the site is used by staff members but also by admin .The admin is given proper rights to grant or decline the leave applications. He can also change the number of eligible leave numbers.</a:t>
            </a:r>
          </a:p>
        </p:txBody>
      </p:sp>
      <p:sp>
        <p:nvSpPr>
          <p:cNvPr id="8" name="AutoShape 4">
            <a:extLst>
              <a:ext uri="{FF2B5EF4-FFF2-40B4-BE49-F238E27FC236}">
                <a16:creationId xmlns:a16="http://schemas.microsoft.com/office/drawing/2014/main" id="{4DAF5871-119F-4151-BD02-CBBF6C6BE0D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6BD7516E-CDE2-4C02-943C-C883A1F70B6E}"/>
              </a:ext>
            </a:extLst>
          </p:cNvPr>
          <p:cNvPicPr>
            <a:picLocks noChangeAspect="1"/>
          </p:cNvPicPr>
          <p:nvPr/>
        </p:nvPicPr>
        <p:blipFill rotWithShape="1">
          <a:blip r:embed="rId2"/>
          <a:srcRect t="9191" b="5556"/>
          <a:stretch/>
        </p:blipFill>
        <p:spPr>
          <a:xfrm>
            <a:off x="3688750" y="1581410"/>
            <a:ext cx="4704322" cy="2255962"/>
          </a:xfrm>
          <a:prstGeom prst="rect">
            <a:avLst/>
          </a:prstGeom>
        </p:spPr>
      </p:pic>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WORK FLOW  </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4293158202"/>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10/30/2021</a:t>
            </a:fld>
            <a:endParaRPr lang="en-US" dirty="0"/>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5</a:t>
            </a:fld>
            <a:endParaRPr lang="en-US" dirty="0"/>
          </a:p>
        </p:txBody>
      </p:sp>
    </p:spTree>
    <p:extLst>
      <p:ext uri="{BB962C8B-B14F-4D97-AF65-F5344CB8AC3E}">
        <p14:creationId xmlns:p14="http://schemas.microsoft.com/office/powerpoint/2010/main" val="932498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Goals Achieved </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fontScale="92500" lnSpcReduction="20000"/>
          </a:bodyPr>
          <a:lstStyle/>
          <a:p>
            <a:pPr marL="457200" indent="-457200">
              <a:buFont typeface="Arial" panose="020B0604020202020204" pitchFamily="34" charset="0"/>
              <a:buChar char="•"/>
            </a:pPr>
            <a:r>
              <a:rPr lang="en-US" dirty="0"/>
              <a:t>To maintain proper records </a:t>
            </a:r>
          </a:p>
          <a:p>
            <a:pPr marL="457200" indent="-457200">
              <a:buFont typeface="Arial" panose="020B0604020202020204" pitchFamily="34" charset="0"/>
              <a:buChar char="•"/>
            </a:pPr>
            <a:r>
              <a:rPr lang="en-US" dirty="0"/>
              <a:t>User – friendly</a:t>
            </a:r>
          </a:p>
          <a:p>
            <a:pPr marL="457200" indent="-457200">
              <a:buFont typeface="Arial" panose="020B0604020202020204" pitchFamily="34" charset="0"/>
              <a:buChar char="•"/>
            </a:pPr>
            <a:r>
              <a:rPr lang="en-US" dirty="0"/>
              <a:t>Using technology to ease our lives</a:t>
            </a:r>
          </a:p>
          <a:p>
            <a:pPr marL="457200" indent="-4572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446797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Technologies used </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10/30/2021</a:t>
            </a:fld>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11" name="TextBox 10">
            <a:extLst>
              <a:ext uri="{FF2B5EF4-FFF2-40B4-BE49-F238E27FC236}">
                <a16:creationId xmlns:a16="http://schemas.microsoft.com/office/drawing/2014/main" id="{662C7C26-2D67-4FF8-B874-788E2FA73DCA}"/>
              </a:ext>
            </a:extLst>
          </p:cNvPr>
          <p:cNvSpPr txBox="1"/>
          <p:nvPr/>
        </p:nvSpPr>
        <p:spPr>
          <a:xfrm>
            <a:off x="1231509" y="2136338"/>
            <a:ext cx="6094520" cy="2585323"/>
          </a:xfrm>
          <a:prstGeom prst="rect">
            <a:avLst/>
          </a:prstGeom>
          <a:noFill/>
        </p:spPr>
        <p:txBody>
          <a:bodyPr wrap="square">
            <a:spAutoFit/>
          </a:bodyPr>
          <a:lstStyle/>
          <a:p>
            <a:pPr marL="285750" indent="-285750">
              <a:buFont typeface="Arial" panose="020B0604020202020204" pitchFamily="34" charset="0"/>
              <a:buChar char="•"/>
            </a:pPr>
            <a:r>
              <a:rPr lang="en-IN" dirty="0"/>
              <a:t>HTML</a:t>
            </a:r>
          </a:p>
          <a:p>
            <a:pPr marL="285750" indent="-285750">
              <a:buFont typeface="Arial" panose="020B0604020202020204" pitchFamily="34" charset="0"/>
              <a:buChar char="•"/>
            </a:pPr>
            <a:r>
              <a:rPr lang="en-IN" dirty="0"/>
              <a:t>CSS</a:t>
            </a:r>
          </a:p>
          <a:p>
            <a:pPr marL="285750" indent="-285750">
              <a:buFont typeface="Arial" panose="020B0604020202020204" pitchFamily="34" charset="0"/>
              <a:buChar char="•"/>
            </a:pPr>
            <a:r>
              <a:rPr lang="en-IN" dirty="0"/>
              <a:t>BOOTSTRAP</a:t>
            </a:r>
          </a:p>
          <a:p>
            <a:pPr marL="285750" indent="-285750">
              <a:buFont typeface="Arial" panose="020B0604020202020204" pitchFamily="34" charset="0"/>
              <a:buChar char="•"/>
            </a:pPr>
            <a:r>
              <a:rPr lang="en-IN" dirty="0"/>
              <a:t>TAILWIND CSS</a:t>
            </a:r>
          </a:p>
          <a:p>
            <a:pPr marL="285750" indent="-285750">
              <a:buFont typeface="Arial" panose="020B0604020202020204" pitchFamily="34" charset="0"/>
              <a:buChar char="•"/>
            </a:pPr>
            <a:r>
              <a:rPr lang="en-IN" dirty="0"/>
              <a:t>MYSQL</a:t>
            </a:r>
          </a:p>
          <a:p>
            <a:pPr marL="285750" indent="-285750">
              <a:buFont typeface="Arial" panose="020B0604020202020204" pitchFamily="34" charset="0"/>
              <a:buChar char="•"/>
            </a:pPr>
            <a:r>
              <a:rPr lang="en-IN" dirty="0"/>
              <a:t>NODEJS</a:t>
            </a:r>
          </a:p>
          <a:p>
            <a:pPr marL="285750" indent="-285750">
              <a:buFont typeface="Arial" panose="020B0604020202020204" pitchFamily="34" charset="0"/>
              <a:buChar char="•"/>
            </a:pPr>
            <a:endParaRPr lang="en-IN" dirty="0"/>
          </a:p>
          <a:p>
            <a:endParaRPr lang="en-IN" dirty="0"/>
          </a:p>
          <a:p>
            <a:endParaRPr lang="en-IN" dirty="0"/>
          </a:p>
        </p:txBody>
      </p:sp>
    </p:spTree>
    <p:extLst>
      <p:ext uri="{BB962C8B-B14F-4D97-AF65-F5344CB8AC3E}">
        <p14:creationId xmlns:p14="http://schemas.microsoft.com/office/powerpoint/2010/main" val="1527386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dirty="0"/>
              <a:t>Richard Branson</a:t>
            </a:r>
          </a:p>
          <a:p>
            <a:endParaRPr lang="en-US" dirty="0"/>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4CF75428-5BE0-934D-BB71-675F8E23A386}" type="datetime1">
              <a:rPr lang="en-US" smtClean="0"/>
              <a:t>10/30/2021</a:t>
            </a:fld>
            <a:endParaRPr lang="en-US" dirty="0"/>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8</a:t>
            </a:fld>
            <a:endParaRPr lang="en-US" dirty="0"/>
          </a:p>
        </p:txBody>
      </p:sp>
      <p:pic>
        <p:nvPicPr>
          <p:cNvPr id="9" name="Picture 8">
            <a:extLst>
              <a:ext uri="{FF2B5EF4-FFF2-40B4-BE49-F238E27FC236}">
                <a16:creationId xmlns:a16="http://schemas.microsoft.com/office/drawing/2014/main" id="{2A14E75A-E99A-49EC-8835-45AB95A96E3A}"/>
              </a:ext>
            </a:extLst>
          </p:cNvPr>
          <p:cNvPicPr>
            <a:picLocks noChangeAspect="1"/>
          </p:cNvPicPr>
          <p:nvPr/>
        </p:nvPicPr>
        <p:blipFill>
          <a:blip r:embed="rId2"/>
          <a:stretch>
            <a:fillRect/>
          </a:stretch>
        </p:blipFill>
        <p:spPr>
          <a:xfrm>
            <a:off x="303813" y="136525"/>
            <a:ext cx="5528815" cy="2873005"/>
          </a:xfrm>
          <a:prstGeom prst="rect">
            <a:avLst/>
          </a:prstGeom>
        </p:spPr>
      </p:pic>
      <p:pic>
        <p:nvPicPr>
          <p:cNvPr id="10" name="Picture 9">
            <a:extLst>
              <a:ext uri="{FF2B5EF4-FFF2-40B4-BE49-F238E27FC236}">
                <a16:creationId xmlns:a16="http://schemas.microsoft.com/office/drawing/2014/main" id="{475CD2D2-3FAD-49A2-B1FC-C0079340B1E1}"/>
              </a:ext>
            </a:extLst>
          </p:cNvPr>
          <p:cNvPicPr>
            <a:picLocks noChangeAspect="1"/>
          </p:cNvPicPr>
          <p:nvPr/>
        </p:nvPicPr>
        <p:blipFill>
          <a:blip r:embed="rId3"/>
          <a:stretch>
            <a:fillRect/>
          </a:stretch>
        </p:blipFill>
        <p:spPr>
          <a:xfrm>
            <a:off x="6359375" y="136525"/>
            <a:ext cx="5451626" cy="2788143"/>
          </a:xfrm>
          <a:prstGeom prst="rect">
            <a:avLst/>
          </a:prstGeom>
        </p:spPr>
      </p:pic>
      <p:pic>
        <p:nvPicPr>
          <p:cNvPr id="11" name="Picture 10">
            <a:extLst>
              <a:ext uri="{FF2B5EF4-FFF2-40B4-BE49-F238E27FC236}">
                <a16:creationId xmlns:a16="http://schemas.microsoft.com/office/drawing/2014/main" id="{79A798CC-274A-4212-8CE1-A41626242E6D}"/>
              </a:ext>
            </a:extLst>
          </p:cNvPr>
          <p:cNvPicPr>
            <a:picLocks noChangeAspect="1"/>
          </p:cNvPicPr>
          <p:nvPr/>
        </p:nvPicPr>
        <p:blipFill>
          <a:blip r:embed="rId4"/>
          <a:stretch>
            <a:fillRect/>
          </a:stretch>
        </p:blipFill>
        <p:spPr>
          <a:xfrm>
            <a:off x="303814" y="3179498"/>
            <a:ext cx="5528814" cy="2930064"/>
          </a:xfrm>
          <a:prstGeom prst="rect">
            <a:avLst/>
          </a:prstGeom>
        </p:spPr>
      </p:pic>
      <p:pic>
        <p:nvPicPr>
          <p:cNvPr id="12" name="Picture 11">
            <a:extLst>
              <a:ext uri="{FF2B5EF4-FFF2-40B4-BE49-F238E27FC236}">
                <a16:creationId xmlns:a16="http://schemas.microsoft.com/office/drawing/2014/main" id="{51058824-C722-42DB-8315-51C9D7328F76}"/>
              </a:ext>
            </a:extLst>
          </p:cNvPr>
          <p:cNvPicPr>
            <a:picLocks noChangeAspect="1"/>
          </p:cNvPicPr>
          <p:nvPr/>
        </p:nvPicPr>
        <p:blipFill>
          <a:blip r:embed="rId5"/>
          <a:stretch>
            <a:fillRect/>
          </a:stretch>
        </p:blipFill>
        <p:spPr>
          <a:xfrm>
            <a:off x="6419436" y="3130153"/>
            <a:ext cx="5296727" cy="2979409"/>
          </a:xfrm>
          <a:prstGeom prst="rect">
            <a:avLst/>
          </a:prstGeom>
        </p:spPr>
      </p:pic>
    </p:spTree>
    <p:extLst>
      <p:ext uri="{BB962C8B-B14F-4D97-AF65-F5344CB8AC3E}">
        <p14:creationId xmlns:p14="http://schemas.microsoft.com/office/powerpoint/2010/main" val="2639983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endParaRPr lang="en-US" dirty="0"/>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4CF75428-5BE0-934D-BB71-675F8E23A386}" type="datetime1">
              <a:rPr lang="en-US" smtClean="0"/>
              <a:t>10/30/2021</a:t>
            </a:fld>
            <a:endParaRPr lang="en-US" dirty="0"/>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9</a:t>
            </a:fld>
            <a:endParaRPr lang="en-US" dirty="0"/>
          </a:p>
        </p:txBody>
      </p:sp>
      <p:pic>
        <p:nvPicPr>
          <p:cNvPr id="2" name="Picture 1">
            <a:extLst>
              <a:ext uri="{FF2B5EF4-FFF2-40B4-BE49-F238E27FC236}">
                <a16:creationId xmlns:a16="http://schemas.microsoft.com/office/drawing/2014/main" id="{0A647630-6770-4346-998C-76F3FE811EA1}"/>
              </a:ext>
            </a:extLst>
          </p:cNvPr>
          <p:cNvPicPr>
            <a:picLocks noChangeAspect="1"/>
          </p:cNvPicPr>
          <p:nvPr/>
        </p:nvPicPr>
        <p:blipFill>
          <a:blip r:embed="rId2"/>
          <a:stretch>
            <a:fillRect/>
          </a:stretch>
        </p:blipFill>
        <p:spPr>
          <a:xfrm>
            <a:off x="126259" y="370825"/>
            <a:ext cx="5688615" cy="4150311"/>
          </a:xfrm>
          <a:prstGeom prst="rect">
            <a:avLst/>
          </a:prstGeom>
        </p:spPr>
      </p:pic>
      <p:pic>
        <p:nvPicPr>
          <p:cNvPr id="4" name="Picture 3">
            <a:extLst>
              <a:ext uri="{FF2B5EF4-FFF2-40B4-BE49-F238E27FC236}">
                <a16:creationId xmlns:a16="http://schemas.microsoft.com/office/drawing/2014/main" id="{19E5199C-7EDF-4BB3-85D4-2C987CAED2C9}"/>
              </a:ext>
            </a:extLst>
          </p:cNvPr>
          <p:cNvPicPr>
            <a:picLocks noChangeAspect="1"/>
          </p:cNvPicPr>
          <p:nvPr/>
        </p:nvPicPr>
        <p:blipFill>
          <a:blip r:embed="rId3"/>
          <a:stretch>
            <a:fillRect/>
          </a:stretch>
        </p:blipFill>
        <p:spPr>
          <a:xfrm>
            <a:off x="6096000" y="370825"/>
            <a:ext cx="5835587" cy="4150311"/>
          </a:xfrm>
          <a:prstGeom prst="rect">
            <a:avLst/>
          </a:prstGeom>
        </p:spPr>
      </p:pic>
    </p:spTree>
    <p:extLst>
      <p:ext uri="{BB962C8B-B14F-4D97-AF65-F5344CB8AC3E}">
        <p14:creationId xmlns:p14="http://schemas.microsoft.com/office/powerpoint/2010/main" val="1193445471"/>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42</TotalTime>
  <Words>452</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Tenorite</vt:lpstr>
      <vt:lpstr>Office Theme</vt:lpstr>
      <vt:lpstr>STAFF LEAVE APPLICATION SYSTEM</vt:lpstr>
      <vt:lpstr>PROBLEM STATEMENT</vt:lpstr>
      <vt:lpstr>Meet our team</vt:lpstr>
      <vt:lpstr>WELCOME !!!</vt:lpstr>
      <vt:lpstr>WORK FLOW  </vt:lpstr>
      <vt:lpstr>Goals Achieved </vt:lpstr>
      <vt:lpstr>Technologies used </vt:lpstr>
      <vt:lpstr>PowerPoint Presentation</vt:lpstr>
      <vt:lpstr>PowerPoint Presentation</vt:lpstr>
      <vt:lpstr>PowerPoint Presentation</vt:lpstr>
      <vt:lpstr>Plan for product launch </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STAFF LEAVE APPLICATION SYSTEM</dc:title>
  <dc:creator>Nayan Kaslikar</dc:creator>
  <cp:lastModifiedBy>Nayan Kaslikar</cp:lastModifiedBy>
  <cp:revision>2</cp:revision>
  <dcterms:created xsi:type="dcterms:W3CDTF">2021-10-30T08:35:21Z</dcterms:created>
  <dcterms:modified xsi:type="dcterms:W3CDTF">2021-10-30T09:18:16Z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