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85" r:id="rId4"/>
    <p:sldId id="286" r:id="rId5"/>
    <p:sldId id="258" r:id="rId6"/>
    <p:sldId id="259" r:id="rId7"/>
    <p:sldId id="260" r:id="rId8"/>
    <p:sldId id="261" r:id="rId9"/>
    <p:sldId id="284" r:id="rId10"/>
    <p:sldId id="282" r:id="rId11"/>
    <p:sldId id="262" r:id="rId12"/>
    <p:sldId id="263" r:id="rId13"/>
    <p:sldId id="264" r:id="rId14"/>
    <p:sldId id="265" r:id="rId15"/>
    <p:sldId id="266" r:id="rId16"/>
    <p:sldId id="267" r:id="rId17"/>
    <p:sldId id="268" r:id="rId18"/>
    <p:sldId id="269" r:id="rId19"/>
    <p:sldId id="270" r:id="rId20"/>
    <p:sldId id="283" r:id="rId21"/>
    <p:sldId id="271" r:id="rId22"/>
    <p:sldId id="272" r:id="rId23"/>
    <p:sldId id="273" r:id="rId24"/>
    <p:sldId id="274" r:id="rId25"/>
    <p:sldId id="280" r:id="rId26"/>
    <p:sldId id="287" r:id="rId27"/>
    <p:sldId id="275" r:id="rId28"/>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06" d="100"/>
          <a:sy n="106" d="100"/>
        </p:scale>
        <p:origin x="-96" y="-18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 for </a:t>
            </a:r>
            <a:r>
              <a:rPr lang="en-US" dirty="0" err="1"/>
              <a:t>Shruthi</a:t>
            </a:r>
            <a:r>
              <a:rPr lang="en-US" dirty="0"/>
              <a:t> Sports</a:t>
            </a:r>
          </a:p>
        </p:txBody>
      </p:sp>
      <p:sp>
        <p:nvSpPr>
          <p:cNvPr id="3" name="Subtitle 2"/>
          <p:cNvSpPr>
            <a:spLocks noGrp="1"/>
          </p:cNvSpPr>
          <p:nvPr>
            <p:ph type="subTitle" idx="1"/>
          </p:nvPr>
        </p:nvSpPr>
        <p:spPr/>
        <p:txBody>
          <a:bodyPr/>
          <a:lstStyle/>
          <a:p>
            <a:r>
              <a:rPr lang="en-US" dirty="0"/>
              <a:t>-by group-10</a:t>
            </a:r>
          </a:p>
        </p:txBody>
      </p:sp>
    </p:spTree>
    <p:extLst>
      <p:ext uri="{BB962C8B-B14F-4D97-AF65-F5344CB8AC3E}">
        <p14:creationId xmlns:p14="http://schemas.microsoft.com/office/powerpoint/2010/main" xmlns=""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9B3114-BE90-4D48-B989-7EA40338B878}"/>
              </a:ext>
            </a:extLst>
          </p:cNvPr>
          <p:cNvSpPr>
            <a:spLocks noGrp="1"/>
          </p:cNvSpPr>
          <p:nvPr>
            <p:ph type="title"/>
          </p:nvPr>
        </p:nvSpPr>
        <p:spPr/>
        <p:txBody>
          <a:bodyPr/>
          <a:lstStyle/>
          <a:p>
            <a:r>
              <a:rPr lang="en-IN" dirty="0"/>
              <a:t>User Data Flow Diagram</a:t>
            </a:r>
          </a:p>
        </p:txBody>
      </p:sp>
      <p:pic>
        <p:nvPicPr>
          <p:cNvPr id="5" name="Content Placeholder 4" descr="A close up of a logo&#10;&#10;Description automatically generated">
            <a:extLst>
              <a:ext uri="{FF2B5EF4-FFF2-40B4-BE49-F238E27FC236}">
                <a16:creationId xmlns:a16="http://schemas.microsoft.com/office/drawing/2014/main" xmlns="" id="{0AAD5FBE-179E-4CC9-A618-14083AB36998}"/>
              </a:ext>
            </a:extLst>
          </p:cNvPr>
          <p:cNvPicPr>
            <a:picLocks noGrp="1" noChangeAspect="1"/>
          </p:cNvPicPr>
          <p:nvPr>
            <p:ph idx="1"/>
          </p:nvPr>
        </p:nvPicPr>
        <p:blipFill>
          <a:blip r:embed="rId2"/>
          <a:stretch>
            <a:fillRect/>
          </a:stretch>
        </p:blipFill>
        <p:spPr>
          <a:xfrm>
            <a:off x="2603669" y="426970"/>
            <a:ext cx="6863888" cy="5615056"/>
          </a:xfrm>
        </p:spPr>
      </p:pic>
    </p:spTree>
    <p:extLst>
      <p:ext uri="{BB962C8B-B14F-4D97-AF65-F5344CB8AC3E}">
        <p14:creationId xmlns:p14="http://schemas.microsoft.com/office/powerpoint/2010/main" xmlns="" val="2038453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90EAB2A0-A205-4D36-A42E-DE1E24D399CB}"/>
              </a:ext>
            </a:extLst>
          </p:cNvPr>
          <p:cNvSpPr txBox="1"/>
          <p:nvPr/>
        </p:nvSpPr>
        <p:spPr>
          <a:xfrm>
            <a:off x="1055077" y="5820966"/>
            <a:ext cx="7469945" cy="646331"/>
          </a:xfrm>
          <a:prstGeom prst="rect">
            <a:avLst/>
          </a:prstGeom>
          <a:noFill/>
        </p:spPr>
        <p:txBody>
          <a:bodyPr wrap="square" rtlCol="0">
            <a:spAutoFit/>
          </a:bodyPr>
          <a:lstStyle/>
          <a:p>
            <a:r>
              <a:rPr lang="en-IN" dirty="0"/>
              <a:t>Splash screen where all initializations takes place. Login and Register screen for the user to login and register into the application</a:t>
            </a:r>
          </a:p>
        </p:txBody>
      </p:sp>
      <p:sp>
        <p:nvSpPr>
          <p:cNvPr id="6" name="TextBox 5"/>
          <p:cNvSpPr txBox="1"/>
          <p:nvPr/>
        </p:nvSpPr>
        <p:spPr>
          <a:xfrm>
            <a:off x="1375719" y="354227"/>
            <a:ext cx="2359941" cy="369332"/>
          </a:xfrm>
          <a:prstGeom prst="rect">
            <a:avLst/>
          </a:prstGeom>
          <a:noFill/>
        </p:spPr>
        <p:txBody>
          <a:bodyPr wrap="none" rtlCol="0">
            <a:spAutoFit/>
          </a:bodyPr>
          <a:lstStyle/>
          <a:p>
            <a:r>
              <a:rPr lang="en-US" dirty="0"/>
              <a:t>User registration app</a:t>
            </a:r>
          </a:p>
        </p:txBody>
      </p:sp>
      <p:pic>
        <p:nvPicPr>
          <p:cNvPr id="14338" name="Picture 2" descr="C:\Users\bhavani\Desktop\25a4c89d-39dc-47fa-acc2-3a177a3eb068.jpg"/>
          <p:cNvPicPr>
            <a:picLocks noChangeAspect="1" noChangeArrowheads="1"/>
          </p:cNvPicPr>
          <p:nvPr/>
        </p:nvPicPr>
        <p:blipFill>
          <a:blip r:embed="rId2"/>
          <a:srcRect/>
          <a:stretch>
            <a:fillRect/>
          </a:stretch>
        </p:blipFill>
        <p:spPr bwMode="auto">
          <a:xfrm>
            <a:off x="579350" y="930875"/>
            <a:ext cx="2636623" cy="4687330"/>
          </a:xfrm>
          <a:prstGeom prst="rect">
            <a:avLst/>
          </a:prstGeom>
          <a:noFill/>
        </p:spPr>
      </p:pic>
      <p:pic>
        <p:nvPicPr>
          <p:cNvPr id="7" name="Picture 6">
            <a:extLst>
              <a:ext uri="{FF2B5EF4-FFF2-40B4-BE49-F238E27FC236}">
                <a16:creationId xmlns:a16="http://schemas.microsoft.com/office/drawing/2014/main" xmlns="" id="{C60FF142-B958-4E35-8F60-8FA089C4057D}"/>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9319" y="930875"/>
            <a:ext cx="2851431" cy="4687330"/>
          </a:xfrm>
          <a:prstGeom prst="rect">
            <a:avLst/>
          </a:prstGeom>
          <a:noFill/>
          <a:ln>
            <a:noFill/>
          </a:ln>
        </p:spPr>
      </p:pic>
      <p:pic>
        <p:nvPicPr>
          <p:cNvPr id="10" name="Picture 9">
            <a:extLst>
              <a:ext uri="{FF2B5EF4-FFF2-40B4-BE49-F238E27FC236}">
                <a16:creationId xmlns:a16="http://schemas.microsoft.com/office/drawing/2014/main" xmlns="" id="{64715E17-3A57-4B31-9B64-199F4865D454}"/>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94096" y="926320"/>
            <a:ext cx="2851430" cy="4687330"/>
          </a:xfrm>
          <a:prstGeom prst="rect">
            <a:avLst/>
          </a:prstGeom>
          <a:noFill/>
          <a:ln>
            <a:noFill/>
          </a:ln>
        </p:spPr>
      </p:pic>
    </p:spTree>
    <p:extLst>
      <p:ext uri="{BB962C8B-B14F-4D97-AF65-F5344CB8AC3E}">
        <p14:creationId xmlns:p14="http://schemas.microsoft.com/office/powerpoint/2010/main" xmlns="" val="3239894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FB3DB31F-5E47-4F1E-A42B-59AB5D3756F7}"/>
              </a:ext>
            </a:extLst>
          </p:cNvPr>
          <p:cNvSpPr txBox="1"/>
          <p:nvPr/>
        </p:nvSpPr>
        <p:spPr>
          <a:xfrm>
            <a:off x="677334" y="5373858"/>
            <a:ext cx="7903958" cy="646331"/>
          </a:xfrm>
          <a:prstGeom prst="rect">
            <a:avLst/>
          </a:prstGeom>
          <a:noFill/>
        </p:spPr>
        <p:txBody>
          <a:bodyPr wrap="square" rtlCol="0">
            <a:spAutoFit/>
          </a:bodyPr>
          <a:lstStyle/>
          <a:p>
            <a:r>
              <a:rPr lang="en-IN" dirty="0"/>
              <a:t>Home screen that shows details of Shruthi Sports events. Navigation Drawer for User and Captains to access various features in the application</a:t>
            </a:r>
          </a:p>
        </p:txBody>
      </p:sp>
      <p:pic>
        <p:nvPicPr>
          <p:cNvPr id="6" name="Picture 5">
            <a:extLst>
              <a:ext uri="{FF2B5EF4-FFF2-40B4-BE49-F238E27FC236}">
                <a16:creationId xmlns:a16="http://schemas.microsoft.com/office/drawing/2014/main" xmlns="" id="{3A3ACD2B-4E0E-4BD5-AC65-C481F15511E2}"/>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7334" y="683066"/>
            <a:ext cx="2456180" cy="4210776"/>
          </a:xfrm>
          <a:prstGeom prst="rect">
            <a:avLst/>
          </a:prstGeom>
          <a:noFill/>
          <a:ln>
            <a:noFill/>
          </a:ln>
        </p:spPr>
      </p:pic>
      <p:pic>
        <p:nvPicPr>
          <p:cNvPr id="9" name="Picture 8">
            <a:extLst>
              <a:ext uri="{FF2B5EF4-FFF2-40B4-BE49-F238E27FC236}">
                <a16:creationId xmlns:a16="http://schemas.microsoft.com/office/drawing/2014/main" xmlns="" id="{464F0F02-0A08-402C-82FB-135242AC6A1D}"/>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89938" y="683067"/>
            <a:ext cx="2456180" cy="4210775"/>
          </a:xfrm>
          <a:prstGeom prst="rect">
            <a:avLst/>
          </a:prstGeom>
          <a:noFill/>
          <a:ln>
            <a:noFill/>
          </a:ln>
        </p:spPr>
      </p:pic>
      <p:sp>
        <p:nvSpPr>
          <p:cNvPr id="3" name="Content Placeholder 2">
            <a:extLst>
              <a:ext uri="{FF2B5EF4-FFF2-40B4-BE49-F238E27FC236}">
                <a16:creationId xmlns:a16="http://schemas.microsoft.com/office/drawing/2014/main" xmlns="" id="{A67EE798-6F9D-499D-92A0-AFBE02699A1A}"/>
              </a:ext>
            </a:extLst>
          </p:cNvPr>
          <p:cNvSpPr>
            <a:spLocks noGrp="1"/>
          </p:cNvSpPr>
          <p:nvPr>
            <p:ph idx="1"/>
          </p:nvPr>
        </p:nvSpPr>
        <p:spPr>
          <a:xfrm>
            <a:off x="677334" y="1603718"/>
            <a:ext cx="8596668" cy="3924886"/>
          </a:xfrm>
        </p:spPr>
        <p:txBody>
          <a:bodyPr/>
          <a:lstStyle/>
          <a:p>
            <a:r>
              <a:rPr lang="en-IN" dirty="0" err="1"/>
              <a:t>Hom</a:t>
            </a:r>
            <a:endParaRPr lang="en-IN" dirty="0"/>
          </a:p>
        </p:txBody>
      </p:sp>
      <p:pic>
        <p:nvPicPr>
          <p:cNvPr id="10" name="Picture 9">
            <a:extLst>
              <a:ext uri="{FF2B5EF4-FFF2-40B4-BE49-F238E27FC236}">
                <a16:creationId xmlns:a16="http://schemas.microsoft.com/office/drawing/2014/main" xmlns="" id="{6FB4D5FC-04F1-45AD-BAC2-57081D4696DE}"/>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702542" y="683066"/>
            <a:ext cx="2413566" cy="4210776"/>
          </a:xfrm>
          <a:prstGeom prst="rect">
            <a:avLst/>
          </a:prstGeom>
          <a:noFill/>
          <a:ln>
            <a:noFill/>
          </a:ln>
        </p:spPr>
      </p:pic>
    </p:spTree>
    <p:extLst>
      <p:ext uri="{BB962C8B-B14F-4D97-AF65-F5344CB8AC3E}">
        <p14:creationId xmlns:p14="http://schemas.microsoft.com/office/powerpoint/2010/main" xmlns="" val="3091401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136A5639-C114-4445-AA50-97E4FEA6C427}"/>
              </a:ext>
            </a:extLst>
          </p:cNvPr>
          <p:cNvSpPr txBox="1"/>
          <p:nvPr/>
        </p:nvSpPr>
        <p:spPr>
          <a:xfrm>
            <a:off x="534572" y="5795889"/>
            <a:ext cx="8947054" cy="646331"/>
          </a:xfrm>
          <a:prstGeom prst="rect">
            <a:avLst/>
          </a:prstGeom>
          <a:noFill/>
        </p:spPr>
        <p:txBody>
          <a:bodyPr wrap="square" rtlCol="0">
            <a:spAutoFit/>
          </a:bodyPr>
          <a:lstStyle/>
          <a:p>
            <a:r>
              <a:rPr lang="en-IN" dirty="0"/>
              <a:t>Schedule screen where user can choose the sport whose schedule he wants to see and Sports details screen where a user can check all the details of a particular sport.</a:t>
            </a:r>
          </a:p>
        </p:txBody>
      </p:sp>
      <p:pic>
        <p:nvPicPr>
          <p:cNvPr id="9" name="Picture 8">
            <a:extLst>
              <a:ext uri="{FF2B5EF4-FFF2-40B4-BE49-F238E27FC236}">
                <a16:creationId xmlns:a16="http://schemas.microsoft.com/office/drawing/2014/main" xmlns="" id="{475C4EDD-DA18-4E7F-B976-B36919A39A90}"/>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8825" y="816639"/>
            <a:ext cx="2500301" cy="4189772"/>
          </a:xfrm>
          <a:prstGeom prst="rect">
            <a:avLst/>
          </a:prstGeom>
          <a:noFill/>
          <a:ln>
            <a:noFill/>
          </a:ln>
        </p:spPr>
      </p:pic>
      <p:pic>
        <p:nvPicPr>
          <p:cNvPr id="10" name="Picture 9">
            <a:extLst>
              <a:ext uri="{FF2B5EF4-FFF2-40B4-BE49-F238E27FC236}">
                <a16:creationId xmlns:a16="http://schemas.microsoft.com/office/drawing/2014/main" xmlns="" id="{A5E76842-F671-4998-A30E-EE0742262C07}"/>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28455" y="816639"/>
            <a:ext cx="2500300" cy="4189772"/>
          </a:xfrm>
          <a:prstGeom prst="rect">
            <a:avLst/>
          </a:prstGeom>
          <a:noFill/>
          <a:ln>
            <a:noFill/>
          </a:ln>
        </p:spPr>
      </p:pic>
      <p:pic>
        <p:nvPicPr>
          <p:cNvPr id="11" name="Picture 10">
            <a:extLst>
              <a:ext uri="{FF2B5EF4-FFF2-40B4-BE49-F238E27FC236}">
                <a16:creationId xmlns:a16="http://schemas.microsoft.com/office/drawing/2014/main" xmlns="" id="{C4E6EA6B-302B-486C-A4B0-B4D98EB95592}"/>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598083" y="816638"/>
            <a:ext cx="2445247" cy="3948060"/>
          </a:xfrm>
          <a:prstGeom prst="rect">
            <a:avLst/>
          </a:prstGeom>
          <a:noFill/>
          <a:ln>
            <a:noFill/>
          </a:ln>
        </p:spPr>
      </p:pic>
    </p:spTree>
    <p:extLst>
      <p:ext uri="{BB962C8B-B14F-4D97-AF65-F5344CB8AC3E}">
        <p14:creationId xmlns:p14="http://schemas.microsoft.com/office/powerpoint/2010/main" xmlns="" val="28420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90EAB2A0-A205-4D36-A42E-DE1E24D399CB}"/>
              </a:ext>
            </a:extLst>
          </p:cNvPr>
          <p:cNvSpPr txBox="1"/>
          <p:nvPr/>
        </p:nvSpPr>
        <p:spPr>
          <a:xfrm>
            <a:off x="801857" y="5317588"/>
            <a:ext cx="8978943" cy="923330"/>
          </a:xfrm>
          <a:prstGeom prst="rect">
            <a:avLst/>
          </a:prstGeom>
          <a:noFill/>
        </p:spPr>
        <p:txBody>
          <a:bodyPr wrap="square" rtlCol="0">
            <a:spAutoFit/>
          </a:bodyPr>
          <a:lstStyle/>
          <a:p>
            <a:r>
              <a:rPr lang="en-IN" dirty="0"/>
              <a:t>Register team screen for a captain to register his team by giving all the team details. Registered sports team where user can see the details of the team details of the sports he registered for.</a:t>
            </a:r>
          </a:p>
        </p:txBody>
      </p:sp>
      <p:pic>
        <p:nvPicPr>
          <p:cNvPr id="7" name="Picture 6">
            <a:extLst>
              <a:ext uri="{FF2B5EF4-FFF2-40B4-BE49-F238E27FC236}">
                <a16:creationId xmlns:a16="http://schemas.microsoft.com/office/drawing/2014/main" xmlns="" id="{55234A8E-2759-46BE-8B3A-F150B338C32D}"/>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01858" y="365760"/>
            <a:ext cx="2700997" cy="4431323"/>
          </a:xfrm>
          <a:prstGeom prst="rect">
            <a:avLst/>
          </a:prstGeom>
          <a:noFill/>
          <a:ln>
            <a:noFill/>
          </a:ln>
        </p:spPr>
      </p:pic>
      <p:pic>
        <p:nvPicPr>
          <p:cNvPr id="9" name="Picture 8">
            <a:extLst>
              <a:ext uri="{FF2B5EF4-FFF2-40B4-BE49-F238E27FC236}">
                <a16:creationId xmlns:a16="http://schemas.microsoft.com/office/drawing/2014/main" xmlns="" id="{7BD54FB8-CE7A-49D5-8732-9A564656E8C2}"/>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21541" y="365760"/>
            <a:ext cx="2560613" cy="4431323"/>
          </a:xfrm>
          <a:prstGeom prst="rect">
            <a:avLst/>
          </a:prstGeom>
          <a:noFill/>
          <a:ln>
            <a:noFill/>
          </a:ln>
        </p:spPr>
      </p:pic>
      <p:pic>
        <p:nvPicPr>
          <p:cNvPr id="11" name="Content Placeholder 10">
            <a:extLst>
              <a:ext uri="{FF2B5EF4-FFF2-40B4-BE49-F238E27FC236}">
                <a16:creationId xmlns:a16="http://schemas.microsoft.com/office/drawing/2014/main" xmlns="" id="{4C5CAD13-8507-4BF9-AD94-E049EFFF1631}"/>
              </a:ext>
            </a:extLst>
          </p:cNvPr>
          <p:cNvPicPr>
            <a:picLocks noGrp="1"/>
          </p:cNvPicPr>
          <p:nvPr>
            <p:ph idx="1"/>
          </p:nvPr>
        </p:nvPicPr>
        <p:blipFill>
          <a:blip r:embed="rId4" cstate="print">
            <a:extLst>
              <a:ext uri="{28A0092B-C50C-407E-A947-70E740481C1C}">
                <a14:useLocalDpi xmlns:a14="http://schemas.microsoft.com/office/drawing/2010/main" xmlns="" val="0"/>
              </a:ext>
            </a:extLst>
          </a:blip>
          <a:srcRect/>
          <a:stretch>
            <a:fillRect/>
          </a:stretch>
        </p:blipFill>
        <p:spPr bwMode="auto">
          <a:xfrm>
            <a:off x="7300840" y="365760"/>
            <a:ext cx="2479961" cy="4431322"/>
          </a:xfrm>
          <a:prstGeom prst="rect">
            <a:avLst/>
          </a:prstGeom>
          <a:noFill/>
          <a:ln>
            <a:noFill/>
          </a:ln>
        </p:spPr>
      </p:pic>
    </p:spTree>
    <p:extLst>
      <p:ext uri="{BB962C8B-B14F-4D97-AF65-F5344CB8AC3E}">
        <p14:creationId xmlns:p14="http://schemas.microsoft.com/office/powerpoint/2010/main" xmlns="" val="3239894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descr="blob:https://web.whatsapp.com/57da7d2c-5fe8-49f6-a655-e788f67cdcf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blob:https://web.whatsapp.com/57da7d2c-5fe8-49f6-a655-e788f67cdcf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blob:https://web.whatsapp.com/57da7d2c-5fe8-49f6-a655-e788f67cdcf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xmlns="" id="{E091C41C-F01E-4EE5-AAFB-857D71083CBE}"/>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41009" y="407962"/>
            <a:ext cx="2433712" cy="4487595"/>
          </a:xfrm>
          <a:prstGeom prst="rect">
            <a:avLst/>
          </a:prstGeom>
          <a:noFill/>
          <a:ln>
            <a:noFill/>
          </a:ln>
        </p:spPr>
      </p:pic>
      <p:pic>
        <p:nvPicPr>
          <p:cNvPr id="9" name="Picture 8">
            <a:extLst>
              <a:ext uri="{FF2B5EF4-FFF2-40B4-BE49-F238E27FC236}">
                <a16:creationId xmlns:a16="http://schemas.microsoft.com/office/drawing/2014/main" xmlns="" id="{4188E348-5F05-4ED0-B610-40D5F111DFDB}"/>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08376" y="407962"/>
            <a:ext cx="2433712" cy="4487595"/>
          </a:xfrm>
          <a:prstGeom prst="rect">
            <a:avLst/>
          </a:prstGeom>
          <a:noFill/>
          <a:ln>
            <a:noFill/>
          </a:ln>
        </p:spPr>
      </p:pic>
      <p:pic>
        <p:nvPicPr>
          <p:cNvPr id="10" name="Picture 9">
            <a:extLst>
              <a:ext uri="{FF2B5EF4-FFF2-40B4-BE49-F238E27FC236}">
                <a16:creationId xmlns:a16="http://schemas.microsoft.com/office/drawing/2014/main" xmlns="" id="{8F1ADBCE-B3CD-42A0-A989-3D5F245E3EED}"/>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575743" y="407963"/>
            <a:ext cx="2433712" cy="4487594"/>
          </a:xfrm>
          <a:prstGeom prst="rect">
            <a:avLst/>
          </a:prstGeom>
          <a:noFill/>
          <a:ln>
            <a:noFill/>
          </a:ln>
        </p:spPr>
      </p:pic>
      <p:sp>
        <p:nvSpPr>
          <p:cNvPr id="2" name="TextBox 1">
            <a:extLst>
              <a:ext uri="{FF2B5EF4-FFF2-40B4-BE49-F238E27FC236}">
                <a16:creationId xmlns:a16="http://schemas.microsoft.com/office/drawing/2014/main" xmlns="" id="{AFDC2B02-28ED-4674-96A9-4C2370788C26}"/>
              </a:ext>
            </a:extLst>
          </p:cNvPr>
          <p:cNvSpPr txBox="1"/>
          <p:nvPr/>
        </p:nvSpPr>
        <p:spPr>
          <a:xfrm>
            <a:off x="460375" y="5416061"/>
            <a:ext cx="9415145" cy="923330"/>
          </a:xfrm>
          <a:prstGeom prst="rect">
            <a:avLst/>
          </a:prstGeom>
          <a:noFill/>
        </p:spPr>
        <p:txBody>
          <a:bodyPr wrap="square" rtlCol="0">
            <a:spAutoFit/>
          </a:bodyPr>
          <a:lstStyle/>
          <a:p>
            <a:r>
              <a:rPr lang="en-IN" dirty="0"/>
              <a:t>Team status screen where captain can check his teams’ status. Match schedules screen which displays all the matches of captains’ registered teams. Profile screen which shows the complete account details of the user.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D6F3730B-A042-4C7E-A5F6-2BFB994846FF}"/>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9816" y="492370"/>
            <a:ext cx="2918948" cy="4810100"/>
          </a:xfrm>
          <a:prstGeom prst="rect">
            <a:avLst/>
          </a:prstGeom>
          <a:noFill/>
          <a:ln>
            <a:noFill/>
          </a:ln>
        </p:spPr>
      </p:pic>
      <p:pic>
        <p:nvPicPr>
          <p:cNvPr id="7" name="Picture 6">
            <a:extLst>
              <a:ext uri="{FF2B5EF4-FFF2-40B4-BE49-F238E27FC236}">
                <a16:creationId xmlns:a16="http://schemas.microsoft.com/office/drawing/2014/main" xmlns="" id="{3F4CE85F-794F-42F1-AF25-0B0E6AE30ED3}"/>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98773" y="492370"/>
            <a:ext cx="2668930" cy="4810100"/>
          </a:xfrm>
          <a:prstGeom prst="rect">
            <a:avLst/>
          </a:prstGeom>
          <a:noFill/>
          <a:ln>
            <a:noFill/>
          </a:ln>
        </p:spPr>
      </p:pic>
      <p:sp>
        <p:nvSpPr>
          <p:cNvPr id="2" name="TextBox 1">
            <a:extLst>
              <a:ext uri="{FF2B5EF4-FFF2-40B4-BE49-F238E27FC236}">
                <a16:creationId xmlns:a16="http://schemas.microsoft.com/office/drawing/2014/main" xmlns="" id="{2B6B0868-03D1-4C6B-98DC-B7EFD711AD98}"/>
              </a:ext>
            </a:extLst>
          </p:cNvPr>
          <p:cNvSpPr txBox="1"/>
          <p:nvPr/>
        </p:nvSpPr>
        <p:spPr>
          <a:xfrm>
            <a:off x="1125415" y="5936566"/>
            <a:ext cx="7568419" cy="646331"/>
          </a:xfrm>
          <a:prstGeom prst="rect">
            <a:avLst/>
          </a:prstGeom>
          <a:noFill/>
        </p:spPr>
        <p:txBody>
          <a:bodyPr wrap="square" rtlCol="0">
            <a:spAutoFit/>
          </a:bodyPr>
          <a:lstStyle/>
          <a:p>
            <a:r>
              <a:rPr lang="en-IN" dirty="0"/>
              <a:t>Change password screen for users to change their passwords. Logout screen where all on device user details will be erased.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Web page for </a:t>
            </a:r>
            <a:r>
              <a:rPr lang="en-US" b="1" dirty="0" err="1"/>
              <a:t>Admins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Admin Login is the first page which is displayed once an admin opens the website.</a:t>
            </a:r>
          </a:p>
          <a:p>
            <a:r>
              <a:rPr lang="en-US" dirty="0"/>
              <a:t>On successful login with the correct Admin ID and password, the Admin is redirected to the main Admin Dashboard.</a:t>
            </a:r>
          </a:p>
          <a:p>
            <a:r>
              <a:rPr lang="en-US" dirty="0"/>
              <a:t>This is done with the help of JWT.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avindardell\Desktop\login2.jpg.png"/>
          <p:cNvPicPr>
            <a:picLocks noChangeAspect="1" noChangeArrowheads="1"/>
          </p:cNvPicPr>
          <p:nvPr/>
        </p:nvPicPr>
        <p:blipFill>
          <a:blip r:embed="rId2"/>
          <a:srcRect/>
          <a:stretch>
            <a:fillRect/>
          </a:stretch>
        </p:blipFill>
        <p:spPr bwMode="auto">
          <a:xfrm>
            <a:off x="496380" y="657067"/>
            <a:ext cx="10123724" cy="579835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Dashboard</a:t>
            </a:r>
          </a:p>
        </p:txBody>
      </p:sp>
      <p:sp>
        <p:nvSpPr>
          <p:cNvPr id="3" name="Content Placeholder 2"/>
          <p:cNvSpPr>
            <a:spLocks noGrp="1"/>
          </p:cNvSpPr>
          <p:nvPr>
            <p:ph idx="1"/>
          </p:nvPr>
        </p:nvSpPr>
        <p:spPr/>
        <p:txBody>
          <a:bodyPr/>
          <a:lstStyle/>
          <a:p>
            <a:r>
              <a:rPr lang="en-US" dirty="0"/>
              <a:t>On Successful login by the Admin, the Admin Dashboard page is opened.</a:t>
            </a:r>
          </a:p>
          <a:p>
            <a:r>
              <a:rPr lang="en-US" dirty="0"/>
              <a:t>The Admin can do all the related additions, changes and other required activities.</a:t>
            </a:r>
          </a:p>
          <a:p>
            <a:r>
              <a:rPr lang="en-US" dirty="0"/>
              <a:t>To name a few :</a:t>
            </a:r>
          </a:p>
          <a:p>
            <a:pPr>
              <a:buFont typeface="Arial" panose="020B0604020202020204" pitchFamily="34" charset="0"/>
              <a:buChar char="•"/>
            </a:pPr>
            <a:r>
              <a:rPr lang="en-US" dirty="0"/>
              <a:t>	Sports ( Add, Remove, etc )</a:t>
            </a:r>
          </a:p>
          <a:p>
            <a:pPr>
              <a:buFont typeface="Arial" panose="020B0604020202020204" pitchFamily="34" charset="0"/>
              <a:buChar char="•"/>
            </a:pPr>
            <a:r>
              <a:rPr lang="en-US" dirty="0"/>
              <a:t>	Registrations</a:t>
            </a:r>
          </a:p>
          <a:p>
            <a:pPr>
              <a:buFont typeface="Arial" panose="020B0604020202020204" pitchFamily="34" charset="0"/>
              <a:buChar char="•"/>
            </a:pPr>
            <a:r>
              <a:rPr lang="en-US" dirty="0"/>
              <a:t>	Schedule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sp>
        <p:nvSpPr>
          <p:cNvPr id="3" name="Content Placeholder 2"/>
          <p:cNvSpPr>
            <a:spLocks noGrp="1"/>
          </p:cNvSpPr>
          <p:nvPr>
            <p:ph idx="1"/>
          </p:nvPr>
        </p:nvSpPr>
        <p:spPr/>
        <p:txBody>
          <a:bodyPr>
            <a:normAutofit fontScale="92500" lnSpcReduction="10000"/>
          </a:bodyPr>
          <a:lstStyle/>
          <a:p>
            <a:r>
              <a:rPr lang="en-US" dirty="0"/>
              <a:t> Database and </a:t>
            </a:r>
            <a:r>
              <a:rPr lang="en-US" dirty="0" err="1"/>
              <a:t>api</a:t>
            </a:r>
            <a:r>
              <a:rPr lang="en-US" dirty="0"/>
              <a:t> team :</a:t>
            </a:r>
          </a:p>
          <a:p>
            <a:pPr marL="800100" lvl="1" indent="-342900">
              <a:buAutoNum type="arabicParenR"/>
            </a:pPr>
            <a:r>
              <a:rPr lang="en-US" dirty="0"/>
              <a:t>V </a:t>
            </a:r>
            <a:r>
              <a:rPr lang="en-US" dirty="0" err="1"/>
              <a:t>Dharani</a:t>
            </a:r>
            <a:r>
              <a:rPr lang="en-US" dirty="0"/>
              <a:t> CSE 2/4</a:t>
            </a:r>
          </a:p>
          <a:p>
            <a:pPr marL="800100" lvl="1" indent="-342900">
              <a:buFont typeface="Wingdings 3" charset="2"/>
              <a:buAutoNum type="arabicParenR"/>
            </a:pPr>
            <a:r>
              <a:rPr lang="en-US" dirty="0" err="1"/>
              <a:t>Sanan</a:t>
            </a:r>
            <a:r>
              <a:rPr lang="en-US" dirty="0"/>
              <a:t> </a:t>
            </a:r>
            <a:r>
              <a:rPr lang="en-US" dirty="0" err="1"/>
              <a:t>Moinuddin</a:t>
            </a:r>
            <a:r>
              <a:rPr lang="en-US" dirty="0"/>
              <a:t> CSE  1/4</a:t>
            </a:r>
          </a:p>
          <a:p>
            <a:r>
              <a:rPr lang="en-US" dirty="0"/>
              <a:t>Android team:</a:t>
            </a:r>
          </a:p>
          <a:p>
            <a:pPr marL="800100" lvl="1" indent="-342900">
              <a:buAutoNum type="arabicParenR"/>
            </a:pPr>
            <a:r>
              <a:rPr lang="en-US" dirty="0"/>
              <a:t>KVN </a:t>
            </a:r>
            <a:r>
              <a:rPr lang="en-US" dirty="0" err="1"/>
              <a:t>Sai</a:t>
            </a:r>
            <a:r>
              <a:rPr lang="en-US" dirty="0"/>
              <a:t> Ram Reddy CSE 3/4</a:t>
            </a:r>
          </a:p>
          <a:p>
            <a:pPr marL="800100" lvl="1" indent="-342900">
              <a:buAutoNum type="arabicParenR"/>
            </a:pPr>
            <a:r>
              <a:rPr lang="en-US" dirty="0"/>
              <a:t>Soma </a:t>
            </a:r>
            <a:r>
              <a:rPr lang="en-US" dirty="0" err="1"/>
              <a:t>Pavani</a:t>
            </a:r>
            <a:r>
              <a:rPr lang="en-US" dirty="0"/>
              <a:t> CSE 1/4</a:t>
            </a:r>
          </a:p>
          <a:p>
            <a:r>
              <a:rPr lang="en-US" dirty="0"/>
              <a:t>Web app team :</a:t>
            </a:r>
          </a:p>
          <a:p>
            <a:pPr marL="800100" lvl="1" indent="-342900">
              <a:buFont typeface="Wingdings 3" charset="2"/>
              <a:buAutoNum type="arabicParenR"/>
            </a:pPr>
            <a:r>
              <a:rPr lang="en-US" dirty="0" err="1"/>
              <a:t>Pittala</a:t>
            </a:r>
            <a:r>
              <a:rPr lang="en-US" dirty="0"/>
              <a:t> Rahul CSE 2/4</a:t>
            </a:r>
          </a:p>
          <a:p>
            <a:pPr marL="800100" lvl="1" indent="-342900">
              <a:buFont typeface="Wingdings 3" charset="2"/>
              <a:buAutoNum type="arabicParenR"/>
            </a:pPr>
            <a:r>
              <a:rPr lang="en-US" dirty="0"/>
              <a:t>Shaik Abdullah Adnan IT 2/4</a:t>
            </a:r>
          </a:p>
          <a:p>
            <a:pPr marL="800100" lvl="1" indent="-342900">
              <a:buFont typeface="Wingdings 3" charset="2"/>
              <a:buAutoNum type="arabicParenR"/>
            </a:pPr>
            <a:r>
              <a:rPr lang="en-US" dirty="0"/>
              <a:t>J.S.S. </a:t>
            </a:r>
            <a:r>
              <a:rPr lang="en-US" dirty="0" err="1"/>
              <a:t>Chaitanyanand</a:t>
            </a:r>
            <a:r>
              <a:rPr lang="en-US" dirty="0"/>
              <a:t>  CSE 1/4</a:t>
            </a:r>
          </a:p>
          <a:p>
            <a:pPr marL="800100" lvl="1" indent="-342900">
              <a:buFont typeface="Wingdings 3" charset="2"/>
              <a:buAutoNum type="arabicParenR"/>
            </a:pPr>
            <a:r>
              <a:rPr lang="en-US" dirty="0"/>
              <a:t> </a:t>
            </a:r>
            <a:r>
              <a:rPr lang="en-US" dirty="0" err="1"/>
              <a:t>Thoutam</a:t>
            </a:r>
            <a:r>
              <a:rPr lang="en-US" dirty="0"/>
              <a:t> </a:t>
            </a:r>
            <a:r>
              <a:rPr lang="en-US" dirty="0" err="1"/>
              <a:t>Dileep</a:t>
            </a:r>
            <a:r>
              <a:rPr lang="en-US" dirty="0"/>
              <a:t> CSE  1/4</a:t>
            </a:r>
          </a:p>
          <a:p>
            <a:pPr marL="800100" lvl="1" indent="-342900">
              <a:buAutoNum type="arabicParenR"/>
            </a:pPr>
            <a:endParaRPr lang="en-US" dirty="0"/>
          </a:p>
          <a:p>
            <a:pPr marL="800100" lvl="1" indent="-342900">
              <a:buAutoNum type="arabicParenR"/>
            </a:pPr>
            <a:endParaRPr lang="en-US" dirty="0"/>
          </a:p>
          <a:p>
            <a:pPr marL="800100" lvl="1" indent="-342900">
              <a:buAutoNum type="arabicParenR"/>
            </a:pPr>
            <a:endParaRPr lang="en-US" dirty="0"/>
          </a:p>
          <a:p>
            <a:pPr marL="800100" lvl="1" indent="-342900">
              <a:buAutoNum type="arabicParenR"/>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66094-208B-4321-91CE-723431229851}"/>
              </a:ext>
            </a:extLst>
          </p:cNvPr>
          <p:cNvSpPr>
            <a:spLocks noGrp="1"/>
          </p:cNvSpPr>
          <p:nvPr>
            <p:ph type="title"/>
          </p:nvPr>
        </p:nvSpPr>
        <p:spPr/>
        <p:txBody>
          <a:bodyPr/>
          <a:lstStyle/>
          <a:p>
            <a:r>
              <a:rPr lang="en-IN" dirty="0"/>
              <a:t>Admin Data Flow Diagram</a:t>
            </a:r>
          </a:p>
        </p:txBody>
      </p:sp>
      <p:pic>
        <p:nvPicPr>
          <p:cNvPr id="5" name="Content Placeholder 4" descr="A close up of a logo&#10;&#10;Description automatically generated">
            <a:extLst>
              <a:ext uri="{FF2B5EF4-FFF2-40B4-BE49-F238E27FC236}">
                <a16:creationId xmlns:a16="http://schemas.microsoft.com/office/drawing/2014/main" xmlns="" id="{41BCFA6D-40FF-4ABA-9A2F-48866ED4EE36}"/>
              </a:ext>
            </a:extLst>
          </p:cNvPr>
          <p:cNvPicPr>
            <a:picLocks noGrp="1" noChangeAspect="1"/>
          </p:cNvPicPr>
          <p:nvPr>
            <p:ph idx="1"/>
          </p:nvPr>
        </p:nvPicPr>
        <p:blipFill>
          <a:blip r:embed="rId2"/>
          <a:stretch>
            <a:fillRect/>
          </a:stretch>
        </p:blipFill>
        <p:spPr>
          <a:xfrm>
            <a:off x="2570247" y="457084"/>
            <a:ext cx="7051505" cy="5791316"/>
          </a:xfrm>
        </p:spPr>
      </p:pic>
    </p:spTree>
    <p:extLst>
      <p:ext uri="{BB962C8B-B14F-4D97-AF65-F5344CB8AC3E}">
        <p14:creationId xmlns:p14="http://schemas.microsoft.com/office/powerpoint/2010/main" xmlns="" val="1108428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outdoor, person, road, photo&#10;&#10;Description automatically generated">
            <a:extLst>
              <a:ext uri="{FF2B5EF4-FFF2-40B4-BE49-F238E27FC236}">
                <a16:creationId xmlns:a16="http://schemas.microsoft.com/office/drawing/2014/main" xmlns="" id="{506DA7FA-11E8-4017-B841-4368DCCEE6D6}"/>
              </a:ext>
            </a:extLst>
          </p:cNvPr>
          <p:cNvPicPr>
            <a:picLocks noChangeAspect="1"/>
          </p:cNvPicPr>
          <p:nvPr/>
        </p:nvPicPr>
        <p:blipFill>
          <a:blip r:embed="rId2"/>
          <a:stretch>
            <a:fillRect/>
          </a:stretch>
        </p:blipFill>
        <p:spPr>
          <a:xfrm>
            <a:off x="0" y="539750"/>
            <a:ext cx="12192000" cy="57785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the Database</a:t>
            </a:r>
          </a:p>
        </p:txBody>
      </p:sp>
      <p:sp>
        <p:nvSpPr>
          <p:cNvPr id="3" name="Content Placeholder 2"/>
          <p:cNvSpPr>
            <a:spLocks noGrp="1"/>
          </p:cNvSpPr>
          <p:nvPr>
            <p:ph idx="1"/>
          </p:nvPr>
        </p:nvSpPr>
        <p:spPr/>
        <p:txBody>
          <a:bodyPr/>
          <a:lstStyle/>
          <a:p>
            <a:r>
              <a:rPr lang="en-US" dirty="0"/>
              <a:t>All the inputs made by the admin and changes made are reflected in the database accordingly.</a:t>
            </a:r>
          </a:p>
          <a:p>
            <a:r>
              <a:rPr lang="en-US" dirty="0"/>
              <a:t>The API has been deployed on </a:t>
            </a:r>
            <a:r>
              <a:rPr lang="en-US" dirty="0" err="1"/>
              <a:t>Heroku</a:t>
            </a:r>
            <a:r>
              <a:rPr lang="en-US" dirty="0"/>
              <a:t> and is then imported into the </a:t>
            </a:r>
            <a:r>
              <a:rPr lang="en-US" dirty="0" err="1"/>
              <a:t>Django</a:t>
            </a:r>
            <a:r>
              <a:rPr lang="en-US" dirty="0"/>
              <a:t> Framework.</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xmlns="" id="{9824EACE-39F2-4254-BE52-F1AB92312E6A}"/>
              </a:ext>
            </a:extLst>
          </p:cNvPr>
          <p:cNvPicPr>
            <a:picLocks noChangeAspect="1"/>
          </p:cNvPicPr>
          <p:nvPr/>
        </p:nvPicPr>
        <p:blipFill>
          <a:blip r:embed="rId2"/>
          <a:stretch>
            <a:fillRect/>
          </a:stretch>
        </p:blipFill>
        <p:spPr>
          <a:xfrm>
            <a:off x="457202" y="485463"/>
            <a:ext cx="5426764" cy="2577712"/>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xmlns="" id="{03BCEBBC-FD03-425B-A18A-4F20B87E5BCD}"/>
              </a:ext>
            </a:extLst>
          </p:cNvPr>
          <p:cNvPicPr>
            <a:picLocks noChangeAspect="1"/>
          </p:cNvPicPr>
          <p:nvPr/>
        </p:nvPicPr>
        <p:blipFill>
          <a:blip r:embed="rId3"/>
          <a:stretch>
            <a:fillRect/>
          </a:stretch>
        </p:blipFill>
        <p:spPr>
          <a:xfrm>
            <a:off x="457201" y="3722520"/>
            <a:ext cx="5426764" cy="2577712"/>
          </a:xfrm>
          <a:prstGeom prst="rect">
            <a:avLst/>
          </a:prstGeom>
        </p:spPr>
      </p:pic>
      <p:sp>
        <p:nvSpPr>
          <p:cNvPr id="16" name="Rectangle 15">
            <a:extLst>
              <a:ext uri="{FF2B5EF4-FFF2-40B4-BE49-F238E27FC236}">
                <a16:creationId xmlns:a16="http://schemas.microsoft.com/office/drawing/2014/main" xmlns="" id="{799448F2-0E5B-42DA-B2D1-11A14E947B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7">
            <a:extLst>
              <a:ext uri="{FF2B5EF4-FFF2-40B4-BE49-F238E27FC236}">
                <a16:creationId xmlns:a16="http://schemas.microsoft.com/office/drawing/2014/main" xmlns="" id="{4E8A7552-20E1-4F34-ADAB-C1DB6634D4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xmlns="" id="{2C56C0A8-6964-4A5C-99BE-1993169785F3}"/>
              </a:ext>
            </a:extLst>
          </p:cNvPr>
          <p:cNvPicPr>
            <a:picLocks noChangeAspect="1"/>
          </p:cNvPicPr>
          <p:nvPr/>
        </p:nvPicPr>
        <p:blipFill>
          <a:blip r:embed="rId4"/>
          <a:stretch>
            <a:fillRect/>
          </a:stretch>
        </p:blipFill>
        <p:spPr>
          <a:xfrm>
            <a:off x="6308034" y="2067839"/>
            <a:ext cx="5426764" cy="257771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xmlns="" id="{30508F48-C1BC-4269-B27F-545EA474DA67}"/>
              </a:ext>
            </a:extLst>
          </p:cNvPr>
          <p:cNvPicPr>
            <a:picLocks noChangeAspect="1"/>
          </p:cNvPicPr>
          <p:nvPr/>
        </p:nvPicPr>
        <p:blipFill>
          <a:blip r:embed="rId2"/>
          <a:stretch>
            <a:fillRect/>
          </a:stretch>
        </p:blipFill>
        <p:spPr>
          <a:xfrm>
            <a:off x="457202" y="485463"/>
            <a:ext cx="5426764" cy="2577712"/>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xmlns="" id="{8697C31F-3C16-4AB9-9222-73F2CCE00608}"/>
              </a:ext>
            </a:extLst>
          </p:cNvPr>
          <p:cNvPicPr>
            <a:picLocks noChangeAspect="1"/>
          </p:cNvPicPr>
          <p:nvPr/>
        </p:nvPicPr>
        <p:blipFill>
          <a:blip r:embed="rId3"/>
          <a:stretch>
            <a:fillRect/>
          </a:stretch>
        </p:blipFill>
        <p:spPr>
          <a:xfrm>
            <a:off x="457201" y="3729303"/>
            <a:ext cx="5426764" cy="2564146"/>
          </a:xfrm>
          <a:prstGeom prst="rect">
            <a:avLst/>
          </a:prstGeom>
        </p:spPr>
      </p:pic>
      <p:sp>
        <p:nvSpPr>
          <p:cNvPr id="16" name="Rectangle 15">
            <a:extLst>
              <a:ext uri="{FF2B5EF4-FFF2-40B4-BE49-F238E27FC236}">
                <a16:creationId xmlns:a16="http://schemas.microsoft.com/office/drawing/2014/main" xmlns="" id="{799448F2-0E5B-42DA-B2D1-11A14E947B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4E8A7552-20E1-4F34-ADAB-C1DB6634D4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xmlns="" id="{02403D35-980B-47F2-A059-42521AC704A9}"/>
              </a:ext>
            </a:extLst>
          </p:cNvPr>
          <p:cNvPicPr>
            <a:picLocks noChangeAspect="1"/>
          </p:cNvPicPr>
          <p:nvPr/>
        </p:nvPicPr>
        <p:blipFill>
          <a:blip r:embed="rId4"/>
          <a:stretch>
            <a:fillRect/>
          </a:stretch>
        </p:blipFill>
        <p:spPr>
          <a:xfrm>
            <a:off x="6308034" y="2061056"/>
            <a:ext cx="5426764" cy="259127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3FD8F5-2EAB-430C-A273-3593DEB65513}"/>
              </a:ext>
            </a:extLst>
          </p:cNvPr>
          <p:cNvSpPr>
            <a:spLocks noGrp="1"/>
          </p:cNvSpPr>
          <p:nvPr>
            <p:ph type="title"/>
          </p:nvPr>
        </p:nvSpPr>
        <p:spPr>
          <a:xfrm>
            <a:off x="677334" y="455700"/>
            <a:ext cx="8004329" cy="1464425"/>
          </a:xfrm>
        </p:spPr>
        <p:txBody>
          <a:bodyPr/>
          <a:lstStyle/>
          <a:p>
            <a:endParaRPr lang="en-IN" dirty="0"/>
          </a:p>
        </p:txBody>
      </p:sp>
      <p:pic>
        <p:nvPicPr>
          <p:cNvPr id="13" name="Content Placeholder 12">
            <a:extLst>
              <a:ext uri="{FF2B5EF4-FFF2-40B4-BE49-F238E27FC236}">
                <a16:creationId xmlns:a16="http://schemas.microsoft.com/office/drawing/2014/main" xmlns="" id="{6FC4A4C2-D527-4C84-9AAA-0658A5877E6F}"/>
              </a:ext>
            </a:extLst>
          </p:cNvPr>
          <p:cNvPicPr>
            <a:picLocks noGrp="1" noChangeAspect="1"/>
          </p:cNvPicPr>
          <p:nvPr>
            <p:ph idx="1"/>
          </p:nvPr>
        </p:nvPicPr>
        <p:blipFill>
          <a:blip r:embed="rId2"/>
          <a:stretch>
            <a:fillRect/>
          </a:stretch>
        </p:blipFill>
        <p:spPr>
          <a:xfrm>
            <a:off x="183177" y="384211"/>
            <a:ext cx="5531431" cy="2808591"/>
          </a:xfrm>
        </p:spPr>
      </p:pic>
      <p:pic>
        <p:nvPicPr>
          <p:cNvPr id="15" name="Picture 14" descr="A screenshot of a cell phone&#10;&#10;Description automatically generated">
            <a:extLst>
              <a:ext uri="{FF2B5EF4-FFF2-40B4-BE49-F238E27FC236}">
                <a16:creationId xmlns:a16="http://schemas.microsoft.com/office/drawing/2014/main" xmlns="" id="{B3FDC781-DA24-4C13-B351-64BBDDB45CE8}"/>
              </a:ext>
            </a:extLst>
          </p:cNvPr>
          <p:cNvPicPr>
            <a:picLocks noChangeAspect="1"/>
          </p:cNvPicPr>
          <p:nvPr/>
        </p:nvPicPr>
        <p:blipFill>
          <a:blip r:embed="rId3"/>
          <a:stretch>
            <a:fillRect/>
          </a:stretch>
        </p:blipFill>
        <p:spPr>
          <a:xfrm>
            <a:off x="5941888" y="418583"/>
            <a:ext cx="5912823" cy="2808591"/>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xmlns="" id="{D0BE78E2-BB22-4C91-AE06-637264E64E42}"/>
              </a:ext>
            </a:extLst>
          </p:cNvPr>
          <p:cNvPicPr>
            <a:picLocks noChangeAspect="1"/>
          </p:cNvPicPr>
          <p:nvPr/>
        </p:nvPicPr>
        <p:blipFill>
          <a:blip r:embed="rId4"/>
          <a:stretch>
            <a:fillRect/>
          </a:stretch>
        </p:blipFill>
        <p:spPr>
          <a:xfrm>
            <a:off x="2414427" y="3620017"/>
            <a:ext cx="6397375" cy="3042085"/>
          </a:xfrm>
          <a:prstGeom prst="rect">
            <a:avLst/>
          </a:prstGeom>
        </p:spPr>
      </p:pic>
    </p:spTree>
    <p:extLst>
      <p:ext uri="{BB962C8B-B14F-4D97-AF65-F5344CB8AC3E}">
        <p14:creationId xmlns:p14="http://schemas.microsoft.com/office/powerpoint/2010/main" xmlns="" val="4115118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8894"/>
          </a:xfrm>
        </p:spPr>
        <p:txBody>
          <a:bodyPr/>
          <a:lstStyle/>
          <a:p>
            <a:r>
              <a:rPr lang="en-US" dirty="0" smtClean="0"/>
              <a:t>Conclusion &amp; Future scope</a:t>
            </a:r>
            <a:endParaRPr lang="en-US" dirty="0"/>
          </a:p>
        </p:txBody>
      </p:sp>
      <p:sp>
        <p:nvSpPr>
          <p:cNvPr id="3" name="Content Placeholder 2"/>
          <p:cNvSpPr>
            <a:spLocks noGrp="1"/>
          </p:cNvSpPr>
          <p:nvPr>
            <p:ph idx="1"/>
          </p:nvPr>
        </p:nvSpPr>
        <p:spPr>
          <a:xfrm>
            <a:off x="672353" y="1389529"/>
            <a:ext cx="8601649" cy="4651833"/>
          </a:xfrm>
        </p:spPr>
        <p:txBody>
          <a:bodyPr>
            <a:normAutofit/>
          </a:bodyPr>
          <a:lstStyle/>
          <a:p>
            <a:pPr>
              <a:buNone/>
            </a:pPr>
            <a:r>
              <a:rPr lang="en-IN" sz="1600" dirty="0" smtClean="0"/>
              <a:t>     </a:t>
            </a:r>
          </a:p>
          <a:p>
            <a:pPr>
              <a:buNone/>
            </a:pPr>
            <a:endParaRPr lang="en-IN" sz="1600" dirty="0" smtClean="0"/>
          </a:p>
          <a:p>
            <a:pPr>
              <a:buNone/>
            </a:pPr>
            <a:r>
              <a:rPr lang="en-IN" sz="1600" dirty="0" smtClean="0"/>
              <a:t>	</a:t>
            </a:r>
            <a:r>
              <a:rPr lang="en-IN" sz="1600" dirty="0" smtClean="0"/>
              <a:t>To </a:t>
            </a:r>
            <a:r>
              <a:rPr lang="en-IN" sz="1600" dirty="0" smtClean="0"/>
              <a:t>conclude we have successfully created an android application where user </a:t>
            </a:r>
            <a:r>
              <a:rPr lang="en-IN" sz="1600" dirty="0" smtClean="0"/>
              <a:t>can receive </a:t>
            </a:r>
            <a:r>
              <a:rPr lang="en-IN" sz="1600" dirty="0" smtClean="0"/>
              <a:t>data regarding sports events, captains can register and manage team and a web application where the admin manage sports details, match schedules and registration to digitalize the whole process of registration and enquiry of </a:t>
            </a:r>
            <a:r>
              <a:rPr lang="en-IN" sz="1600" dirty="0" err="1" smtClean="0"/>
              <a:t>Shruthi</a:t>
            </a:r>
            <a:r>
              <a:rPr lang="en-IN" sz="1600" dirty="0" smtClean="0"/>
              <a:t> Sports. Using this application user, captains and also </a:t>
            </a:r>
            <a:r>
              <a:rPr lang="en-IN" sz="1600" dirty="0" err="1" smtClean="0"/>
              <a:t>admins</a:t>
            </a:r>
            <a:r>
              <a:rPr lang="en-IN" sz="1600" dirty="0" smtClean="0"/>
              <a:t> can effectively manage the events without wasting hours of time waiting and going from one end of college to another, they can manage everything through devices in their hands</a:t>
            </a:r>
            <a:r>
              <a:rPr lang="en-IN" sz="1600" b="1" dirty="0" smtClean="0"/>
              <a:t>.</a:t>
            </a:r>
            <a:endParaRPr lang="en-US" sz="1600" dirty="0" smtClean="0"/>
          </a:p>
          <a:p>
            <a:pPr>
              <a:buNone/>
            </a:pPr>
            <a:r>
              <a:rPr lang="en-IN" sz="1600" dirty="0" smtClean="0"/>
              <a:t> </a:t>
            </a:r>
            <a:r>
              <a:rPr lang="en-IN" sz="1600" dirty="0" smtClean="0"/>
              <a:t>    As </a:t>
            </a:r>
            <a:r>
              <a:rPr lang="en-IN" sz="1600" dirty="0" smtClean="0"/>
              <a:t>applying for sports manually, every year, is a tedious task, this project helps the students as well as the faculty to handle the registrations smoothly. The application which is made for the students is very useful and handy as all we need is a smart phone and good internet connection  .</a:t>
            </a:r>
            <a:endParaRPr lang="en-US"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55371" y="2325180"/>
            <a:ext cx="6439988" cy="1015663"/>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r>
              <a:rPr lang="en-IN" dirty="0" smtClean="0"/>
              <a:t>Online application is one of the easiest methods for applying for anything. You are just few clicks away registering for a sport. This project has user and admin interface where the users (students) can register for their team using a mobile application and the admin accepts them through the web page.  </a:t>
            </a:r>
            <a:endParaRPr lang="en-US" dirty="0" smtClean="0"/>
          </a:p>
          <a:p>
            <a:endParaRPr lang="en-US" dirty="0" smtClean="0"/>
          </a:p>
          <a:p>
            <a:r>
              <a:rPr lang="en-IN" dirty="0" smtClean="0"/>
              <a:t> </a:t>
            </a:r>
            <a:r>
              <a:rPr lang="en-IN" dirty="0" smtClean="0"/>
              <a:t>This </a:t>
            </a:r>
            <a:r>
              <a:rPr lang="en-IN" dirty="0" smtClean="0"/>
              <a:t>project is done  using python, Java programming language and we have used </a:t>
            </a:r>
            <a:r>
              <a:rPr lang="en-IN" dirty="0" err="1" smtClean="0"/>
              <a:t>Django,Flask</a:t>
            </a:r>
            <a:r>
              <a:rPr lang="en-IN" dirty="0" smtClean="0"/>
              <a:t> , </a:t>
            </a:r>
            <a:r>
              <a:rPr lang="en-IN" dirty="0" smtClean="0"/>
              <a:t>HTML </a:t>
            </a:r>
            <a:r>
              <a:rPr lang="en-IN" dirty="0" smtClean="0"/>
              <a:t>,CSS </a:t>
            </a:r>
            <a:r>
              <a:rPr lang="en-IN" dirty="0" smtClean="0"/>
              <a:t>, Bootstrap and Android studio . The mobile app provides a platform for the students to register for a sport and the web app enables the sport’s faculty to schedule the matches online and to accept the registrations.</a:t>
            </a:r>
            <a:endParaRPr lang="en-US" dirty="0" smtClean="0"/>
          </a:p>
          <a:p>
            <a:pPr>
              <a:buNone/>
            </a:pP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8894"/>
          </a:xfrm>
        </p:spPr>
        <p:txBody>
          <a:bodyPr/>
          <a:lstStyle/>
          <a:p>
            <a:r>
              <a:rPr lang="en-US" dirty="0" smtClean="0"/>
              <a:t>Acknowledgements</a:t>
            </a:r>
            <a:endParaRPr lang="en-US" dirty="0"/>
          </a:p>
        </p:txBody>
      </p:sp>
      <p:sp>
        <p:nvSpPr>
          <p:cNvPr id="3" name="Content Placeholder 2"/>
          <p:cNvSpPr>
            <a:spLocks noGrp="1"/>
          </p:cNvSpPr>
          <p:nvPr>
            <p:ph idx="1"/>
          </p:nvPr>
        </p:nvSpPr>
        <p:spPr>
          <a:xfrm>
            <a:off x="546847" y="1515035"/>
            <a:ext cx="8727155" cy="4526327"/>
          </a:xfrm>
        </p:spPr>
        <p:txBody>
          <a:bodyPr>
            <a:normAutofit lnSpcReduction="10000"/>
          </a:bodyPr>
          <a:lstStyle/>
          <a:p>
            <a:pPr>
              <a:buNone/>
            </a:pPr>
            <a:endParaRPr lang="en-US" dirty="0" smtClean="0"/>
          </a:p>
          <a:p>
            <a:r>
              <a:rPr lang="en-IN" sz="1700" dirty="0" smtClean="0"/>
              <a:t>Our project report is a brainchild of the combined efforts of all members of the group and accomplishing this would not have been easy without the consistent guidance, inspiring words and relentless support received from the following, throughout the execution of this project work</a:t>
            </a:r>
            <a:r>
              <a:rPr lang="en-IN" sz="1700" dirty="0" smtClean="0"/>
              <a:t>.</a:t>
            </a:r>
            <a:r>
              <a:rPr lang="en-IN" sz="1700" dirty="0" smtClean="0"/>
              <a:t> </a:t>
            </a:r>
            <a:endParaRPr lang="en-US" sz="1700" dirty="0" smtClean="0"/>
          </a:p>
          <a:p>
            <a:r>
              <a:rPr lang="en-IN" sz="1700" dirty="0" smtClean="0"/>
              <a:t>We would fall short of words to express our heartfelt gratitude and thanks to Mohammed </a:t>
            </a:r>
            <a:r>
              <a:rPr lang="en-IN" sz="1700" dirty="0" err="1" smtClean="0"/>
              <a:t>Ameer</a:t>
            </a:r>
            <a:r>
              <a:rPr lang="en-IN" sz="1700" dirty="0" smtClean="0"/>
              <a:t> </a:t>
            </a:r>
            <a:r>
              <a:rPr lang="en-IN" sz="1700" dirty="0" err="1" smtClean="0"/>
              <a:t>Uddin</a:t>
            </a:r>
            <a:r>
              <a:rPr lang="en-IN" sz="1700" dirty="0" smtClean="0"/>
              <a:t>, Mentor , Who has been a friend ,a guide and power house of inspiration to complete our project  </a:t>
            </a:r>
            <a:endParaRPr lang="en-US" sz="1700" dirty="0" smtClean="0"/>
          </a:p>
          <a:p>
            <a:r>
              <a:rPr lang="en-IN" sz="1700" dirty="0" smtClean="0"/>
              <a:t>We would like to express our sincere gratitude to Smt. M </a:t>
            </a:r>
            <a:r>
              <a:rPr lang="en-IN" sz="1700" dirty="0" err="1" smtClean="0"/>
              <a:t>Trupthi</a:t>
            </a:r>
            <a:r>
              <a:rPr lang="en-IN" sz="1700" dirty="0" smtClean="0"/>
              <a:t>, </a:t>
            </a:r>
            <a:r>
              <a:rPr lang="en-IN" sz="1700" dirty="0" smtClean="0"/>
              <a:t>Asst. </a:t>
            </a:r>
            <a:r>
              <a:rPr lang="en-IN" sz="1700" dirty="0" smtClean="0"/>
              <a:t>professor, Department of Information </a:t>
            </a:r>
            <a:r>
              <a:rPr lang="en-IN" sz="1700" dirty="0" smtClean="0"/>
              <a:t>Technology </a:t>
            </a:r>
            <a:r>
              <a:rPr lang="en-IN" sz="1700" dirty="0" smtClean="0"/>
              <a:t>, </a:t>
            </a:r>
            <a:r>
              <a:rPr lang="en-IN" sz="1700" dirty="0" err="1" smtClean="0"/>
              <a:t>Chaitanya</a:t>
            </a:r>
            <a:r>
              <a:rPr lang="en-IN" sz="1700" dirty="0" smtClean="0"/>
              <a:t> </a:t>
            </a:r>
            <a:r>
              <a:rPr lang="en-IN" sz="1700" dirty="0" err="1" smtClean="0"/>
              <a:t>Bharathi</a:t>
            </a:r>
            <a:r>
              <a:rPr lang="en-IN" sz="1700" dirty="0" smtClean="0"/>
              <a:t> Institute of Technology, </a:t>
            </a:r>
            <a:r>
              <a:rPr lang="en-IN" sz="1700" dirty="0" err="1" smtClean="0"/>
              <a:t>Gandipet</a:t>
            </a:r>
            <a:r>
              <a:rPr lang="en-IN" sz="1700" dirty="0" smtClean="0"/>
              <a:t>, for providing us with stringent terms of reference and matchless guidance for pursuit of this project</a:t>
            </a:r>
            <a:r>
              <a:rPr lang="en-IN" sz="1700" dirty="0" smtClean="0"/>
              <a:t>.</a:t>
            </a:r>
            <a:endParaRPr lang="en-US" sz="1700" dirty="0" smtClean="0"/>
          </a:p>
          <a:p>
            <a:r>
              <a:rPr lang="en-IN" sz="1700" dirty="0" smtClean="0"/>
              <a:t>We would also like to thank the entire COSC team for providing us an internship opportunity during this </a:t>
            </a:r>
            <a:r>
              <a:rPr lang="en-IN" sz="1700" dirty="0" smtClean="0"/>
              <a:t>pandemic</a:t>
            </a:r>
            <a:endParaRPr lang="en-US" sz="1700" dirty="0" smtClean="0"/>
          </a:p>
          <a:p>
            <a:r>
              <a:rPr lang="en-IN" sz="1700" b="1" dirty="0" smtClean="0"/>
              <a:t>We are indeed grateful to the above mentioned distinguished men/women</a:t>
            </a:r>
            <a:r>
              <a:rPr lang="en-IN" b="1" dirty="0" smtClean="0"/>
              <a:t>.</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pic>
        <p:nvPicPr>
          <p:cNvPr id="4" name="Content Placeholder 3" descr="problem statement.jpg"/>
          <p:cNvPicPr>
            <a:picLocks noGrp="1" noChangeAspect="1"/>
          </p:cNvPicPr>
          <p:nvPr>
            <p:ph idx="1"/>
          </p:nvPr>
        </p:nvPicPr>
        <p:blipFill>
          <a:blip r:embed="rId2"/>
          <a:stretch>
            <a:fillRect/>
          </a:stretch>
        </p:blipFill>
        <p:spPr>
          <a:xfrm>
            <a:off x="791198" y="1465070"/>
            <a:ext cx="6952370" cy="422727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tables</a:t>
            </a:r>
          </a:p>
        </p:txBody>
      </p:sp>
      <p:pic>
        <p:nvPicPr>
          <p:cNvPr id="1028" name="Picture 4"/>
          <p:cNvPicPr>
            <a:picLocks noChangeAspect="1" noChangeArrowheads="1"/>
          </p:cNvPicPr>
          <p:nvPr/>
        </p:nvPicPr>
        <p:blipFill>
          <a:blip r:embed="rId2"/>
          <a:srcRect/>
          <a:stretch>
            <a:fillRect/>
          </a:stretch>
        </p:blipFill>
        <p:spPr bwMode="auto">
          <a:xfrm>
            <a:off x="426951" y="2829183"/>
            <a:ext cx="4105275" cy="15621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4599161" y="2876806"/>
            <a:ext cx="4338893" cy="8572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5383168" y="1827384"/>
            <a:ext cx="4543426" cy="600075"/>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a:srcRect/>
          <a:stretch>
            <a:fillRect/>
          </a:stretch>
        </p:blipFill>
        <p:spPr bwMode="auto">
          <a:xfrm>
            <a:off x="9087108" y="2926075"/>
            <a:ext cx="2536481" cy="983243"/>
          </a:xfrm>
          <a:prstGeom prst="rect">
            <a:avLst/>
          </a:prstGeom>
          <a:noFill/>
          <a:ln w="9525">
            <a:noFill/>
            <a:miter lim="800000"/>
            <a:headEnd/>
            <a:tailEnd/>
          </a:ln>
          <a:effectLst/>
        </p:spPr>
      </p:pic>
      <p:pic>
        <p:nvPicPr>
          <p:cNvPr id="1032" name="Picture 8"/>
          <p:cNvPicPr>
            <a:picLocks noGrp="1" noChangeAspect="1" noChangeArrowheads="1"/>
          </p:cNvPicPr>
          <p:nvPr>
            <p:ph idx="1"/>
          </p:nvPr>
        </p:nvPicPr>
        <p:blipFill>
          <a:blip r:embed="rId6"/>
          <a:srcRect/>
          <a:stretch>
            <a:fillRect/>
          </a:stretch>
        </p:blipFill>
        <p:spPr bwMode="auto">
          <a:xfrm>
            <a:off x="502143" y="1863789"/>
            <a:ext cx="4662981" cy="419100"/>
          </a:xfrm>
          <a:prstGeom prst="rect">
            <a:avLst/>
          </a:prstGeom>
          <a:noFill/>
          <a:ln w="9525">
            <a:noFill/>
            <a:miter lim="800000"/>
            <a:headEnd/>
            <a:tailEnd/>
          </a:ln>
          <a:effectLst/>
        </p:spPr>
      </p:pic>
      <p:sp>
        <p:nvSpPr>
          <p:cNvPr id="12" name="TextBox 11"/>
          <p:cNvSpPr txBox="1"/>
          <p:nvPr/>
        </p:nvSpPr>
        <p:spPr>
          <a:xfrm>
            <a:off x="486033" y="1581664"/>
            <a:ext cx="845103" cy="276999"/>
          </a:xfrm>
          <a:prstGeom prst="rect">
            <a:avLst/>
          </a:prstGeom>
          <a:noFill/>
        </p:spPr>
        <p:txBody>
          <a:bodyPr wrap="none" rtlCol="0">
            <a:spAutoFit/>
          </a:bodyPr>
          <a:lstStyle/>
          <a:p>
            <a:r>
              <a:rPr lang="en-US" sz="1200" dirty="0"/>
              <a:t>Schedule </a:t>
            </a:r>
          </a:p>
        </p:txBody>
      </p:sp>
      <p:sp>
        <p:nvSpPr>
          <p:cNvPr id="13" name="TextBox 12"/>
          <p:cNvSpPr txBox="1"/>
          <p:nvPr/>
        </p:nvSpPr>
        <p:spPr>
          <a:xfrm>
            <a:off x="5412260" y="1548714"/>
            <a:ext cx="1332416" cy="276999"/>
          </a:xfrm>
          <a:prstGeom prst="rect">
            <a:avLst/>
          </a:prstGeom>
          <a:noFill/>
        </p:spPr>
        <p:txBody>
          <a:bodyPr wrap="none" rtlCol="0">
            <a:spAutoFit/>
          </a:bodyPr>
          <a:lstStyle/>
          <a:p>
            <a:r>
              <a:rPr lang="en-US" sz="1200" dirty="0"/>
              <a:t>User registration</a:t>
            </a:r>
          </a:p>
        </p:txBody>
      </p:sp>
      <p:sp>
        <p:nvSpPr>
          <p:cNvPr id="14" name="TextBox 13"/>
          <p:cNvSpPr txBox="1"/>
          <p:nvPr/>
        </p:nvSpPr>
        <p:spPr>
          <a:xfrm>
            <a:off x="370704" y="2570205"/>
            <a:ext cx="609462" cy="461665"/>
          </a:xfrm>
          <a:prstGeom prst="rect">
            <a:avLst/>
          </a:prstGeom>
          <a:noFill/>
        </p:spPr>
        <p:txBody>
          <a:bodyPr wrap="none" rtlCol="0">
            <a:spAutoFit/>
          </a:bodyPr>
          <a:lstStyle/>
          <a:p>
            <a:r>
              <a:rPr lang="en-US" sz="1200" dirty="0"/>
              <a:t>Sports</a:t>
            </a:r>
          </a:p>
          <a:p>
            <a:endParaRPr lang="en-US" sz="1200" dirty="0"/>
          </a:p>
        </p:txBody>
      </p:sp>
      <p:sp>
        <p:nvSpPr>
          <p:cNvPr id="17" name="TextBox 16"/>
          <p:cNvSpPr txBox="1"/>
          <p:nvPr/>
        </p:nvSpPr>
        <p:spPr>
          <a:xfrm>
            <a:off x="4489622" y="2660821"/>
            <a:ext cx="1053558" cy="276999"/>
          </a:xfrm>
          <a:prstGeom prst="rect">
            <a:avLst/>
          </a:prstGeom>
          <a:noFill/>
        </p:spPr>
        <p:txBody>
          <a:bodyPr wrap="none" rtlCol="0">
            <a:spAutoFit/>
          </a:bodyPr>
          <a:lstStyle/>
          <a:p>
            <a:r>
              <a:rPr lang="en-US" sz="1200" dirty="0"/>
              <a:t>Team details</a:t>
            </a:r>
          </a:p>
        </p:txBody>
      </p:sp>
      <p:sp>
        <p:nvSpPr>
          <p:cNvPr id="18" name="TextBox 17"/>
          <p:cNvSpPr txBox="1"/>
          <p:nvPr/>
        </p:nvSpPr>
        <p:spPr>
          <a:xfrm>
            <a:off x="9012194" y="2611395"/>
            <a:ext cx="615874" cy="276999"/>
          </a:xfrm>
          <a:prstGeom prst="rect">
            <a:avLst/>
          </a:prstGeom>
          <a:noFill/>
        </p:spPr>
        <p:txBody>
          <a:bodyPr wrap="none" rtlCol="0">
            <a:spAutoFit/>
          </a:bodyPr>
          <a:lstStyle/>
          <a:p>
            <a:r>
              <a:rPr lang="en-US" sz="1200" dirty="0"/>
              <a:t>Admin</a:t>
            </a:r>
          </a:p>
        </p:txBody>
      </p:sp>
      <p:sp>
        <p:nvSpPr>
          <p:cNvPr id="21" name="Rectangle 20"/>
          <p:cNvSpPr/>
          <p:nvPr/>
        </p:nvSpPr>
        <p:spPr>
          <a:xfrm>
            <a:off x="673607" y="4565476"/>
            <a:ext cx="2690159" cy="646331"/>
          </a:xfrm>
          <a:prstGeom prst="rect">
            <a:avLst/>
          </a:prstGeom>
          <a:noFill/>
        </p:spPr>
        <p:txBody>
          <a:bodyPr wrap="none" lIns="91440" tIns="45720" rIns="91440" bIns="45720">
            <a:spAutoFit/>
          </a:bodyPr>
          <a:lstStyle/>
          <a:p>
            <a:pPr algn="ctr"/>
            <a:r>
              <a:rPr lang="en-US" sz="3600" b="1" cap="none" spc="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Heroku</a:t>
            </a:r>
            <a:r>
              <a:rPr lang="en-US"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link</a:t>
            </a:r>
          </a:p>
        </p:txBody>
      </p:sp>
      <p:sp>
        <p:nvSpPr>
          <p:cNvPr id="22" name="TextBox 21"/>
          <p:cNvSpPr txBox="1"/>
          <p:nvPr/>
        </p:nvSpPr>
        <p:spPr>
          <a:xfrm>
            <a:off x="1079156" y="5263978"/>
            <a:ext cx="4166525" cy="369332"/>
          </a:xfrm>
          <a:prstGeom prst="rect">
            <a:avLst/>
          </a:prstGeom>
          <a:noFill/>
        </p:spPr>
        <p:txBody>
          <a:bodyPr wrap="none" rtlCol="0">
            <a:spAutoFit/>
          </a:bodyPr>
          <a:lstStyle/>
          <a:p>
            <a:r>
              <a:rPr lang="en-US" dirty="0"/>
              <a:t>https://group-10-api.herokuapp.com/</a:t>
            </a:r>
          </a:p>
        </p:txBody>
      </p:sp>
      <p:sp>
        <p:nvSpPr>
          <p:cNvPr id="15" name="TextBox 14"/>
          <p:cNvSpPr txBox="1"/>
          <p:nvPr/>
        </p:nvSpPr>
        <p:spPr>
          <a:xfrm>
            <a:off x="1120588" y="5629836"/>
            <a:ext cx="4687502" cy="646331"/>
          </a:xfrm>
          <a:prstGeom prst="rect">
            <a:avLst/>
          </a:prstGeom>
          <a:noFill/>
        </p:spPr>
        <p:txBody>
          <a:bodyPr wrap="none" rtlCol="0">
            <a:spAutoFit/>
          </a:bodyPr>
          <a:lstStyle/>
          <a:p>
            <a:r>
              <a:rPr lang="en-IN" dirty="0" smtClean="0"/>
              <a:t>https://</a:t>
            </a:r>
            <a:r>
              <a:rPr lang="en-IN" dirty="0" smtClean="0"/>
              <a:t>group-10-user-api.herokuapp.com/</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points </a:t>
            </a:r>
          </a:p>
        </p:txBody>
      </p:sp>
      <p:pic>
        <p:nvPicPr>
          <p:cNvPr id="2050" name="Picture 2"/>
          <p:cNvPicPr>
            <a:picLocks noGrp="1" noChangeAspect="1" noChangeArrowheads="1"/>
          </p:cNvPicPr>
          <p:nvPr>
            <p:ph idx="1"/>
          </p:nvPr>
        </p:nvPicPr>
        <p:blipFill>
          <a:blip r:embed="rId2"/>
          <a:srcRect/>
          <a:stretch>
            <a:fillRect/>
          </a:stretch>
        </p:blipFill>
        <p:spPr bwMode="auto">
          <a:xfrm>
            <a:off x="436606" y="1738185"/>
            <a:ext cx="5585254" cy="4127155"/>
          </a:xfrm>
          <a:prstGeom prst="rect">
            <a:avLst/>
          </a:prstGeom>
          <a:noFill/>
          <a:ln w="9525">
            <a:noFill/>
            <a:miter lim="800000"/>
            <a:headEnd/>
            <a:tailEnd/>
          </a:ln>
          <a:effectLst/>
        </p:spPr>
      </p:pic>
      <p:sp>
        <p:nvSpPr>
          <p:cNvPr id="6" name="TextBox 5"/>
          <p:cNvSpPr txBox="1"/>
          <p:nvPr/>
        </p:nvSpPr>
        <p:spPr>
          <a:xfrm>
            <a:off x="1837038" y="6054811"/>
            <a:ext cx="1454244" cy="646331"/>
          </a:xfrm>
          <a:prstGeom prst="rect">
            <a:avLst/>
          </a:prstGeom>
          <a:noFill/>
        </p:spPr>
        <p:txBody>
          <a:bodyPr wrap="square" rtlCol="0">
            <a:spAutoFit/>
          </a:bodyPr>
          <a:lstStyle/>
          <a:p>
            <a:r>
              <a:rPr lang="en-US" dirty="0"/>
              <a:t>/</a:t>
            </a:r>
            <a:r>
              <a:rPr lang="en-US" dirty="0" err="1"/>
              <a:t>Adminlogin</a:t>
            </a:r>
            <a:endParaRPr lang="en-US" dirty="0"/>
          </a:p>
          <a:p>
            <a:endParaRPr lang="en-US" dirty="0"/>
          </a:p>
        </p:txBody>
      </p:sp>
      <p:sp>
        <p:nvSpPr>
          <p:cNvPr id="11" name="TextBox 10"/>
          <p:cNvSpPr txBox="1"/>
          <p:nvPr/>
        </p:nvSpPr>
        <p:spPr>
          <a:xfrm>
            <a:off x="502508" y="1276865"/>
            <a:ext cx="1401346" cy="369332"/>
          </a:xfrm>
          <a:prstGeom prst="rect">
            <a:avLst/>
          </a:prstGeom>
          <a:noFill/>
        </p:spPr>
        <p:txBody>
          <a:bodyPr wrap="none" rtlCol="0">
            <a:spAutoFit/>
          </a:bodyPr>
          <a:lstStyle/>
          <a:p>
            <a:r>
              <a:rPr lang="en-US" dirty="0"/>
              <a:t>For </a:t>
            </a:r>
            <a:r>
              <a:rPr lang="en-US" dirty="0" err="1"/>
              <a:t>admins</a:t>
            </a:r>
            <a:r>
              <a:rPr lang="en-US" dirty="0"/>
              <a:t>:</a:t>
            </a:r>
          </a:p>
        </p:txBody>
      </p:sp>
      <p:sp>
        <p:nvSpPr>
          <p:cNvPr id="12" name="TextBox 11"/>
          <p:cNvSpPr txBox="1"/>
          <p:nvPr/>
        </p:nvSpPr>
        <p:spPr>
          <a:xfrm>
            <a:off x="7339914" y="6021859"/>
            <a:ext cx="1850186" cy="369332"/>
          </a:xfrm>
          <a:prstGeom prst="rect">
            <a:avLst/>
          </a:prstGeom>
          <a:noFill/>
        </p:spPr>
        <p:txBody>
          <a:bodyPr wrap="none" rtlCol="0">
            <a:spAutoFit/>
          </a:bodyPr>
          <a:lstStyle/>
          <a:p>
            <a:r>
              <a:rPr lang="en-US" dirty="0"/>
              <a:t>/</a:t>
            </a:r>
            <a:r>
              <a:rPr lang="en-US" dirty="0" err="1" smtClean="0"/>
              <a:t>sport_category</a:t>
            </a:r>
            <a:endParaRPr lang="en-US" dirty="0"/>
          </a:p>
        </p:txBody>
      </p:sp>
      <p:pic>
        <p:nvPicPr>
          <p:cNvPr id="8" name="Picture 7"/>
          <p:cNvPicPr/>
          <p:nvPr/>
        </p:nvPicPr>
        <p:blipFill>
          <a:blip r:embed="rId3"/>
          <a:srcRect/>
          <a:stretch>
            <a:fillRect/>
          </a:stretch>
        </p:blipFill>
        <p:spPr bwMode="auto">
          <a:xfrm>
            <a:off x="6120063" y="1721044"/>
            <a:ext cx="5940298" cy="415083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48713" y="5774725"/>
            <a:ext cx="1218603" cy="369332"/>
          </a:xfrm>
          <a:prstGeom prst="rect">
            <a:avLst/>
          </a:prstGeom>
          <a:noFill/>
        </p:spPr>
        <p:txBody>
          <a:bodyPr wrap="none" rtlCol="0">
            <a:spAutoFit/>
          </a:bodyPr>
          <a:lstStyle/>
          <a:p>
            <a:r>
              <a:rPr lang="en-US" dirty="0"/>
              <a:t>/</a:t>
            </a:r>
            <a:r>
              <a:rPr lang="en-US" dirty="0" err="1" smtClean="0"/>
              <a:t>User_reg</a:t>
            </a:r>
            <a:endParaRPr lang="en-US" dirty="0"/>
          </a:p>
        </p:txBody>
      </p:sp>
      <p:sp>
        <p:nvSpPr>
          <p:cNvPr id="8" name="TextBox 7"/>
          <p:cNvSpPr txBox="1"/>
          <p:nvPr/>
        </p:nvSpPr>
        <p:spPr>
          <a:xfrm>
            <a:off x="7430529" y="5725298"/>
            <a:ext cx="1861407" cy="369332"/>
          </a:xfrm>
          <a:prstGeom prst="rect">
            <a:avLst/>
          </a:prstGeom>
          <a:noFill/>
        </p:spPr>
        <p:txBody>
          <a:bodyPr wrap="none" rtlCol="0">
            <a:spAutoFit/>
          </a:bodyPr>
          <a:lstStyle/>
          <a:p>
            <a:r>
              <a:rPr lang="en-US" dirty="0"/>
              <a:t>/</a:t>
            </a:r>
            <a:r>
              <a:rPr lang="en-US" dirty="0" err="1" smtClean="0"/>
              <a:t>reporting_time</a:t>
            </a:r>
            <a:endParaRPr lang="en-US" dirty="0"/>
          </a:p>
        </p:txBody>
      </p:sp>
      <p:sp>
        <p:nvSpPr>
          <p:cNvPr id="10" name="TextBox 9"/>
          <p:cNvSpPr txBox="1"/>
          <p:nvPr/>
        </p:nvSpPr>
        <p:spPr>
          <a:xfrm>
            <a:off x="444844" y="395416"/>
            <a:ext cx="1225015" cy="369332"/>
          </a:xfrm>
          <a:prstGeom prst="rect">
            <a:avLst/>
          </a:prstGeom>
          <a:noFill/>
        </p:spPr>
        <p:txBody>
          <a:bodyPr wrap="none" rtlCol="0">
            <a:spAutoFit/>
          </a:bodyPr>
          <a:lstStyle/>
          <a:p>
            <a:r>
              <a:rPr lang="en-US" dirty="0"/>
              <a:t>For Users:</a:t>
            </a:r>
          </a:p>
        </p:txBody>
      </p:sp>
      <p:pic>
        <p:nvPicPr>
          <p:cNvPr id="7" name="Picture 6"/>
          <p:cNvPicPr/>
          <p:nvPr/>
        </p:nvPicPr>
        <p:blipFill>
          <a:blip r:embed="rId2"/>
          <a:srcRect/>
          <a:stretch>
            <a:fillRect/>
          </a:stretch>
        </p:blipFill>
        <p:spPr bwMode="auto">
          <a:xfrm>
            <a:off x="431858" y="912333"/>
            <a:ext cx="5286071" cy="4636819"/>
          </a:xfrm>
          <a:prstGeom prst="rect">
            <a:avLst/>
          </a:prstGeom>
          <a:noFill/>
          <a:ln w="9525">
            <a:noFill/>
            <a:miter lim="800000"/>
            <a:headEnd/>
            <a:tailEnd/>
          </a:ln>
        </p:spPr>
      </p:pic>
      <p:pic>
        <p:nvPicPr>
          <p:cNvPr id="12" name="Picture 11"/>
          <p:cNvPicPr/>
          <p:nvPr/>
        </p:nvPicPr>
        <p:blipFill>
          <a:blip r:embed="rId3"/>
          <a:srcRect/>
          <a:stretch>
            <a:fillRect/>
          </a:stretch>
        </p:blipFill>
        <p:spPr bwMode="auto">
          <a:xfrm>
            <a:off x="6010835" y="928503"/>
            <a:ext cx="5943600" cy="464754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AF5D6-C19B-4DD5-8466-B07AF4B78C59}"/>
              </a:ext>
            </a:extLst>
          </p:cNvPr>
          <p:cNvSpPr>
            <a:spLocks noGrp="1"/>
          </p:cNvSpPr>
          <p:nvPr>
            <p:ph type="title"/>
          </p:nvPr>
        </p:nvSpPr>
        <p:spPr/>
        <p:txBody>
          <a:bodyPr/>
          <a:lstStyle/>
          <a:p>
            <a:r>
              <a:rPr lang="en-IN" dirty="0"/>
              <a:t>Use Case Diagram</a:t>
            </a:r>
          </a:p>
        </p:txBody>
      </p:sp>
      <p:pic>
        <p:nvPicPr>
          <p:cNvPr id="5" name="Content Placeholder 4" descr="A picture containing light&#10;&#10;Description automatically generated">
            <a:extLst>
              <a:ext uri="{FF2B5EF4-FFF2-40B4-BE49-F238E27FC236}">
                <a16:creationId xmlns:a16="http://schemas.microsoft.com/office/drawing/2014/main" xmlns="" id="{1DEF9DF1-65A3-403B-AE64-14DA19FEDDDB}"/>
              </a:ext>
            </a:extLst>
          </p:cNvPr>
          <p:cNvPicPr>
            <a:picLocks noGrp="1" noChangeAspect="1"/>
          </p:cNvPicPr>
          <p:nvPr>
            <p:ph idx="1"/>
          </p:nvPr>
        </p:nvPicPr>
        <p:blipFill>
          <a:blip r:embed="rId2"/>
          <a:stretch>
            <a:fillRect/>
          </a:stretch>
        </p:blipFill>
        <p:spPr>
          <a:xfrm>
            <a:off x="3921616" y="794255"/>
            <a:ext cx="4348767" cy="5269489"/>
          </a:xfrm>
        </p:spPr>
      </p:pic>
    </p:spTree>
    <p:extLst>
      <p:ext uri="{BB962C8B-B14F-4D97-AF65-F5344CB8AC3E}">
        <p14:creationId xmlns:p14="http://schemas.microsoft.com/office/powerpoint/2010/main" xmlns="" val="9115452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27</TotalTime>
  <Words>580</Words>
  <Application>Microsoft Office PowerPoint</Application>
  <PresentationFormat>Custom</PresentationFormat>
  <Paragraphs>76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Facet</vt:lpstr>
      <vt:lpstr>Application for Shruthi Sports</vt:lpstr>
      <vt:lpstr>Team members:</vt:lpstr>
      <vt:lpstr>Abstract</vt:lpstr>
      <vt:lpstr>Acknowledgements</vt:lpstr>
      <vt:lpstr>Problem statement</vt:lpstr>
      <vt:lpstr>Database tables</vt:lpstr>
      <vt:lpstr>End points </vt:lpstr>
      <vt:lpstr>Slide 8</vt:lpstr>
      <vt:lpstr>Use Case Diagram</vt:lpstr>
      <vt:lpstr>User Data Flow Diagram</vt:lpstr>
      <vt:lpstr>Slide 11</vt:lpstr>
      <vt:lpstr>Slide 12</vt:lpstr>
      <vt:lpstr>Slide 13</vt:lpstr>
      <vt:lpstr>Slide 14</vt:lpstr>
      <vt:lpstr>Slide 15</vt:lpstr>
      <vt:lpstr>Slide 16</vt:lpstr>
      <vt:lpstr>Web page for Admins  </vt:lpstr>
      <vt:lpstr>Slide 18</vt:lpstr>
      <vt:lpstr>Admin Dashboard</vt:lpstr>
      <vt:lpstr>Admin Data Flow Diagram</vt:lpstr>
      <vt:lpstr>Slide 21</vt:lpstr>
      <vt:lpstr>Connecting to the Database</vt:lpstr>
      <vt:lpstr>Slide 23</vt:lpstr>
      <vt:lpstr>Slide 24</vt:lpstr>
      <vt:lpstr>Slide 25</vt:lpstr>
      <vt:lpstr>Conclusion &amp; Future scope</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for Shruthi Sports</dc:title>
  <dc:creator>Shaik Abdullah Adnan</dc:creator>
  <cp:lastModifiedBy>bhavani</cp:lastModifiedBy>
  <cp:revision>4</cp:revision>
  <dcterms:created xsi:type="dcterms:W3CDTF">2020-07-02T18:09:14Z</dcterms:created>
  <dcterms:modified xsi:type="dcterms:W3CDTF">2020-07-03T11:12:24Z</dcterms:modified>
</cp:coreProperties>
</file>