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61" r:id="rId3"/>
    <p:sldId id="259" r:id="rId4"/>
    <p:sldId id="284" r:id="rId5"/>
    <p:sldId id="285" r:id="rId6"/>
    <p:sldId id="286" r:id="rId7"/>
    <p:sldId id="265" r:id="rId8"/>
    <p:sldId id="287" r:id="rId9"/>
    <p:sldId id="288" r:id="rId10"/>
    <p:sldId id="289" r:id="rId11"/>
    <p:sldId id="290" r:id="rId12"/>
    <p:sldId id="291" r:id="rId13"/>
    <p:sldId id="292" r:id="rId14"/>
    <p:sldId id="264" r:id="rId15"/>
    <p:sldId id="293" r:id="rId16"/>
    <p:sldId id="294" r:id="rId17"/>
    <p:sldId id="295" r:id="rId18"/>
    <p:sldId id="296" r:id="rId19"/>
    <p:sldId id="266" r:id="rId20"/>
    <p:sldId id="297" r:id="rId21"/>
    <p:sldId id="298" r:id="rId22"/>
    <p:sldId id="299" r:id="rId23"/>
    <p:sldId id="300" r:id="rId24"/>
  </p:sldIdLst>
  <p:sldSz cx="9144000" cy="5143500" type="screen16x9"/>
  <p:notesSz cx="6858000" cy="9144000"/>
  <p:embeddedFontLst>
    <p:embeddedFont>
      <p:font typeface="Anaheim" panose="020B0604020202020204" charset="0"/>
      <p:regular r:id="rId26"/>
    </p:embeddedFont>
    <p:embeddedFont>
      <p:font typeface="Barlow" panose="00000500000000000000" pitchFamily="2"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Nunito Light" pitchFamily="2" charset="0"/>
      <p:regular r:id="rId35"/>
      <p:italic r:id="rId36"/>
    </p:embeddedFont>
    <p:embeddedFont>
      <p:font typeface="Overpass Mono" panose="020B0604020202020204" charset="0"/>
      <p:regular r:id="rId37"/>
      <p:bold r:id="rId38"/>
    </p:embeddedFont>
    <p:embeddedFont>
      <p:font typeface="Raleway SemiBold" pitchFamily="2" charset="0"/>
      <p:bold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D6FC8F-15D5-48CE-879C-DC4EDAD903AC}">
  <a:tblStyle styleId="{11D6FC8F-15D5-48CE-879C-DC4EDAD903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013955-3C4C-49F9-B5C3-85F0ECA43E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46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58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28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09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44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782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374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77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8b872573b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8b872573b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768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444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278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34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729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78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781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dec9ae1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dec9ae14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52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47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p:cSld name="CUSTOM_1">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mall numbers">
  <p:cSld name="CUSTOM_15">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0"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Glossary/CS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IN" dirty="0"/>
              <a:t>HTML and CSS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650500"/>
            <a:ext cx="8021444" cy="1936368"/>
          </a:xfrm>
          <a:prstGeom prst="rect">
            <a:avLst/>
          </a:prstGeom>
          <a:solidFill>
            <a:schemeClr val="dk2"/>
          </a:solidFill>
          <a:ln>
            <a:noFill/>
          </a:ln>
        </p:spPr>
        <p:txBody>
          <a:bodyPr spcFirstLastPara="1" wrap="square" lIns="91425" tIns="91425" rIns="91425" bIns="91425" anchor="ctr" anchorCtr="0">
            <a:noAutofit/>
          </a:bodyPr>
          <a:lstStyle/>
          <a:p>
            <a:endParaRPr lang="en-US" sz="1800" b="0" dirty="0">
              <a:solidFill>
                <a:srgbClr val="FFFFFF"/>
              </a:solidFill>
              <a:effectLst/>
              <a:latin typeface="Consolas" panose="020B0609020204030204" pitchFamily="49" charset="0"/>
            </a:endParaRPr>
          </a:p>
        </p:txBody>
      </p:sp>
      <p:sp>
        <p:nvSpPr>
          <p:cNvPr id="513" name="Google Shape;513;p39"/>
          <p:cNvSpPr/>
          <p:nvPr/>
        </p:nvSpPr>
        <p:spPr>
          <a:xfrm>
            <a:off x="2133600" y="1219200"/>
            <a:ext cx="7005175" cy="13127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i="0" dirty="0">
                <a:solidFill>
                  <a:srgbClr val="002060"/>
                </a:solidFill>
                <a:effectLst/>
                <a:latin typeface="Consolas" panose="020B0609020204030204" pitchFamily="49" charset="0"/>
              </a:rPr>
              <a:t>An inline element does not start on a new line. An inline element only takes up as much width as necessary.</a:t>
            </a:r>
            <a:endParaRPr sz="1800"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INLINE ELEMENTS</a:t>
            </a:r>
            <a:endParaRPr dirty="0"/>
          </a:p>
        </p:txBody>
      </p:sp>
      <p:sp>
        <p:nvSpPr>
          <p:cNvPr id="2" name="TextBox 1">
            <a:extLst>
              <a:ext uri="{FF2B5EF4-FFF2-40B4-BE49-F238E27FC236}">
                <a16:creationId xmlns:a16="http://schemas.microsoft.com/office/drawing/2014/main" id="{D9D28547-7F24-6C0F-BD69-EC6F8A0FF865}"/>
              </a:ext>
            </a:extLst>
          </p:cNvPr>
          <p:cNvSpPr txBox="1"/>
          <p:nvPr/>
        </p:nvSpPr>
        <p:spPr>
          <a:xfrm>
            <a:off x="386213" y="2985036"/>
            <a:ext cx="7249017" cy="1015663"/>
          </a:xfrm>
          <a:prstGeom prst="rect">
            <a:avLst/>
          </a:prstGeom>
          <a:noFill/>
        </p:spPr>
        <p:txBody>
          <a:bodyPr wrap="square" rtlCol="0">
            <a:spAutoFit/>
          </a:bodyPr>
          <a:lstStyle/>
          <a:p>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This has</a:t>
            </a:r>
            <a:r>
              <a:rPr lang="en-US" sz="2000" b="1" dirty="0">
                <a:solidFill>
                  <a:srgbClr val="FFFFFF"/>
                </a:solidFill>
                <a:effectLst/>
                <a:latin typeface="Consolas" panose="020B0609020204030204" pitchFamily="49" charset="0"/>
              </a:rPr>
              <a:t> </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strong</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inline element</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strong</a:t>
            </a:r>
            <a:r>
              <a:rPr lang="en-US" sz="2000" b="1" dirty="0">
                <a:solidFill>
                  <a:srgbClr val="808080"/>
                </a:solidFill>
                <a:effectLst/>
                <a:latin typeface="Consolas" panose="020B0609020204030204" pitchFamily="49" charset="0"/>
              </a:rPr>
              <a:t>&gt;&lt;/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endParaRPr lang="en-US" sz="2000" b="1" dirty="0">
              <a:solidFill>
                <a:srgbClr val="FFFFFF"/>
              </a:solidFill>
              <a:effectLst/>
              <a:latin typeface="Consolas" panose="020B0609020204030204" pitchFamily="49" charset="0"/>
            </a:endParaRPr>
          </a:p>
          <a:p>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This has </a:t>
            </a:r>
            <a:r>
              <a:rPr lang="en-US" sz="2000" b="1" dirty="0">
                <a:solidFill>
                  <a:srgbClr val="808080"/>
                </a:solidFill>
                <a:effectLst/>
                <a:latin typeface="Consolas" panose="020B0609020204030204" pitchFamily="49" charset="0"/>
              </a:rPr>
              <a:t>&lt;</a:t>
            </a:r>
            <a:r>
              <a:rPr lang="en-US" sz="2000" b="1" dirty="0" err="1">
                <a:solidFill>
                  <a:srgbClr val="569CD6"/>
                </a:solidFill>
                <a:effectLst/>
                <a:latin typeface="Consolas" panose="020B0609020204030204" pitchFamily="49" charset="0"/>
              </a:rPr>
              <a:t>em</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inline element</a:t>
            </a:r>
            <a:r>
              <a:rPr lang="en-US" sz="2000" b="1" dirty="0">
                <a:solidFill>
                  <a:srgbClr val="808080"/>
                </a:solidFill>
                <a:effectLst/>
                <a:latin typeface="Consolas" panose="020B0609020204030204" pitchFamily="49" charset="0"/>
              </a:rPr>
              <a:t>&lt;/</a:t>
            </a:r>
            <a:r>
              <a:rPr lang="en-US" sz="2000" b="1" dirty="0" err="1">
                <a:solidFill>
                  <a:srgbClr val="569CD6"/>
                </a:solidFill>
                <a:effectLst/>
                <a:latin typeface="Consolas" panose="020B0609020204030204" pitchFamily="49" charset="0"/>
              </a:rPr>
              <a:t>em</a:t>
            </a:r>
            <a:r>
              <a:rPr lang="en-US" sz="2000" b="1" dirty="0">
                <a:solidFill>
                  <a:srgbClr val="808080"/>
                </a:solidFill>
                <a:effectLst/>
                <a:latin typeface="Consolas" panose="020B0609020204030204" pitchFamily="49" charset="0"/>
              </a:rPr>
              <a:t>&gt;&lt;/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endParaRPr lang="en-US" sz="2000" b="1" dirty="0">
              <a:solidFill>
                <a:srgbClr val="FFFFFF"/>
              </a:solidFill>
              <a:effectLst/>
              <a:latin typeface="Consolas" panose="020B0609020204030204" pitchFamily="49" charset="0"/>
            </a:endParaRPr>
          </a:p>
          <a:p>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This has </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span</a:t>
            </a:r>
            <a:r>
              <a:rPr lang="en-US" sz="2000" b="1" dirty="0">
                <a:solidFill>
                  <a:srgbClr val="808080"/>
                </a:solidFill>
                <a:effectLst/>
                <a:latin typeface="Consolas" panose="020B0609020204030204" pitchFamily="49" charset="0"/>
              </a:rPr>
              <a:t>&gt;</a:t>
            </a:r>
            <a:r>
              <a:rPr lang="en-US" sz="2000" b="1" dirty="0">
                <a:solidFill>
                  <a:srgbClr val="002060"/>
                </a:solidFill>
                <a:effectLst/>
                <a:latin typeface="Consolas" panose="020B0609020204030204" pitchFamily="49" charset="0"/>
              </a:rPr>
              <a:t>inline element</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span</a:t>
            </a:r>
            <a:r>
              <a:rPr lang="en-US" sz="2000" b="1" dirty="0">
                <a:solidFill>
                  <a:srgbClr val="808080"/>
                </a:solidFill>
                <a:effectLst/>
                <a:latin typeface="Consolas" panose="020B0609020204030204" pitchFamily="49" charset="0"/>
              </a:rPr>
              <a:t>&gt;&lt;/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endParaRPr lang="en-US" sz="2000"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415691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122556" y="2623491"/>
            <a:ext cx="8021444" cy="1936368"/>
          </a:xfrm>
          <a:prstGeom prst="rect">
            <a:avLst/>
          </a:prstGeom>
          <a:solidFill>
            <a:schemeClr val="dk2"/>
          </a:solidFill>
          <a:ln>
            <a:noFill/>
          </a:ln>
        </p:spPr>
        <p:txBody>
          <a:bodyPr spcFirstLastPara="1" wrap="square" lIns="91425" tIns="91425" rIns="91425" bIns="91425" anchor="ctr" anchorCtr="0">
            <a:noAutofit/>
          </a:bodyPr>
          <a:lstStyle/>
          <a:p>
            <a:endParaRPr lang="en-US" sz="1800" b="0" dirty="0">
              <a:solidFill>
                <a:srgbClr val="FFFFFF"/>
              </a:solidFill>
              <a:effectLst/>
              <a:latin typeface="Consolas" panose="020B0609020204030204" pitchFamily="49" charset="0"/>
            </a:endParaRPr>
          </a:p>
        </p:txBody>
      </p:sp>
      <p:sp>
        <p:nvSpPr>
          <p:cNvPr id="513" name="Google Shape;513;p39"/>
          <p:cNvSpPr/>
          <p:nvPr/>
        </p:nvSpPr>
        <p:spPr>
          <a:xfrm>
            <a:off x="0" y="1207285"/>
            <a:ext cx="7005175" cy="13127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0" i="0" dirty="0">
                <a:solidFill>
                  <a:srgbClr val="002060"/>
                </a:solidFill>
                <a:effectLst/>
                <a:latin typeface="Google Sans"/>
              </a:rPr>
              <a:t>An HTML attribute is a piece of markup language used to adjust the behavior or display of an HTML element. For example, attributes can be used to change the color, size, or functionality of HTML elements. Attributes are used by including them in an opening HTML </a:t>
            </a:r>
          </a:p>
          <a:p>
            <a:pPr marL="0" lvl="0" indent="0" algn="l" rtl="0">
              <a:spcBef>
                <a:spcPts val="0"/>
              </a:spcBef>
              <a:spcAft>
                <a:spcPts val="0"/>
              </a:spcAft>
              <a:buNone/>
            </a:pPr>
            <a:r>
              <a:rPr lang="en-US" sz="1600" b="1" i="0" dirty="0">
                <a:solidFill>
                  <a:srgbClr val="002060"/>
                </a:solidFill>
                <a:effectLst/>
                <a:latin typeface="Google Sans"/>
              </a:rPr>
              <a:t>tag: &lt;</a:t>
            </a:r>
            <a:r>
              <a:rPr lang="en-US" sz="1600" b="1" i="0" dirty="0" err="1">
                <a:solidFill>
                  <a:srgbClr val="002060"/>
                </a:solidFill>
                <a:effectLst/>
                <a:latin typeface="Google Sans"/>
              </a:rPr>
              <a:t>tag_name</a:t>
            </a:r>
            <a:r>
              <a:rPr lang="en-US" sz="1600" b="1" i="0" dirty="0">
                <a:solidFill>
                  <a:srgbClr val="002060"/>
                </a:solidFill>
                <a:effectLst/>
                <a:latin typeface="Google Sans"/>
              </a:rPr>
              <a:t> </a:t>
            </a:r>
            <a:r>
              <a:rPr lang="en-US" sz="1600" b="1" i="0" dirty="0" err="1">
                <a:solidFill>
                  <a:srgbClr val="002060"/>
                </a:solidFill>
                <a:effectLst/>
                <a:latin typeface="Google Sans"/>
              </a:rPr>
              <a:t>attribute_name</a:t>
            </a:r>
            <a:r>
              <a:rPr lang="en-US" sz="1600" b="1" i="0" dirty="0">
                <a:solidFill>
                  <a:srgbClr val="002060"/>
                </a:solidFill>
                <a:effectLst/>
                <a:latin typeface="Google Sans"/>
              </a:rPr>
              <a:t>="value"&gt;Content&lt;/</a:t>
            </a:r>
            <a:r>
              <a:rPr lang="en-US" sz="1600" b="1" i="0" dirty="0" err="1">
                <a:solidFill>
                  <a:srgbClr val="002060"/>
                </a:solidFill>
                <a:effectLst/>
                <a:latin typeface="Google Sans"/>
              </a:rPr>
              <a:t>tag_name</a:t>
            </a:r>
            <a:r>
              <a:rPr lang="en-US" sz="1600" b="1" i="0" dirty="0">
                <a:solidFill>
                  <a:srgbClr val="002060"/>
                </a:solidFill>
                <a:effectLst/>
                <a:latin typeface="Google Sans"/>
              </a:rPr>
              <a:t>&gt;</a:t>
            </a:r>
            <a:endParaRPr sz="1050"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ATTRIBUTES IN HTML</a:t>
            </a:r>
            <a:endParaRPr dirty="0"/>
          </a:p>
        </p:txBody>
      </p:sp>
      <p:sp>
        <p:nvSpPr>
          <p:cNvPr id="2" name="TextBox 1">
            <a:extLst>
              <a:ext uri="{FF2B5EF4-FFF2-40B4-BE49-F238E27FC236}">
                <a16:creationId xmlns:a16="http://schemas.microsoft.com/office/drawing/2014/main" id="{D9D28547-7F24-6C0F-BD69-EC6F8A0FF865}"/>
              </a:ext>
            </a:extLst>
          </p:cNvPr>
          <p:cNvSpPr txBox="1"/>
          <p:nvPr/>
        </p:nvSpPr>
        <p:spPr>
          <a:xfrm>
            <a:off x="1456730" y="2920552"/>
            <a:ext cx="7575758" cy="400110"/>
          </a:xfrm>
          <a:prstGeom prst="rect">
            <a:avLst/>
          </a:prstGeom>
          <a:noFill/>
        </p:spPr>
        <p:txBody>
          <a:bodyPr wrap="square" rtlCol="0">
            <a:spAutoFit/>
          </a:bodyPr>
          <a:lstStyle/>
          <a:p>
            <a:r>
              <a:rPr lang="en-IN" sz="2000" b="0" dirty="0">
                <a:solidFill>
                  <a:srgbClr val="808080"/>
                </a:solidFill>
                <a:effectLst/>
                <a:latin typeface="Consolas" panose="020B0609020204030204" pitchFamily="49" charset="0"/>
              </a:rPr>
              <a:t>&lt;</a:t>
            </a:r>
            <a:r>
              <a:rPr lang="en-IN" sz="2000" b="0" dirty="0" err="1">
                <a:solidFill>
                  <a:srgbClr val="569CD6"/>
                </a:solidFill>
                <a:effectLst/>
                <a:latin typeface="Consolas" panose="020B0609020204030204" pitchFamily="49" charset="0"/>
              </a:rPr>
              <a:t>img</a:t>
            </a:r>
            <a:r>
              <a:rPr lang="en-IN" sz="2000" b="0" dirty="0">
                <a:solidFill>
                  <a:srgbClr val="FFFFFF"/>
                </a:solidFill>
                <a:effectLst/>
                <a:latin typeface="Consolas" panose="020B0609020204030204" pitchFamily="49" charset="0"/>
              </a:rPr>
              <a:t> </a:t>
            </a:r>
            <a:r>
              <a:rPr lang="en-IN" sz="2000" b="0" dirty="0" err="1">
                <a:solidFill>
                  <a:srgbClr val="002060"/>
                </a:solidFill>
                <a:effectLst/>
                <a:latin typeface="Consolas" panose="020B0609020204030204" pitchFamily="49" charset="0"/>
              </a:rPr>
              <a:t>src</a:t>
            </a:r>
            <a:r>
              <a:rPr lang="en-IN" sz="2000" b="0" dirty="0">
                <a:solidFill>
                  <a:srgbClr val="FFFFFF"/>
                </a:solidFill>
                <a:effectLst/>
                <a:latin typeface="Consolas" panose="020B0609020204030204" pitchFamily="49" charset="0"/>
              </a:rPr>
              <a:t>=</a:t>
            </a:r>
            <a:r>
              <a:rPr lang="en-IN" sz="2000" b="0" dirty="0">
                <a:solidFill>
                  <a:srgbClr val="CE9178"/>
                </a:solidFill>
                <a:effectLst/>
                <a:latin typeface="Consolas" panose="020B0609020204030204" pitchFamily="49" charset="0"/>
              </a:rPr>
              <a:t>"https://shorturl.at/</a:t>
            </a:r>
            <a:r>
              <a:rPr lang="en-IN" sz="2000" b="0" dirty="0" err="1">
                <a:solidFill>
                  <a:srgbClr val="CE9178"/>
                </a:solidFill>
                <a:effectLst/>
                <a:latin typeface="Consolas" panose="020B0609020204030204" pitchFamily="49" charset="0"/>
              </a:rPr>
              <a:t>irzAB</a:t>
            </a:r>
            <a:r>
              <a:rPr lang="en-IN" sz="2000" b="0" dirty="0">
                <a:solidFill>
                  <a:srgbClr val="CE9178"/>
                </a:solidFill>
                <a:effectLst/>
                <a:latin typeface="Consolas" panose="020B0609020204030204" pitchFamily="49" charset="0"/>
              </a:rPr>
              <a:t>"</a:t>
            </a:r>
            <a:r>
              <a:rPr lang="en-IN" sz="2000" b="0" dirty="0">
                <a:solidFill>
                  <a:srgbClr val="FFFFFF"/>
                </a:solidFill>
                <a:effectLst/>
                <a:latin typeface="Consolas" panose="020B0609020204030204" pitchFamily="49" charset="0"/>
              </a:rPr>
              <a:t> </a:t>
            </a:r>
            <a:r>
              <a:rPr lang="en-IN" sz="2000" b="0" dirty="0">
                <a:solidFill>
                  <a:srgbClr val="002060"/>
                </a:solidFill>
                <a:effectLst/>
                <a:latin typeface="Consolas" panose="020B0609020204030204" pitchFamily="49" charset="0"/>
              </a:rPr>
              <a:t>alt</a:t>
            </a:r>
            <a:r>
              <a:rPr lang="en-IN" sz="2000" b="0" dirty="0">
                <a:solidFill>
                  <a:srgbClr val="FFFFFF"/>
                </a:solidFill>
                <a:effectLst/>
                <a:latin typeface="Consolas" panose="020B0609020204030204" pitchFamily="49" charset="0"/>
              </a:rPr>
              <a:t>=</a:t>
            </a:r>
            <a:r>
              <a:rPr lang="en-IN" sz="2000" b="0" dirty="0">
                <a:solidFill>
                  <a:srgbClr val="CE9178"/>
                </a:solidFill>
                <a:effectLst/>
                <a:latin typeface="Consolas" panose="020B0609020204030204" pitchFamily="49" charset="0"/>
              </a:rPr>
              <a:t>"Image"</a:t>
            </a:r>
            <a:r>
              <a:rPr lang="en-IN" sz="2000" b="0" dirty="0">
                <a:solidFill>
                  <a:srgbClr val="808080"/>
                </a:solidFill>
                <a:effectLst/>
                <a:latin typeface="Consolas" panose="020B0609020204030204" pitchFamily="49" charset="0"/>
              </a:rPr>
              <a:t>&gt;</a:t>
            </a:r>
            <a:endParaRPr lang="en-IN" sz="2000" b="0" dirty="0">
              <a:solidFill>
                <a:srgbClr val="FFFFFF"/>
              </a:solidFill>
              <a:effectLst/>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6520CEC3-54AF-5B12-9222-7FA7C5A76A03}"/>
              </a:ext>
            </a:extLst>
          </p:cNvPr>
          <p:cNvCxnSpPr>
            <a:cxnSpLocks/>
          </p:cNvCxnSpPr>
          <p:nvPr/>
        </p:nvCxnSpPr>
        <p:spPr>
          <a:xfrm flipV="1">
            <a:off x="2468137" y="3320662"/>
            <a:ext cx="0" cy="446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46C575C-8D3F-48CB-963E-59E419015FA5}"/>
              </a:ext>
            </a:extLst>
          </p:cNvPr>
          <p:cNvCxnSpPr>
            <a:cxnSpLocks/>
          </p:cNvCxnSpPr>
          <p:nvPr/>
        </p:nvCxnSpPr>
        <p:spPr>
          <a:xfrm flipV="1">
            <a:off x="4471639" y="3320662"/>
            <a:ext cx="0" cy="446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6C8D07-B881-467D-629C-1FBCFD899FEA}"/>
              </a:ext>
            </a:extLst>
          </p:cNvPr>
          <p:cNvSpPr txBox="1"/>
          <p:nvPr/>
        </p:nvSpPr>
        <p:spPr>
          <a:xfrm>
            <a:off x="2193073" y="3786372"/>
            <a:ext cx="899529" cy="307777"/>
          </a:xfrm>
          <a:prstGeom prst="rect">
            <a:avLst/>
          </a:prstGeom>
          <a:noFill/>
        </p:spPr>
        <p:txBody>
          <a:bodyPr wrap="square" rtlCol="0">
            <a:spAutoFit/>
          </a:bodyPr>
          <a:lstStyle/>
          <a:p>
            <a:r>
              <a:rPr lang="en-IN" dirty="0"/>
              <a:t>Name</a:t>
            </a:r>
          </a:p>
        </p:txBody>
      </p:sp>
      <p:sp>
        <p:nvSpPr>
          <p:cNvPr id="9" name="TextBox 8">
            <a:extLst>
              <a:ext uri="{FF2B5EF4-FFF2-40B4-BE49-F238E27FC236}">
                <a16:creationId xmlns:a16="http://schemas.microsoft.com/office/drawing/2014/main" id="{E241E3E3-863B-53D7-B791-CED27119537C}"/>
              </a:ext>
            </a:extLst>
          </p:cNvPr>
          <p:cNvSpPr txBox="1"/>
          <p:nvPr/>
        </p:nvSpPr>
        <p:spPr>
          <a:xfrm>
            <a:off x="4163119" y="3804773"/>
            <a:ext cx="899529" cy="307777"/>
          </a:xfrm>
          <a:prstGeom prst="rect">
            <a:avLst/>
          </a:prstGeom>
          <a:noFill/>
        </p:spPr>
        <p:txBody>
          <a:bodyPr wrap="square" rtlCol="0">
            <a:spAutoFit/>
          </a:bodyPr>
          <a:lstStyle/>
          <a:p>
            <a:r>
              <a:rPr lang="en-IN" dirty="0"/>
              <a:t>Value</a:t>
            </a:r>
          </a:p>
        </p:txBody>
      </p:sp>
    </p:spTree>
    <p:extLst>
      <p:ext uri="{BB962C8B-B14F-4D97-AF65-F5344CB8AC3E}">
        <p14:creationId xmlns:p14="http://schemas.microsoft.com/office/powerpoint/2010/main" val="71970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CSS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93639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u="sng" dirty="0">
                <a:solidFill>
                  <a:schemeClr val="bg1">
                    <a:lumMod val="95000"/>
                  </a:schemeClr>
                </a:solidFill>
                <a:effectLst/>
                <a:latin typeface="Inter"/>
                <a:hlinkClick r:id="rId3">
                  <a:extLst>
                    <a:ext uri="{A12FA001-AC4F-418D-AE19-62706E023703}">
                      <ahyp:hlinkClr xmlns:ahyp="http://schemas.microsoft.com/office/drawing/2018/hyperlinkcolor" val="tx"/>
                    </a:ext>
                  </a:extLst>
                </a:hlinkClick>
              </a:rPr>
              <a:t>CSS</a:t>
            </a:r>
            <a:r>
              <a:rPr lang="en-US" b="0" i="0" dirty="0">
                <a:solidFill>
                  <a:schemeClr val="bg1">
                    <a:lumMod val="95000"/>
                  </a:schemeClr>
                </a:solidFill>
                <a:effectLst/>
                <a:latin typeface="Inter"/>
              </a:rPr>
              <a:t> (Cascading Style Sheets) allows you to create great-looking web pages, but how does it work under the hood?</a:t>
            </a:r>
            <a:r>
              <a:rPr lang="en-US" b="0" i="0" dirty="0">
                <a:solidFill>
                  <a:srgbClr val="1B1B1B"/>
                </a:solidFill>
                <a:effectLst/>
                <a:latin typeface="Inter"/>
              </a:rPr>
              <a:t> </a:t>
            </a:r>
            <a:r>
              <a:rPr lang="en-US" b="0" i="0" dirty="0">
                <a:solidFill>
                  <a:schemeClr val="bg1">
                    <a:lumMod val="95000"/>
                  </a:schemeClr>
                </a:solidFill>
                <a:effectLst/>
                <a:latin typeface="Inter"/>
              </a:rPr>
              <a:t>As we have mentioned before, CSS is a language for specifying how documents are presented to users — how they are styled, laid out, etc.</a:t>
            </a:r>
            <a:endParaRPr dirty="0">
              <a:solidFill>
                <a:schemeClr val="bg1">
                  <a:lumMod val="95000"/>
                </a:schemeClr>
              </a:solidFill>
            </a:endParaRPr>
          </a:p>
        </p:txBody>
      </p:sp>
      <p:sp>
        <p:nvSpPr>
          <p:cNvPr id="362" name="Google Shape;362;p30"/>
          <p:cNvSpPr txBox="1">
            <a:spLocks noGrp="1"/>
          </p:cNvSpPr>
          <p:nvPr>
            <p:ph type="title"/>
          </p:nvPr>
        </p:nvSpPr>
        <p:spPr>
          <a:xfrm>
            <a:off x="159381" y="915564"/>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What is </a:t>
            </a:r>
            <a:r>
              <a:rPr lang="en-IN" dirty="0"/>
              <a:t>CSS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2" name="Picture 8" descr="What is CSS (Cascading Style Sheets) in simple words?">
            <a:extLst>
              <a:ext uri="{FF2B5EF4-FFF2-40B4-BE49-F238E27FC236}">
                <a16:creationId xmlns:a16="http://schemas.microsoft.com/office/drawing/2014/main" id="{5C8305DD-5E96-9A4B-3BC7-A90354618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171" y="1494262"/>
            <a:ext cx="4126751" cy="232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8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CSS</a:t>
            </a:r>
            <a:endParaRPr dirty="0"/>
          </a:p>
        </p:txBody>
      </p:sp>
      <p:sp>
        <p:nvSpPr>
          <p:cNvPr id="436" name="Google Shape;436;p35"/>
          <p:cNvSpPr txBox="1">
            <a:spLocks noGrp="1"/>
          </p:cNvSpPr>
          <p:nvPr>
            <p:ph type="subTitle" idx="4294967295"/>
          </p:nvPr>
        </p:nvSpPr>
        <p:spPr>
          <a:xfrm flipH="1">
            <a:off x="3337050" y="3561450"/>
            <a:ext cx="3540900" cy="34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800"/>
              <a:t>0	         25		      50		   75	            100</a:t>
            </a:r>
            <a:endParaRPr sz="80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Types of CSS - javatpoint">
            <a:extLst>
              <a:ext uri="{FF2B5EF4-FFF2-40B4-BE49-F238E27FC236}">
                <a16:creationId xmlns:a16="http://schemas.microsoft.com/office/drawing/2014/main" id="{2E6FF783-E0D1-2883-CDF9-2F05429F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870" y="896775"/>
            <a:ext cx="4192672" cy="3597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122556" y="2623491"/>
            <a:ext cx="8021444" cy="1936368"/>
          </a:xfrm>
          <a:prstGeom prst="rect">
            <a:avLst/>
          </a:prstGeom>
          <a:solidFill>
            <a:schemeClr val="dk2"/>
          </a:solidFill>
          <a:ln>
            <a:noFill/>
          </a:ln>
        </p:spPr>
        <p:txBody>
          <a:bodyPr spcFirstLastPara="1" wrap="square" lIns="91425" tIns="91425" rIns="91425" bIns="91425" anchor="ctr" anchorCtr="0">
            <a:noAutofit/>
          </a:bodyPr>
          <a:lstStyle/>
          <a:p>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h1</a:t>
            </a:r>
            <a:r>
              <a:rPr lang="en-US" sz="2400" b="0" dirty="0">
                <a:solidFill>
                  <a:srgbClr val="FFFFFF"/>
                </a:solidFill>
                <a:effectLst/>
                <a:latin typeface="Consolas" panose="020B0609020204030204" pitchFamily="49" charset="0"/>
              </a:rPr>
              <a:t> </a:t>
            </a:r>
            <a:r>
              <a:rPr lang="en-US" sz="2400" b="1" dirty="0">
                <a:solidFill>
                  <a:schemeClr val="tx1">
                    <a:lumMod val="60000"/>
                    <a:lumOff val="40000"/>
                  </a:schemeClr>
                </a:solidFill>
                <a:effectLst/>
                <a:latin typeface="Consolas" panose="020B0609020204030204" pitchFamily="49" charset="0"/>
              </a:rPr>
              <a:t>style</a:t>
            </a:r>
            <a:r>
              <a:rPr lang="en-US" sz="2400" b="1" dirty="0">
                <a:solidFill>
                  <a:srgbClr val="FFFFFF"/>
                </a:solidFill>
                <a:effectLst/>
                <a:latin typeface="Consolas" panose="020B0609020204030204" pitchFamily="49" charset="0"/>
              </a:rPr>
              <a:t>=</a:t>
            </a:r>
            <a:r>
              <a:rPr lang="en-US" sz="2400" b="1" dirty="0">
                <a:solidFill>
                  <a:srgbClr val="CE9178"/>
                </a:solidFill>
                <a:effectLst/>
                <a:latin typeface="Consolas" panose="020B0609020204030204" pitchFamily="49" charset="0"/>
              </a:rPr>
              <a:t>"</a:t>
            </a:r>
            <a:r>
              <a:rPr lang="en-US" sz="2400" b="1" dirty="0" err="1">
                <a:solidFill>
                  <a:srgbClr val="CE9178"/>
                </a:solidFill>
                <a:effectLst/>
                <a:latin typeface="Consolas" panose="020B0609020204030204" pitchFamily="49" charset="0"/>
              </a:rPr>
              <a:t>color:blue;font-size</a:t>
            </a:r>
            <a:r>
              <a:rPr lang="en-US" sz="2400" b="1" dirty="0">
                <a:solidFill>
                  <a:srgbClr val="CE9178"/>
                </a:solidFill>
                <a:effectLst/>
                <a:latin typeface="Consolas" panose="020B0609020204030204" pitchFamily="49" charset="0"/>
              </a:rPr>
              <a:t>: large;"</a:t>
            </a:r>
            <a:r>
              <a:rPr lang="en-US" sz="2400" b="0" dirty="0">
                <a:solidFill>
                  <a:srgbClr val="808080"/>
                </a:solidFill>
                <a:effectLst/>
                <a:latin typeface="Consolas" panose="020B0609020204030204" pitchFamily="49" charset="0"/>
              </a:rPr>
              <a:t>&gt;</a:t>
            </a:r>
            <a:r>
              <a:rPr lang="en-US" sz="2400" b="0" dirty="0">
                <a:solidFill>
                  <a:schemeClr val="tx1"/>
                </a:solidFill>
                <a:effectLst/>
                <a:latin typeface="Consolas" panose="020B0609020204030204" pitchFamily="49" charset="0"/>
              </a:rPr>
              <a:t>This is a heading</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h1</a:t>
            </a:r>
            <a:r>
              <a:rPr lang="en-US" sz="2400" b="0" dirty="0">
                <a:solidFill>
                  <a:srgbClr val="808080"/>
                </a:solidFill>
                <a:effectLst/>
                <a:latin typeface="Consolas" panose="020B0609020204030204" pitchFamily="49" charset="0"/>
              </a:rPr>
              <a:t>&gt;</a:t>
            </a:r>
            <a:endParaRPr lang="en-US" sz="2400" b="0" dirty="0">
              <a:solidFill>
                <a:srgbClr val="FFFFFF"/>
              </a:solidFill>
              <a:effectLst/>
              <a:latin typeface="Consolas" panose="020B0609020204030204" pitchFamily="49" charset="0"/>
            </a:endParaRPr>
          </a:p>
          <a:p>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p</a:t>
            </a:r>
            <a:r>
              <a:rPr lang="en-US" sz="2400" b="0" dirty="0">
                <a:solidFill>
                  <a:srgbClr val="FFFFFF"/>
                </a:solidFill>
                <a:effectLst/>
                <a:latin typeface="Consolas" panose="020B0609020204030204" pitchFamily="49" charset="0"/>
              </a:rPr>
              <a:t> </a:t>
            </a:r>
            <a:r>
              <a:rPr lang="en-US" sz="2400" b="1" dirty="0">
                <a:solidFill>
                  <a:schemeClr val="tx1">
                    <a:lumMod val="60000"/>
                    <a:lumOff val="40000"/>
                  </a:schemeClr>
                </a:solidFill>
                <a:effectLst/>
                <a:latin typeface="Consolas" panose="020B0609020204030204" pitchFamily="49" charset="0"/>
              </a:rPr>
              <a:t>style</a:t>
            </a:r>
            <a:r>
              <a:rPr lang="en-US" sz="2400" b="1" dirty="0">
                <a:solidFill>
                  <a:srgbClr val="FFFFFF"/>
                </a:solidFill>
                <a:effectLst/>
                <a:latin typeface="Consolas" panose="020B0609020204030204" pitchFamily="49" charset="0"/>
              </a:rPr>
              <a:t>=</a:t>
            </a:r>
            <a:r>
              <a:rPr lang="en-US" sz="2400" b="1" dirty="0">
                <a:solidFill>
                  <a:srgbClr val="CE9178"/>
                </a:solidFill>
                <a:effectLst/>
                <a:latin typeface="Consolas" panose="020B0609020204030204" pitchFamily="49" charset="0"/>
              </a:rPr>
              <a:t>"font-family: Arial; background-color: red;"</a:t>
            </a:r>
            <a:r>
              <a:rPr lang="en-US" sz="2400" b="0" dirty="0">
                <a:solidFill>
                  <a:srgbClr val="808080"/>
                </a:solidFill>
                <a:effectLst/>
                <a:latin typeface="Consolas" panose="020B0609020204030204" pitchFamily="49" charset="0"/>
              </a:rPr>
              <a:t>&gt;</a:t>
            </a:r>
            <a:r>
              <a:rPr lang="en-US" sz="2400" b="0" dirty="0">
                <a:solidFill>
                  <a:schemeClr val="tx1"/>
                </a:solidFill>
                <a:effectLst/>
                <a:latin typeface="Consolas" panose="020B0609020204030204" pitchFamily="49" charset="0"/>
              </a:rPr>
              <a:t>Paragraph</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p</a:t>
            </a:r>
            <a:r>
              <a:rPr lang="en-US" sz="2400" b="0" dirty="0">
                <a:solidFill>
                  <a:srgbClr val="808080"/>
                </a:solidFill>
                <a:effectLst/>
                <a:latin typeface="Consolas" panose="020B0609020204030204" pitchFamily="49" charset="0"/>
              </a:rPr>
              <a:t>&gt;</a:t>
            </a:r>
            <a:endParaRPr lang="en-US" sz="2400" b="0" dirty="0">
              <a:solidFill>
                <a:srgbClr val="FFFFFF"/>
              </a:solidFill>
              <a:effectLst/>
              <a:latin typeface="Consolas" panose="020B0609020204030204" pitchFamily="49" charset="0"/>
            </a:endParaRPr>
          </a:p>
        </p:txBody>
      </p:sp>
      <p:sp>
        <p:nvSpPr>
          <p:cNvPr id="513" name="Google Shape;513;p39"/>
          <p:cNvSpPr/>
          <p:nvPr/>
        </p:nvSpPr>
        <p:spPr>
          <a:xfrm>
            <a:off x="0" y="1207285"/>
            <a:ext cx="7005175" cy="13127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2060"/>
                </a:solidFill>
                <a:latin typeface="Consolas" panose="020B0609020204030204" pitchFamily="49" charset="0"/>
              </a:rPr>
              <a:t>An inline CSS is used to apply a unique style to a single HTML element.</a:t>
            </a:r>
          </a:p>
          <a:p>
            <a:pPr marL="0" lvl="0" indent="0" algn="l" rtl="0">
              <a:spcBef>
                <a:spcPts val="0"/>
              </a:spcBef>
              <a:spcAft>
                <a:spcPts val="0"/>
              </a:spcAft>
              <a:buNone/>
            </a:pPr>
            <a:endParaRPr lang="en-US" b="1" dirty="0">
              <a:solidFill>
                <a:srgbClr val="002060"/>
              </a:solidFill>
              <a:latin typeface="Consolas" panose="020B0609020204030204" pitchFamily="49" charset="0"/>
            </a:endParaRPr>
          </a:p>
          <a:p>
            <a:pPr marL="0" lvl="0" indent="0" algn="l" rtl="0">
              <a:spcBef>
                <a:spcPts val="0"/>
              </a:spcBef>
              <a:spcAft>
                <a:spcPts val="0"/>
              </a:spcAft>
              <a:buNone/>
            </a:pPr>
            <a:r>
              <a:rPr lang="en-US" b="1" dirty="0">
                <a:solidFill>
                  <a:srgbClr val="002060"/>
                </a:solidFill>
                <a:latin typeface="Consolas" panose="020B0609020204030204" pitchFamily="49" charset="0"/>
              </a:rPr>
              <a:t>An inline CSS uses the style attribute of an HTML element.</a:t>
            </a:r>
            <a:endParaRPr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INLINE CSS</a:t>
            </a:r>
            <a:endParaRPr dirty="0"/>
          </a:p>
        </p:txBody>
      </p:sp>
    </p:spTree>
    <p:extLst>
      <p:ext uri="{BB962C8B-B14F-4D97-AF65-F5344CB8AC3E}">
        <p14:creationId xmlns:p14="http://schemas.microsoft.com/office/powerpoint/2010/main" val="40046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571750"/>
            <a:ext cx="8021444" cy="2571750"/>
          </a:xfrm>
          <a:prstGeom prst="rect">
            <a:avLst/>
          </a:prstGeom>
          <a:solidFill>
            <a:schemeClr val="dk2"/>
          </a:solidFill>
          <a:ln>
            <a:noFill/>
          </a:ln>
        </p:spPr>
        <p:txBody>
          <a:bodyPr spcFirstLastPara="1" wrap="square" lIns="91425" tIns="91425" rIns="91425" bIns="91425" anchor="ctr" anchorCtr="0">
            <a:noAutofit/>
          </a:bodyPr>
          <a:lstStyle/>
          <a:p>
            <a:endParaRPr lang="en-US" sz="1800" b="0" dirty="0">
              <a:solidFill>
                <a:srgbClr val="FFFFFF"/>
              </a:solidFill>
              <a:effectLst/>
              <a:latin typeface="Consolas" panose="020B0609020204030204" pitchFamily="49" charset="0"/>
            </a:endParaRPr>
          </a:p>
        </p:txBody>
      </p:sp>
      <p:sp>
        <p:nvSpPr>
          <p:cNvPr id="513" name="Google Shape;513;p39"/>
          <p:cNvSpPr/>
          <p:nvPr/>
        </p:nvSpPr>
        <p:spPr>
          <a:xfrm>
            <a:off x="2066693" y="936703"/>
            <a:ext cx="7005175" cy="13127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i="0" dirty="0">
                <a:solidFill>
                  <a:srgbClr val="002060"/>
                </a:solidFill>
                <a:effectLst/>
                <a:latin typeface="Consolas" panose="020B0609020204030204" pitchFamily="49" charset="0"/>
              </a:rPr>
              <a:t>An internal CSS is used to define a style for a single HTML page.</a:t>
            </a:r>
          </a:p>
          <a:p>
            <a:pPr marL="0" lvl="0" indent="0" algn="l" rtl="0">
              <a:spcBef>
                <a:spcPts val="0"/>
              </a:spcBef>
              <a:spcAft>
                <a:spcPts val="0"/>
              </a:spcAft>
              <a:buNone/>
            </a:pPr>
            <a:r>
              <a:rPr lang="en-US" sz="2000" b="1" i="0" dirty="0">
                <a:solidFill>
                  <a:srgbClr val="002060"/>
                </a:solidFill>
                <a:effectLst/>
                <a:latin typeface="Consolas" panose="020B0609020204030204" pitchFamily="49" charset="0"/>
              </a:rPr>
              <a:t>An internal CSS is defined in the &lt;head&gt; section of an HTML page, within a &lt;style&gt; element.</a:t>
            </a:r>
            <a:endParaRPr sz="1600"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INTERNAL CSS</a:t>
            </a:r>
            <a:endParaRPr dirty="0"/>
          </a:p>
        </p:txBody>
      </p:sp>
      <p:sp>
        <p:nvSpPr>
          <p:cNvPr id="2" name="TextBox 1">
            <a:extLst>
              <a:ext uri="{FF2B5EF4-FFF2-40B4-BE49-F238E27FC236}">
                <a16:creationId xmlns:a16="http://schemas.microsoft.com/office/drawing/2014/main" id="{D9D28547-7F24-6C0F-BD69-EC6F8A0FF865}"/>
              </a:ext>
            </a:extLst>
          </p:cNvPr>
          <p:cNvSpPr txBox="1"/>
          <p:nvPr/>
        </p:nvSpPr>
        <p:spPr>
          <a:xfrm>
            <a:off x="520027" y="2611576"/>
            <a:ext cx="7249017" cy="2462213"/>
          </a:xfrm>
          <a:prstGeom prst="rect">
            <a:avLst/>
          </a:prstGeom>
          <a:noFill/>
        </p:spPr>
        <p:txBody>
          <a:bodyPr wrap="square" rtlCol="0">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D7BA7D"/>
                </a:solidFill>
                <a:effectLst/>
                <a:latin typeface="Consolas" panose="020B0609020204030204" pitchFamily="49" charset="0"/>
              </a:rPr>
              <a:t>body</a:t>
            </a:r>
            <a:r>
              <a:rPr lang="en-US" b="0" dirty="0">
                <a:solidFill>
                  <a:srgbClr val="FFFFFF"/>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a:solidFill>
                  <a:schemeClr val="tx2">
                    <a:lumMod val="60000"/>
                    <a:lumOff val="40000"/>
                  </a:schemeClr>
                </a:solidFill>
                <a:effectLst/>
                <a:latin typeface="Consolas" panose="020B0609020204030204" pitchFamily="49" charset="0"/>
              </a:rPr>
              <a:t>background-color</a:t>
            </a:r>
            <a:r>
              <a:rPr lang="en-US" b="0" dirty="0">
                <a:solidFill>
                  <a:schemeClr val="tx1"/>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err="1">
                <a:solidFill>
                  <a:srgbClr val="CE9178"/>
                </a:solidFill>
                <a:effectLst/>
                <a:latin typeface="Consolas" panose="020B0609020204030204" pitchFamily="49" charset="0"/>
              </a:rPr>
              <a:t>powderblue</a:t>
            </a:r>
            <a:r>
              <a:rPr lang="en-US" b="0" dirty="0">
                <a:solidFill>
                  <a:schemeClr val="tx1"/>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D7BA7D"/>
                </a:solidFill>
                <a:effectLst/>
                <a:latin typeface="Consolas" panose="020B0609020204030204" pitchFamily="49" charset="0"/>
              </a:rPr>
              <a:t>h1</a:t>
            </a:r>
            <a:r>
              <a:rPr lang="en-US" b="0" dirty="0">
                <a:solidFill>
                  <a:srgbClr val="FFFFFF"/>
                </a:solidFill>
                <a:effectLst/>
                <a:latin typeface="Consolas" panose="020B0609020204030204" pitchFamily="49" charset="0"/>
              </a:rPr>
              <a:t>   </a:t>
            </a:r>
            <a:r>
              <a:rPr lang="en-US" b="0" dirty="0">
                <a:solidFill>
                  <a:schemeClr val="tx1"/>
                </a:solidFill>
                <a:effectLst/>
                <a:latin typeface="Consolas" panose="020B0609020204030204" pitchFamily="49" charset="0"/>
              </a:rPr>
              <a:t>{</a:t>
            </a:r>
            <a:r>
              <a:rPr lang="en-US" b="0" dirty="0">
                <a:solidFill>
                  <a:schemeClr val="tx2">
                    <a:lumMod val="60000"/>
                    <a:lumOff val="40000"/>
                  </a:schemeClr>
                </a:solidFill>
                <a:effectLst/>
                <a:latin typeface="Consolas" panose="020B0609020204030204" pitchFamily="49" charset="0"/>
              </a:rPr>
              <a:t>color</a:t>
            </a:r>
            <a:r>
              <a:rPr lang="en-US" b="0" dirty="0">
                <a:solidFill>
                  <a:schemeClr val="tx1"/>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E9178"/>
                </a:solidFill>
                <a:effectLst/>
                <a:latin typeface="Consolas" panose="020B0609020204030204" pitchFamily="49" charset="0"/>
              </a:rPr>
              <a:t>blue</a:t>
            </a:r>
            <a:r>
              <a:rPr lang="en-US" b="0" dirty="0">
                <a:solidFill>
                  <a:schemeClr val="tx1"/>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D7BA7D"/>
                </a:solidFill>
                <a:effectLst/>
                <a:latin typeface="Consolas" panose="020B0609020204030204" pitchFamily="49" charset="0"/>
              </a:rPr>
              <a:t>p</a:t>
            </a:r>
            <a:r>
              <a:rPr lang="en-US" b="0" dirty="0">
                <a:solidFill>
                  <a:srgbClr val="FFFFFF"/>
                </a:solidFill>
                <a:effectLst/>
                <a:latin typeface="Consolas" panose="020B0609020204030204" pitchFamily="49" charset="0"/>
              </a:rPr>
              <a:t>   </a:t>
            </a:r>
            <a:r>
              <a:rPr lang="en-US" b="0" dirty="0">
                <a:solidFill>
                  <a:schemeClr val="tx1"/>
                </a:solidFill>
                <a:effectLst/>
                <a:latin typeface="Consolas" panose="020B0609020204030204" pitchFamily="49" charset="0"/>
              </a:rPr>
              <a:t> {</a:t>
            </a:r>
            <a:r>
              <a:rPr lang="en-US" b="0" dirty="0">
                <a:solidFill>
                  <a:schemeClr val="tx2">
                    <a:lumMod val="60000"/>
                    <a:lumOff val="40000"/>
                  </a:schemeClr>
                </a:solidFill>
                <a:effectLst/>
                <a:latin typeface="Consolas" panose="020B0609020204030204" pitchFamily="49" charset="0"/>
              </a:rPr>
              <a:t>color</a:t>
            </a:r>
            <a:r>
              <a:rPr lang="en-US" b="0" dirty="0">
                <a:solidFill>
                  <a:schemeClr val="tx1"/>
                </a:solidFill>
                <a:effectLst/>
                <a:latin typeface="Consolas" panose="020B0609020204030204" pitchFamily="49" charset="0"/>
              </a:rPr>
              <a:t>:</a:t>
            </a:r>
            <a:r>
              <a:rPr lang="en-US" b="0" dirty="0">
                <a:solidFill>
                  <a:srgbClr val="FFFFFF"/>
                </a:solidFill>
                <a:effectLst/>
                <a:latin typeface="Consolas" panose="020B0609020204030204" pitchFamily="49" charset="0"/>
              </a:rPr>
              <a:t> </a:t>
            </a:r>
            <a:r>
              <a:rPr lang="en-US" b="0" dirty="0">
                <a:solidFill>
                  <a:srgbClr val="CE9178"/>
                </a:solidFill>
                <a:effectLst/>
                <a:latin typeface="Consolas" panose="020B0609020204030204" pitchFamily="49" charset="0"/>
              </a:rPr>
              <a:t>red</a:t>
            </a:r>
            <a:r>
              <a:rPr lang="en-US" b="0" dirty="0">
                <a:solidFill>
                  <a:schemeClr val="tx1"/>
                </a:solidFill>
                <a:effectLst/>
                <a:latin typeface="Consolas" panose="020B0609020204030204" pitchFamily="49" charset="0"/>
              </a:rPr>
              <a:t>;}</a:t>
            </a:r>
          </a:p>
          <a:p>
            <a:r>
              <a:rPr lang="en-US" b="0" dirty="0">
                <a:solidFill>
                  <a:srgbClr val="FFFFFF"/>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chemeClr val="tx1"/>
                </a:solidFill>
                <a:effectLst/>
                <a:latin typeface="Consolas" panose="020B0609020204030204" pitchFamily="49" charset="0"/>
              </a:rPr>
              <a:t>This is a heading</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r>
              <a:rPr lang="en-US" b="0" dirty="0">
                <a:solidFill>
                  <a:schemeClr val="tx1"/>
                </a:solidFill>
                <a:effectLst/>
                <a:latin typeface="Consolas" panose="020B0609020204030204" pitchFamily="49" charset="0"/>
              </a:rPr>
              <a:t>This is a paragraph.</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r>
              <a:rPr lang="en-US" b="0" dirty="0">
                <a:solidFill>
                  <a:srgbClr val="FFFFFF"/>
                </a:solidFill>
                <a:effectLst/>
                <a:latin typeface="Consolas" panose="020B0609020204030204" pitchFamily="49" charset="0"/>
              </a:rPr>
              <a:t>    </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51892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122556" y="2623491"/>
            <a:ext cx="8021444" cy="1936368"/>
          </a:xfrm>
          <a:prstGeom prst="rect">
            <a:avLst/>
          </a:prstGeom>
          <a:solidFill>
            <a:schemeClr val="dk2"/>
          </a:solidFill>
          <a:ln>
            <a:noFill/>
          </a:ln>
        </p:spPr>
        <p:txBody>
          <a:bodyPr spcFirstLastPara="1" wrap="square" lIns="91425" tIns="91425" rIns="91425" bIns="91425" anchor="ctr" anchorCtr="0">
            <a:noAutofit/>
          </a:bodyPr>
          <a:lstStyle/>
          <a:p>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link</a:t>
            </a:r>
            <a:r>
              <a:rPr lang="en-US" sz="2400" b="0" dirty="0">
                <a:solidFill>
                  <a:srgbClr val="FFFFFF"/>
                </a:solidFill>
                <a:effectLst/>
                <a:latin typeface="Consolas" panose="020B0609020204030204" pitchFamily="49" charset="0"/>
              </a:rPr>
              <a:t> </a:t>
            </a:r>
            <a:r>
              <a:rPr lang="en-US" sz="2400" b="0" dirty="0" err="1">
                <a:solidFill>
                  <a:schemeClr val="tx1">
                    <a:lumMod val="60000"/>
                    <a:lumOff val="40000"/>
                  </a:schemeClr>
                </a:solidFill>
                <a:effectLst/>
                <a:latin typeface="Consolas" panose="020B0609020204030204" pitchFamily="49" charset="0"/>
              </a:rPr>
              <a:t>rel</a:t>
            </a:r>
            <a:r>
              <a:rPr lang="en-US" sz="2400" b="0" dirty="0">
                <a:solidFill>
                  <a:schemeClr val="tx1"/>
                </a:solidFill>
                <a:effectLst/>
                <a:latin typeface="Consolas" panose="020B0609020204030204" pitchFamily="49" charset="0"/>
              </a:rPr>
              <a:t>=</a:t>
            </a:r>
            <a:r>
              <a:rPr lang="en-US" sz="2400" b="0" dirty="0">
                <a:solidFill>
                  <a:srgbClr val="CE9178"/>
                </a:solidFill>
                <a:effectLst/>
                <a:latin typeface="Consolas" panose="020B0609020204030204" pitchFamily="49" charset="0"/>
              </a:rPr>
              <a:t>"stylesheet"</a:t>
            </a:r>
            <a:r>
              <a:rPr lang="en-US" sz="2400" b="0" dirty="0">
                <a:solidFill>
                  <a:srgbClr val="FFFFFF"/>
                </a:solidFill>
                <a:effectLst/>
                <a:latin typeface="Consolas" panose="020B0609020204030204" pitchFamily="49" charset="0"/>
              </a:rPr>
              <a:t> </a:t>
            </a:r>
            <a:r>
              <a:rPr lang="en-US" sz="2400" b="0" dirty="0">
                <a:solidFill>
                  <a:schemeClr val="tx1">
                    <a:lumMod val="60000"/>
                    <a:lumOff val="40000"/>
                  </a:schemeClr>
                </a:solidFill>
                <a:effectLst/>
                <a:latin typeface="Consolas" panose="020B0609020204030204" pitchFamily="49" charset="0"/>
              </a:rPr>
              <a:t>type</a:t>
            </a:r>
            <a:r>
              <a:rPr lang="en-US" sz="2400" b="0" dirty="0">
                <a:solidFill>
                  <a:schemeClr val="tx1"/>
                </a:solidFill>
                <a:effectLst/>
                <a:latin typeface="Consolas" panose="020B0609020204030204" pitchFamily="49" charset="0"/>
              </a:rPr>
              <a:t>=</a:t>
            </a:r>
            <a:r>
              <a:rPr lang="en-US" sz="2400" b="0" dirty="0">
                <a:solidFill>
                  <a:srgbClr val="CE9178"/>
                </a:solidFill>
                <a:effectLst/>
                <a:latin typeface="Consolas" panose="020B0609020204030204" pitchFamily="49" charset="0"/>
              </a:rPr>
              <a:t>"text/</a:t>
            </a:r>
            <a:r>
              <a:rPr lang="en-US" sz="2400" b="0" dirty="0" err="1">
                <a:solidFill>
                  <a:srgbClr val="CE9178"/>
                </a:solidFill>
                <a:effectLst/>
                <a:latin typeface="Consolas" panose="020B0609020204030204" pitchFamily="49" charset="0"/>
              </a:rPr>
              <a:t>css</a:t>
            </a:r>
            <a:r>
              <a:rPr lang="en-US" sz="2400" b="0" dirty="0">
                <a:solidFill>
                  <a:srgbClr val="CE9178"/>
                </a:solidFill>
                <a:effectLst/>
                <a:latin typeface="Consolas" panose="020B0609020204030204" pitchFamily="49" charset="0"/>
              </a:rPr>
              <a:t>"</a:t>
            </a:r>
            <a:r>
              <a:rPr lang="en-US" sz="2400" b="0" dirty="0">
                <a:solidFill>
                  <a:srgbClr val="FFFFFF"/>
                </a:solidFill>
                <a:effectLst/>
                <a:latin typeface="Consolas" panose="020B0609020204030204" pitchFamily="49" charset="0"/>
              </a:rPr>
              <a:t> 	</a:t>
            </a:r>
            <a:r>
              <a:rPr lang="en-US" sz="2400" b="0" dirty="0" err="1">
                <a:solidFill>
                  <a:schemeClr val="tx1">
                    <a:lumMod val="60000"/>
                    <a:lumOff val="40000"/>
                  </a:schemeClr>
                </a:solidFill>
                <a:effectLst/>
                <a:latin typeface="Consolas" panose="020B0609020204030204" pitchFamily="49" charset="0"/>
              </a:rPr>
              <a:t>href</a:t>
            </a:r>
            <a:r>
              <a:rPr lang="en-US" sz="2400" b="0" dirty="0">
                <a:solidFill>
                  <a:schemeClr val="tx1"/>
                </a:solidFill>
                <a:effectLst/>
                <a:latin typeface="Consolas" panose="020B0609020204030204" pitchFamily="49" charset="0"/>
              </a:rPr>
              <a:t>=</a:t>
            </a:r>
            <a:r>
              <a:rPr lang="en-US" sz="2400" b="0" dirty="0">
                <a:solidFill>
                  <a:srgbClr val="CE9178"/>
                </a:solidFill>
                <a:effectLst/>
                <a:latin typeface="Consolas" panose="020B0609020204030204" pitchFamily="49" charset="0"/>
              </a:rPr>
              <a:t>"mystyle.css"</a:t>
            </a:r>
            <a:r>
              <a:rPr lang="en-US" sz="2400" b="0" dirty="0">
                <a:solidFill>
                  <a:srgbClr val="808080"/>
                </a:solidFill>
                <a:effectLst/>
                <a:latin typeface="Consolas" panose="020B0609020204030204" pitchFamily="49" charset="0"/>
              </a:rPr>
              <a:t>&gt;</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FFFFFF"/>
              </a:solidFill>
              <a:effectLst/>
              <a:latin typeface="Consolas" panose="020B0609020204030204" pitchFamily="49" charset="0"/>
            </a:endParaRPr>
          </a:p>
        </p:txBody>
      </p:sp>
      <p:sp>
        <p:nvSpPr>
          <p:cNvPr id="513" name="Google Shape;513;p39"/>
          <p:cNvSpPr/>
          <p:nvPr/>
        </p:nvSpPr>
        <p:spPr>
          <a:xfrm>
            <a:off x="0" y="906967"/>
            <a:ext cx="7005175" cy="161304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rgbClr val="002060"/>
                </a:solidFill>
                <a:latin typeface="Consolas" panose="020B0609020204030204" pitchFamily="49" charset="0"/>
              </a:rPr>
              <a:t>The external style sheet is generally used when you want to make changes on multiple pages. It is ideal for this condition because it facilitates you to change the look of the entire web site by changing just one file.</a:t>
            </a:r>
          </a:p>
          <a:p>
            <a:pPr marL="0" lvl="0" indent="0" algn="l" rtl="0">
              <a:spcBef>
                <a:spcPts val="0"/>
              </a:spcBef>
              <a:spcAft>
                <a:spcPts val="0"/>
              </a:spcAft>
              <a:buNone/>
            </a:pPr>
            <a:r>
              <a:rPr lang="en-US" b="1" dirty="0">
                <a:solidFill>
                  <a:srgbClr val="002060"/>
                </a:solidFill>
                <a:latin typeface="Consolas" panose="020B0609020204030204" pitchFamily="49" charset="0"/>
              </a:rPr>
              <a:t>It uses the &lt;link&gt; tag on every pages and the &lt;link&gt; tag should be put inside the head section.</a:t>
            </a:r>
            <a:endParaRPr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EXTERNAL CSS</a:t>
            </a:r>
            <a:endParaRPr dirty="0"/>
          </a:p>
        </p:txBody>
      </p:sp>
    </p:spTree>
    <p:extLst>
      <p:ext uri="{BB962C8B-B14F-4D97-AF65-F5344CB8AC3E}">
        <p14:creationId xmlns:p14="http://schemas.microsoft.com/office/powerpoint/2010/main" val="68658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2405" y="21117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mystyle.css</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3494049" y="1014545"/>
            <a:ext cx="5939883" cy="3631763"/>
          </a:xfrm>
          <a:prstGeom prst="rect">
            <a:avLst/>
          </a:prstGeom>
          <a:noFill/>
        </p:spPr>
        <p:txBody>
          <a:bodyPr wrap="square" rtlCol="0">
            <a:spAutoFit/>
          </a:bodyPr>
          <a:lstStyle/>
          <a:p>
            <a:r>
              <a:rPr lang="en-IN" b="1" dirty="0">
                <a:solidFill>
                  <a:srgbClr val="FFFFFF"/>
                </a:solidFill>
                <a:effectLst/>
                <a:latin typeface="Consolas" panose="020B0609020204030204" pitchFamily="49" charset="0"/>
              </a:rPr>
              <a:t> </a:t>
            </a:r>
            <a:r>
              <a:rPr lang="en-US" sz="2400" b="0" dirty="0">
                <a:solidFill>
                  <a:srgbClr val="D7BA7D"/>
                </a:solidFill>
                <a:effectLst/>
                <a:latin typeface="Consolas" panose="020B0609020204030204" pitchFamily="49" charset="0"/>
              </a:rPr>
              <a:t>body</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r>
              <a:rPr lang="en-US" sz="2400" b="0" dirty="0">
                <a:solidFill>
                  <a:srgbClr val="D4D4D4"/>
                </a:solidFill>
                <a:effectLst/>
                <a:latin typeface="Consolas" panose="020B0609020204030204" pitchFamily="49" charset="0"/>
              </a:rPr>
              <a:t>background-color</a:t>
            </a:r>
            <a:r>
              <a:rPr lang="en-US" sz="2400" b="0" dirty="0">
                <a:solidFill>
                  <a:srgbClr val="FFFFFF"/>
                </a:solidFill>
                <a:effectLst/>
                <a:latin typeface="Consolas" panose="020B0609020204030204" pitchFamily="49" charset="0"/>
              </a:rPr>
              <a:t>: </a:t>
            </a:r>
            <a:r>
              <a:rPr lang="en-US" sz="2400" b="0" dirty="0" err="1">
                <a:solidFill>
                  <a:srgbClr val="CE9178"/>
                </a:solidFill>
                <a:effectLst/>
                <a:latin typeface="Consolas" panose="020B0609020204030204" pitchFamily="49" charset="0"/>
              </a:rPr>
              <a:t>lightblue</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p>
          <a:p>
            <a:r>
              <a:rPr lang="en-US" sz="2400" b="0" dirty="0">
                <a:solidFill>
                  <a:srgbClr val="D7BA7D"/>
                </a:solidFill>
                <a:effectLst/>
                <a:latin typeface="Consolas" panose="020B0609020204030204" pitchFamily="49" charset="0"/>
              </a:rPr>
              <a:t>h1</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r>
              <a:rPr lang="en-US" sz="2400" b="0" dirty="0">
                <a:solidFill>
                  <a:srgbClr val="D4D4D4"/>
                </a:solidFill>
                <a:effectLst/>
                <a:latin typeface="Consolas" panose="020B0609020204030204" pitchFamily="49" charset="0"/>
              </a:rPr>
              <a:t>color</a:t>
            </a:r>
            <a:r>
              <a:rPr lang="en-US" sz="2400" b="0" dirty="0">
                <a:solidFill>
                  <a:srgbClr val="FFFFFF"/>
                </a:solidFill>
                <a:effectLst/>
                <a:latin typeface="Consolas" panose="020B0609020204030204" pitchFamily="49" charset="0"/>
              </a:rPr>
              <a:t>: </a:t>
            </a:r>
            <a:r>
              <a:rPr lang="en-US" sz="2400" b="0" dirty="0">
                <a:solidFill>
                  <a:srgbClr val="CE9178"/>
                </a:solidFill>
                <a:effectLst/>
                <a:latin typeface="Consolas" panose="020B0609020204030204" pitchFamily="49" charset="0"/>
              </a:rPr>
              <a:t>navy</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r>
              <a:rPr lang="en-US" sz="2400" b="0" dirty="0">
                <a:solidFill>
                  <a:srgbClr val="D4D4D4"/>
                </a:solidFill>
                <a:effectLst/>
                <a:latin typeface="Consolas" panose="020B0609020204030204" pitchFamily="49" charset="0"/>
              </a:rPr>
              <a:t>margin-left</a:t>
            </a:r>
            <a:r>
              <a:rPr lang="en-US" sz="2400" b="0" dirty="0">
                <a:solidFill>
                  <a:srgbClr val="FFFFFF"/>
                </a:solidFill>
                <a:effectLst/>
                <a:latin typeface="Consolas" panose="020B0609020204030204" pitchFamily="49" charset="0"/>
              </a:rPr>
              <a:t>: </a:t>
            </a:r>
            <a:r>
              <a:rPr lang="en-US" sz="2400" b="0" dirty="0">
                <a:solidFill>
                  <a:srgbClr val="B5CEA8"/>
                </a:solidFill>
                <a:effectLst/>
                <a:latin typeface="Consolas" panose="020B0609020204030204" pitchFamily="49" charset="0"/>
              </a:rPr>
              <a:t>20px</a:t>
            </a:r>
            <a:r>
              <a:rPr lang="en-US" sz="2400" b="0" dirty="0">
                <a:solidFill>
                  <a:srgbClr val="FFFFFF"/>
                </a:solidFill>
                <a:effectLst/>
                <a:latin typeface="Consolas" panose="020B0609020204030204" pitchFamily="49" charset="0"/>
              </a:rPr>
              <a:t>;  </a:t>
            </a:r>
          </a:p>
          <a:p>
            <a:r>
              <a:rPr lang="en-US" sz="2400" b="0" dirty="0">
                <a:solidFill>
                  <a:srgbClr val="FFFFFF"/>
                </a:solidFill>
                <a:effectLst/>
                <a:latin typeface="Consolas" panose="020B0609020204030204" pitchFamily="49" charset="0"/>
              </a:rPr>
              <a:t>} </a:t>
            </a:r>
          </a:p>
          <a:p>
            <a:endParaRPr lang="en-IN"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817429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SELECTORS</a:t>
            </a:r>
            <a:endParaRPr dirty="0"/>
          </a:p>
        </p:txBody>
      </p:sp>
      <p:sp>
        <p:nvSpPr>
          <p:cNvPr id="464" name="Google Shape;464;p37"/>
          <p:cNvSpPr txBox="1">
            <a:spLocks noGrp="1"/>
          </p:cNvSpPr>
          <p:nvPr>
            <p:ph type="ctrTitle" idx="2"/>
          </p:nvPr>
        </p:nvSpPr>
        <p:spPr>
          <a:xfrm flipH="1">
            <a:off x="1036262" y="1093609"/>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Element</a:t>
            </a:r>
            <a:endParaRPr dirty="0"/>
          </a:p>
        </p:txBody>
      </p:sp>
      <p:sp>
        <p:nvSpPr>
          <p:cNvPr id="465" name="Google Shape;465;p37"/>
          <p:cNvSpPr txBox="1">
            <a:spLocks noGrp="1"/>
          </p:cNvSpPr>
          <p:nvPr>
            <p:ph type="subTitle" idx="3"/>
          </p:nvPr>
        </p:nvSpPr>
        <p:spPr>
          <a:xfrm flipH="1">
            <a:off x="1081236" y="1631224"/>
            <a:ext cx="2067000" cy="430500"/>
          </a:xfrm>
          <a:prstGeom prst="rect">
            <a:avLst/>
          </a:prstGeom>
        </p:spPr>
        <p:txBody>
          <a:bodyPr spcFirstLastPara="1" wrap="square" lIns="91425" tIns="0" rIns="91425" bIns="91425" anchor="t" anchorCtr="0">
            <a:noAutofit/>
          </a:bodyPr>
          <a:lstStyle/>
          <a:p>
            <a:pPr marL="0" lvl="0" indent="0" algn="just" rtl="0">
              <a:spcBef>
                <a:spcPts val="0"/>
              </a:spcBef>
              <a:spcAft>
                <a:spcPts val="0"/>
              </a:spcAft>
              <a:buNone/>
            </a:pPr>
            <a:r>
              <a:rPr lang="en-US" sz="1200" b="0" i="0" dirty="0">
                <a:solidFill>
                  <a:schemeClr val="bg1"/>
                </a:solidFill>
                <a:effectLst/>
                <a:latin typeface="Verdana" panose="020B0604030504040204" pitchFamily="34" charset="0"/>
              </a:rPr>
              <a:t>The element selector selects HTML elements based on the element name.</a:t>
            </a:r>
            <a:endParaRPr sz="1200" dirty="0">
              <a:solidFill>
                <a:schemeClr val="bg1"/>
              </a:solidFill>
            </a:endParaRPr>
          </a:p>
        </p:txBody>
      </p:sp>
      <p:grpSp>
        <p:nvGrpSpPr>
          <p:cNvPr id="467" name="Google Shape;467;p37"/>
          <p:cNvGrpSpPr/>
          <p:nvPr/>
        </p:nvGrpSpPr>
        <p:grpSpPr>
          <a:xfrm>
            <a:off x="3851848" y="2570562"/>
            <a:ext cx="1440305" cy="2572929"/>
            <a:chOff x="3851848" y="2570562"/>
            <a:chExt cx="1440305" cy="2572929"/>
          </a:xfrm>
        </p:grpSpPr>
        <p:sp>
          <p:nvSpPr>
            <p:cNvPr id="468" name="Google Shape;468;p37"/>
            <p:cNvSpPr/>
            <p:nvPr/>
          </p:nvSpPr>
          <p:spPr>
            <a:xfrm>
              <a:off x="3851848" y="4010317"/>
              <a:ext cx="1440305" cy="719800"/>
            </a:xfrm>
            <a:custGeom>
              <a:avLst/>
              <a:gdLst/>
              <a:ahLst/>
              <a:cxnLst/>
              <a:rect l="l" t="t" r="r" b="b"/>
              <a:pathLst>
                <a:path w="45006" h="22492" extrusionOk="0">
                  <a:moveTo>
                    <a:pt x="11287" y="22492"/>
                  </a:moveTo>
                  <a:lnTo>
                    <a:pt x="0" y="1"/>
                  </a:lnTo>
                  <a:lnTo>
                    <a:pt x="45006" y="1"/>
                  </a:lnTo>
                  <a:lnTo>
                    <a:pt x="33778" y="22492"/>
                  </a:lnTo>
                  <a:close/>
                </a:path>
              </a:pathLst>
            </a:cu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213029" y="4730018"/>
              <a:ext cx="719800" cy="413472"/>
            </a:xfrm>
            <a:custGeom>
              <a:avLst/>
              <a:gdLst/>
              <a:ahLst/>
              <a:cxnLst/>
              <a:rect l="l" t="t" r="r" b="b"/>
              <a:pathLst>
                <a:path w="22492" h="12920" extrusionOk="0">
                  <a:moveTo>
                    <a:pt x="0" y="1"/>
                  </a:moveTo>
                  <a:lnTo>
                    <a:pt x="22491" y="1"/>
                  </a:lnTo>
                  <a:lnTo>
                    <a:pt x="22491" y="12919"/>
                  </a:lnTo>
                  <a:lnTo>
                    <a:pt x="0" y="129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51848" y="2570562"/>
              <a:ext cx="1440305" cy="1439920"/>
            </a:xfrm>
            <a:custGeom>
              <a:avLst/>
              <a:gdLst/>
              <a:ahLst/>
              <a:cxnLst/>
              <a:rect l="l" t="t" r="r" b="b"/>
              <a:pathLst>
                <a:path w="45006" h="44994" extrusionOk="0">
                  <a:moveTo>
                    <a:pt x="0" y="0"/>
                  </a:moveTo>
                  <a:lnTo>
                    <a:pt x="45006" y="0"/>
                  </a:lnTo>
                  <a:lnTo>
                    <a:pt x="45006" y="44994"/>
                  </a:lnTo>
                  <a:lnTo>
                    <a:pt x="0" y="4499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37"/>
          <p:cNvGrpSpPr/>
          <p:nvPr/>
        </p:nvGrpSpPr>
        <p:grpSpPr>
          <a:xfrm>
            <a:off x="1349436" y="2570562"/>
            <a:ext cx="1798893" cy="2572929"/>
            <a:chOff x="1349436" y="2570562"/>
            <a:chExt cx="1798893" cy="2572929"/>
          </a:xfrm>
        </p:grpSpPr>
        <p:sp>
          <p:nvSpPr>
            <p:cNvPr id="472" name="Google Shape;472;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349436" y="4010317"/>
              <a:ext cx="1798893" cy="719800"/>
            </a:xfrm>
            <a:custGeom>
              <a:avLst/>
              <a:gdLst/>
              <a:ahLst/>
              <a:cxnLst/>
              <a:rect l="l" t="t" r="r" b="b"/>
              <a:pathLst>
                <a:path w="56211" h="22492" extrusionOk="0">
                  <a:moveTo>
                    <a:pt x="33719" y="22492"/>
                  </a:moveTo>
                  <a:lnTo>
                    <a:pt x="1" y="1"/>
                  </a:lnTo>
                  <a:lnTo>
                    <a:pt x="44947" y="1"/>
                  </a:lnTo>
                  <a:lnTo>
                    <a:pt x="56210"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428436" y="4730018"/>
              <a:ext cx="719800" cy="413472"/>
            </a:xfrm>
            <a:custGeom>
              <a:avLst/>
              <a:gdLst/>
              <a:ahLst/>
              <a:cxnLst/>
              <a:rect l="l" t="t" r="r" b="b"/>
              <a:pathLst>
                <a:path w="22492" h="12920" extrusionOk="0">
                  <a:moveTo>
                    <a:pt x="0" y="1"/>
                  </a:moveTo>
                  <a:lnTo>
                    <a:pt x="0" y="12919"/>
                  </a:lnTo>
                  <a:lnTo>
                    <a:pt x="22491" y="12919"/>
                  </a:lnTo>
                  <a:lnTo>
                    <a:pt x="22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349436" y="2570562"/>
              <a:ext cx="1439952" cy="1439920"/>
            </a:xfrm>
            <a:custGeom>
              <a:avLst/>
              <a:gdLst/>
              <a:ahLst/>
              <a:cxnLst/>
              <a:rect l="l" t="t" r="r" b="b"/>
              <a:pathLst>
                <a:path w="44995" h="44994" extrusionOk="0">
                  <a:moveTo>
                    <a:pt x="1" y="0"/>
                  </a:moveTo>
                  <a:lnTo>
                    <a:pt x="44995" y="0"/>
                  </a:lnTo>
                  <a:lnTo>
                    <a:pt x="44995" y="44994"/>
                  </a:lnTo>
                  <a:lnTo>
                    <a:pt x="1" y="449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7"/>
          <p:cNvGrpSpPr/>
          <p:nvPr/>
        </p:nvGrpSpPr>
        <p:grpSpPr>
          <a:xfrm>
            <a:off x="5995705" y="2570562"/>
            <a:ext cx="1798893" cy="2572929"/>
            <a:chOff x="5995705" y="2570562"/>
            <a:chExt cx="1798893" cy="2572929"/>
          </a:xfrm>
        </p:grpSpPr>
        <p:sp>
          <p:nvSpPr>
            <p:cNvPr id="477" name="Google Shape;477;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995705" y="4010317"/>
              <a:ext cx="1798893" cy="719800"/>
            </a:xfrm>
            <a:custGeom>
              <a:avLst/>
              <a:gdLst/>
              <a:ahLst/>
              <a:cxnLst/>
              <a:rect l="l" t="t" r="r" b="b"/>
              <a:pathLst>
                <a:path w="56211" h="22492" extrusionOk="0">
                  <a:moveTo>
                    <a:pt x="1" y="22492"/>
                  </a:moveTo>
                  <a:lnTo>
                    <a:pt x="11216" y="1"/>
                  </a:lnTo>
                  <a:lnTo>
                    <a:pt x="56210" y="1"/>
                  </a:lnTo>
                  <a:lnTo>
                    <a:pt x="22492" y="22492"/>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354614" y="2570562"/>
              <a:ext cx="1439952" cy="1439920"/>
            </a:xfrm>
            <a:custGeom>
              <a:avLst/>
              <a:gdLst/>
              <a:ahLst/>
              <a:cxnLst/>
              <a:rect l="l" t="t" r="r" b="b"/>
              <a:pathLst>
                <a:path w="44995" h="44994" extrusionOk="0">
                  <a:moveTo>
                    <a:pt x="0" y="0"/>
                  </a:moveTo>
                  <a:lnTo>
                    <a:pt x="44994" y="0"/>
                  </a:lnTo>
                  <a:lnTo>
                    <a:pt x="44994" y="44994"/>
                  </a:lnTo>
                  <a:lnTo>
                    <a:pt x="0" y="4499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7"/>
            <p:cNvSpPr/>
            <p:nvPr/>
          </p:nvSpPr>
          <p:spPr>
            <a:xfrm>
              <a:off x="5995705" y="4730018"/>
              <a:ext cx="720184" cy="413472"/>
            </a:xfrm>
            <a:custGeom>
              <a:avLst/>
              <a:gdLst/>
              <a:ahLst/>
              <a:cxnLst/>
              <a:rect l="l" t="t" r="r" b="b"/>
              <a:pathLst>
                <a:path w="22504" h="12920" extrusionOk="0">
                  <a:moveTo>
                    <a:pt x="1" y="1"/>
                  </a:moveTo>
                  <a:lnTo>
                    <a:pt x="22503" y="1"/>
                  </a:lnTo>
                  <a:lnTo>
                    <a:pt x="22503" y="12919"/>
                  </a:lnTo>
                  <a:lnTo>
                    <a:pt x="1" y="12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7"/>
          <p:cNvSpPr txBox="1">
            <a:spLocks noGrp="1"/>
          </p:cNvSpPr>
          <p:nvPr>
            <p:ph type="ctrTitle" idx="7"/>
          </p:nvPr>
        </p:nvSpPr>
        <p:spPr>
          <a:xfrm flipH="1">
            <a:off x="3595626" y="1115865"/>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Class</a:t>
            </a:r>
            <a:endParaRPr dirty="0"/>
          </a:p>
        </p:txBody>
      </p:sp>
      <p:sp>
        <p:nvSpPr>
          <p:cNvPr id="482" name="Google Shape;482;p37"/>
          <p:cNvSpPr txBox="1">
            <a:spLocks noGrp="1"/>
          </p:cNvSpPr>
          <p:nvPr>
            <p:ph type="ctrTitle" idx="8"/>
          </p:nvPr>
        </p:nvSpPr>
        <p:spPr>
          <a:xfrm flipH="1">
            <a:off x="6154990" y="1148311"/>
            <a:ext cx="2066400" cy="430500"/>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dirty="0"/>
              <a:t>Id</a:t>
            </a:r>
            <a:endParaRPr dirty="0"/>
          </a:p>
        </p:txBody>
      </p:sp>
      <p:sp>
        <p:nvSpPr>
          <p:cNvPr id="2" name="TextBox 1">
            <a:extLst>
              <a:ext uri="{FF2B5EF4-FFF2-40B4-BE49-F238E27FC236}">
                <a16:creationId xmlns:a16="http://schemas.microsoft.com/office/drawing/2014/main" id="{19DD5DE6-1C98-2CE4-0E86-3EF4566FC6A6}"/>
              </a:ext>
            </a:extLst>
          </p:cNvPr>
          <p:cNvSpPr txBox="1"/>
          <p:nvPr/>
        </p:nvSpPr>
        <p:spPr>
          <a:xfrm>
            <a:off x="1709453" y="2663079"/>
            <a:ext cx="1040780" cy="923330"/>
          </a:xfrm>
          <a:prstGeom prst="rect">
            <a:avLst/>
          </a:prstGeom>
          <a:noFill/>
        </p:spPr>
        <p:txBody>
          <a:bodyPr wrap="square" rtlCol="0">
            <a:spAutoFit/>
          </a:bodyPr>
          <a:lstStyle/>
          <a:p>
            <a:r>
              <a:rPr lang="en-IN" sz="5400" b="1" dirty="0"/>
              <a:t>p</a:t>
            </a:r>
            <a:endParaRPr lang="en-IN" b="1" dirty="0"/>
          </a:p>
        </p:txBody>
      </p:sp>
      <p:sp>
        <p:nvSpPr>
          <p:cNvPr id="3" name="TextBox 2">
            <a:extLst>
              <a:ext uri="{FF2B5EF4-FFF2-40B4-BE49-F238E27FC236}">
                <a16:creationId xmlns:a16="http://schemas.microsoft.com/office/drawing/2014/main" id="{228D8F86-BA7A-3F17-6DF2-C18D800BB86F}"/>
              </a:ext>
            </a:extLst>
          </p:cNvPr>
          <p:cNvSpPr txBox="1"/>
          <p:nvPr/>
        </p:nvSpPr>
        <p:spPr>
          <a:xfrm>
            <a:off x="3952193" y="2923123"/>
            <a:ext cx="1439952" cy="523220"/>
          </a:xfrm>
          <a:prstGeom prst="rect">
            <a:avLst/>
          </a:prstGeom>
          <a:noFill/>
        </p:spPr>
        <p:txBody>
          <a:bodyPr wrap="square" rtlCol="0">
            <a:spAutoFit/>
          </a:bodyPr>
          <a:lstStyle/>
          <a:p>
            <a:r>
              <a:rPr lang="en-IN" sz="2800" dirty="0">
                <a:solidFill>
                  <a:srgbClr val="FF0000"/>
                </a:solidFill>
              </a:rPr>
              <a:t>.name</a:t>
            </a:r>
          </a:p>
        </p:txBody>
      </p:sp>
      <p:sp>
        <p:nvSpPr>
          <p:cNvPr id="4" name="TextBox 3">
            <a:extLst>
              <a:ext uri="{FF2B5EF4-FFF2-40B4-BE49-F238E27FC236}">
                <a16:creationId xmlns:a16="http://schemas.microsoft.com/office/drawing/2014/main" id="{AAFD7893-0DF5-9BD1-B54B-0023A921D4DA}"/>
              </a:ext>
            </a:extLst>
          </p:cNvPr>
          <p:cNvSpPr txBox="1"/>
          <p:nvPr/>
        </p:nvSpPr>
        <p:spPr>
          <a:xfrm>
            <a:off x="6454606" y="2923123"/>
            <a:ext cx="1457766" cy="523220"/>
          </a:xfrm>
          <a:prstGeom prst="rect">
            <a:avLst/>
          </a:prstGeom>
          <a:noFill/>
        </p:spPr>
        <p:txBody>
          <a:bodyPr wrap="square" rtlCol="0">
            <a:spAutoFit/>
          </a:bodyPr>
          <a:lstStyle/>
          <a:p>
            <a:r>
              <a:rPr lang="en-IN" sz="2800" b="1" dirty="0"/>
              <a:t>#name</a:t>
            </a:r>
            <a:endParaRPr lang="en-IN" b="1" dirty="0"/>
          </a:p>
        </p:txBody>
      </p:sp>
      <p:sp>
        <p:nvSpPr>
          <p:cNvPr id="9" name="Google Shape;466;p37">
            <a:extLst>
              <a:ext uri="{FF2B5EF4-FFF2-40B4-BE49-F238E27FC236}">
                <a16:creationId xmlns:a16="http://schemas.microsoft.com/office/drawing/2014/main" id="{806F56A2-A42F-B7FB-5ECA-058668FB7888}"/>
              </a:ext>
            </a:extLst>
          </p:cNvPr>
          <p:cNvSpPr txBox="1">
            <a:spLocks/>
          </p:cNvSpPr>
          <p:nvPr/>
        </p:nvSpPr>
        <p:spPr>
          <a:xfrm flipH="1">
            <a:off x="6029393" y="1673658"/>
            <a:ext cx="2538380" cy="4305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15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lgn="just"/>
            <a:r>
              <a:rPr lang="en-US" sz="1100" dirty="0">
                <a:solidFill>
                  <a:schemeClr val="bg1"/>
                </a:solidFill>
                <a:latin typeface="Verdana" panose="020B0604030504040204" pitchFamily="34" charset="0"/>
              </a:rPr>
              <a:t>The id of an element is unique within a page, so the id selector is used to select one unique element!</a:t>
            </a:r>
            <a:endParaRPr lang="en-US" sz="1100" dirty="0">
              <a:solidFill>
                <a:schemeClr val="bg1"/>
              </a:solidFill>
            </a:endParaRPr>
          </a:p>
          <a:p>
            <a:pPr marL="0" indent="0"/>
            <a:endParaRPr lang="en-US" dirty="0"/>
          </a:p>
        </p:txBody>
      </p:sp>
      <p:sp>
        <p:nvSpPr>
          <p:cNvPr id="10" name="TextBox 9">
            <a:extLst>
              <a:ext uri="{FF2B5EF4-FFF2-40B4-BE49-F238E27FC236}">
                <a16:creationId xmlns:a16="http://schemas.microsoft.com/office/drawing/2014/main" id="{5FF568A6-FE2B-E00A-442D-C013F1C07F32}"/>
              </a:ext>
            </a:extLst>
          </p:cNvPr>
          <p:cNvSpPr txBox="1"/>
          <p:nvPr/>
        </p:nvSpPr>
        <p:spPr>
          <a:xfrm>
            <a:off x="3657600" y="1578120"/>
            <a:ext cx="2066400" cy="1015663"/>
          </a:xfrm>
          <a:prstGeom prst="rect">
            <a:avLst/>
          </a:prstGeom>
          <a:noFill/>
        </p:spPr>
        <p:txBody>
          <a:bodyPr wrap="square" rtlCol="0">
            <a:spAutoFit/>
          </a:bodyPr>
          <a:lstStyle/>
          <a:p>
            <a:pPr algn="just"/>
            <a:r>
              <a:rPr lang="en-US" sz="1200" b="1" dirty="0">
                <a:solidFill>
                  <a:schemeClr val="bg1"/>
                </a:solidFill>
              </a:rPr>
              <a:t>The class selector selects HTML elements with a specific class attribute. Follows with a period char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HTML</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39"/>
          <p:cNvSpPr/>
          <p:nvPr/>
        </p:nvSpPr>
        <p:spPr>
          <a:xfrm>
            <a:off x="1100254" y="1419922"/>
            <a:ext cx="8043746" cy="315207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rgbClr val="002060"/>
              </a:solidFill>
              <a:latin typeface="Consolas" panose="020B0609020204030204" pitchFamily="49" charset="0"/>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RULES</a:t>
            </a:r>
            <a:endParaRPr dirty="0"/>
          </a:p>
        </p:txBody>
      </p:sp>
      <p:sp>
        <p:nvSpPr>
          <p:cNvPr id="3" name="TextBox 2">
            <a:extLst>
              <a:ext uri="{FF2B5EF4-FFF2-40B4-BE49-F238E27FC236}">
                <a16:creationId xmlns:a16="http://schemas.microsoft.com/office/drawing/2014/main" id="{17DB4CC9-137C-EE01-7268-4C348A4250B7}"/>
              </a:ext>
            </a:extLst>
          </p:cNvPr>
          <p:cNvSpPr txBox="1"/>
          <p:nvPr/>
        </p:nvSpPr>
        <p:spPr>
          <a:xfrm>
            <a:off x="1880839" y="1833086"/>
            <a:ext cx="7263161" cy="738664"/>
          </a:xfrm>
          <a:prstGeom prst="rect">
            <a:avLst/>
          </a:prstGeom>
          <a:noFill/>
        </p:spPr>
        <p:txBody>
          <a:bodyPr wrap="square" rtlCol="0">
            <a:spAutoFit/>
          </a:bodyPr>
          <a:lstStyle/>
          <a:p>
            <a:r>
              <a:rPr lang="en-US" sz="2800" b="1" dirty="0">
                <a:solidFill>
                  <a:srgbClr val="002060"/>
                </a:solidFill>
                <a:latin typeface="Consolas" panose="020B0609020204030204" pitchFamily="49" charset="0"/>
              </a:rPr>
              <a:t>p   {  color  : red;  }</a:t>
            </a:r>
            <a:endParaRPr lang="en-US" sz="2000" b="1" dirty="0">
              <a:solidFill>
                <a:srgbClr val="002060"/>
              </a:solidFill>
              <a:latin typeface="Consolas" panose="020B0609020204030204" pitchFamily="49" charset="0"/>
            </a:endParaRPr>
          </a:p>
          <a:p>
            <a:endParaRPr lang="en-IN" dirty="0"/>
          </a:p>
        </p:txBody>
      </p:sp>
      <p:cxnSp>
        <p:nvCxnSpPr>
          <p:cNvPr id="5" name="Straight Arrow Connector 4">
            <a:extLst>
              <a:ext uri="{FF2B5EF4-FFF2-40B4-BE49-F238E27FC236}">
                <a16:creationId xmlns:a16="http://schemas.microsoft.com/office/drawing/2014/main" id="{E6FB33EF-9452-B617-803B-A00DBBF6E773}"/>
              </a:ext>
            </a:extLst>
          </p:cNvPr>
          <p:cNvCxnSpPr>
            <a:cxnSpLocks/>
          </p:cNvCxnSpPr>
          <p:nvPr/>
        </p:nvCxnSpPr>
        <p:spPr>
          <a:xfrm flipV="1">
            <a:off x="2059259" y="2416098"/>
            <a:ext cx="0" cy="57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239944-D0B8-8CD0-CAEE-28ABD519DC5A}"/>
              </a:ext>
            </a:extLst>
          </p:cNvPr>
          <p:cNvCxnSpPr>
            <a:cxnSpLocks/>
          </p:cNvCxnSpPr>
          <p:nvPr/>
        </p:nvCxnSpPr>
        <p:spPr>
          <a:xfrm>
            <a:off x="2862146" y="2571750"/>
            <a:ext cx="3471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67C01E-10F9-E1DA-1188-D78B2878E894}"/>
              </a:ext>
            </a:extLst>
          </p:cNvPr>
          <p:cNvCxnSpPr/>
          <p:nvPr/>
        </p:nvCxnSpPr>
        <p:spPr>
          <a:xfrm>
            <a:off x="2862146" y="2415866"/>
            <a:ext cx="0" cy="15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1A78FF-B85D-042C-9E43-2AA794C7D0E9}"/>
              </a:ext>
            </a:extLst>
          </p:cNvPr>
          <p:cNvCxnSpPr/>
          <p:nvPr/>
        </p:nvCxnSpPr>
        <p:spPr>
          <a:xfrm>
            <a:off x="6333893" y="2415866"/>
            <a:ext cx="0" cy="15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3E4FF2-BE8D-996A-684F-00FD5A0164EA}"/>
              </a:ext>
            </a:extLst>
          </p:cNvPr>
          <p:cNvCxnSpPr/>
          <p:nvPr/>
        </p:nvCxnSpPr>
        <p:spPr>
          <a:xfrm>
            <a:off x="4598019" y="2571518"/>
            <a:ext cx="0" cy="42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E503E6-F08A-5339-E636-B39DC3E329B3}"/>
              </a:ext>
            </a:extLst>
          </p:cNvPr>
          <p:cNvCxnSpPr/>
          <p:nvPr/>
        </p:nvCxnSpPr>
        <p:spPr>
          <a:xfrm>
            <a:off x="3746810" y="2349190"/>
            <a:ext cx="0" cy="101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877BBE4-007C-F8AC-2A34-54D304851DF4}"/>
              </a:ext>
            </a:extLst>
          </p:cNvPr>
          <p:cNvCxnSpPr/>
          <p:nvPr/>
        </p:nvCxnSpPr>
        <p:spPr>
          <a:xfrm>
            <a:off x="5571893" y="2349190"/>
            <a:ext cx="0" cy="101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54BDF21-8DD2-5380-43EF-6B69B0F5D8DA}"/>
              </a:ext>
            </a:extLst>
          </p:cNvPr>
          <p:cNvSpPr txBox="1"/>
          <p:nvPr/>
        </p:nvSpPr>
        <p:spPr>
          <a:xfrm>
            <a:off x="1427358" y="3159512"/>
            <a:ext cx="1159719" cy="307777"/>
          </a:xfrm>
          <a:prstGeom prst="rect">
            <a:avLst/>
          </a:prstGeom>
          <a:noFill/>
        </p:spPr>
        <p:txBody>
          <a:bodyPr wrap="square" rtlCol="0">
            <a:spAutoFit/>
          </a:bodyPr>
          <a:lstStyle/>
          <a:p>
            <a:r>
              <a:rPr lang="en-IN" b="1" dirty="0">
                <a:solidFill>
                  <a:schemeClr val="bg1"/>
                </a:solidFill>
              </a:rPr>
              <a:t>SELECTOR</a:t>
            </a:r>
          </a:p>
        </p:txBody>
      </p:sp>
      <p:sp>
        <p:nvSpPr>
          <p:cNvPr id="19" name="TextBox 18">
            <a:extLst>
              <a:ext uri="{FF2B5EF4-FFF2-40B4-BE49-F238E27FC236}">
                <a16:creationId xmlns:a16="http://schemas.microsoft.com/office/drawing/2014/main" id="{D31CB2F9-CFD7-B793-9608-9B5A87A65F40}"/>
              </a:ext>
            </a:extLst>
          </p:cNvPr>
          <p:cNvSpPr txBox="1"/>
          <p:nvPr/>
        </p:nvSpPr>
        <p:spPr>
          <a:xfrm>
            <a:off x="3048002" y="3393687"/>
            <a:ext cx="1278668" cy="307777"/>
          </a:xfrm>
          <a:prstGeom prst="rect">
            <a:avLst/>
          </a:prstGeom>
          <a:noFill/>
        </p:spPr>
        <p:txBody>
          <a:bodyPr wrap="square" rtlCol="0">
            <a:spAutoFit/>
          </a:bodyPr>
          <a:lstStyle/>
          <a:p>
            <a:r>
              <a:rPr lang="en-IN" b="1" dirty="0">
                <a:solidFill>
                  <a:schemeClr val="bg1"/>
                </a:solidFill>
              </a:rPr>
              <a:t>PROPERTY</a:t>
            </a:r>
          </a:p>
        </p:txBody>
      </p:sp>
      <p:sp>
        <p:nvSpPr>
          <p:cNvPr id="20" name="TextBox 19">
            <a:extLst>
              <a:ext uri="{FF2B5EF4-FFF2-40B4-BE49-F238E27FC236}">
                <a16:creationId xmlns:a16="http://schemas.microsoft.com/office/drawing/2014/main" id="{85C6D0B1-43C5-9C7F-22BC-2191C99F98C6}"/>
              </a:ext>
            </a:extLst>
          </p:cNvPr>
          <p:cNvSpPr txBox="1"/>
          <p:nvPr/>
        </p:nvSpPr>
        <p:spPr>
          <a:xfrm>
            <a:off x="3904791" y="3018263"/>
            <a:ext cx="1492400" cy="307777"/>
          </a:xfrm>
          <a:prstGeom prst="rect">
            <a:avLst/>
          </a:prstGeom>
          <a:noFill/>
        </p:spPr>
        <p:txBody>
          <a:bodyPr wrap="square" rtlCol="0">
            <a:spAutoFit/>
          </a:bodyPr>
          <a:lstStyle/>
          <a:p>
            <a:r>
              <a:rPr lang="en-IN" dirty="0">
                <a:solidFill>
                  <a:schemeClr val="bg1"/>
                </a:solidFill>
              </a:rPr>
              <a:t>DECLARATION</a:t>
            </a:r>
          </a:p>
        </p:txBody>
      </p:sp>
      <p:sp>
        <p:nvSpPr>
          <p:cNvPr id="21" name="TextBox 20">
            <a:extLst>
              <a:ext uri="{FF2B5EF4-FFF2-40B4-BE49-F238E27FC236}">
                <a16:creationId xmlns:a16="http://schemas.microsoft.com/office/drawing/2014/main" id="{FF54EB07-8EA9-9D94-1386-0E0FE1BD8A75}"/>
              </a:ext>
            </a:extLst>
          </p:cNvPr>
          <p:cNvSpPr txBox="1"/>
          <p:nvPr/>
        </p:nvSpPr>
        <p:spPr>
          <a:xfrm>
            <a:off x="5285679" y="3407814"/>
            <a:ext cx="1159719" cy="307777"/>
          </a:xfrm>
          <a:prstGeom prst="rect">
            <a:avLst/>
          </a:prstGeom>
          <a:noFill/>
        </p:spPr>
        <p:txBody>
          <a:bodyPr wrap="square" rtlCol="0">
            <a:spAutoFit/>
          </a:bodyPr>
          <a:lstStyle/>
          <a:p>
            <a:r>
              <a:rPr lang="en-IN" dirty="0">
                <a:solidFill>
                  <a:schemeClr val="bg1"/>
                </a:solidFill>
              </a:rPr>
              <a:t>VALUE</a:t>
            </a:r>
          </a:p>
        </p:txBody>
      </p:sp>
    </p:spTree>
    <p:extLst>
      <p:ext uri="{BB962C8B-B14F-4D97-AF65-F5344CB8AC3E}">
        <p14:creationId xmlns:p14="http://schemas.microsoft.com/office/powerpoint/2010/main" val="211542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744101" y="1859908"/>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Element Selector</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429958" y="1976927"/>
            <a:ext cx="5939883" cy="2031325"/>
          </a:xfrm>
          <a:prstGeom prst="rect">
            <a:avLst/>
          </a:prstGeom>
          <a:noFill/>
        </p:spPr>
        <p:txBody>
          <a:bodyPr wrap="square" rtlCol="0">
            <a:spAutoFit/>
          </a:bodyPr>
          <a:lstStyle/>
          <a:p>
            <a:r>
              <a:rPr lang="en-US" sz="1800" b="1" u="sng" dirty="0">
                <a:solidFill>
                  <a:srgbClr val="D7BA7D"/>
                </a:solidFill>
                <a:effectLst/>
                <a:latin typeface="Consolas" panose="020B0609020204030204" pitchFamily="49" charset="0"/>
              </a:rPr>
              <a:t>body</a:t>
            </a:r>
            <a:r>
              <a:rPr lang="en-US" sz="1800" b="0" dirty="0">
                <a:solidFill>
                  <a:srgbClr val="FFFFFF"/>
                </a:solidFill>
                <a:effectLst/>
                <a:latin typeface="Consolas" panose="020B0609020204030204" pitchFamily="49" charset="0"/>
              </a:rPr>
              <a:t> {  </a:t>
            </a:r>
          </a:p>
          <a:p>
            <a:r>
              <a:rPr lang="en-US" sz="1800" b="0" dirty="0">
                <a:solidFill>
                  <a:srgbClr val="FFFFFF"/>
                </a:solidFill>
                <a:effectLst/>
                <a:latin typeface="Consolas" panose="020B0609020204030204" pitchFamily="49" charset="0"/>
              </a:rPr>
              <a:t>    </a:t>
            </a:r>
            <a:r>
              <a:rPr lang="en-US" sz="1800" b="0" dirty="0">
                <a:solidFill>
                  <a:srgbClr val="D4D4D4"/>
                </a:solidFill>
                <a:effectLst/>
                <a:latin typeface="Consolas" panose="020B0609020204030204" pitchFamily="49" charset="0"/>
              </a:rPr>
              <a:t>background-color</a:t>
            </a:r>
            <a:r>
              <a:rPr lang="en-US" sz="1800" b="0" dirty="0">
                <a:solidFill>
                  <a:srgbClr val="FFFFFF"/>
                </a:solidFill>
                <a:effectLst/>
                <a:latin typeface="Consolas" panose="020B0609020204030204" pitchFamily="49" charset="0"/>
              </a:rPr>
              <a:t>: </a:t>
            </a:r>
            <a:r>
              <a:rPr lang="en-US" sz="1800" b="0" dirty="0" err="1">
                <a:solidFill>
                  <a:srgbClr val="CE9178"/>
                </a:solidFill>
                <a:effectLst/>
                <a:latin typeface="Consolas" panose="020B0609020204030204" pitchFamily="49" charset="0"/>
              </a:rPr>
              <a:t>lightblue</a:t>
            </a:r>
            <a:r>
              <a:rPr lang="en-US" sz="1800" b="0" dirty="0">
                <a:solidFill>
                  <a:srgbClr val="FFFFFF"/>
                </a:solidFill>
                <a:effectLst/>
                <a:latin typeface="Consolas" panose="020B0609020204030204" pitchFamily="49" charset="0"/>
              </a:rPr>
              <a:t>;  </a:t>
            </a:r>
          </a:p>
          <a:p>
            <a:r>
              <a:rPr lang="en-US" sz="1800" b="0" dirty="0">
                <a:solidFill>
                  <a:srgbClr val="FFFFFF"/>
                </a:solidFill>
                <a:effectLst/>
                <a:latin typeface="Consolas" panose="020B0609020204030204" pitchFamily="49" charset="0"/>
              </a:rPr>
              <a:t>}  </a:t>
            </a:r>
          </a:p>
          <a:p>
            <a:r>
              <a:rPr lang="en-US" sz="1800" b="1" u="sng" dirty="0">
                <a:solidFill>
                  <a:srgbClr val="D7BA7D"/>
                </a:solidFill>
                <a:effectLst/>
                <a:latin typeface="Consolas" panose="020B0609020204030204" pitchFamily="49" charset="0"/>
              </a:rPr>
              <a:t>h1</a:t>
            </a:r>
            <a:r>
              <a:rPr lang="en-US" sz="1800" b="0" dirty="0">
                <a:solidFill>
                  <a:srgbClr val="FFFFFF"/>
                </a:solidFill>
                <a:effectLst/>
                <a:latin typeface="Consolas" panose="020B0609020204030204" pitchFamily="49" charset="0"/>
              </a:rPr>
              <a:t> {  </a:t>
            </a:r>
          </a:p>
          <a:p>
            <a:r>
              <a:rPr lang="en-US" sz="1800" b="0" dirty="0">
                <a:solidFill>
                  <a:srgbClr val="FFFFFF"/>
                </a:solidFill>
                <a:effectLst/>
                <a:latin typeface="Consolas" panose="020B0609020204030204" pitchFamily="49" charset="0"/>
              </a:rPr>
              <a:t>    </a:t>
            </a:r>
            <a:r>
              <a:rPr lang="en-US" sz="1800" b="0" dirty="0">
                <a:solidFill>
                  <a:srgbClr val="D4D4D4"/>
                </a:solidFill>
                <a:effectLst/>
                <a:latin typeface="Consolas" panose="020B0609020204030204" pitchFamily="49" charset="0"/>
              </a:rPr>
              <a:t>color</a:t>
            </a:r>
            <a:r>
              <a:rPr lang="en-US" sz="1800" b="0" dirty="0">
                <a:solidFill>
                  <a:srgbClr val="FFFFFF"/>
                </a:solidFill>
                <a:effectLst/>
                <a:latin typeface="Consolas" panose="020B0609020204030204" pitchFamily="49" charset="0"/>
              </a:rPr>
              <a:t>: </a:t>
            </a:r>
            <a:r>
              <a:rPr lang="en-US" sz="1800" b="0" dirty="0">
                <a:solidFill>
                  <a:srgbClr val="CE9178"/>
                </a:solidFill>
                <a:effectLst/>
                <a:latin typeface="Consolas" panose="020B0609020204030204" pitchFamily="49" charset="0"/>
              </a:rPr>
              <a:t>navy</a:t>
            </a:r>
            <a:r>
              <a:rPr lang="en-US" sz="1800" b="0" dirty="0">
                <a:solidFill>
                  <a:srgbClr val="FFFFFF"/>
                </a:solidFill>
                <a:effectLst/>
                <a:latin typeface="Consolas" panose="020B0609020204030204" pitchFamily="49" charset="0"/>
              </a:rPr>
              <a:t>;  </a:t>
            </a:r>
          </a:p>
          <a:p>
            <a:r>
              <a:rPr lang="en-US" sz="1800" b="0" dirty="0">
                <a:solidFill>
                  <a:srgbClr val="FFFFFF"/>
                </a:solidFill>
                <a:effectLst/>
                <a:latin typeface="Consolas" panose="020B0609020204030204" pitchFamily="49" charset="0"/>
              </a:rPr>
              <a:t>    </a:t>
            </a:r>
            <a:r>
              <a:rPr lang="en-US" sz="1800" b="0" dirty="0">
                <a:solidFill>
                  <a:srgbClr val="D4D4D4"/>
                </a:solidFill>
                <a:effectLst/>
                <a:latin typeface="Consolas" panose="020B0609020204030204" pitchFamily="49" charset="0"/>
              </a:rPr>
              <a:t>margin-left</a:t>
            </a:r>
            <a:r>
              <a:rPr lang="en-US" sz="1800" b="0" dirty="0">
                <a:solidFill>
                  <a:srgbClr val="FFFFFF"/>
                </a:solidFill>
                <a:effectLst/>
                <a:latin typeface="Consolas" panose="020B0609020204030204" pitchFamily="49" charset="0"/>
              </a:rPr>
              <a:t>: </a:t>
            </a:r>
            <a:r>
              <a:rPr lang="en-US" sz="1800" b="0" dirty="0">
                <a:solidFill>
                  <a:srgbClr val="B5CEA8"/>
                </a:solidFill>
                <a:effectLst/>
                <a:latin typeface="Consolas" panose="020B0609020204030204" pitchFamily="49" charset="0"/>
              </a:rPr>
              <a:t>20px</a:t>
            </a:r>
            <a:r>
              <a:rPr lang="en-US" sz="1800" b="0" dirty="0">
                <a:solidFill>
                  <a:srgbClr val="FFFFFF"/>
                </a:solidFill>
                <a:effectLst/>
                <a:latin typeface="Consolas" panose="020B0609020204030204" pitchFamily="49" charset="0"/>
              </a:rPr>
              <a:t>;  </a:t>
            </a:r>
          </a:p>
          <a:p>
            <a:r>
              <a:rPr lang="en-US" sz="1800" b="0" dirty="0">
                <a:solidFill>
                  <a:srgbClr val="FFFFFF"/>
                </a:solidFill>
                <a:effectLst/>
                <a:latin typeface="Consolas" panose="020B0609020204030204" pitchFamily="49" charset="0"/>
              </a:rPr>
              <a:t>} </a:t>
            </a:r>
          </a:p>
        </p:txBody>
      </p:sp>
    </p:spTree>
    <p:extLst>
      <p:ext uri="{BB962C8B-B14F-4D97-AF65-F5344CB8AC3E}">
        <p14:creationId xmlns:p14="http://schemas.microsoft.com/office/powerpoint/2010/main" val="291450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67818" y="2167436"/>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Class</a:t>
            </a:r>
            <a:br>
              <a:rPr lang="en-IN" dirty="0"/>
            </a:br>
            <a:r>
              <a:rPr lang="en-IN" dirty="0">
                <a:solidFill>
                  <a:schemeClr val="dk2"/>
                </a:solidFill>
              </a:rPr>
              <a:t>Selector</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4451831" y="1486274"/>
            <a:ext cx="5939883" cy="1938992"/>
          </a:xfrm>
          <a:prstGeom prst="rect">
            <a:avLst/>
          </a:prstGeom>
          <a:noFill/>
        </p:spPr>
        <p:txBody>
          <a:bodyPr wrap="square" rtlCol="0">
            <a:spAutoFit/>
          </a:bodyPr>
          <a:lstStyle/>
          <a:p>
            <a:r>
              <a:rPr lang="en-IN" sz="2400" b="0" dirty="0">
                <a:solidFill>
                  <a:srgbClr val="D7BA7D"/>
                </a:solidFill>
                <a:effectLst/>
                <a:latin typeface="Consolas" panose="020B0609020204030204" pitchFamily="49" charset="0"/>
              </a:rPr>
              <a:t>p</a:t>
            </a:r>
            <a:r>
              <a:rPr lang="en-IN" sz="2400" b="0" dirty="0">
                <a:solidFill>
                  <a:srgbClr val="FFFFFF"/>
                </a:solidFill>
                <a:effectLst/>
                <a:latin typeface="Consolas" panose="020B0609020204030204" pitchFamily="49" charset="0"/>
              </a:rPr>
              <a:t>{</a:t>
            </a:r>
            <a:r>
              <a:rPr lang="en-IN" sz="2400" b="0" dirty="0">
                <a:solidFill>
                  <a:srgbClr val="D4D4D4"/>
                </a:solidFill>
                <a:effectLst/>
                <a:latin typeface="Consolas" panose="020B0609020204030204" pitchFamily="49" charset="0"/>
              </a:rPr>
              <a:t>font-size</a:t>
            </a:r>
            <a:r>
              <a:rPr lang="en-IN" sz="2400" b="0" dirty="0">
                <a:solidFill>
                  <a:srgbClr val="FFFFFF"/>
                </a:solidFill>
                <a:effectLst/>
                <a:latin typeface="Consolas" panose="020B0609020204030204" pitchFamily="49" charset="0"/>
              </a:rPr>
              <a:t>: </a:t>
            </a:r>
            <a:r>
              <a:rPr lang="en-IN" sz="2400" b="0" dirty="0">
                <a:solidFill>
                  <a:srgbClr val="B5CEA8"/>
                </a:solidFill>
                <a:effectLst/>
                <a:latin typeface="Consolas" panose="020B0609020204030204" pitchFamily="49" charset="0"/>
              </a:rPr>
              <a:t>20px</a:t>
            </a:r>
            <a:r>
              <a:rPr lang="en-IN" sz="2400" b="0" dirty="0">
                <a:solidFill>
                  <a:srgbClr val="FFFFFF"/>
                </a:solidFill>
                <a:effectLst/>
                <a:latin typeface="Consolas" panose="020B0609020204030204" pitchFamily="49" charset="0"/>
              </a:rPr>
              <a:t>;}</a:t>
            </a:r>
          </a:p>
          <a:p>
            <a:endParaRPr lang="en-IN" sz="2400" b="0" dirty="0">
              <a:solidFill>
                <a:srgbClr val="FFFFFF"/>
              </a:solidFill>
              <a:effectLst/>
              <a:latin typeface="Consolas" panose="020B0609020204030204" pitchFamily="49" charset="0"/>
            </a:endParaRPr>
          </a:p>
          <a:p>
            <a:r>
              <a:rPr lang="en-IN" sz="2400" b="0" dirty="0">
                <a:solidFill>
                  <a:srgbClr val="D7BA7D"/>
                </a:solidFill>
                <a:effectLst/>
                <a:latin typeface="Consolas" panose="020B0609020204030204" pitchFamily="49" charset="0"/>
              </a:rPr>
              <a:t>.intro</a:t>
            </a:r>
            <a:r>
              <a:rPr lang="en-IN" sz="2400" b="0" dirty="0">
                <a:solidFill>
                  <a:srgbClr val="FFFFFF"/>
                </a:solidFill>
                <a:effectLst/>
                <a:latin typeface="Consolas" panose="020B0609020204030204" pitchFamily="49" charset="0"/>
              </a:rPr>
              <a:t>{</a:t>
            </a:r>
            <a:r>
              <a:rPr lang="en-IN" sz="2400" b="0" dirty="0" err="1">
                <a:solidFill>
                  <a:srgbClr val="D4D4D4"/>
                </a:solidFill>
                <a:effectLst/>
                <a:latin typeface="Consolas" panose="020B0609020204030204" pitchFamily="49" charset="0"/>
              </a:rPr>
              <a:t>color</a:t>
            </a:r>
            <a:r>
              <a:rPr lang="en-IN" sz="2400" b="0" dirty="0" err="1">
                <a:solidFill>
                  <a:srgbClr val="FFFFFF"/>
                </a:solidFill>
                <a:effectLst/>
                <a:latin typeface="Consolas" panose="020B0609020204030204" pitchFamily="49" charset="0"/>
              </a:rPr>
              <a:t>:</a:t>
            </a:r>
            <a:r>
              <a:rPr lang="en-IN" sz="2400" b="0" dirty="0" err="1">
                <a:solidFill>
                  <a:srgbClr val="CE9178"/>
                </a:solidFill>
                <a:effectLst/>
                <a:latin typeface="Consolas" panose="020B0609020204030204" pitchFamily="49" charset="0"/>
              </a:rPr>
              <a:t>green</a:t>
            </a:r>
            <a:r>
              <a:rPr lang="en-IN" sz="2400" b="0" dirty="0">
                <a:solidFill>
                  <a:srgbClr val="FFFFFF"/>
                </a:solidFill>
                <a:effectLst/>
                <a:latin typeface="Consolas" panose="020B0609020204030204" pitchFamily="49" charset="0"/>
              </a:rPr>
              <a:t>;}</a:t>
            </a:r>
          </a:p>
          <a:p>
            <a:endParaRPr lang="en-IN" sz="2400" dirty="0">
              <a:solidFill>
                <a:srgbClr val="FFFFFF"/>
              </a:solidFill>
              <a:latin typeface="Consolas" panose="020B0609020204030204" pitchFamily="49" charset="0"/>
            </a:endParaRPr>
          </a:p>
          <a:p>
            <a:endParaRPr lang="en-IN" sz="2400" b="0" dirty="0">
              <a:solidFill>
                <a:srgbClr val="FFFF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C28DA21-7113-11C6-D170-A1F23013CFAD}"/>
              </a:ext>
            </a:extLst>
          </p:cNvPr>
          <p:cNvSpPr txBox="1"/>
          <p:nvPr/>
        </p:nvSpPr>
        <p:spPr>
          <a:xfrm>
            <a:off x="2906752" y="2950032"/>
            <a:ext cx="5939882" cy="615553"/>
          </a:xfrm>
          <a:prstGeom prst="rect">
            <a:avLst/>
          </a:prstGeom>
          <a:noFill/>
        </p:spPr>
        <p:txBody>
          <a:bodyPr wrap="square" rtlCol="0">
            <a:spAutoFit/>
          </a:bodyPr>
          <a:lstStyle/>
          <a:p>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FFFFFF"/>
                </a:solidFill>
                <a:effectLst/>
                <a:latin typeface="Consolas" panose="020B0609020204030204" pitchFamily="49" charset="0"/>
              </a:rPr>
              <a:t> </a:t>
            </a:r>
            <a:r>
              <a:rPr lang="en-US" sz="2000" b="1" dirty="0">
                <a:solidFill>
                  <a:srgbClr val="9CDCFE"/>
                </a:solidFill>
                <a:effectLst/>
                <a:latin typeface="Consolas" panose="020B0609020204030204" pitchFamily="49" charset="0"/>
              </a:rPr>
              <a:t>class</a:t>
            </a:r>
            <a:r>
              <a:rPr lang="en-US" sz="2000" b="1" dirty="0">
                <a:solidFill>
                  <a:srgbClr val="FFFFFF"/>
                </a:solidFill>
                <a:effectLst/>
                <a:latin typeface="Consolas" panose="020B0609020204030204" pitchFamily="49" charset="0"/>
              </a:rPr>
              <a:t>=</a:t>
            </a:r>
            <a:r>
              <a:rPr lang="en-US" sz="2000" b="1" dirty="0">
                <a:solidFill>
                  <a:srgbClr val="CE9178"/>
                </a:solidFill>
                <a:effectLst/>
                <a:latin typeface="Consolas" panose="020B0609020204030204" pitchFamily="49" charset="0"/>
              </a:rPr>
              <a:t>"intro"</a:t>
            </a:r>
            <a:r>
              <a:rPr lang="en-US" sz="2000" b="1" dirty="0">
                <a:solidFill>
                  <a:srgbClr val="808080"/>
                </a:solidFill>
                <a:effectLst/>
                <a:latin typeface="Consolas" panose="020B0609020204030204" pitchFamily="49" charset="0"/>
              </a:rPr>
              <a:t>&gt;</a:t>
            </a:r>
            <a:r>
              <a:rPr lang="en-US" sz="2000" b="1" dirty="0">
                <a:solidFill>
                  <a:srgbClr val="FFFFFF"/>
                </a:solidFill>
                <a:effectLst/>
                <a:latin typeface="Consolas" panose="020B0609020204030204" pitchFamily="49" charset="0"/>
              </a:rPr>
              <a:t>This is a paragraph.</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endParaRPr lang="en-US" sz="2000" b="1" dirty="0">
              <a:solidFill>
                <a:srgbClr val="FFFFFF"/>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98400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744101" y="1859908"/>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ID</a:t>
            </a:r>
            <a:br>
              <a:rPr lang="en-IN" dirty="0"/>
            </a:br>
            <a:r>
              <a:rPr lang="en-IN" dirty="0"/>
              <a:t>Selector</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305F8EF-6CF0-9A9A-6B35-400B8F8199F1}"/>
              </a:ext>
            </a:extLst>
          </p:cNvPr>
          <p:cNvSpPr txBox="1"/>
          <p:nvPr/>
        </p:nvSpPr>
        <p:spPr>
          <a:xfrm>
            <a:off x="429958" y="1948558"/>
            <a:ext cx="5939883" cy="1938992"/>
          </a:xfrm>
          <a:prstGeom prst="rect">
            <a:avLst/>
          </a:prstGeom>
          <a:noFill/>
        </p:spPr>
        <p:txBody>
          <a:bodyPr wrap="square" rtlCol="0">
            <a:spAutoFit/>
          </a:bodyPr>
          <a:lstStyle/>
          <a:p>
            <a:r>
              <a:rPr lang="en-IN" sz="2400" b="0" dirty="0">
                <a:solidFill>
                  <a:srgbClr val="D7BA7D"/>
                </a:solidFill>
                <a:effectLst/>
                <a:latin typeface="Consolas" panose="020B0609020204030204" pitchFamily="49" charset="0"/>
              </a:rPr>
              <a:t>p</a:t>
            </a:r>
            <a:r>
              <a:rPr lang="en-IN" sz="2400" b="0" dirty="0">
                <a:solidFill>
                  <a:srgbClr val="FFFFFF"/>
                </a:solidFill>
                <a:effectLst/>
                <a:latin typeface="Consolas" panose="020B0609020204030204" pitchFamily="49" charset="0"/>
              </a:rPr>
              <a:t>{</a:t>
            </a:r>
            <a:r>
              <a:rPr lang="en-IN" sz="2400" b="0" dirty="0">
                <a:solidFill>
                  <a:srgbClr val="D4D4D4"/>
                </a:solidFill>
                <a:effectLst/>
                <a:latin typeface="Consolas" panose="020B0609020204030204" pitchFamily="49" charset="0"/>
              </a:rPr>
              <a:t>font-size</a:t>
            </a:r>
            <a:r>
              <a:rPr lang="en-IN" sz="2400" b="0" dirty="0">
                <a:solidFill>
                  <a:srgbClr val="FFFFFF"/>
                </a:solidFill>
                <a:effectLst/>
                <a:latin typeface="Consolas" panose="020B0609020204030204" pitchFamily="49" charset="0"/>
              </a:rPr>
              <a:t>: </a:t>
            </a:r>
            <a:r>
              <a:rPr lang="en-IN" sz="2400" b="0" dirty="0">
                <a:solidFill>
                  <a:srgbClr val="B5CEA8"/>
                </a:solidFill>
                <a:effectLst/>
                <a:latin typeface="Consolas" panose="020B0609020204030204" pitchFamily="49" charset="0"/>
              </a:rPr>
              <a:t>20px</a:t>
            </a:r>
            <a:r>
              <a:rPr lang="en-IN" sz="2400" b="0" dirty="0">
                <a:solidFill>
                  <a:srgbClr val="FFFFFF"/>
                </a:solidFill>
                <a:effectLst/>
                <a:latin typeface="Consolas" panose="020B0609020204030204" pitchFamily="49" charset="0"/>
              </a:rPr>
              <a:t>;}</a:t>
            </a:r>
          </a:p>
          <a:p>
            <a:endParaRPr lang="en-IN" sz="2400" b="0" dirty="0">
              <a:solidFill>
                <a:srgbClr val="FFFFFF"/>
              </a:solidFill>
              <a:effectLst/>
              <a:latin typeface="Consolas" panose="020B0609020204030204" pitchFamily="49" charset="0"/>
            </a:endParaRPr>
          </a:p>
          <a:p>
            <a:r>
              <a:rPr lang="en-IN" sz="2400" dirty="0">
                <a:solidFill>
                  <a:srgbClr val="D7BA7D"/>
                </a:solidFill>
                <a:latin typeface="Consolas" panose="020B0609020204030204" pitchFamily="49" charset="0"/>
              </a:rPr>
              <a:t>#</a:t>
            </a:r>
            <a:r>
              <a:rPr lang="en-IN" sz="2400" b="0" dirty="0">
                <a:solidFill>
                  <a:srgbClr val="D7BA7D"/>
                </a:solidFill>
                <a:effectLst/>
                <a:latin typeface="Consolas" panose="020B0609020204030204" pitchFamily="49" charset="0"/>
              </a:rPr>
              <a:t>intro</a:t>
            </a:r>
            <a:r>
              <a:rPr lang="en-IN" sz="2400" b="0" dirty="0">
                <a:solidFill>
                  <a:srgbClr val="FFFFFF"/>
                </a:solidFill>
                <a:effectLst/>
                <a:latin typeface="Consolas" panose="020B0609020204030204" pitchFamily="49" charset="0"/>
              </a:rPr>
              <a:t>{</a:t>
            </a:r>
            <a:r>
              <a:rPr lang="en-IN" sz="2400" b="0" dirty="0">
                <a:solidFill>
                  <a:srgbClr val="D4D4D4"/>
                </a:solidFill>
                <a:effectLst/>
                <a:latin typeface="Consolas" panose="020B0609020204030204" pitchFamily="49" charset="0"/>
              </a:rPr>
              <a:t>color</a:t>
            </a:r>
            <a:r>
              <a:rPr lang="en-IN" sz="2400" b="0" dirty="0">
                <a:solidFill>
                  <a:srgbClr val="FFFFFF"/>
                </a:solidFill>
                <a:effectLst/>
                <a:latin typeface="Consolas" panose="020B0609020204030204" pitchFamily="49" charset="0"/>
              </a:rPr>
              <a:t>:</a:t>
            </a:r>
            <a:r>
              <a:rPr lang="en-IN" sz="2400" b="0" dirty="0">
                <a:solidFill>
                  <a:srgbClr val="CE9178"/>
                </a:solidFill>
                <a:effectLst/>
                <a:latin typeface="Consolas" panose="020B0609020204030204" pitchFamily="49" charset="0"/>
              </a:rPr>
              <a:t>green</a:t>
            </a:r>
            <a:r>
              <a:rPr lang="en-IN" sz="2400" b="0" dirty="0">
                <a:solidFill>
                  <a:srgbClr val="FFFFFF"/>
                </a:solidFill>
                <a:effectLst/>
                <a:latin typeface="Consolas" panose="020B0609020204030204" pitchFamily="49" charset="0"/>
              </a:rPr>
              <a:t>;}</a:t>
            </a:r>
          </a:p>
          <a:p>
            <a:endParaRPr lang="en-IN" sz="2400" dirty="0">
              <a:solidFill>
                <a:srgbClr val="FFFFFF"/>
              </a:solidFill>
              <a:latin typeface="Consolas" panose="020B0609020204030204" pitchFamily="49" charset="0"/>
            </a:endParaRPr>
          </a:p>
          <a:p>
            <a:endParaRPr lang="en-IN" sz="2400" b="0" dirty="0">
              <a:solidFill>
                <a:srgbClr val="FFFFFF"/>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5371BFE-EE84-3460-9901-E4DE8299FB62}"/>
              </a:ext>
            </a:extLst>
          </p:cNvPr>
          <p:cNvSpPr txBox="1"/>
          <p:nvPr/>
        </p:nvSpPr>
        <p:spPr>
          <a:xfrm>
            <a:off x="200722" y="3392699"/>
            <a:ext cx="5939882" cy="615553"/>
          </a:xfrm>
          <a:prstGeom prst="rect">
            <a:avLst/>
          </a:prstGeom>
          <a:noFill/>
        </p:spPr>
        <p:txBody>
          <a:bodyPr wrap="square" rtlCol="0">
            <a:spAutoFit/>
          </a:bodyPr>
          <a:lstStyle/>
          <a:p>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FFFFFF"/>
                </a:solidFill>
                <a:effectLst/>
                <a:latin typeface="Consolas" panose="020B0609020204030204" pitchFamily="49" charset="0"/>
              </a:rPr>
              <a:t> </a:t>
            </a:r>
            <a:r>
              <a:rPr lang="en-US" sz="2000" b="1" dirty="0">
                <a:solidFill>
                  <a:srgbClr val="9CDCFE"/>
                </a:solidFill>
                <a:latin typeface="Consolas" panose="020B0609020204030204" pitchFamily="49" charset="0"/>
              </a:rPr>
              <a:t>id</a:t>
            </a:r>
            <a:r>
              <a:rPr lang="en-US" sz="2000" b="1" dirty="0">
                <a:solidFill>
                  <a:srgbClr val="FFFFFF"/>
                </a:solidFill>
                <a:effectLst/>
                <a:latin typeface="Consolas" panose="020B0609020204030204" pitchFamily="49" charset="0"/>
              </a:rPr>
              <a:t>=</a:t>
            </a:r>
            <a:r>
              <a:rPr lang="en-US" sz="2000" b="1" dirty="0">
                <a:solidFill>
                  <a:srgbClr val="CE9178"/>
                </a:solidFill>
                <a:effectLst/>
                <a:latin typeface="Consolas" panose="020B0609020204030204" pitchFamily="49" charset="0"/>
              </a:rPr>
              <a:t>"intro"</a:t>
            </a:r>
            <a:r>
              <a:rPr lang="en-US" sz="2000" b="1" dirty="0">
                <a:solidFill>
                  <a:srgbClr val="808080"/>
                </a:solidFill>
                <a:effectLst/>
                <a:latin typeface="Consolas" panose="020B0609020204030204" pitchFamily="49" charset="0"/>
              </a:rPr>
              <a:t>&gt;</a:t>
            </a:r>
            <a:r>
              <a:rPr lang="en-US" sz="2000" b="1" dirty="0">
                <a:solidFill>
                  <a:srgbClr val="FFFFFF"/>
                </a:solidFill>
                <a:effectLst/>
                <a:latin typeface="Consolas" panose="020B0609020204030204" pitchFamily="49" charset="0"/>
              </a:rPr>
              <a:t>This is a paragraph.</a:t>
            </a:r>
            <a:r>
              <a:rPr lang="en-US" sz="2000" b="1" dirty="0">
                <a:solidFill>
                  <a:srgbClr val="808080"/>
                </a:solidFill>
                <a:effectLst/>
                <a:latin typeface="Consolas" panose="020B0609020204030204" pitchFamily="49" charset="0"/>
              </a:rPr>
              <a:t>&lt;/</a:t>
            </a:r>
            <a:r>
              <a:rPr lang="en-US" sz="2000" b="1" dirty="0">
                <a:solidFill>
                  <a:srgbClr val="569CD6"/>
                </a:solidFill>
                <a:effectLst/>
                <a:latin typeface="Consolas" panose="020B0609020204030204" pitchFamily="49" charset="0"/>
              </a:rPr>
              <a:t>p</a:t>
            </a:r>
            <a:r>
              <a:rPr lang="en-US" sz="2000" b="1" dirty="0">
                <a:solidFill>
                  <a:srgbClr val="808080"/>
                </a:solidFill>
                <a:effectLst/>
                <a:latin typeface="Consolas" panose="020B0609020204030204" pitchFamily="49" charset="0"/>
              </a:rPr>
              <a:t>&gt;</a:t>
            </a:r>
            <a:endParaRPr lang="en-US" sz="2000" b="1" dirty="0">
              <a:solidFill>
                <a:srgbClr val="FFFFFF"/>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71747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bg1"/>
                </a:solidFill>
                <a:effectLst/>
                <a:latin typeface="arial" panose="020B0604020202020204" pitchFamily="34" charset="0"/>
              </a:rPr>
              <a:t>The </a:t>
            </a:r>
            <a:r>
              <a:rPr lang="en-US" b="0" i="0" dirty="0" err="1">
                <a:solidFill>
                  <a:schemeClr val="bg1"/>
                </a:solidFill>
                <a:effectLst/>
                <a:latin typeface="arial" panose="020B0604020202020204" pitchFamily="34" charset="0"/>
              </a:rPr>
              <a:t>HyperText</a:t>
            </a:r>
            <a:r>
              <a:rPr lang="en-US" b="0" i="0" dirty="0">
                <a:solidFill>
                  <a:schemeClr val="bg1"/>
                </a:solidFill>
                <a:effectLst/>
                <a:latin typeface="arial" panose="020B0604020202020204" pitchFamily="34" charset="0"/>
              </a:rPr>
              <a:t> Markup Language or HTML is the standard markup language for documents designed to be displayed in a web browser. It is often assisted by technologies such as Cascading Style Sheets and scripting languages such as JavaScript.</a:t>
            </a:r>
            <a:endParaRPr dirty="0">
              <a:solidFill>
                <a:schemeClr val="bg1"/>
              </a:solidFill>
            </a:endParaRPr>
          </a:p>
        </p:txBody>
      </p:sp>
      <p:sp>
        <p:nvSpPr>
          <p:cNvPr id="362" name="Google Shape;362;p30"/>
          <p:cNvSpPr txBox="1">
            <a:spLocks noGrp="1"/>
          </p:cNvSpPr>
          <p:nvPr>
            <p:ph type="title"/>
          </p:nvPr>
        </p:nvSpPr>
        <p:spPr>
          <a:xfrm>
            <a:off x="159381" y="915564"/>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What is HTML</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at is HTML – Definition and Meaning of Hypertext Markup Language">
            <a:extLst>
              <a:ext uri="{FF2B5EF4-FFF2-40B4-BE49-F238E27FC236}">
                <a16:creationId xmlns:a16="http://schemas.microsoft.com/office/drawing/2014/main" id="{D0702CDA-847D-4275-81BC-F4E562255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618" y="1250064"/>
            <a:ext cx="4572001" cy="2392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2405" y="21117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BASIC STRUCTURE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4505094" y="1322860"/>
            <a:ext cx="4497657" cy="2246769"/>
          </a:xfrm>
          <a:prstGeom prst="rect">
            <a:avLst/>
          </a:prstGeom>
          <a:noFill/>
        </p:spPr>
        <p:txBody>
          <a:bodyPr wrap="square" rtlCol="0">
            <a:spAutoFit/>
          </a:bodyPr>
          <a:lstStyle/>
          <a:p>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DOCTYPE</a:t>
            </a:r>
            <a:r>
              <a:rPr lang="en-US" sz="2800" b="1" dirty="0">
                <a:solidFill>
                  <a:srgbClr val="FFFFFF"/>
                </a:solidFill>
                <a:effectLst/>
                <a:latin typeface="Consolas" panose="020B0609020204030204" pitchFamily="49" charset="0"/>
              </a:rPr>
              <a:t> </a:t>
            </a:r>
            <a:r>
              <a:rPr lang="en-US" sz="2800" b="1" dirty="0">
                <a:solidFill>
                  <a:srgbClr val="9CDCFE"/>
                </a:solidFill>
                <a:effectLst/>
                <a:latin typeface="Consolas" panose="020B0609020204030204" pitchFamily="49" charset="0"/>
              </a:rPr>
              <a:t>html</a:t>
            </a:r>
            <a:r>
              <a:rPr lang="en-US" sz="2800" b="1" dirty="0">
                <a:solidFill>
                  <a:srgbClr val="808080"/>
                </a:solidFill>
                <a:effectLst/>
                <a:latin typeface="Consolas" panose="020B0609020204030204" pitchFamily="49" charset="0"/>
              </a:rPr>
              <a:t>&gt;</a:t>
            </a:r>
            <a:endParaRPr lang="en-US" sz="2800" b="1" dirty="0">
              <a:solidFill>
                <a:srgbClr val="FFFFFF"/>
              </a:solidFill>
              <a:effectLst/>
              <a:latin typeface="Consolas" panose="020B0609020204030204" pitchFamily="49" charset="0"/>
            </a:endParaRPr>
          </a:p>
          <a:p>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html</a:t>
            </a:r>
            <a:r>
              <a:rPr lang="en-US" sz="2800" b="1" dirty="0">
                <a:solidFill>
                  <a:srgbClr val="808080"/>
                </a:solidFill>
                <a:effectLst/>
                <a:latin typeface="Consolas" panose="020B0609020204030204" pitchFamily="49" charset="0"/>
              </a:rPr>
              <a:t>&gt;</a:t>
            </a:r>
            <a:endParaRPr lang="en-US" sz="2800" b="1" dirty="0">
              <a:solidFill>
                <a:srgbClr val="FFFFFF"/>
              </a:solidFill>
              <a:effectLst/>
              <a:latin typeface="Consolas" panose="020B0609020204030204" pitchFamily="49" charset="0"/>
            </a:endParaRPr>
          </a:p>
          <a:p>
            <a:r>
              <a:rPr lang="en-US" sz="2800" b="1" dirty="0">
                <a:solidFill>
                  <a:srgbClr val="FFFFFF"/>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head</a:t>
            </a:r>
            <a:r>
              <a:rPr lang="en-US" sz="2800" b="1" dirty="0">
                <a:solidFill>
                  <a:srgbClr val="808080"/>
                </a:solidFill>
                <a:effectLst/>
                <a:latin typeface="Consolas" panose="020B0609020204030204" pitchFamily="49" charset="0"/>
              </a:rPr>
              <a:t>&gt;&lt;/</a:t>
            </a:r>
            <a:r>
              <a:rPr lang="en-US" sz="2800" b="1" dirty="0">
                <a:solidFill>
                  <a:srgbClr val="569CD6"/>
                </a:solidFill>
                <a:effectLst/>
                <a:latin typeface="Consolas" panose="020B0609020204030204" pitchFamily="49" charset="0"/>
              </a:rPr>
              <a:t>head</a:t>
            </a:r>
            <a:r>
              <a:rPr lang="en-US" sz="2800" b="1" dirty="0">
                <a:solidFill>
                  <a:srgbClr val="808080"/>
                </a:solidFill>
                <a:effectLst/>
                <a:latin typeface="Consolas" panose="020B0609020204030204" pitchFamily="49" charset="0"/>
              </a:rPr>
              <a:t>&gt;</a:t>
            </a:r>
            <a:endParaRPr lang="en-US" sz="2800" b="1" dirty="0">
              <a:solidFill>
                <a:srgbClr val="FFFFFF"/>
              </a:solidFill>
              <a:effectLst/>
              <a:latin typeface="Consolas" panose="020B0609020204030204" pitchFamily="49" charset="0"/>
            </a:endParaRPr>
          </a:p>
          <a:p>
            <a:r>
              <a:rPr lang="en-US" sz="2800" b="1" dirty="0">
                <a:solidFill>
                  <a:srgbClr val="FFFFFF"/>
                </a:solidFill>
                <a:effectLst/>
                <a:latin typeface="Consolas" panose="020B0609020204030204" pitchFamily="49" charset="0"/>
              </a:rPr>
              <a:t>    </a:t>
            </a:r>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body</a:t>
            </a:r>
            <a:r>
              <a:rPr lang="en-US" sz="2800" b="1" dirty="0">
                <a:solidFill>
                  <a:srgbClr val="808080"/>
                </a:solidFill>
                <a:effectLst/>
                <a:latin typeface="Consolas" panose="020B0609020204030204" pitchFamily="49" charset="0"/>
              </a:rPr>
              <a:t>&gt;&lt;/</a:t>
            </a:r>
            <a:r>
              <a:rPr lang="en-US" sz="2800" b="1" dirty="0">
                <a:solidFill>
                  <a:srgbClr val="569CD6"/>
                </a:solidFill>
                <a:effectLst/>
                <a:latin typeface="Consolas" panose="020B0609020204030204" pitchFamily="49" charset="0"/>
              </a:rPr>
              <a:t>body</a:t>
            </a:r>
            <a:r>
              <a:rPr lang="en-US" sz="2800" b="1" dirty="0">
                <a:solidFill>
                  <a:srgbClr val="808080"/>
                </a:solidFill>
                <a:effectLst/>
                <a:latin typeface="Consolas" panose="020B0609020204030204" pitchFamily="49" charset="0"/>
              </a:rPr>
              <a:t>&gt;</a:t>
            </a:r>
            <a:endParaRPr lang="en-US" sz="2800" b="1" dirty="0">
              <a:solidFill>
                <a:srgbClr val="FFFFFF"/>
              </a:solidFill>
              <a:effectLst/>
              <a:latin typeface="Consolas" panose="020B0609020204030204" pitchFamily="49" charset="0"/>
            </a:endParaRPr>
          </a:p>
          <a:p>
            <a:r>
              <a:rPr lang="en-US" sz="2800" b="1" dirty="0">
                <a:solidFill>
                  <a:srgbClr val="808080"/>
                </a:solidFill>
                <a:effectLst/>
                <a:latin typeface="Consolas" panose="020B0609020204030204" pitchFamily="49" charset="0"/>
              </a:rPr>
              <a:t>&lt;/</a:t>
            </a:r>
            <a:r>
              <a:rPr lang="en-US" sz="2800" b="1" dirty="0">
                <a:solidFill>
                  <a:srgbClr val="569CD6"/>
                </a:solidFill>
                <a:effectLst/>
                <a:latin typeface="Consolas" panose="020B0609020204030204" pitchFamily="49" charset="0"/>
              </a:rPr>
              <a:t>html</a:t>
            </a:r>
            <a:r>
              <a:rPr lang="en-US" sz="2800" b="1" dirty="0">
                <a:solidFill>
                  <a:srgbClr val="808080"/>
                </a:solidFill>
                <a:effectLst/>
                <a:latin typeface="Consolas" panose="020B0609020204030204" pitchFamily="49" charset="0"/>
              </a:rPr>
              <a:t>&gt;</a:t>
            </a:r>
            <a:endParaRPr lang="en-US" sz="2800"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63792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650500"/>
            <a:ext cx="8021444" cy="1936368"/>
          </a:xfrm>
          <a:prstGeom prst="rect">
            <a:avLst/>
          </a:prstGeom>
          <a:solidFill>
            <a:schemeClr val="dk2"/>
          </a:solidFill>
          <a:ln>
            <a:noFill/>
          </a:ln>
        </p:spPr>
        <p:txBody>
          <a:bodyPr spcFirstLastPara="1" wrap="square" lIns="91425" tIns="91425" rIns="91425" bIns="91425" anchor="ctr" anchorCtr="0">
            <a:noAutofit/>
          </a:bodyPr>
          <a:lstStyle/>
          <a:p>
            <a:endParaRPr lang="en-US" sz="1800" b="0" dirty="0">
              <a:solidFill>
                <a:srgbClr val="FFFFFF"/>
              </a:solidFill>
              <a:effectLst/>
              <a:latin typeface="Consolas" panose="020B0609020204030204" pitchFamily="49" charset="0"/>
            </a:endParaRPr>
          </a:p>
        </p:txBody>
      </p:sp>
      <p:sp>
        <p:nvSpPr>
          <p:cNvPr id="513" name="Google Shape;513;p39"/>
          <p:cNvSpPr/>
          <p:nvPr/>
        </p:nvSpPr>
        <p:spPr>
          <a:xfrm>
            <a:off x="2133600" y="1219200"/>
            <a:ext cx="7005175" cy="131272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dirty="0">
                <a:solidFill>
                  <a:srgbClr val="040C28"/>
                </a:solidFill>
                <a:effectLst/>
                <a:latin typeface="Google Sans"/>
              </a:rPr>
              <a:t>The &lt;head&gt; element is a container for metadata (data about data) and is placed between the &lt;html&gt; tag and the &lt;body&gt; tag</a:t>
            </a:r>
            <a:r>
              <a:rPr lang="en-US" sz="1800" b="1" i="0" dirty="0">
                <a:solidFill>
                  <a:srgbClr val="202124"/>
                </a:solidFill>
                <a:effectLst/>
                <a:latin typeface="Google Sans"/>
              </a:rPr>
              <a:t>.</a:t>
            </a:r>
            <a:endParaRPr sz="1800" b="1" dirty="0"/>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HEAD TAG</a:t>
            </a:r>
            <a:endParaRPr dirty="0"/>
          </a:p>
        </p:txBody>
      </p:sp>
      <p:sp>
        <p:nvSpPr>
          <p:cNvPr id="2" name="TextBox 1">
            <a:extLst>
              <a:ext uri="{FF2B5EF4-FFF2-40B4-BE49-F238E27FC236}">
                <a16:creationId xmlns:a16="http://schemas.microsoft.com/office/drawing/2014/main" id="{D9D28547-7F24-6C0F-BD69-EC6F8A0FF865}"/>
              </a:ext>
            </a:extLst>
          </p:cNvPr>
          <p:cNvSpPr txBox="1"/>
          <p:nvPr/>
        </p:nvSpPr>
        <p:spPr>
          <a:xfrm>
            <a:off x="617033" y="2650500"/>
            <a:ext cx="6348761" cy="1846659"/>
          </a:xfrm>
          <a:prstGeom prst="rect">
            <a:avLst/>
          </a:prstGeom>
          <a:noFill/>
        </p:spPr>
        <p:txBody>
          <a:bodyPr wrap="square" rtlCol="0">
            <a:spAutoFit/>
          </a:bodyPr>
          <a:lstStyle/>
          <a:p>
            <a:r>
              <a:rPr lang="en-US" sz="2000" b="0" dirty="0">
                <a:solidFill>
                  <a:srgbClr val="002060"/>
                </a:solidFill>
                <a:effectLst/>
                <a:latin typeface="Consolas" panose="020B0609020204030204" pitchFamily="49" charset="0"/>
              </a:rPr>
              <a:t>&lt;head&gt;</a:t>
            </a:r>
          </a:p>
          <a:p>
            <a:r>
              <a:rPr lang="en-US" sz="2000" b="0" dirty="0">
                <a:solidFill>
                  <a:srgbClr val="002060"/>
                </a:solidFill>
                <a:effectLst/>
                <a:latin typeface="Consolas" panose="020B0609020204030204" pitchFamily="49" charset="0"/>
              </a:rPr>
              <a:t>        &lt;title&gt;</a:t>
            </a:r>
          </a:p>
          <a:p>
            <a:r>
              <a:rPr lang="en-US" sz="2000" b="0" dirty="0">
                <a:solidFill>
                  <a:srgbClr val="002060"/>
                </a:solidFill>
                <a:effectLst/>
                <a:latin typeface="Consolas" panose="020B0609020204030204" pitchFamily="49" charset="0"/>
              </a:rPr>
              <a:t>            </a:t>
            </a:r>
            <a:r>
              <a:rPr lang="en-US" sz="1800" b="0" dirty="0">
                <a:solidFill>
                  <a:srgbClr val="002060"/>
                </a:solidFill>
                <a:effectLst/>
                <a:latin typeface="Consolas" panose="020B0609020204030204" pitchFamily="49" charset="0"/>
              </a:rPr>
              <a:t>Learn</a:t>
            </a:r>
            <a:r>
              <a:rPr lang="en-US" sz="2000" b="0" dirty="0">
                <a:solidFill>
                  <a:srgbClr val="002060"/>
                </a:solidFill>
                <a:effectLst/>
                <a:latin typeface="Consolas" panose="020B0609020204030204" pitchFamily="49" charset="0"/>
              </a:rPr>
              <a:t> HTML</a:t>
            </a:r>
          </a:p>
          <a:p>
            <a:r>
              <a:rPr lang="en-US" sz="2000" b="0" dirty="0">
                <a:solidFill>
                  <a:srgbClr val="002060"/>
                </a:solidFill>
                <a:effectLst/>
                <a:latin typeface="Consolas" panose="020B0609020204030204" pitchFamily="49" charset="0"/>
              </a:rPr>
              <a:t>        &lt;/title&gt;</a:t>
            </a:r>
          </a:p>
          <a:p>
            <a:r>
              <a:rPr lang="en-US" sz="2000" b="0" dirty="0">
                <a:solidFill>
                  <a:srgbClr val="002060"/>
                </a:solidFill>
                <a:effectLst/>
                <a:latin typeface="Consolas" panose="020B0609020204030204" pitchFamily="49" charset="0"/>
              </a:rPr>
              <a:t>&lt;/head&gt;</a:t>
            </a:r>
          </a:p>
          <a:p>
            <a:endParaRPr lang="en-IN" dirty="0"/>
          </a:p>
        </p:txBody>
      </p:sp>
    </p:spTree>
    <p:extLst>
      <p:ext uri="{BB962C8B-B14F-4D97-AF65-F5344CB8AC3E}">
        <p14:creationId xmlns:p14="http://schemas.microsoft.com/office/powerpoint/2010/main" val="398534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2405" y="21117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BODY IN HTML</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3679903" y="1171366"/>
            <a:ext cx="5315414" cy="2800767"/>
          </a:xfrm>
          <a:prstGeom prst="rect">
            <a:avLst/>
          </a:prstGeom>
          <a:noFill/>
        </p:spPr>
        <p:txBody>
          <a:bodyPr wrap="square" rtlCol="0">
            <a:spAutoFit/>
          </a:bodyPr>
          <a:lstStyle/>
          <a:p>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DOCTYPE</a:t>
            </a:r>
            <a:r>
              <a:rPr lang="en-IN" sz="1600" b="1" dirty="0">
                <a:solidFill>
                  <a:srgbClr val="FFFFFF"/>
                </a:solidFill>
                <a:effectLst/>
                <a:latin typeface="Consolas" panose="020B0609020204030204" pitchFamily="49" charset="0"/>
              </a:rPr>
              <a:t> </a:t>
            </a:r>
            <a:r>
              <a:rPr lang="en-IN" sz="1600" b="1" dirty="0">
                <a:solidFill>
                  <a:srgbClr val="9CDCFE"/>
                </a:solidFill>
                <a:effectLst/>
                <a:latin typeface="Consolas" panose="020B0609020204030204" pitchFamily="49" charset="0"/>
              </a:rPr>
              <a:t>html</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html</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FFFFFF"/>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body</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FFFFFF"/>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h1</a:t>
            </a:r>
            <a:r>
              <a:rPr lang="en-IN" sz="1600" b="1" dirty="0">
                <a:solidFill>
                  <a:srgbClr val="808080"/>
                </a:solidFill>
                <a:effectLst/>
                <a:latin typeface="Consolas" panose="020B0609020204030204" pitchFamily="49" charset="0"/>
              </a:rPr>
              <a:t>&gt;</a:t>
            </a:r>
            <a:r>
              <a:rPr lang="en-IN" sz="1600" b="1" dirty="0">
                <a:solidFill>
                  <a:srgbClr val="FFFFFF"/>
                </a:solidFill>
                <a:effectLst/>
                <a:latin typeface="Consolas" panose="020B0609020204030204" pitchFamily="49" charset="0"/>
              </a:rPr>
              <a:t>This is Heading</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h1</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FFFFFF"/>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p</a:t>
            </a:r>
            <a:r>
              <a:rPr lang="en-IN" sz="1600" b="1" dirty="0">
                <a:solidFill>
                  <a:srgbClr val="808080"/>
                </a:solidFill>
                <a:effectLst/>
                <a:latin typeface="Consolas" panose="020B0609020204030204" pitchFamily="49" charset="0"/>
              </a:rPr>
              <a:t>&gt;</a:t>
            </a:r>
            <a:r>
              <a:rPr lang="en-IN" sz="1600" b="1" dirty="0">
                <a:solidFill>
                  <a:srgbClr val="FFFFFF"/>
                </a:solidFill>
                <a:effectLst/>
                <a:latin typeface="Consolas" panose="020B0609020204030204" pitchFamily="49" charset="0"/>
              </a:rPr>
              <a:t>Lorem, ipsum </a:t>
            </a:r>
            <a:r>
              <a:rPr lang="en-IN" sz="1600" b="1" dirty="0" err="1">
                <a:solidFill>
                  <a:srgbClr val="FFFFFF"/>
                </a:solidFill>
                <a:effectLst/>
                <a:latin typeface="Consolas" panose="020B0609020204030204" pitchFamily="49" charset="0"/>
              </a:rPr>
              <a:t>dolor</a:t>
            </a:r>
            <a:r>
              <a:rPr lang="en-IN" sz="1600" b="1" dirty="0">
                <a:solidFill>
                  <a:srgbClr val="FFFFFF"/>
                </a:solidFill>
                <a:effectLst/>
                <a:latin typeface="Consolas" panose="020B0609020204030204" pitchFamily="49" charset="0"/>
              </a:rPr>
              <a:t> sit </a:t>
            </a:r>
            <a:r>
              <a:rPr lang="en-IN" sz="1600" b="1" dirty="0" err="1">
                <a:solidFill>
                  <a:srgbClr val="FFFFFF"/>
                </a:solidFill>
                <a:effectLst/>
                <a:latin typeface="Consolas" panose="020B0609020204030204" pitchFamily="49" charset="0"/>
              </a:rPr>
              <a:t>amet</a:t>
            </a:r>
            <a:r>
              <a:rPr lang="en-IN" sz="1600" b="1" dirty="0">
                <a:solidFill>
                  <a:srgbClr val="FFFFFF"/>
                </a:solidFill>
                <a:effectLst/>
                <a:latin typeface="Consolas" panose="020B0609020204030204" pitchFamily="49" charset="0"/>
              </a:rPr>
              <a:t> </a:t>
            </a:r>
          </a:p>
          <a:p>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consectetur</a:t>
            </a:r>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adipisicing</a:t>
            </a:r>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elit</a:t>
            </a:r>
            <a:r>
              <a:rPr lang="en-IN" sz="1600" b="1" dirty="0">
                <a:solidFill>
                  <a:srgbClr val="FFFFFF"/>
                </a:solidFill>
                <a:effectLst/>
                <a:latin typeface="Consolas" panose="020B0609020204030204" pitchFamily="49" charset="0"/>
              </a:rPr>
              <a:t>. </a:t>
            </a:r>
          </a:p>
          <a:p>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Fugiat</a:t>
            </a:r>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esse</a:t>
            </a:r>
            <a:r>
              <a:rPr lang="en-IN" sz="1600" b="1" dirty="0">
                <a:solidFill>
                  <a:srgbClr val="FFFFFF"/>
                </a:solidFill>
                <a:effectLst/>
                <a:latin typeface="Consolas" panose="020B0609020204030204" pitchFamily="49" charset="0"/>
              </a:rPr>
              <a:t>? Omnis </a:t>
            </a:r>
            <a:r>
              <a:rPr lang="en-IN" sz="1600" b="1" dirty="0" err="1">
                <a:solidFill>
                  <a:srgbClr val="FFFFFF"/>
                </a:solidFill>
                <a:effectLst/>
                <a:latin typeface="Consolas" panose="020B0609020204030204" pitchFamily="49" charset="0"/>
              </a:rPr>
              <a:t>est</a:t>
            </a:r>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ducimus</a:t>
            </a:r>
            <a:r>
              <a:rPr lang="en-IN" sz="1600" b="1" dirty="0">
                <a:solidFill>
                  <a:srgbClr val="FFFFFF"/>
                </a:solidFill>
                <a:effectLst/>
                <a:latin typeface="Consolas" panose="020B0609020204030204" pitchFamily="49" charset="0"/>
              </a:rPr>
              <a:t>, </a:t>
            </a:r>
          </a:p>
          <a:p>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veritatis</a:t>
            </a:r>
            <a:r>
              <a:rPr lang="en-IN" sz="1600" b="1" dirty="0">
                <a:solidFill>
                  <a:srgbClr val="FFFFFF"/>
                </a:solidFill>
                <a:effectLst/>
                <a:latin typeface="Consolas" panose="020B0609020204030204" pitchFamily="49" charset="0"/>
              </a:rPr>
              <a:t> </a:t>
            </a:r>
            <a:r>
              <a:rPr lang="en-IN" sz="1600" b="1" dirty="0" err="1">
                <a:solidFill>
                  <a:srgbClr val="FFFFFF"/>
                </a:solidFill>
                <a:effectLst/>
                <a:latin typeface="Consolas" panose="020B0609020204030204" pitchFamily="49" charset="0"/>
              </a:rPr>
              <a:t>ipsa</a:t>
            </a:r>
            <a:r>
              <a:rPr lang="en-IN" sz="1600" b="1" dirty="0">
                <a:solidFill>
                  <a:srgbClr val="FFFFFF"/>
                </a:solidFill>
                <a:effectLst/>
                <a:latin typeface="Consolas" panose="020B0609020204030204" pitchFamily="49" charset="0"/>
              </a:rPr>
              <a:t> corporis </a:t>
            </a:r>
            <a:r>
              <a:rPr lang="en-IN" sz="1600" b="1" dirty="0" err="1">
                <a:solidFill>
                  <a:srgbClr val="FFFFFF"/>
                </a:solidFill>
                <a:effectLst/>
                <a:latin typeface="Consolas" panose="020B0609020204030204" pitchFamily="49" charset="0"/>
              </a:rPr>
              <a:t>doloribus</a:t>
            </a:r>
            <a:r>
              <a:rPr lang="en-IN" sz="1600" b="1" dirty="0">
                <a:solidFill>
                  <a:srgbClr val="FFFFFF"/>
                </a:solidFill>
                <a:effectLst/>
                <a:latin typeface="Consolas" panose="020B0609020204030204" pitchFamily="49" charset="0"/>
              </a:rPr>
              <a:t>.</a:t>
            </a:r>
          </a:p>
          <a:p>
            <a:r>
              <a:rPr lang="en-IN" sz="1600" b="1" dirty="0">
                <a:solidFill>
                  <a:srgbClr val="FFFFFF"/>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p</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FFFFFF"/>
                </a:solidFill>
                <a:effectLst/>
                <a:latin typeface="Consolas" panose="020B0609020204030204" pitchFamily="49" charset="0"/>
              </a:rPr>
              <a:t>    </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body</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a:p>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html</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4196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5029525" y="756281"/>
            <a:ext cx="2296500" cy="457200"/>
          </a:xfrm>
          <a:prstGeom prst="rect">
            <a:avLst/>
          </a:prstGeom>
        </p:spPr>
        <p:txBody>
          <a:bodyPr spcFirstLastPara="1" wrap="square" lIns="91425" tIns="91425" rIns="91425" bIns="91425" anchor="ctr" anchorCtr="0">
            <a:noAutofit/>
          </a:bodyPr>
          <a:lstStyle/>
          <a:p>
            <a:r>
              <a:rPr lang="en-IN" sz="1600" dirty="0">
                <a:solidFill>
                  <a:srgbClr val="808080"/>
                </a:solidFill>
                <a:effectLst/>
                <a:latin typeface="Consolas" panose="020B0609020204030204" pitchFamily="49" charset="0"/>
              </a:rPr>
              <a:t>&lt;</a:t>
            </a:r>
            <a:r>
              <a:rPr lang="en-IN" sz="1600" dirty="0">
                <a:solidFill>
                  <a:srgbClr val="569CD6"/>
                </a:solidFill>
                <a:effectLst/>
                <a:latin typeface="Consolas" panose="020B0609020204030204" pitchFamily="49" charset="0"/>
              </a:rPr>
              <a:t>h1</a:t>
            </a:r>
            <a:r>
              <a:rPr lang="en-IN" sz="1600" dirty="0">
                <a:solidFill>
                  <a:srgbClr val="808080"/>
                </a:solidFill>
                <a:effectLst/>
                <a:latin typeface="Consolas" panose="020B0609020204030204" pitchFamily="49" charset="0"/>
              </a:rPr>
              <a:t>&gt;</a:t>
            </a:r>
            <a:r>
              <a:rPr lang="en-IN" sz="1600" dirty="0">
                <a:solidFill>
                  <a:srgbClr val="002060"/>
                </a:solidFill>
                <a:effectLst/>
                <a:latin typeface="Consolas" panose="020B0609020204030204" pitchFamily="49" charset="0"/>
              </a:rPr>
              <a:t>Header 1</a:t>
            </a:r>
            <a:r>
              <a:rPr lang="en-IN" sz="1600" dirty="0">
                <a:solidFill>
                  <a:srgbClr val="808080"/>
                </a:solidFill>
                <a:effectLst/>
                <a:latin typeface="Consolas" panose="020B0609020204030204" pitchFamily="49" charset="0"/>
              </a:rPr>
              <a:t>&lt;/</a:t>
            </a:r>
            <a:r>
              <a:rPr lang="en-IN" sz="1600" dirty="0">
                <a:solidFill>
                  <a:srgbClr val="569CD6"/>
                </a:solidFill>
                <a:effectLst/>
                <a:latin typeface="Consolas" panose="020B0609020204030204" pitchFamily="49" charset="0"/>
              </a:rPr>
              <a:t>h1</a:t>
            </a:r>
            <a:r>
              <a:rPr lang="en-IN" sz="1600" dirty="0">
                <a:solidFill>
                  <a:srgbClr val="808080"/>
                </a:solidFill>
                <a:effectLst/>
                <a:latin typeface="Consolas" panose="020B0609020204030204" pitchFamily="49" charset="0"/>
              </a:rPr>
              <a:t>&gt;</a:t>
            </a:r>
            <a:endParaRPr sz="1600" dirty="0"/>
          </a:p>
        </p:txBody>
      </p:sp>
      <p:sp>
        <p:nvSpPr>
          <p:cNvPr id="454" name="Google Shape;454;p36"/>
          <p:cNvSpPr txBox="1">
            <a:spLocks noGrp="1"/>
          </p:cNvSpPr>
          <p:nvPr>
            <p:ph type="subTitle" idx="2"/>
          </p:nvPr>
        </p:nvSpPr>
        <p:spPr>
          <a:xfrm>
            <a:off x="5029375" y="2667402"/>
            <a:ext cx="2296500" cy="457200"/>
          </a:xfrm>
          <a:prstGeom prst="rect">
            <a:avLst/>
          </a:prstGeom>
        </p:spPr>
        <p:txBody>
          <a:bodyPr spcFirstLastPara="1" wrap="square" lIns="91425" tIns="0" rIns="91425" bIns="91425" anchor="t" anchorCtr="0">
            <a:noAutofit/>
          </a:bodyPr>
          <a:lstStyle/>
          <a:p>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h4</a:t>
            </a:r>
            <a:r>
              <a:rPr lang="en-IN" sz="1600" b="1" dirty="0">
                <a:solidFill>
                  <a:srgbClr val="808080"/>
                </a:solidFill>
                <a:effectLst/>
                <a:latin typeface="Consolas" panose="020B0609020204030204" pitchFamily="49" charset="0"/>
              </a:rPr>
              <a:t>&gt;</a:t>
            </a:r>
            <a:r>
              <a:rPr lang="en-IN" sz="1600" b="1" dirty="0">
                <a:solidFill>
                  <a:srgbClr val="FFFFFF"/>
                </a:solidFill>
                <a:effectLst/>
                <a:latin typeface="Consolas" panose="020B0609020204030204" pitchFamily="49" charset="0"/>
              </a:rPr>
              <a:t>Header 4</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h4</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p:txBody>
      </p:sp>
      <p:sp>
        <p:nvSpPr>
          <p:cNvPr id="455" name="Google Shape;455;p36"/>
          <p:cNvSpPr txBox="1">
            <a:spLocks noGrp="1"/>
          </p:cNvSpPr>
          <p:nvPr>
            <p:ph type="title" idx="3"/>
          </p:nvPr>
        </p:nvSpPr>
        <p:spPr>
          <a:xfrm>
            <a:off x="5029525" y="1971783"/>
            <a:ext cx="2296500" cy="457200"/>
          </a:xfrm>
          <a:prstGeom prst="rect">
            <a:avLst/>
          </a:prstGeom>
        </p:spPr>
        <p:txBody>
          <a:bodyPr spcFirstLastPara="1" wrap="square" lIns="91425" tIns="91425" rIns="91425" bIns="91425" anchor="ctr" anchorCtr="0">
            <a:noAutofit/>
          </a:bodyPr>
          <a:lstStyle/>
          <a:p>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h3</a:t>
            </a:r>
            <a:r>
              <a:rPr lang="en-IN" sz="1600" b="0" dirty="0">
                <a:solidFill>
                  <a:srgbClr val="808080"/>
                </a:solidFill>
                <a:effectLst/>
                <a:latin typeface="Consolas" panose="020B0609020204030204" pitchFamily="49" charset="0"/>
              </a:rPr>
              <a:t>&gt;</a:t>
            </a:r>
            <a:r>
              <a:rPr lang="en-IN" sz="1600" b="0" dirty="0">
                <a:solidFill>
                  <a:srgbClr val="FFFFFF"/>
                </a:solidFill>
                <a:effectLst/>
                <a:latin typeface="Consolas" panose="020B0609020204030204" pitchFamily="49" charset="0"/>
              </a:rPr>
              <a:t>Header 3</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h3</a:t>
            </a:r>
            <a:r>
              <a:rPr lang="en-IN" sz="1600" b="0" dirty="0">
                <a:solidFill>
                  <a:srgbClr val="808080"/>
                </a:solidFill>
                <a:effectLst/>
                <a:latin typeface="Consolas" panose="020B0609020204030204" pitchFamily="49" charset="0"/>
              </a:rPr>
              <a:t>&gt;</a:t>
            </a:r>
            <a:endParaRPr lang="en-IN" sz="1600" b="0" dirty="0">
              <a:solidFill>
                <a:srgbClr val="FFFFFF"/>
              </a:solidFill>
              <a:effectLst/>
              <a:latin typeface="Consolas" panose="020B0609020204030204" pitchFamily="49" charset="0"/>
            </a:endParaRPr>
          </a:p>
        </p:txBody>
      </p:sp>
      <p:sp>
        <p:nvSpPr>
          <p:cNvPr id="457" name="Google Shape;457;p36"/>
          <p:cNvSpPr txBox="1">
            <a:spLocks noGrp="1"/>
          </p:cNvSpPr>
          <p:nvPr>
            <p:ph type="title" idx="5"/>
          </p:nvPr>
        </p:nvSpPr>
        <p:spPr>
          <a:xfrm>
            <a:off x="5029525" y="3187284"/>
            <a:ext cx="2296500" cy="457200"/>
          </a:xfrm>
          <a:prstGeom prst="rect">
            <a:avLst/>
          </a:prstGeom>
        </p:spPr>
        <p:txBody>
          <a:bodyPr spcFirstLastPara="1" wrap="square" lIns="91425" tIns="91425" rIns="91425" bIns="91425" anchor="ctr" anchorCtr="0">
            <a:noAutofit/>
          </a:bodyPr>
          <a:lstStyle/>
          <a:p>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h5</a:t>
            </a:r>
            <a:r>
              <a:rPr lang="en-IN" sz="1600" b="0" dirty="0">
                <a:solidFill>
                  <a:srgbClr val="808080"/>
                </a:solidFill>
                <a:effectLst/>
                <a:latin typeface="Consolas" panose="020B0609020204030204" pitchFamily="49" charset="0"/>
              </a:rPr>
              <a:t>&gt;</a:t>
            </a:r>
            <a:r>
              <a:rPr lang="en-IN" sz="1600" b="0" dirty="0">
                <a:solidFill>
                  <a:srgbClr val="002060"/>
                </a:solidFill>
                <a:effectLst/>
                <a:latin typeface="Consolas" panose="020B0609020204030204" pitchFamily="49" charset="0"/>
              </a:rPr>
              <a:t>Header 1</a:t>
            </a:r>
            <a:r>
              <a:rPr lang="en-IN" sz="1600" b="0" dirty="0">
                <a:solidFill>
                  <a:srgbClr val="808080"/>
                </a:solidFill>
                <a:effectLst/>
                <a:latin typeface="Consolas" panose="020B0609020204030204" pitchFamily="49" charset="0"/>
              </a:rPr>
              <a:t>&lt;/</a:t>
            </a:r>
            <a:r>
              <a:rPr lang="en-IN" sz="1600" b="0" dirty="0">
                <a:solidFill>
                  <a:srgbClr val="569CD6"/>
                </a:solidFill>
                <a:effectLst/>
                <a:latin typeface="Consolas" panose="020B0609020204030204" pitchFamily="49" charset="0"/>
              </a:rPr>
              <a:t>h5</a:t>
            </a:r>
            <a:r>
              <a:rPr lang="en-IN" sz="1600" b="0" dirty="0">
                <a:solidFill>
                  <a:srgbClr val="808080"/>
                </a:solidFill>
                <a:effectLst/>
                <a:latin typeface="Consolas" panose="020B0609020204030204" pitchFamily="49" charset="0"/>
              </a:rPr>
              <a:t>&gt;</a:t>
            </a:r>
            <a:endParaRPr lang="en-IN" sz="1600" b="0" dirty="0">
              <a:solidFill>
                <a:srgbClr val="FFFFFF"/>
              </a:solidFill>
              <a:effectLst/>
              <a:latin typeface="Consolas" panose="020B0609020204030204" pitchFamily="49" charset="0"/>
            </a:endParaRPr>
          </a:p>
        </p:txBody>
      </p:sp>
      <p:sp>
        <p:nvSpPr>
          <p:cNvPr id="3" name="Subtitle 2">
            <a:extLst>
              <a:ext uri="{FF2B5EF4-FFF2-40B4-BE49-F238E27FC236}">
                <a16:creationId xmlns:a16="http://schemas.microsoft.com/office/drawing/2014/main" id="{53D3CDE3-0A8D-70C5-877A-B2CF6953C9DF}"/>
              </a:ext>
            </a:extLst>
          </p:cNvPr>
          <p:cNvSpPr>
            <a:spLocks noGrp="1"/>
          </p:cNvSpPr>
          <p:nvPr>
            <p:ph type="subTitle" idx="1"/>
          </p:nvPr>
        </p:nvSpPr>
        <p:spPr>
          <a:xfrm>
            <a:off x="5029375" y="1433461"/>
            <a:ext cx="2296500" cy="457200"/>
          </a:xfrm>
        </p:spPr>
        <p:txBody>
          <a:bodyPr/>
          <a:lstStyle/>
          <a:p>
            <a:r>
              <a:rPr lang="en-IN" sz="1600" b="0"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h2</a:t>
            </a:r>
            <a:r>
              <a:rPr lang="en-IN" sz="1600" b="1" dirty="0">
                <a:solidFill>
                  <a:srgbClr val="808080"/>
                </a:solidFill>
                <a:effectLst/>
                <a:latin typeface="Consolas" panose="020B0609020204030204" pitchFamily="49" charset="0"/>
              </a:rPr>
              <a:t>&gt;</a:t>
            </a:r>
            <a:r>
              <a:rPr lang="en-IN" sz="1600" b="1" dirty="0">
                <a:solidFill>
                  <a:srgbClr val="FFFFFF"/>
                </a:solidFill>
                <a:effectLst/>
                <a:latin typeface="Consolas" panose="020B0609020204030204" pitchFamily="49" charset="0"/>
              </a:rPr>
              <a:t>Header 2</a:t>
            </a:r>
            <a:r>
              <a:rPr lang="en-IN" sz="1600" b="1" dirty="0">
                <a:solidFill>
                  <a:srgbClr val="808080"/>
                </a:solidFill>
                <a:effectLst/>
                <a:latin typeface="Consolas" panose="020B0609020204030204" pitchFamily="49" charset="0"/>
              </a:rPr>
              <a:t>&lt;/</a:t>
            </a:r>
            <a:r>
              <a:rPr lang="en-IN" sz="1600" b="1" dirty="0">
                <a:solidFill>
                  <a:srgbClr val="569CD6"/>
                </a:solidFill>
                <a:effectLst/>
                <a:latin typeface="Consolas" panose="020B0609020204030204" pitchFamily="49" charset="0"/>
              </a:rPr>
              <a:t>h2</a:t>
            </a:r>
            <a:r>
              <a:rPr lang="en-IN" sz="1600" b="1" dirty="0">
                <a:solidFill>
                  <a:srgbClr val="808080"/>
                </a:solidFill>
                <a:effectLst/>
                <a:latin typeface="Consolas" panose="020B0609020204030204" pitchFamily="49" charset="0"/>
              </a:rPr>
              <a:t>&gt;</a:t>
            </a:r>
            <a:endParaRPr lang="en-IN" sz="1600" b="1" dirty="0">
              <a:solidFill>
                <a:srgbClr val="FFFFFF"/>
              </a:solidFill>
              <a:effectLst/>
              <a:latin typeface="Consolas" panose="020B0609020204030204" pitchFamily="49" charset="0"/>
            </a:endParaRPr>
          </a:p>
        </p:txBody>
      </p:sp>
      <p:sp>
        <p:nvSpPr>
          <p:cNvPr id="6" name="Google Shape;434;p35">
            <a:extLst>
              <a:ext uri="{FF2B5EF4-FFF2-40B4-BE49-F238E27FC236}">
                <a16:creationId xmlns:a16="http://schemas.microsoft.com/office/drawing/2014/main" id="{220BE74B-2904-750F-81B0-621AF65DB21A}"/>
              </a:ext>
            </a:extLst>
          </p:cNvPr>
          <p:cNvSpPr txBox="1">
            <a:spLocks/>
          </p:cNvSpPr>
          <p:nvPr/>
        </p:nvSpPr>
        <p:spPr>
          <a:xfrm>
            <a:off x="605872" y="1919068"/>
            <a:ext cx="2424205" cy="714922"/>
          </a:xfrm>
          <a:prstGeom prst="rect">
            <a:avLst/>
          </a:prstGeom>
          <a:solidFill>
            <a:schemeClr val="dk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2pPr>
            <a:lvl3pPr marR="0" lvl="2"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3pPr>
            <a:lvl4pPr marR="0" lvl="3"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4pPr>
            <a:lvl5pPr marR="0" lvl="4"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5pPr>
            <a:lvl6pPr marR="0" lvl="5"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6pPr>
            <a:lvl7pPr marR="0" lvl="6"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7pPr>
            <a:lvl8pPr marR="0" lvl="7"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8pPr>
            <a:lvl9pPr marR="0" lvl="8" algn="ctr" rtl="0">
              <a:lnSpc>
                <a:spcPct val="100000"/>
              </a:lnSpc>
              <a:spcBef>
                <a:spcPts val="0"/>
              </a:spcBef>
              <a:spcAft>
                <a:spcPts val="0"/>
              </a:spcAft>
              <a:buClr>
                <a:schemeClr val="dk1"/>
              </a:buClr>
              <a:buSzPts val="2500"/>
              <a:buFont typeface="Barlow"/>
              <a:buNone/>
              <a:defRPr sz="2500" b="1" i="0" u="none" strike="noStrike" cap="none">
                <a:solidFill>
                  <a:schemeClr val="dk1"/>
                </a:solidFill>
                <a:latin typeface="Barlow"/>
                <a:ea typeface="Barlow"/>
                <a:cs typeface="Barlow"/>
                <a:sym typeface="Barlow"/>
              </a:defRPr>
            </a:lvl9pPr>
          </a:lstStyle>
          <a:p>
            <a:r>
              <a:rPr lang="en-IN"/>
              <a:t>HEADING TAGS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2184483"/>
            <a:ext cx="8021444" cy="2959017"/>
          </a:xfrm>
          <a:prstGeom prst="rect">
            <a:avLst/>
          </a:prstGeom>
          <a:solidFill>
            <a:schemeClr val="dk2"/>
          </a:solidFill>
          <a:ln>
            <a:noFill/>
          </a:ln>
        </p:spPr>
        <p:txBody>
          <a:bodyPr spcFirstLastPara="1" wrap="square" lIns="91425" tIns="91425" rIns="91425" bIns="91425" anchor="ctr" anchorCtr="0">
            <a:noAutofit/>
          </a:bodyPr>
          <a:lstStyle/>
          <a:p>
            <a:endParaRPr lang="en-US" sz="1800" b="0" dirty="0">
              <a:solidFill>
                <a:srgbClr val="FFFFFF"/>
              </a:solidFill>
              <a:effectLst/>
              <a:latin typeface="Consolas" panose="020B0609020204030204" pitchFamily="49" charset="0"/>
            </a:endParaRPr>
          </a:p>
        </p:txBody>
      </p:sp>
      <p:sp>
        <p:nvSpPr>
          <p:cNvPr id="513" name="Google Shape;513;p39"/>
          <p:cNvSpPr/>
          <p:nvPr/>
        </p:nvSpPr>
        <p:spPr>
          <a:xfrm>
            <a:off x="1117332" y="1219200"/>
            <a:ext cx="8021444" cy="75828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solidFill>
                  <a:srgbClr val="202124"/>
                </a:solidFill>
                <a:effectLst/>
                <a:latin typeface="Consolas" panose="020B0609020204030204" pitchFamily="49" charset="0"/>
              </a:rPr>
              <a:t>HTML lists allow web developers to group a set of related items in lists</a:t>
            </a:r>
            <a:r>
              <a:rPr lang="en-US" sz="2800" b="1" i="0" dirty="0">
                <a:solidFill>
                  <a:srgbClr val="202124"/>
                </a:solidFill>
                <a:effectLst/>
                <a:latin typeface="arial" panose="020B0604020202020204" pitchFamily="34" charset="0"/>
              </a:rPr>
              <a:t>.</a:t>
            </a:r>
          </a:p>
          <a:p>
            <a:pPr marL="0" lvl="0" indent="0" algn="l" rtl="0">
              <a:spcBef>
                <a:spcPts val="0"/>
              </a:spcBef>
              <a:spcAft>
                <a:spcPts val="0"/>
              </a:spcAft>
              <a:buNone/>
            </a:pPr>
            <a:r>
              <a:rPr lang="en-US" b="1" dirty="0">
                <a:solidFill>
                  <a:srgbClr val="202124"/>
                </a:solidFill>
                <a:latin typeface="arial" panose="020B0604020202020204" pitchFamily="34" charset="0"/>
              </a:rPr>
              <a:t>1.Ordered Lists   2.Unordered Lists</a:t>
            </a:r>
            <a:endParaRPr sz="1100" b="1" dirty="0"/>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Lists</a:t>
            </a:r>
            <a:endParaRPr dirty="0"/>
          </a:p>
        </p:txBody>
      </p:sp>
      <p:sp>
        <p:nvSpPr>
          <p:cNvPr id="2" name="TextBox 1">
            <a:extLst>
              <a:ext uri="{FF2B5EF4-FFF2-40B4-BE49-F238E27FC236}">
                <a16:creationId xmlns:a16="http://schemas.microsoft.com/office/drawing/2014/main" id="{D9D28547-7F24-6C0F-BD69-EC6F8A0FF865}"/>
              </a:ext>
            </a:extLst>
          </p:cNvPr>
          <p:cNvSpPr txBox="1"/>
          <p:nvPr/>
        </p:nvSpPr>
        <p:spPr>
          <a:xfrm>
            <a:off x="750848" y="2184483"/>
            <a:ext cx="6348761" cy="2800767"/>
          </a:xfrm>
          <a:prstGeom prst="rect">
            <a:avLst/>
          </a:prstGeom>
          <a:noFill/>
        </p:spPr>
        <p:txBody>
          <a:bodyPr wrap="square" rtlCol="0">
            <a:spAutoFit/>
          </a:bodyPr>
          <a:lstStyle/>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ul</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1</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2</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3</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ul</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br>
              <a:rPr lang="it-IT" sz="1600" b="1" dirty="0">
                <a:solidFill>
                  <a:srgbClr val="FFFFFF"/>
                </a:solidFill>
                <a:effectLst/>
                <a:latin typeface="Consolas" panose="020B0609020204030204" pitchFamily="49" charset="0"/>
              </a:rPr>
            </a:br>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ol</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1</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2</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r>
              <a:rPr lang="it-IT" sz="1600" b="1" dirty="0">
                <a:solidFill>
                  <a:srgbClr val="002060"/>
                </a:solidFill>
                <a:effectLst/>
                <a:latin typeface="Consolas" panose="020B0609020204030204" pitchFamily="49" charset="0"/>
              </a:rPr>
              <a:t>Item 3</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li</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a:p>
            <a:r>
              <a:rPr lang="it-IT" sz="1600" b="1" dirty="0">
                <a:solidFill>
                  <a:srgbClr val="FFFFFF"/>
                </a:solidFill>
                <a:effectLst/>
                <a:latin typeface="Consolas" panose="020B0609020204030204" pitchFamily="49" charset="0"/>
              </a:rPr>
              <a:t>        </a:t>
            </a:r>
            <a:r>
              <a:rPr lang="it-IT" sz="1600" b="1" dirty="0">
                <a:solidFill>
                  <a:srgbClr val="808080"/>
                </a:solidFill>
                <a:effectLst/>
                <a:latin typeface="Consolas" panose="020B0609020204030204" pitchFamily="49" charset="0"/>
              </a:rPr>
              <a:t>&lt;/</a:t>
            </a:r>
            <a:r>
              <a:rPr lang="it-IT" sz="1600" b="1" dirty="0">
                <a:solidFill>
                  <a:srgbClr val="569CD6"/>
                </a:solidFill>
                <a:effectLst/>
                <a:latin typeface="Consolas" panose="020B0609020204030204" pitchFamily="49" charset="0"/>
              </a:rPr>
              <a:t>ol</a:t>
            </a:r>
            <a:r>
              <a:rPr lang="it-IT" sz="1600" b="1" dirty="0">
                <a:solidFill>
                  <a:srgbClr val="808080"/>
                </a:solidFill>
                <a:effectLst/>
                <a:latin typeface="Consolas" panose="020B0609020204030204" pitchFamily="49" charset="0"/>
              </a:rPr>
              <a:t>&gt;</a:t>
            </a:r>
            <a:endParaRPr lang="it-IT" sz="1600"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5198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2405" y="211174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2"/>
                </a:solidFill>
              </a:rPr>
              <a:t>DIV TAG</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E03739-4B7B-2FF6-4C0F-487C45722EE4}"/>
              </a:ext>
            </a:extLst>
          </p:cNvPr>
          <p:cNvSpPr txBox="1"/>
          <p:nvPr/>
        </p:nvSpPr>
        <p:spPr>
          <a:xfrm>
            <a:off x="2684443" y="1303270"/>
            <a:ext cx="5649951" cy="3077766"/>
          </a:xfrm>
          <a:prstGeom prst="rect">
            <a:avLst/>
          </a:prstGeom>
          <a:noFill/>
        </p:spPr>
        <p:txBody>
          <a:bodyPr wrap="square" rtlCol="0">
            <a:spAutoFit/>
          </a:bodyPr>
          <a:lstStyle/>
          <a:p>
            <a:r>
              <a:rPr lang="en-IN"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h1</a:t>
            </a:r>
            <a:r>
              <a:rPr lang="en-IN" sz="2000" b="1" dirty="0">
                <a:solidFill>
                  <a:srgbClr val="808080"/>
                </a:solidFill>
                <a:effectLst/>
                <a:latin typeface="Consolas" panose="020B0609020204030204" pitchFamily="49" charset="0"/>
              </a:rPr>
              <a:t>&gt;</a:t>
            </a:r>
            <a:r>
              <a:rPr lang="en-IN" sz="2000" b="1" dirty="0">
                <a:solidFill>
                  <a:srgbClr val="FFFFFF"/>
                </a:solidFill>
                <a:effectLst/>
                <a:latin typeface="Consolas" panose="020B0609020204030204" pitchFamily="49" charset="0"/>
              </a:rPr>
              <a:t>Division Heading</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h1</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p</a:t>
            </a:r>
            <a:r>
              <a:rPr lang="en-IN" sz="2000" b="1" dirty="0">
                <a:solidFill>
                  <a:srgbClr val="808080"/>
                </a:solidFill>
                <a:effectLst/>
                <a:latin typeface="Consolas" panose="020B0609020204030204" pitchFamily="49" charset="0"/>
              </a:rPr>
              <a:t>&gt;</a:t>
            </a:r>
            <a:r>
              <a:rPr lang="en-IN" sz="2000" b="1" dirty="0">
                <a:solidFill>
                  <a:srgbClr val="FFFFFF"/>
                </a:solidFill>
                <a:effectLst/>
                <a:latin typeface="Consolas" panose="020B0609020204030204" pitchFamily="49" charset="0"/>
              </a:rPr>
              <a:t>Division Paragraph</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p</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808080"/>
                </a:solidFill>
                <a:effectLst/>
                <a:latin typeface="Consolas" panose="020B0609020204030204" pitchFamily="49" charset="0"/>
              </a:rPr>
              <a:t>&gt;</a:t>
            </a:r>
          </a:p>
          <a:p>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h1</a:t>
            </a:r>
            <a:r>
              <a:rPr lang="en-IN" sz="2000" b="1" dirty="0">
                <a:solidFill>
                  <a:srgbClr val="808080"/>
                </a:solidFill>
                <a:effectLst/>
                <a:latin typeface="Consolas" panose="020B0609020204030204" pitchFamily="49" charset="0"/>
              </a:rPr>
              <a:t>&gt;</a:t>
            </a:r>
            <a:r>
              <a:rPr lang="en-IN" sz="2000" b="1" dirty="0">
                <a:solidFill>
                  <a:srgbClr val="FFFFFF"/>
                </a:solidFill>
                <a:effectLst/>
                <a:latin typeface="Consolas" panose="020B0609020204030204" pitchFamily="49" charset="0"/>
              </a:rPr>
              <a:t>Division 2 Heading</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h1</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p</a:t>
            </a:r>
            <a:r>
              <a:rPr lang="en-IN" sz="2000" b="1" dirty="0">
                <a:solidFill>
                  <a:srgbClr val="808080"/>
                </a:solidFill>
                <a:effectLst/>
                <a:latin typeface="Consolas" panose="020B0609020204030204" pitchFamily="49" charset="0"/>
              </a:rPr>
              <a:t>&gt;</a:t>
            </a:r>
            <a:r>
              <a:rPr lang="en-IN" sz="2000" b="1" dirty="0">
                <a:solidFill>
                  <a:srgbClr val="FFFFFF"/>
                </a:solidFill>
                <a:effectLst/>
                <a:latin typeface="Consolas" panose="020B0609020204030204" pitchFamily="49" charset="0"/>
              </a:rPr>
              <a:t>Division 2 Paragraph</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p</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r>
              <a:rPr lang="en-IN" sz="2000" b="1" dirty="0">
                <a:solidFill>
                  <a:srgbClr val="FFFFFF"/>
                </a:solidFill>
                <a:effectLst/>
                <a:latin typeface="Consolas" panose="020B0609020204030204" pitchFamily="49" charset="0"/>
              </a:rPr>
              <a:t>        </a:t>
            </a:r>
            <a:r>
              <a:rPr lang="en-IN" sz="2000" b="1" dirty="0">
                <a:solidFill>
                  <a:srgbClr val="808080"/>
                </a:solidFill>
                <a:effectLst/>
                <a:latin typeface="Consolas" panose="020B0609020204030204" pitchFamily="49" charset="0"/>
              </a:rPr>
              <a:t>&lt;/</a:t>
            </a:r>
            <a:r>
              <a:rPr lang="en-IN" sz="2000" b="1" dirty="0">
                <a:solidFill>
                  <a:srgbClr val="569CD6"/>
                </a:solidFill>
                <a:effectLst/>
                <a:latin typeface="Consolas" panose="020B0609020204030204" pitchFamily="49" charset="0"/>
              </a:rPr>
              <a:t>div</a:t>
            </a:r>
            <a:r>
              <a:rPr lang="en-IN" sz="2000" b="1" dirty="0">
                <a:solidFill>
                  <a:srgbClr val="808080"/>
                </a:solidFill>
                <a:effectLst/>
                <a:latin typeface="Consolas" panose="020B0609020204030204" pitchFamily="49" charset="0"/>
              </a:rPr>
              <a:t>&gt;</a:t>
            </a:r>
            <a:endParaRPr lang="en-IN" sz="2000" b="1" dirty="0">
              <a:solidFill>
                <a:srgbClr val="FFFFFF"/>
              </a:solidFill>
              <a:effectLst/>
              <a:latin typeface="Consolas" panose="020B0609020204030204" pitchFamily="49" charset="0"/>
            </a:endParaRPr>
          </a:p>
          <a:p>
            <a:endParaRPr lang="en-IN" b="1"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68254498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1058</Words>
  <Application>Microsoft Office PowerPoint</Application>
  <PresentationFormat>On-screen Show (16:9)</PresentationFormat>
  <Paragraphs>146</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vt:lpstr>
      <vt:lpstr>Barlow</vt:lpstr>
      <vt:lpstr>Overpass Mono</vt:lpstr>
      <vt:lpstr>Raleway SemiBold</vt:lpstr>
      <vt:lpstr>Google Sans</vt:lpstr>
      <vt:lpstr>Inter</vt:lpstr>
      <vt:lpstr>Nunito Light</vt:lpstr>
      <vt:lpstr>Verdana</vt:lpstr>
      <vt:lpstr>Anaheim</vt:lpstr>
      <vt:lpstr>Consolas</vt:lpstr>
      <vt:lpstr>Programming Lesson by Slidesgo</vt:lpstr>
      <vt:lpstr>HTML and CSS</vt:lpstr>
      <vt:lpstr>HTML</vt:lpstr>
      <vt:lpstr>What is HTML</vt:lpstr>
      <vt:lpstr>BASIC STRUCTURE</vt:lpstr>
      <vt:lpstr>HEAD TAG</vt:lpstr>
      <vt:lpstr>BODY IN HTML</vt:lpstr>
      <vt:lpstr>&lt;h1&gt;Header 1&lt;/h1&gt;</vt:lpstr>
      <vt:lpstr>Lists</vt:lpstr>
      <vt:lpstr>DIV TAG</vt:lpstr>
      <vt:lpstr>INLINE ELEMENTS</vt:lpstr>
      <vt:lpstr>ATTRIBUTES IN HTML</vt:lpstr>
      <vt:lpstr>CSS</vt:lpstr>
      <vt:lpstr>What is CSS</vt:lpstr>
      <vt:lpstr>TYPES OF CSS</vt:lpstr>
      <vt:lpstr>INLINE CSS</vt:lpstr>
      <vt:lpstr>INTERNAL CSS</vt:lpstr>
      <vt:lpstr>EXTERNAL CSS</vt:lpstr>
      <vt:lpstr>mystyle.css</vt:lpstr>
      <vt:lpstr>SELECTORS</vt:lpstr>
      <vt:lpstr>RULES</vt:lpstr>
      <vt:lpstr>Element Selector</vt:lpstr>
      <vt:lpstr>Class Selector</vt:lpstr>
      <vt:lpstr>ID Selector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and CSS</dc:title>
  <dc:creator>NITHIN KONDA</dc:creator>
  <cp:lastModifiedBy>NITHIN KONDA</cp:lastModifiedBy>
  <cp:revision>14</cp:revision>
  <dcterms:modified xsi:type="dcterms:W3CDTF">2023-04-24T14:30:26Z</dcterms:modified>
</cp:coreProperties>
</file>