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702" r:id="rId5"/>
    <p:sldMasterId id="2147483664" r:id="rId6"/>
    <p:sldMasterId id="2147483675" r:id="rId7"/>
  </p:sldMasterIdLst>
  <p:notesMasterIdLst>
    <p:notesMasterId r:id="rId26"/>
  </p:notesMasterIdLst>
  <p:sldIdLst>
    <p:sldId id="276" r:id="rId8"/>
    <p:sldId id="268" r:id="rId9"/>
    <p:sldId id="275" r:id="rId10"/>
    <p:sldId id="317" r:id="rId11"/>
    <p:sldId id="327" r:id="rId12"/>
    <p:sldId id="321" r:id="rId13"/>
    <p:sldId id="342" r:id="rId14"/>
    <p:sldId id="318" r:id="rId15"/>
    <p:sldId id="319" r:id="rId16"/>
    <p:sldId id="320" r:id="rId17"/>
    <p:sldId id="330" r:id="rId18"/>
    <p:sldId id="337" r:id="rId19"/>
    <p:sldId id="336" r:id="rId20"/>
    <p:sldId id="335" r:id="rId21"/>
    <p:sldId id="338" r:id="rId22"/>
    <p:sldId id="339" r:id="rId23"/>
    <p:sldId id="340" r:id="rId24"/>
    <p:sldId id="27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8B176D-491F-480C-AD02-F965DA5926DD}">
          <p14:sldIdLst>
            <p14:sldId id="276"/>
            <p14:sldId id="268"/>
            <p14:sldId id="275"/>
            <p14:sldId id="317"/>
            <p14:sldId id="327"/>
            <p14:sldId id="321"/>
            <p14:sldId id="342"/>
            <p14:sldId id="318"/>
            <p14:sldId id="319"/>
            <p14:sldId id="320"/>
            <p14:sldId id="330"/>
            <p14:sldId id="337"/>
            <p14:sldId id="336"/>
            <p14:sldId id="335"/>
            <p14:sldId id="338"/>
            <p14:sldId id="339"/>
            <p14:sldId id="34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2"/>
      </p:cViewPr>
      <p:guideLst>
        <p:guide pos="2880"/>
        <p:guide orient="horz" pos="1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D660-105D-4A47-AF1D-A2A598501756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0F33-1737-4BC0-9A73-BD0AAB66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86953" y="1682751"/>
            <a:ext cx="5353050" cy="701674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3903228"/>
            <a:ext cx="276225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350"/>
            </a:lvl1pPr>
          </a:lstStyle>
          <a:p>
            <a:pPr lvl="0"/>
            <a:r>
              <a:rPr lang="ko-KR" altLang="en-US"/>
              <a:t>홍길동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386953" y="2405081"/>
            <a:ext cx="5353050" cy="736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6957" y="3969327"/>
            <a:ext cx="945354" cy="36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>
                <a:latin typeface="+mn-lt"/>
              </a:rPr>
              <a:t>작성자</a:t>
            </a:r>
            <a:endParaRPr lang="en-US" altLang="ko-KR" sz="1350" b="1">
              <a:latin typeface="+mn-lt"/>
            </a:endParaRPr>
          </a:p>
        </p:txBody>
      </p:sp>
      <p:sp>
        <p:nvSpPr>
          <p:cNvPr id="14" name="텍스트 개체 틀 26"/>
          <p:cNvSpPr>
            <a:spLocks noGrp="1"/>
          </p:cNvSpPr>
          <p:nvPr>
            <p:ph type="body" sz="quarter" idx="14" hasCustomPrompt="1"/>
          </p:nvPr>
        </p:nvSpPr>
        <p:spPr>
          <a:xfrm>
            <a:off x="1331119" y="4405161"/>
            <a:ext cx="276225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350" baseline="0"/>
            </a:lvl1pPr>
          </a:lstStyle>
          <a:p>
            <a:pPr lvl="0"/>
            <a:r>
              <a:rPr lang="ko-KR" altLang="en-US"/>
              <a:t>법인</a:t>
            </a:r>
            <a:r>
              <a:rPr lang="en-US" altLang="ko-KR"/>
              <a:t> 00</a:t>
            </a:r>
            <a:r>
              <a:rPr lang="ko-KR" altLang="en-US"/>
              <a:t>실 </a:t>
            </a:r>
            <a:r>
              <a:rPr lang="en-US" altLang="ko-KR"/>
              <a:t>00</a:t>
            </a:r>
            <a:r>
              <a:rPr lang="ko-KR" altLang="en-US"/>
              <a:t>팀</a:t>
            </a:r>
          </a:p>
        </p:txBody>
      </p:sp>
      <p:sp>
        <p:nvSpPr>
          <p:cNvPr id="15" name="텍스트 개체 틀 26"/>
          <p:cNvSpPr>
            <a:spLocks noGrp="1"/>
          </p:cNvSpPr>
          <p:nvPr>
            <p:ph type="body" sz="quarter" idx="15" hasCustomPrompt="1"/>
          </p:nvPr>
        </p:nvSpPr>
        <p:spPr>
          <a:xfrm>
            <a:off x="1331119" y="4906452"/>
            <a:ext cx="276225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350"/>
            </a:lvl1pPr>
          </a:lstStyle>
          <a:p>
            <a:pPr lvl="0"/>
            <a:r>
              <a:rPr lang="en-US" altLang="ko-KR"/>
              <a:t>2000.00.00</a:t>
            </a:r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90938" y="4478344"/>
            <a:ext cx="940187" cy="36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>
                <a:latin typeface="+mn-lt"/>
              </a:rPr>
              <a:t>소속</a:t>
            </a:r>
            <a:endParaRPr lang="en-US" altLang="ko-KR" sz="1350" b="1"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86953" y="4977184"/>
            <a:ext cx="942974" cy="36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>
                <a:latin typeface="+mn-lt"/>
              </a:rPr>
              <a:t>작성일</a:t>
            </a:r>
            <a:endParaRPr lang="en-US" altLang="ko-KR" sz="135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1184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0" orient="horz" pos="1049" userDrawn="1">
          <p15:clr>
            <a:srgbClr val="FBAE40"/>
          </p15:clr>
        </p15:guide>
        <p15:guide id="2" orient="horz" pos="1502" userDrawn="1">
          <p15:clr>
            <a:srgbClr val="FBAE40"/>
          </p15:clr>
        </p15:guide>
        <p15:guide id="3" orient="horz" pos="2455" userDrawn="1">
          <p15:clr>
            <a:srgbClr val="FBAE40"/>
          </p15:clr>
        </p15:guide>
        <p15:guide id="4" pos="244" userDrawn="1">
          <p15:clr>
            <a:srgbClr val="FBAE40"/>
          </p15:clr>
        </p15:guide>
        <p15:guide id="5" pos="839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2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요약 </a:t>
            </a:r>
            <a:r>
              <a:rPr lang="en-US" altLang="ko-KR" dirty="0"/>
              <a:t>(</a:t>
            </a:r>
            <a:r>
              <a:rPr lang="ko-KR" altLang="en-US"/>
              <a:t>두괄식</a:t>
            </a:r>
            <a:r>
              <a:rPr lang="en-US" altLang="ko-KR" dirty="0"/>
              <a:t>)</a:t>
            </a:r>
          </a:p>
          <a:p>
            <a:pPr lvl="0"/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1700221"/>
            <a:ext cx="8370095" cy="4789487"/>
          </a:xfrm>
          <a:prstGeom prst="rect">
            <a:avLst/>
          </a:prstGeom>
        </p:spPr>
        <p:txBody>
          <a:bodyPr/>
          <a:lstStyle>
            <a:lvl1pPr>
              <a:defRPr sz="15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1pPr>
            <a:lvl2pPr>
              <a:defRPr sz="135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2pPr>
            <a:lvl3pPr>
              <a:defRPr sz="12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3pPr>
            <a:lvl4pPr>
              <a:defRPr sz="105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4pPr>
            <a:lvl5pPr>
              <a:defRPr sz="105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슬라이드 본문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32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24964" y="3167397"/>
            <a:ext cx="2294076" cy="392407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 defTabSz="6856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100" u="sng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21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7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25678" y="3167397"/>
            <a:ext cx="1292648" cy="392407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 defTabSz="6856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100" u="sng">
                <a:solidFill>
                  <a:schemeClr val="bg1"/>
                </a:solidFill>
                <a:latin typeface="+mn-ea"/>
                <a:ea typeface="+mn-ea"/>
              </a:rPr>
              <a:t>Appendix</a:t>
            </a:r>
            <a:endParaRPr kumimoji="0" lang="ko-KR" altLang="en-US" sz="21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09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331248" y="2511425"/>
            <a:ext cx="4481513" cy="183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10203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387350" y="-225"/>
            <a:ext cx="7013584" cy="64554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3176700" y="1562101"/>
            <a:ext cx="5579950" cy="4651886"/>
          </a:xfrm>
          <a:prstGeom prst="rect">
            <a:avLst/>
          </a:prstGeom>
        </p:spPr>
        <p:txBody>
          <a:bodyPr/>
          <a:lstStyle>
            <a:lvl1pPr marL="342884" indent="-342884">
              <a:buFont typeface="+mj-lt"/>
              <a:buAutoNum type="arabicPeriod"/>
              <a:defRPr sz="1500" b="0"/>
            </a:lvl1pPr>
            <a:lvl2pPr marL="600045" indent="-257162">
              <a:buFont typeface="+mj-lt"/>
              <a:buAutoNum type="arabicPeriod"/>
              <a:defRPr sz="1350" b="0"/>
            </a:lvl2pPr>
            <a:lvl3pPr marL="942929" indent="-257162">
              <a:buFont typeface="+mj-lt"/>
              <a:buAutoNum type="arabicPeriod"/>
              <a:defRPr sz="1200" b="0"/>
            </a:lvl3pPr>
            <a:lvl4pPr marL="1285811" indent="-257162">
              <a:buFont typeface="+mj-lt"/>
              <a:buAutoNum type="arabicPeriod"/>
              <a:defRPr sz="1050" b="0"/>
            </a:lvl4pPr>
            <a:lvl5pPr marL="1628694" indent="-257162">
              <a:buFont typeface="+mj-lt"/>
              <a:buAutoNum type="arabicPeriod"/>
              <a:defRPr sz="1050" b="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2086838" y="16379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목차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017520" y="1378573"/>
            <a:ext cx="0" cy="49506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11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96" userDrawn="1">
          <p15:clr>
            <a:srgbClr val="FBAE40"/>
          </p15:clr>
        </p15:guide>
        <p15:guide id="0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(본문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85771" y="-225"/>
            <a:ext cx="8371285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800101"/>
            <a:ext cx="8370095" cy="568960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08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24964" y="3167397"/>
            <a:ext cx="2294076" cy="392407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 defTabSz="6856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100" u="sng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21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9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85771" y="-225"/>
            <a:ext cx="8371285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1700221"/>
            <a:ext cx="8370095" cy="478948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769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(본문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85771" y="-225"/>
            <a:ext cx="8371285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800101"/>
            <a:ext cx="8370095" cy="568960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39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(상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56" y="1701174"/>
            <a:ext cx="8370092" cy="230389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386956" y="4148899"/>
            <a:ext cx="8370092" cy="234080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11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(좌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86962" y="1700215"/>
            <a:ext cx="4131469" cy="63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 b="1" baseline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ko-KR" altLang="en-US"/>
              <a:t>좌측 제목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2" hasCustomPrompt="1"/>
          </p:nvPr>
        </p:nvSpPr>
        <p:spPr>
          <a:xfrm>
            <a:off x="4626016" y="1700215"/>
            <a:ext cx="4131041" cy="63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 b="1" baseline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ko-KR" altLang="en-US"/>
              <a:t>우측 제목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386953" y="2481281"/>
            <a:ext cx="4131470" cy="400843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4626009" y="2489220"/>
            <a:ext cx="4131040" cy="400843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20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6" userDrawn="1">
          <p15:clr>
            <a:srgbClr val="FBAE40"/>
          </p15:clr>
        </p15:guide>
        <p15:guide id="2" pos="29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27" y="0"/>
            <a:ext cx="3431381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" y="5913438"/>
            <a:ext cx="39171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 bwMode="auto">
          <a:xfrm>
            <a:off x="742875" y="6237266"/>
            <a:ext cx="5697394" cy="30008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문서는 ㈜스마일게이트의 자산으로 저작권은 스마일게이트에 있으며</a:t>
            </a: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임의로 복사되거나</a:t>
            </a: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될 수 없습니다</a:t>
            </a: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en-US" altLang="ko-KR" sz="675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document is the </a:t>
            </a:r>
            <a:r>
              <a:rPr lang="en-US" altLang="ko-KR" sz="675" err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Smilegate</a:t>
            </a:r>
            <a:r>
              <a:rPr lang="en-US" altLang="ko-KR" sz="675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Group rights to the assets of the </a:t>
            </a:r>
            <a:r>
              <a:rPr lang="en-US" altLang="ko-KR" sz="675" err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Smilegate</a:t>
            </a:r>
            <a:r>
              <a:rPr lang="en-US" altLang="ko-KR" sz="675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and can not be arbitrarily copied or distributed.</a:t>
            </a:r>
          </a:p>
        </p:txBody>
      </p:sp>
      <p:pic>
        <p:nvPicPr>
          <p:cNvPr id="7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34043" r="347"/>
          <a:stretch/>
        </p:blipFill>
        <p:spPr bwMode="auto">
          <a:xfrm>
            <a:off x="-508" y="80628"/>
            <a:ext cx="4392488" cy="167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 bwMode="auto">
          <a:xfrm>
            <a:off x="734853" y="6497655"/>
            <a:ext cx="2803922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6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6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27" y="6407963"/>
            <a:ext cx="66317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4" y="0"/>
            <a:ext cx="201215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23" y="6550025"/>
            <a:ext cx="20597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슬라이드 번호 개체 틀 14"/>
          <p:cNvSpPr>
            <a:spLocks noGrp="1"/>
          </p:cNvSpPr>
          <p:nvPr userDrawn="1">
            <p:ph type="sldNum" sz="quarter" idx="4"/>
          </p:nvPr>
        </p:nvSpPr>
        <p:spPr>
          <a:xfrm>
            <a:off x="8845749" y="6497657"/>
            <a:ext cx="29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34853" y="6497655"/>
            <a:ext cx="2803922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6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6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6405563"/>
            <a:ext cx="827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5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3" r:id="rId2"/>
    <p:sldLayoutId id="2147483705" r:id="rId3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orient="horz" pos="504">
          <p15:clr>
            <a:srgbClr val="F26B43"/>
          </p15:clr>
        </p15:guide>
        <p15:guide id="3" orient="horz" pos="981">
          <p15:clr>
            <a:srgbClr val="F26B43"/>
          </p15:clr>
        </p15:guide>
        <p15:guide id="5" pos="244">
          <p15:clr>
            <a:srgbClr val="F26B43"/>
          </p15:clr>
        </p15:guide>
        <p15:guide id="6" pos="5516">
          <p15:clr>
            <a:srgbClr val="F26B43"/>
          </p15:clr>
        </p15:guide>
        <p15:guide id="7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27" y="6407963"/>
            <a:ext cx="66317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4" y="0"/>
            <a:ext cx="201215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23" y="6550025"/>
            <a:ext cx="20597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슬라이드 번호 개체 틀 14"/>
          <p:cNvSpPr>
            <a:spLocks noGrp="1"/>
          </p:cNvSpPr>
          <p:nvPr userDrawn="1">
            <p:ph type="sldNum" sz="quarter" idx="4"/>
          </p:nvPr>
        </p:nvSpPr>
        <p:spPr>
          <a:xfrm>
            <a:off x="8845749" y="6497657"/>
            <a:ext cx="29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34853" y="6497655"/>
            <a:ext cx="2803922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6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6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6405563"/>
            <a:ext cx="827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4" r:id="rId2"/>
    <p:sldLayoutId id="2147483687" r:id="rId3"/>
    <p:sldLayoutId id="2147483685" r:id="rId4"/>
    <p:sldLayoutId id="2147483686" r:id="rId5"/>
    <p:sldLayoutId id="2147483704" r:id="rId6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orient="horz" pos="504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44" userDrawn="1">
          <p15:clr>
            <a:srgbClr val="F26B43"/>
          </p15:clr>
        </p15:guide>
        <p15:guide id="6" pos="5516" userDrawn="1">
          <p15:clr>
            <a:srgbClr val="F26B43"/>
          </p15:clr>
        </p15:guide>
        <p15:guide id="7" orient="horz" pos="40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legatefoundation.org/mypage/actDonate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952" y="1682751"/>
            <a:ext cx="6345287" cy="701674"/>
          </a:xfrm>
        </p:spPr>
        <p:txBody>
          <a:bodyPr/>
          <a:lstStyle/>
          <a:p>
            <a:r>
              <a:rPr lang="ko-KR" altLang="en-US" dirty="0" smtClean="0"/>
              <a:t>변경관리 프로세스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32707" y="3904740"/>
            <a:ext cx="2762250" cy="501291"/>
          </a:xfrm>
        </p:spPr>
        <p:txBody>
          <a:bodyPr/>
          <a:lstStyle/>
          <a:p>
            <a:r>
              <a:rPr lang="ko-KR" altLang="en-US"/>
              <a:t>고두현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331913" y="4406031"/>
            <a:ext cx="2762250" cy="501291"/>
          </a:xfrm>
        </p:spPr>
        <p:txBody>
          <a:bodyPr/>
          <a:lstStyle/>
          <a:p>
            <a:r>
              <a:rPr lang="en-US" altLang="ko-KR" dirty="0"/>
              <a:t>SGH </a:t>
            </a:r>
            <a:r>
              <a:rPr lang="ko-KR" altLang="en-US" smtClean="0"/>
              <a:t>정보시스템실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1331913" y="4907322"/>
            <a:ext cx="2762250" cy="501291"/>
          </a:xfrm>
        </p:spPr>
        <p:txBody>
          <a:bodyPr/>
          <a:lstStyle/>
          <a:p>
            <a:r>
              <a:rPr lang="en-US" altLang="ko-KR" dirty="0" smtClean="0"/>
              <a:t>2018.11.05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8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변경관리 절차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산출물별 세부 </a:t>
            </a:r>
            <a:r>
              <a:rPr lang="ko-KR" altLang="en-US" sz="1800" smtClean="0"/>
              <a:t>항목 </a:t>
            </a:r>
            <a:r>
              <a:rPr lang="en-US" altLang="ko-KR" sz="1800" dirty="0" smtClean="0"/>
              <a:t>(4/4)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20378"/>
              </p:ext>
            </p:extLst>
          </p:nvPr>
        </p:nvGraphicFramePr>
        <p:xfrm>
          <a:off x="385770" y="800090"/>
          <a:ext cx="8371284" cy="5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418"/>
                <a:gridCol w="2403095"/>
                <a:gridCol w="959637"/>
                <a:gridCol w="2388877"/>
                <a:gridCol w="1674257"/>
              </a:tblGrid>
              <a:tr h="29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산출물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필수여부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관리주체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10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Critical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영향분석서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정보시스템실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/SG_ITO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결과문서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Trivial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영향분석서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작업계획서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결과문서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요구사항정의서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화면정의서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이상 개발 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영향분석서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작업계획서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스키마 변경 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테이블명세서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스키마 변경 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DFD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통해 데이터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결과문서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013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(Case 4)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는 제외하며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프로젝트 관리항목에서 세부관리</a:t>
                      </a:r>
                      <a:endParaRPr lang="ko-KR" altLang="en-US" sz="10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 </a:t>
            </a:r>
            <a:r>
              <a:rPr lang="ko-KR" altLang="en-US" dirty="0" smtClean="0">
                <a:latin typeface="+mn-ea"/>
                <a:ea typeface="+mn-ea"/>
              </a:rPr>
              <a:t>기타 정의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+mn-ea"/>
              </a:rPr>
              <a:t>과제선별회의 진행 절차</a:t>
            </a:r>
            <a:endParaRPr lang="en-US" altLang="ko-KR" sz="1200" dirty="0" smtClean="0">
              <a:latin typeface="+mn-ea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담당자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선처리자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, 2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선담당자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 - </a:t>
            </a:r>
            <a:r>
              <a:rPr lang="ko-KR" altLang="en-US" sz="1200">
                <a:solidFill>
                  <a:prstClr val="black"/>
                </a:solidFill>
                <a:latin typeface="+mn-ea"/>
              </a:rPr>
              <a:t>프로세스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정보시스템실 실장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수신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),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김수정 차장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참조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로 메일 접수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 -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시점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200" b="1" u="sng" smtClean="0">
                <a:solidFill>
                  <a:srgbClr val="0070C0"/>
                </a:solidFill>
                <a:latin typeface="+mn-ea"/>
              </a:rPr>
              <a:t>프로젝트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 형태로 진행해야 할 업무로 판단될 때 진행</a:t>
            </a: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 marL="0" lv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solidFill>
                  <a:prstClr val="black"/>
                </a:solidFill>
                <a:latin typeface="+mn-ea"/>
              </a:rPr>
              <a:t>시스템별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</a:rPr>
              <a:t> 관리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–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담당자 재 정리 필요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관리부서 재 설정 필요</a:t>
            </a: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</a:t>
            </a: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1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100" b="1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23233"/>
              </p:ext>
            </p:extLst>
          </p:nvPr>
        </p:nvGraphicFramePr>
        <p:xfrm>
          <a:off x="630282" y="2443571"/>
          <a:ext cx="8126367" cy="349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69"/>
                <a:gridCol w="1393372"/>
                <a:gridCol w="1706880"/>
                <a:gridCol w="3775346"/>
              </a:tblGrid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관리부서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변경관리자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선처리자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변경담당자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선담당자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스마일넷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그룹웨어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정보개발팀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그룹웨어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고두현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eHR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인사총무개발팀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김수정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김경민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B, </a:t>
                      </a:r>
                      <a:r>
                        <a:rPr lang="ko-KR" altLang="en-US" sz="1000" b="1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김연천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민선영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서창호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이규철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임현철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협업도구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협업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박상용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박연화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양세랑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정유진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메신저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정보개발팀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웹메일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고두현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업무편의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인사총무개발팀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김수정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조규환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정보개발팀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박성균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박주연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법무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정보개발팀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법무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박성균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6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그룹패밀리사이트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인사총무개발팀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강두영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구슬기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김보미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오승원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B, </a:t>
                      </a:r>
                      <a:r>
                        <a:rPr lang="ko-KR" altLang="en-US" sz="1000" b="1" u="sng" kern="12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원중연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희망스튜디오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인사총무개발팀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희망스튜디오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강두영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구슬기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김보미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오승원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스마일독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b="0" i="0" kern="120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스마일독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강석훈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김명훈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안대건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양진규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정유진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전자결재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정보개발팀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전자결재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고두현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정보개발팀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_IT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양세랑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양진규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6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+mj-ea"/>
              </a:rPr>
              <a:t>#1. </a:t>
            </a:r>
            <a:r>
              <a:rPr lang="ko-KR" altLang="en-US" smtClean="0">
                <a:solidFill>
                  <a:schemeClr val="tx1"/>
                </a:solidFill>
                <a:latin typeface="+mj-lt"/>
                <a:ea typeface="+mj-ea"/>
              </a:rPr>
              <a:t>업무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+mj-ea"/>
              </a:rPr>
              <a:t>처리 예시</a:t>
            </a:r>
            <a:r>
              <a:rPr lang="ko-KR" altLang="en-US" sz="1800" dirty="0" smtClean="0"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j-lt"/>
                <a:ea typeface="+mj-ea"/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  <a:latin typeface="+mj-lt"/>
                <a:ea typeface="+mj-ea"/>
              </a:rPr>
              <a:t>프로세스</a:t>
            </a:r>
            <a:endParaRPr lang="ko-KR" altLang="en-US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1655735" y="2548896"/>
            <a:ext cx="1252874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정보서비스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선 </a:t>
            </a:r>
            <a:r>
              <a:rPr kumimoji="0"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Incident 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처리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0B10630-076A-4156-AB02-C04B8645D4BD}"/>
              </a:ext>
            </a:extLst>
          </p:cNvPr>
          <p:cNvSpPr/>
          <p:nvPr/>
        </p:nvSpPr>
        <p:spPr bwMode="auto">
          <a:xfrm>
            <a:off x="3271891" y="2183791"/>
            <a:ext cx="2689637" cy="9820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변경관리자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3675024" y="2549081"/>
            <a:ext cx="191043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정보개발팀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11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인사총무 개발팀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선 </a:t>
            </a:r>
            <a:r>
              <a:rPr kumimoji="0"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BIZ 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대응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0B10630-076A-4156-AB02-C04B8645D4BD}"/>
              </a:ext>
            </a:extLst>
          </p:cNvPr>
          <p:cNvSpPr/>
          <p:nvPr/>
        </p:nvSpPr>
        <p:spPr bwMode="auto">
          <a:xfrm>
            <a:off x="6256954" y="3356035"/>
            <a:ext cx="2682159" cy="122158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변경담당자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0B10630-076A-4156-AB02-C04B8645D4BD}"/>
              </a:ext>
            </a:extLst>
          </p:cNvPr>
          <p:cNvSpPr/>
          <p:nvPr/>
        </p:nvSpPr>
        <p:spPr bwMode="auto">
          <a:xfrm>
            <a:off x="6261695" y="4897157"/>
            <a:ext cx="2677418" cy="13064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변경구현자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120">
            <a:extLst>
              <a:ext uri="{FF2B5EF4-FFF2-40B4-BE49-F238E27FC236}">
                <a16:creationId xmlns:a16="http://schemas.microsoft.com/office/drawing/2014/main" xmlns="" id="{6B357F54-9DE3-4138-BF4B-738BAF79E480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10800000">
            <a:off x="2908610" y="2746121"/>
            <a:ext cx="766415" cy="185"/>
          </a:xfrm>
          <a:prstGeom prst="bentConnector3">
            <a:avLst>
              <a:gd name="adj1" fmla="val 50000"/>
            </a:avLst>
          </a:prstGeom>
          <a:ln w="12700">
            <a:solidFill>
              <a:srgbClr val="367AA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20">
            <a:extLst>
              <a:ext uri="{FF2B5EF4-FFF2-40B4-BE49-F238E27FC236}">
                <a16:creationId xmlns:a16="http://schemas.microsoft.com/office/drawing/2014/main" xmlns="" id="{6B357F54-9DE3-4138-BF4B-738BAF79E480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16200000" flipV="1">
            <a:off x="7439453" y="4736206"/>
            <a:ext cx="319533" cy="2370"/>
          </a:xfrm>
          <a:prstGeom prst="bentConnector3">
            <a:avLst>
              <a:gd name="adj1" fmla="val 50000"/>
            </a:avLst>
          </a:prstGeom>
          <a:ln w="12700">
            <a:solidFill>
              <a:srgbClr val="367AA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363D1E-D13D-4AB2-9E0F-FE0D0C996C9A}"/>
              </a:ext>
            </a:extLst>
          </p:cNvPr>
          <p:cNvSpPr txBox="1"/>
          <p:nvPr/>
        </p:nvSpPr>
        <p:spPr>
          <a:xfrm>
            <a:off x="925551" y="1650108"/>
            <a:ext cx="503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rPr>
              <a:t>ITSM</a:t>
            </a:r>
            <a:endParaRPr lang="ko-KR" altLang="en-US" sz="1600" b="1" u="sng">
              <a:ln>
                <a:solidFill>
                  <a:schemeClr val="tx1">
                    <a:alpha val="0"/>
                  </a:schemeClr>
                </a:solidFill>
              </a:ln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1363D1E-D13D-4AB2-9E0F-FE0D0C996C9A}"/>
              </a:ext>
            </a:extLst>
          </p:cNvPr>
          <p:cNvSpPr txBox="1"/>
          <p:nvPr/>
        </p:nvSpPr>
        <p:spPr>
          <a:xfrm>
            <a:off x="5961529" y="1650108"/>
            <a:ext cx="252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Microsoft Sans Serif" panose="020B0604020202020204" pitchFamily="34" charset="0"/>
                <a:ea typeface="맑은 고딕" panose="020B0503020000020004" pitchFamily="50" charset="-127"/>
              </a:rPr>
              <a:t>JIRA</a:t>
            </a:r>
            <a:endParaRPr lang="ko-KR" altLang="en-US" sz="1600" b="1" u="sng">
              <a:ln>
                <a:solidFill>
                  <a:schemeClr val="tx1">
                    <a:alpha val="0"/>
                  </a:schemeClr>
                </a:solidFill>
              </a:ln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128046" y="1935925"/>
            <a:ext cx="0" cy="4536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6578344" y="3943181"/>
            <a:ext cx="2217825" cy="531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900" b="1" u="sng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메일티켓 발행</a:t>
            </a:r>
            <a:r>
              <a:rPr lang="en-US" altLang="ko-KR" sz="900" b="1" u="sng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900" b="1" u="sng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작업 내역 관리</a:t>
            </a:r>
            <a:endParaRPr lang="en-US" altLang="ko-KR" sz="900" b="1" u="sng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70C0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자원변경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분석요청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영향도 분석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6437050" y="3667538"/>
            <a:ext cx="1919848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정보시스템실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/SG_ITO</a:t>
            </a:r>
            <a:r>
              <a:rPr lang="ko-KR" altLang="en-US" sz="11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팀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선 </a:t>
            </a:r>
            <a:r>
              <a:rPr kumimoji="0"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Program 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분석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6604264" y="5438319"/>
            <a:ext cx="1847291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DB </a:t>
            </a:r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변경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 Program </a:t>
            </a:r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수정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및 개선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6366899" y="5165508"/>
            <a:ext cx="1919848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정보시스템실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/SG_ITO</a:t>
            </a:r>
            <a:r>
              <a:rPr lang="ko-KR" altLang="en-US" sz="11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팀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JIRA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Program 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수정 </a:t>
            </a:r>
            <a:r>
              <a:rPr kumimoji="0"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&amp; </a:t>
            </a:r>
            <a:r>
              <a:rPr kumimoji="0"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개발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86955" y="800100"/>
            <a:ext cx="8370094" cy="757238"/>
          </a:xfrm>
        </p:spPr>
        <p:txBody>
          <a:bodyPr/>
          <a:lstStyle/>
          <a:p>
            <a:r>
              <a:rPr lang="en-US" altLang="ko-KR" sz="1500" dirty="0" smtClean="0">
                <a:latin typeface="+mn-lt"/>
                <a:ea typeface="+mn-ea"/>
              </a:rPr>
              <a:t>ITSM – </a:t>
            </a:r>
            <a:r>
              <a:rPr lang="en-US" altLang="ko-KR" sz="1500" dirty="0" err="1" smtClean="0">
                <a:latin typeface="+mn-lt"/>
                <a:ea typeface="+mn-ea"/>
              </a:rPr>
              <a:t>WebService</a:t>
            </a:r>
            <a:r>
              <a:rPr lang="en-US" altLang="ko-KR" sz="1500" dirty="0" smtClean="0">
                <a:latin typeface="+mn-lt"/>
                <a:ea typeface="+mn-ea"/>
              </a:rPr>
              <a:t> </a:t>
            </a:r>
            <a:r>
              <a:rPr lang="ko-KR" altLang="en-US" sz="1500" smtClean="0">
                <a:latin typeface="+mn-lt"/>
                <a:ea typeface="+mn-ea"/>
              </a:rPr>
              <a:t>연동 </a:t>
            </a:r>
            <a:r>
              <a:rPr lang="en-US" altLang="ko-KR" sz="1500" dirty="0" smtClean="0">
                <a:latin typeface="+mn-lt"/>
                <a:ea typeface="+mn-ea"/>
              </a:rPr>
              <a:t>- 1</a:t>
            </a:r>
            <a:r>
              <a:rPr lang="ko-KR" altLang="en-US" sz="1500" smtClean="0">
                <a:latin typeface="+mn-lt"/>
                <a:ea typeface="+mn-ea"/>
              </a:rPr>
              <a:t>차 및 </a:t>
            </a:r>
            <a:r>
              <a:rPr lang="en-US" altLang="ko-KR" sz="1500" dirty="0" smtClean="0">
                <a:latin typeface="+mn-lt"/>
                <a:ea typeface="+mn-ea"/>
              </a:rPr>
              <a:t>2</a:t>
            </a:r>
            <a:r>
              <a:rPr lang="ko-KR" altLang="en-US" sz="1500" smtClean="0">
                <a:latin typeface="+mn-lt"/>
                <a:ea typeface="+mn-ea"/>
              </a:rPr>
              <a:t>차 협의를 통한 업무처리 협의안</a:t>
            </a:r>
            <a:endParaRPr lang="en-US" altLang="ko-KR" sz="1500" dirty="0" smtClean="0">
              <a:latin typeface="+mn-lt"/>
              <a:ea typeface="+mn-ea"/>
            </a:endParaRPr>
          </a:p>
        </p:txBody>
      </p:sp>
      <p:cxnSp>
        <p:nvCxnSpPr>
          <p:cNvPr id="25" name="직선 화살표 연결선 120">
            <a:extLst>
              <a:ext uri="{FF2B5EF4-FFF2-40B4-BE49-F238E27FC236}">
                <a16:creationId xmlns:a16="http://schemas.microsoft.com/office/drawing/2014/main" xmlns="" id="{6B357F54-9DE3-4138-BF4B-738BAF79E480}"/>
              </a:ext>
            </a:extLst>
          </p:cNvPr>
          <p:cNvCxnSpPr>
            <a:stCxn id="28" idx="1"/>
            <a:endCxn id="10" idx="2"/>
          </p:cNvCxnSpPr>
          <p:nvPr/>
        </p:nvCxnSpPr>
        <p:spPr>
          <a:xfrm rot="10800000">
            <a:off x="4630242" y="2943528"/>
            <a:ext cx="1806808" cy="921234"/>
          </a:xfrm>
          <a:prstGeom prst="bentConnector2">
            <a:avLst/>
          </a:prstGeom>
          <a:ln w="12700">
            <a:solidFill>
              <a:srgbClr val="367AA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1943972" y="1884208"/>
            <a:ext cx="684471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요청자</a:t>
            </a:r>
            <a:endParaRPr lang="ko-KR" altLang="en-US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120">
            <a:extLst>
              <a:ext uri="{FF2B5EF4-FFF2-40B4-BE49-F238E27FC236}">
                <a16:creationId xmlns:a16="http://schemas.microsoft.com/office/drawing/2014/main" xmlns="" id="{6B357F54-9DE3-4138-BF4B-738BAF79E480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rot="5400000" flipH="1" flipV="1">
            <a:off x="2149070" y="2411758"/>
            <a:ext cx="270241" cy="4036"/>
          </a:xfrm>
          <a:prstGeom prst="bentConnector3">
            <a:avLst>
              <a:gd name="adj1" fmla="val 50000"/>
            </a:avLst>
          </a:prstGeom>
          <a:ln w="12700">
            <a:solidFill>
              <a:srgbClr val="367AA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561485" y="1904124"/>
            <a:ext cx="85842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요청자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박은지</a:t>
            </a:r>
            <a:r>
              <a:rPr kumimoji="0"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대리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615669" y="2545778"/>
            <a:ext cx="85842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sz="11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선 담당자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조선희 주임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38730" y="4272004"/>
            <a:ext cx="4023106" cy="930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71450" indent="-171450" defTabSz="914218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/>
                </a:solidFill>
                <a:latin typeface="+mn-ea"/>
              </a:rPr>
              <a:t>주요 변경사항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작업로그 등록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관리 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(Daily) :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정규직도 필수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파트너스 인력에 대한 작업 내역 관리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메인티켓 등록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정규직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) :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필수</a:t>
            </a:r>
            <a:endParaRPr lang="en-US" altLang="ko-KR" sz="1100" b="1" dirty="0" smtClean="0">
              <a:solidFill>
                <a:prstClr val="black"/>
              </a:solidFill>
              <a:latin typeface="+mn-ea"/>
            </a:endParaRP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55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+mj-ea"/>
              </a:rPr>
              <a:t>#1. </a:t>
            </a:r>
            <a:r>
              <a:rPr lang="ko-KR" altLang="en-US" smtClean="0">
                <a:solidFill>
                  <a:schemeClr val="tx1"/>
                </a:solidFill>
                <a:latin typeface="+mj-lt"/>
                <a:ea typeface="+mj-ea"/>
              </a:rPr>
              <a:t>업무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+mj-ea"/>
              </a:rPr>
              <a:t>처리 예시</a:t>
            </a:r>
            <a:r>
              <a:rPr lang="ko-KR" altLang="en-US" sz="1800" dirty="0" smtClean="0"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j-lt"/>
                <a:ea typeface="+mj-ea"/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  <a:latin typeface="+mj-lt"/>
                <a:ea typeface="+mj-ea"/>
              </a:rPr>
              <a:t>접수</a:t>
            </a:r>
            <a:r>
              <a:rPr lang="ko-KR" altLang="en-US" smtClean="0">
                <a:solidFill>
                  <a:schemeClr val="tx1"/>
                </a:solidFill>
                <a:latin typeface="+mj-lt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86955" y="800100"/>
            <a:ext cx="8370094" cy="757238"/>
          </a:xfrm>
        </p:spPr>
        <p:txBody>
          <a:bodyPr/>
          <a:lstStyle/>
          <a:p>
            <a:r>
              <a:rPr lang="en-US" altLang="ko-KR" sz="1500" dirty="0" smtClean="0">
                <a:latin typeface="+mn-lt"/>
                <a:ea typeface="+mn-ea"/>
              </a:rPr>
              <a:t>“SGH-</a:t>
            </a:r>
            <a:r>
              <a:rPr lang="ko-KR" altLang="en-US" sz="1500" smtClean="0">
                <a:latin typeface="+mn-lt"/>
                <a:ea typeface="+mn-ea"/>
              </a:rPr>
              <a:t>정보시스템</a:t>
            </a:r>
            <a:r>
              <a:rPr lang="en-US" altLang="ko-KR" sz="1500" dirty="0" smtClean="0">
                <a:latin typeface="+mn-lt"/>
                <a:ea typeface="+mn-ea"/>
              </a:rPr>
              <a:t>_</a:t>
            </a:r>
            <a:r>
              <a:rPr lang="ko-KR" altLang="en-US" sz="1500" smtClean="0">
                <a:latin typeface="+mn-lt"/>
                <a:ea typeface="+mn-ea"/>
              </a:rPr>
              <a:t>변경관리</a:t>
            </a:r>
            <a:r>
              <a:rPr lang="en-US" altLang="ko-KR" sz="1500" dirty="0" smtClean="0">
                <a:latin typeface="+mn-lt"/>
                <a:ea typeface="+mn-ea"/>
              </a:rPr>
              <a:t>” (</a:t>
            </a:r>
            <a:r>
              <a:rPr lang="ko-KR" altLang="en-US" smtClean="0">
                <a:latin typeface="+mn-lt"/>
                <a:ea typeface="+mn-ea"/>
              </a:rPr>
              <a:t>이하 </a:t>
            </a:r>
            <a:r>
              <a:rPr lang="en-US" altLang="ko-KR" dirty="0" smtClean="0">
                <a:latin typeface="+mn-lt"/>
                <a:ea typeface="+mn-ea"/>
              </a:rPr>
              <a:t>HISM </a:t>
            </a:r>
            <a:r>
              <a:rPr lang="ko-KR" altLang="en-US" smtClean="0">
                <a:latin typeface="+mn-lt"/>
                <a:ea typeface="+mn-ea"/>
              </a:rPr>
              <a:t>또는 변경관리</a:t>
            </a:r>
            <a:r>
              <a:rPr lang="en-US" altLang="ko-KR" sz="1500" dirty="0" smtClean="0">
                <a:latin typeface="+mn-lt"/>
                <a:ea typeface="+mn-ea"/>
              </a:rPr>
              <a:t>) </a:t>
            </a:r>
            <a:r>
              <a:rPr lang="ko-KR" altLang="en-US" sz="1500" smtClean="0">
                <a:latin typeface="+mn-lt"/>
                <a:ea typeface="+mn-ea"/>
              </a:rPr>
              <a:t>에 등록되어 있는 이슈를 </a:t>
            </a:r>
            <a:r>
              <a:rPr lang="en-US" altLang="ko-KR" sz="1500" dirty="0" smtClean="0">
                <a:latin typeface="+mn-lt"/>
                <a:ea typeface="+mn-ea"/>
              </a:rPr>
              <a:t>Sampling </a:t>
            </a:r>
            <a:r>
              <a:rPr lang="ko-KR" altLang="en-US" sz="1500" smtClean="0">
                <a:latin typeface="+mn-lt"/>
                <a:ea typeface="+mn-ea"/>
              </a:rPr>
              <a:t>함</a:t>
            </a:r>
            <a:r>
              <a:rPr lang="en-US" altLang="ko-KR" sz="1500" dirty="0" smtClean="0">
                <a:latin typeface="+mn-lt"/>
                <a:ea typeface="+mn-ea"/>
              </a:rPr>
              <a:t>.</a:t>
            </a:r>
          </a:p>
          <a:p>
            <a:r>
              <a:rPr lang="en-US" altLang="ko-KR" sz="1500" dirty="0" smtClean="0">
                <a:latin typeface="+mn-lt"/>
                <a:ea typeface="+mn-ea"/>
              </a:rPr>
              <a:t>JIRA </a:t>
            </a:r>
            <a:r>
              <a:rPr lang="ko-KR" altLang="en-US" sz="1500" smtClean="0">
                <a:latin typeface="+mn-lt"/>
                <a:ea typeface="+mn-ea"/>
              </a:rPr>
              <a:t>이슈에 등록된 스마일큐 번호를 기준으로 상황을 분석</a:t>
            </a:r>
            <a:r>
              <a:rPr lang="en-US" altLang="ko-KR" sz="1500" dirty="0" smtClean="0">
                <a:latin typeface="+mn-lt"/>
                <a:ea typeface="+mn-ea"/>
              </a:rPr>
              <a:t>.</a:t>
            </a:r>
            <a:endParaRPr lang="ko-KR" altLang="en-US" sz="1500">
              <a:latin typeface="+mn-lt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531105" y="1645677"/>
            <a:ext cx="85842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요청자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박은지</a:t>
            </a:r>
            <a:r>
              <a:rPr kumimoji="0"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대리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531105" y="2106474"/>
            <a:ext cx="3897461" cy="1359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>
              <a:buFont typeface="Arial" panose="020B0604020202020204" pitchFamily="34" charset="0"/>
              <a:buNone/>
            </a:pP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안녕하세요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사회공헌실 박은지 입니다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defTabSz="914218">
              <a:buFont typeface="Arial" panose="020B0604020202020204" pitchFamily="34" charset="0"/>
              <a:buNone/>
            </a:pP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>
              <a:buFont typeface="Arial" panose="020B0604020202020204" pitchFamily="34" charset="0"/>
              <a:buNone/>
            </a:pP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스마일넷</a:t>
            </a: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&gt; 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마이페이지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&gt; 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사회공헌 클릭시</a:t>
            </a:r>
          </a:p>
          <a:p>
            <a:pPr defTabSz="914218">
              <a:buFont typeface="Arial" panose="020B0604020202020204" pitchFamily="34" charset="0"/>
              <a:buNone/>
            </a:pP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재단 홈페이지 내 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마이페이지로</a:t>
            </a: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이동될 수 있도록 링크 변경 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부탁드립니다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defTabSz="914218">
              <a:buFont typeface="Arial" panose="020B0604020202020204" pitchFamily="34" charset="0"/>
              <a:buNone/>
            </a:pP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기존 데이터에 오류 사항이 있고 중복 관리할 필요가 없기 때문에 요청드립니다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! </a:t>
            </a:r>
          </a:p>
          <a:p>
            <a:pPr defTabSz="914218">
              <a:buFont typeface="Arial" panose="020B0604020202020204" pitchFamily="34" charset="0"/>
              <a:buNone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*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재단 마이페이지 링크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: https://www.smilegatefoundation.org/mypage/actDonate</a:t>
            </a:r>
          </a:p>
          <a:p>
            <a:pPr defTabSz="914218">
              <a:buFont typeface="Arial" panose="020B0604020202020204" pitchFamily="34" charset="0"/>
              <a:buNone/>
            </a:pP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감사합니다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defTabSz="914218">
              <a:buFont typeface="Arial" panose="020B0604020202020204" pitchFamily="34" charset="0"/>
              <a:buNone/>
            </a:pP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박은지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드림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531105" y="4453642"/>
            <a:ext cx="3897461" cy="1359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>
              <a:buFont typeface="Arial" panose="020B0604020202020204" pitchFamily="34" charset="0"/>
              <a:buNone/>
            </a:pPr>
            <a:r>
              <a:rPr lang="en-US" altLang="ko-KR" sz="9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HISM-3131 (</a:t>
            </a:r>
            <a:r>
              <a:rPr lang="ko-KR" altLang="en-US" sz="9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자원변경 </a:t>
            </a:r>
            <a:r>
              <a:rPr lang="en-US" altLang="ko-KR" sz="9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900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희망스튜디오 </a:t>
            </a:r>
            <a:r>
              <a:rPr lang="en-US" altLang="ko-KR" sz="9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/ RD19138603)</a:t>
            </a:r>
            <a:endParaRPr lang="en-US" altLang="ko-KR" sz="9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>
              <a:buFont typeface="Arial" panose="020B0604020202020204" pitchFamily="34" charset="0"/>
              <a:buNone/>
            </a:pPr>
            <a:r>
              <a:rPr lang="en-US" altLang="ko-KR" sz="9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9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사회공헌실</a:t>
            </a:r>
            <a:r>
              <a:rPr lang="en-US" altLang="ko-KR" sz="9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] </a:t>
            </a:r>
            <a:r>
              <a:rPr lang="ko-KR" altLang="en-US" sz="9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스마일넷 사회공헌탭 클릭시 이동 링크 변경 요청드립니다</a:t>
            </a:r>
            <a:r>
              <a:rPr lang="en-US" altLang="ko-KR" sz="9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defTabSz="914218">
              <a:buFont typeface="Arial" panose="020B0604020202020204" pitchFamily="34" charset="0"/>
              <a:buNone/>
            </a:pP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>
              <a:buFont typeface="Arial" panose="020B0604020202020204" pitchFamily="34" charset="0"/>
              <a:buNone/>
            </a:pP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스마일넷</a:t>
            </a: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&gt; 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마이페이지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&gt; 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사회공헌 클릭시 </a:t>
            </a:r>
            <a:b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재단 홈페이지 내 마이페이지로 이동될 수 있도록 링크 변경 부탁드립니다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. 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/>
            </a:r>
            <a:b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/>
            </a:r>
            <a:b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기존 데이터에 오류 사항이 있고 중복 관리할 필요가 없기 때문에 요청드립니다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! </a:t>
            </a: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/>
            </a:r>
            <a:b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/>
            </a:r>
            <a:b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*재단 마이페이지 링크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: 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  <a:hlinkClick r:id="rId2" tooltip="링크 따라가기 "/>
              </a:rPr>
              <a:t>https://www.smilegatefoundation.org/mypage/actDonate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531104" y="3986217"/>
            <a:ext cx="85842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요청자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박은지</a:t>
            </a:r>
            <a:r>
              <a:rPr kumimoji="0"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대리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1481363" y="3986216"/>
            <a:ext cx="85842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보고자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조선희 주임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2431622" y="3986216"/>
            <a:ext cx="858425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담당자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Microsoft Sans Serif" panose="020B0604020202020204" pitchFamily="34" charset="0"/>
                <a:ea typeface="맑은 고딕" panose="020B0503020000020004" pitchFamily="50" charset="-127"/>
              </a:rPr>
              <a:t>강두영 차장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Microsoft Sans Serif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733943" y="2106474"/>
            <a:ext cx="4023106" cy="923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71450" indent="-171450" defTabSz="914218"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prstClr val="black"/>
                </a:solidFill>
                <a:latin typeface="+mn-ea"/>
              </a:rPr>
              <a:t>스마일게이트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  <a:latin typeface="+mn-ea"/>
              </a:rPr>
              <a:t>희망스튜디오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>
                <a:solidFill>
                  <a:prstClr val="black"/>
                </a:solidFill>
                <a:latin typeface="+mn-ea"/>
              </a:rPr>
            </a:b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사회공헌실 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사회공헌팀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박은지 대리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endParaRPr lang="en-US" altLang="ko-KR" sz="1100" b="1" dirty="0">
              <a:solidFill>
                <a:prstClr val="black"/>
              </a:solidFill>
              <a:latin typeface="+mn-ea"/>
            </a:endParaRP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/>
                </a:solidFill>
                <a:latin typeface="+mn-ea"/>
              </a:rPr>
              <a:t>형식상 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“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메일로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요청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-&gt; </a:t>
            </a:r>
            <a:r>
              <a:rPr lang="ko-KR" altLang="en-US" sz="1100" b="1">
                <a:solidFill>
                  <a:prstClr val="black"/>
                </a:solidFill>
                <a:latin typeface="+mn-ea"/>
              </a:rPr>
              <a:t>대행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등록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”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의 형태로 판단됨</a:t>
            </a:r>
            <a:endParaRPr lang="en-US" altLang="ko-KR" sz="1100" b="1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33544" y="4453642"/>
            <a:ext cx="4023106" cy="1956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71450" indent="-171450" defTabSz="914218"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prstClr val="black"/>
                </a:solidFill>
                <a:latin typeface="+mn-ea"/>
              </a:rPr>
              <a:t>정보시스템실</a:t>
            </a:r>
            <a:r>
              <a:rPr lang="ko-KR" altLang="en-US" sz="1100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정보서비스팀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 (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조선희 주임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[1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선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])</a:t>
            </a: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prstClr val="black"/>
              </a:solidFill>
              <a:latin typeface="+mn-ea"/>
            </a:endParaRP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선 담당자 처리 요청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외부사이트 담당자 권오인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기준은 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“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서비스 변경관리 담당자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”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문서 대로 할당</a:t>
            </a:r>
            <a:endParaRPr lang="en-US" altLang="ko-KR" sz="1100" b="1" dirty="0" smtClean="0">
              <a:solidFill>
                <a:prstClr val="black"/>
              </a:solidFill>
              <a:latin typeface="+mn-ea"/>
            </a:endParaRP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endParaRPr lang="en-US" altLang="ko-KR" sz="1100" b="1" dirty="0">
              <a:solidFill>
                <a:prstClr val="black"/>
              </a:solidFill>
              <a:latin typeface="+mn-ea"/>
            </a:endParaRPr>
          </a:p>
          <a:p>
            <a:pPr marL="171450" indent="-171450" defTabSz="914218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선 담당자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영향도 분석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부작업 할당</a:t>
            </a: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b="1" smtClean="0">
                <a:solidFill>
                  <a:prstClr val="black"/>
                </a:solidFill>
                <a:latin typeface="+mn-ea"/>
              </a:rPr>
              <a:t>요청자 일정보고</a:t>
            </a:r>
            <a:endParaRPr lang="en-US" altLang="ko-KR" sz="1100" b="1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87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#2. </a:t>
            </a:r>
            <a:r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t>변경관리</a:t>
            </a:r>
            <a:r>
              <a:rPr lang="ko-KR" altLang="en-US" sz="18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– JIRA </a:t>
            </a:r>
            <a:r>
              <a:rPr lang="ko-KR" altLang="en-US" sz="1800" smtClean="0">
                <a:solidFill>
                  <a:schemeClr val="tx1"/>
                </a:solidFill>
                <a:latin typeface="+mn-ea"/>
                <a:ea typeface="+mn-ea"/>
              </a:rPr>
              <a:t>카테고리</a:t>
            </a:r>
            <a:endParaRPr lang="ko-KR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  <a:ea typeface="+mn-ea"/>
              </a:rPr>
              <a:pPr/>
              <a:t>15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Service Catalog </a:t>
            </a:r>
            <a:r>
              <a:rPr lang="ko-KR" altLang="en-US" spc="-12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기준으로 하위에 이슈를 생성</a:t>
            </a:r>
            <a:endParaRPr lang="en-US" altLang="ko-KR" spc="-12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ko-KR" altLang="en-US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이슈는 </a:t>
            </a:r>
            <a:r>
              <a:rPr lang="ko-KR" altLang="en-US" b="1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작업 또는 버그로 생성</a:t>
            </a:r>
            <a:r>
              <a:rPr lang="ko-KR" altLang="en-US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하고 </a:t>
            </a:r>
            <a:r>
              <a:rPr lang="ko-KR" altLang="en-US" b="1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하위에 </a:t>
            </a:r>
            <a:r>
              <a:rPr lang="ko-KR" altLang="en-US" b="1" spc="-12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부작업을</a:t>
            </a:r>
            <a:r>
              <a:rPr lang="ko-KR" altLang="en-US" b="1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생성</a:t>
            </a:r>
            <a:r>
              <a:rPr lang="ko-KR" altLang="en-US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하여 추가 개발을 배분한다</a:t>
            </a:r>
            <a:r>
              <a:rPr lang="en-US" altLang="ko-KR" spc="-12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9232"/>
          <a:stretch/>
        </p:blipFill>
        <p:spPr>
          <a:xfrm>
            <a:off x="386955" y="1586053"/>
            <a:ext cx="8369695" cy="3088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FA70E7-E765-4EAD-BE22-0360841279CB}"/>
              </a:ext>
            </a:extLst>
          </p:cNvPr>
          <p:cNvSpPr/>
          <p:nvPr/>
        </p:nvSpPr>
        <p:spPr bwMode="auto">
          <a:xfrm>
            <a:off x="504180" y="4477109"/>
            <a:ext cx="1728003" cy="3944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IT Change Management</a:t>
            </a:r>
          </a:p>
          <a:p>
            <a:pPr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Service Catalog</a:t>
            </a:r>
            <a:endParaRPr kumimoji="0"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모서리가 둥근 직사각형 116">
            <a:extLst>
              <a:ext uri="{FF2B5EF4-FFF2-40B4-BE49-F238E27FC236}">
                <a16:creationId xmlns="" xmlns:a16="http://schemas.microsoft.com/office/drawing/2014/main" id="{038D486C-54D1-451C-A743-0E593C88558C}"/>
              </a:ext>
            </a:extLst>
          </p:cNvPr>
          <p:cNvSpPr/>
          <p:nvPr/>
        </p:nvSpPr>
        <p:spPr>
          <a:xfrm>
            <a:off x="422572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인사</a:t>
            </a:r>
          </a:p>
        </p:txBody>
      </p:sp>
      <p:sp>
        <p:nvSpPr>
          <p:cNvPr id="10" name="모서리가 둥근 직사각형 116">
            <a:extLst>
              <a:ext uri="{FF2B5EF4-FFF2-40B4-BE49-F238E27FC236}">
                <a16:creationId xmlns="" xmlns:a16="http://schemas.microsoft.com/office/drawing/2014/main" id="{4B1EF7FE-D491-4F6D-8906-69FEBD99A3F3}"/>
              </a:ext>
            </a:extLst>
          </p:cNvPr>
          <p:cNvSpPr/>
          <p:nvPr/>
        </p:nvSpPr>
        <p:spPr>
          <a:xfrm>
            <a:off x="1388585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재무</a:t>
            </a:r>
          </a:p>
        </p:txBody>
      </p:sp>
      <p:sp>
        <p:nvSpPr>
          <p:cNvPr id="11" name="모서리가 둥근 직사각형 116">
            <a:extLst>
              <a:ext uri="{FF2B5EF4-FFF2-40B4-BE49-F238E27FC236}">
                <a16:creationId xmlns="" xmlns:a16="http://schemas.microsoft.com/office/drawing/2014/main" id="{5230F317-CFA7-477E-A026-AAC651E7132A}"/>
              </a:ext>
            </a:extLst>
          </p:cNvPr>
          <p:cNvSpPr/>
          <p:nvPr/>
        </p:nvSpPr>
        <p:spPr>
          <a:xfrm>
            <a:off x="2354598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그룹웨어</a:t>
            </a:r>
          </a:p>
        </p:txBody>
      </p:sp>
      <p:sp>
        <p:nvSpPr>
          <p:cNvPr id="12" name="모서리가 둥근 직사각형 116">
            <a:extLst>
              <a:ext uri="{FF2B5EF4-FFF2-40B4-BE49-F238E27FC236}">
                <a16:creationId xmlns="" xmlns:a16="http://schemas.microsoft.com/office/drawing/2014/main" id="{CDBD56F2-F151-4454-A738-2AC7A560118E}"/>
              </a:ext>
            </a:extLst>
          </p:cNvPr>
          <p:cNvSpPr/>
          <p:nvPr/>
        </p:nvSpPr>
        <p:spPr>
          <a:xfrm>
            <a:off x="4286624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법무</a:t>
            </a:r>
          </a:p>
        </p:txBody>
      </p:sp>
      <p:sp>
        <p:nvSpPr>
          <p:cNvPr id="13" name="모서리가 둥근 직사각형 116">
            <a:extLst>
              <a:ext uri="{FF2B5EF4-FFF2-40B4-BE49-F238E27FC236}">
                <a16:creationId xmlns="" xmlns:a16="http://schemas.microsoft.com/office/drawing/2014/main" id="{1D2D5F46-A327-492B-895A-74783755900E}"/>
              </a:ext>
            </a:extLst>
          </p:cNvPr>
          <p:cNvSpPr/>
          <p:nvPr/>
        </p:nvSpPr>
        <p:spPr>
          <a:xfrm>
            <a:off x="5252637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대외</a:t>
            </a:r>
          </a:p>
        </p:txBody>
      </p:sp>
      <p:sp>
        <p:nvSpPr>
          <p:cNvPr id="14" name="모서리가 둥근 직사각형 116">
            <a:extLst>
              <a:ext uri="{FF2B5EF4-FFF2-40B4-BE49-F238E27FC236}">
                <a16:creationId xmlns="" xmlns:a16="http://schemas.microsoft.com/office/drawing/2014/main" id="{1D2D5F46-A327-492B-895A-74783755900E}"/>
              </a:ext>
            </a:extLst>
          </p:cNvPr>
          <p:cNvSpPr/>
          <p:nvPr/>
        </p:nvSpPr>
        <p:spPr>
          <a:xfrm>
            <a:off x="3320611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총무</a:t>
            </a:r>
            <a:endParaRPr lang="ko-KR" altLang="en-US" sz="1050" b="1" kern="100" spc="-9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모서리가 둥근 직사각형 116">
            <a:extLst>
              <a:ext uri="{FF2B5EF4-FFF2-40B4-BE49-F238E27FC236}">
                <a16:creationId xmlns="" xmlns:a16="http://schemas.microsoft.com/office/drawing/2014/main" id="{1D2D5F46-A327-492B-895A-74783755900E}"/>
              </a:ext>
            </a:extLst>
          </p:cNvPr>
          <p:cNvSpPr/>
          <p:nvPr/>
        </p:nvSpPr>
        <p:spPr>
          <a:xfrm>
            <a:off x="6218650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공통</a:t>
            </a:r>
            <a:endParaRPr lang="ko-KR" altLang="en-US" sz="1050" b="1" kern="100" spc="-9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6" name="직선 화살표 연결선 42"/>
          <p:cNvCxnSpPr>
            <a:stCxn id="8" idx="2"/>
            <a:endCxn id="9" idx="0"/>
          </p:cNvCxnSpPr>
          <p:nvPr/>
        </p:nvCxnSpPr>
        <p:spPr>
          <a:xfrm rot="5400000">
            <a:off x="817726" y="4872402"/>
            <a:ext cx="551302" cy="549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42"/>
          <p:cNvCxnSpPr>
            <a:stCxn id="8" idx="2"/>
            <a:endCxn id="10" idx="0"/>
          </p:cNvCxnSpPr>
          <p:nvPr/>
        </p:nvCxnSpPr>
        <p:spPr>
          <a:xfrm rot="16200000" flipH="1">
            <a:off x="1300732" y="4939005"/>
            <a:ext cx="551302" cy="416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42"/>
          <p:cNvCxnSpPr>
            <a:stCxn id="8" idx="2"/>
            <a:endCxn id="11" idx="0"/>
          </p:cNvCxnSpPr>
          <p:nvPr/>
        </p:nvCxnSpPr>
        <p:spPr>
          <a:xfrm rot="16200000" flipH="1">
            <a:off x="1783739" y="4455999"/>
            <a:ext cx="551302" cy="1382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42"/>
          <p:cNvCxnSpPr>
            <a:stCxn id="8" idx="2"/>
            <a:endCxn id="14" idx="0"/>
          </p:cNvCxnSpPr>
          <p:nvPr/>
        </p:nvCxnSpPr>
        <p:spPr>
          <a:xfrm rot="16200000" flipH="1">
            <a:off x="2266745" y="3972992"/>
            <a:ext cx="551302" cy="2348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42"/>
          <p:cNvCxnSpPr>
            <a:stCxn id="8" idx="2"/>
            <a:endCxn id="12" idx="0"/>
          </p:cNvCxnSpPr>
          <p:nvPr/>
        </p:nvCxnSpPr>
        <p:spPr>
          <a:xfrm rot="16200000" flipH="1">
            <a:off x="2749752" y="3489986"/>
            <a:ext cx="551302" cy="3314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>
            <a:stCxn id="8" idx="2"/>
            <a:endCxn id="13" idx="0"/>
          </p:cNvCxnSpPr>
          <p:nvPr/>
        </p:nvCxnSpPr>
        <p:spPr>
          <a:xfrm rot="16200000" flipH="1">
            <a:off x="3232758" y="3006979"/>
            <a:ext cx="551302" cy="4280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42"/>
          <p:cNvCxnSpPr>
            <a:stCxn id="8" idx="2"/>
            <a:endCxn id="15" idx="0"/>
          </p:cNvCxnSpPr>
          <p:nvPr/>
        </p:nvCxnSpPr>
        <p:spPr>
          <a:xfrm rot="16200000" flipH="1">
            <a:off x="3715765" y="2523973"/>
            <a:ext cx="551302" cy="5246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16">
            <a:extLst>
              <a:ext uri="{FF2B5EF4-FFF2-40B4-BE49-F238E27FC236}">
                <a16:creationId xmlns="" xmlns:a16="http://schemas.microsoft.com/office/drawing/2014/main" id="{1D2D5F46-A327-492B-895A-74783755900E}"/>
              </a:ext>
            </a:extLst>
          </p:cNvPr>
          <p:cNvSpPr/>
          <p:nvPr/>
        </p:nvSpPr>
        <p:spPr>
          <a:xfrm>
            <a:off x="7184663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en-US" altLang="ko-KR" sz="1050" b="1" kern="100" spc="-9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IT</a:t>
            </a:r>
            <a:r>
              <a:rPr lang="ko-KR" altLang="en-US" sz="1050" b="1" kern="100" spc="-9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관리</a:t>
            </a:r>
            <a:endParaRPr lang="ko-KR" altLang="en-US" sz="1050" b="1" kern="100" spc="-9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모서리가 둥근 직사각형 116">
            <a:extLst>
              <a:ext uri="{FF2B5EF4-FFF2-40B4-BE49-F238E27FC236}">
                <a16:creationId xmlns="" xmlns:a16="http://schemas.microsoft.com/office/drawing/2014/main" id="{1D2D5F46-A327-492B-895A-74783755900E}"/>
              </a:ext>
            </a:extLst>
          </p:cNvPr>
          <p:cNvSpPr/>
          <p:nvPr/>
        </p:nvSpPr>
        <p:spPr>
          <a:xfrm>
            <a:off x="8150677" y="5422858"/>
            <a:ext cx="792000" cy="432000"/>
          </a:xfrm>
          <a:prstGeom prst="roundRect">
            <a:avLst>
              <a:gd name="adj" fmla="val 8688"/>
            </a:avLst>
          </a:prstGeom>
          <a:solidFill>
            <a:srgbClr val="367AA8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 anchorCtr="1"/>
          <a:lstStyle/>
          <a:p>
            <a:pPr algn="ctr" defTabSz="457200" latinLnBrk="0">
              <a:lnSpc>
                <a:spcPct val="90000"/>
              </a:lnSpc>
            </a:pPr>
            <a:r>
              <a:rPr lang="ko-KR" altLang="en-US" sz="1050" b="1" kern="100" spc="-9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전자결재</a:t>
            </a:r>
            <a:endParaRPr lang="ko-KR" altLang="en-US" sz="1050" b="1" kern="100" spc="-9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25" name="직선 화살표 연결선 42"/>
          <p:cNvCxnSpPr>
            <a:stCxn id="8" idx="2"/>
            <a:endCxn id="23" idx="0"/>
          </p:cNvCxnSpPr>
          <p:nvPr/>
        </p:nvCxnSpPr>
        <p:spPr>
          <a:xfrm rot="16200000" flipH="1">
            <a:off x="4198771" y="2040966"/>
            <a:ext cx="551302" cy="6212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42"/>
          <p:cNvCxnSpPr>
            <a:stCxn id="8" idx="2"/>
            <a:endCxn id="24" idx="0"/>
          </p:cNvCxnSpPr>
          <p:nvPr/>
        </p:nvCxnSpPr>
        <p:spPr>
          <a:xfrm rot="16200000" flipH="1">
            <a:off x="4681778" y="1557959"/>
            <a:ext cx="551302" cy="7178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rot="2700000">
            <a:off x="6128325" y="5207783"/>
            <a:ext cx="862149" cy="862149"/>
            <a:chOff x="9753599" y="2825933"/>
            <a:chExt cx="862149" cy="862149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9753599" y="3230880"/>
              <a:ext cx="862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>
              <a:off x="9779725" y="3257008"/>
              <a:ext cx="862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 rot="2700000">
            <a:off x="4211930" y="5207783"/>
            <a:ext cx="862149" cy="862149"/>
            <a:chOff x="9753599" y="2825933"/>
            <a:chExt cx="862149" cy="862149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9753599" y="3230880"/>
              <a:ext cx="862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>
              <a:off x="9779725" y="3257008"/>
              <a:ext cx="862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변경관리</a:t>
            </a:r>
            <a:r>
              <a:rPr lang="ko-KR" altLang="en-US" sz="1800" smtClean="0"/>
              <a:t> </a:t>
            </a:r>
            <a:r>
              <a:rPr lang="en-US" altLang="ko-KR" sz="1800" dirty="0" smtClean="0"/>
              <a:t>- JIRA</a:t>
            </a:r>
            <a:r>
              <a:rPr lang="ko-KR" altLang="en-US" sz="1800" smtClean="0"/>
              <a:t> 등록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51213" y="901700"/>
            <a:ext cx="4005963" cy="5408455"/>
            <a:chOff x="538776" y="800100"/>
            <a:chExt cx="4005963" cy="540845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776" y="2182385"/>
              <a:ext cx="4005963" cy="402617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r="520" b="7340"/>
            <a:stretch/>
          </p:blipFill>
          <p:spPr>
            <a:xfrm>
              <a:off x="545394" y="800100"/>
              <a:ext cx="3990094" cy="3730645"/>
            </a:xfrm>
            <a:prstGeom prst="rect">
              <a:avLst/>
            </a:prstGeom>
          </p:spPr>
        </p:pic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95991"/>
              </p:ext>
            </p:extLst>
          </p:nvPr>
        </p:nvGraphicFramePr>
        <p:xfrm>
          <a:off x="5111628" y="910793"/>
          <a:ext cx="2977374" cy="50373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32033"/>
                <a:gridCol w="1945341"/>
              </a:tblGrid>
              <a:tr h="279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ICM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이슈유형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기능개발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변경개선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보고자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 담당자 지정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ITSM ID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ITSM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Epic Link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그룹웨어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전자결재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등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구성요소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선택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등록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우선순위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Major, Critical </a:t>
                      </a:r>
                      <a:r>
                        <a:rPr lang="ko-KR" altLang="en-US" sz="80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난이도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ITSM 2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담당자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레이블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날짜선택</a:t>
                      </a:r>
                      <a:endParaRPr lang="ko-KR" altLang="en-US" sz="8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연결된 이슈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이슈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800" dirty="0">
                        <a:solidFill>
                          <a:schemeClr val="bg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담당자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 지정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22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1. JIRA </a:t>
            </a:r>
            <a:r>
              <a:rPr lang="ko-KR" altLang="en-US" smtClean="0"/>
              <a:t>개념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0" y="808493"/>
            <a:ext cx="8097317" cy="56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변경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z="700" smtClean="0"/>
              <a:pPr/>
              <a:t>2</a:t>
            </a:fld>
            <a:endParaRPr lang="ko-KR" altLang="en-US" sz="7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41469"/>
              </p:ext>
            </p:extLst>
          </p:nvPr>
        </p:nvGraphicFramePr>
        <p:xfrm>
          <a:off x="385763" y="800107"/>
          <a:ext cx="8371286" cy="5697552"/>
        </p:xfrm>
        <a:graphic>
          <a:graphicData uri="http://schemas.openxmlformats.org/drawingml/2006/table">
            <a:tbl>
              <a:tblPr/>
              <a:tblGrid>
                <a:gridCol w="507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33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389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7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18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버전번호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작성일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변경내용 요약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검수일자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검수자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관련문서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2018.11.05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초안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2018-11-06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이덕호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2018.11.06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09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내용 보완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– Case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산출물 문서 정리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구성도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2018-11-08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이덕호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2018.11.08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내용 보완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표준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긴급 프로세스 세분화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2018-11-09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이덕호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2018.11.28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내용 보완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현업회의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시 참석 주체 추가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티켓발행 방식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2018-11-28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이덕호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2019-01-03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내용 보완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이슈 유형 추가에 따른 정의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2019-01-03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이덕호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2.0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2019-07-05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ITSM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도입으로 인한 업무 처리 프로세스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2019-07-06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이덕호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3.0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2019-09-18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ICM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4.0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2020-05-18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검수 관리 프로세스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2020-05-18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및 범위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업무처리 절차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변경관리 절차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기타 정의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#Appendix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z="700" smtClean="0"/>
              <a:pPr/>
              <a:t>3</a:t>
            </a:fld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8461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범위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b="1" dirty="0" smtClean="0"/>
              <a:t>목표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시스템 안정화 및 변경영향 최소화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고객의 불편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불만을 해결하고 방향성을 제공하는 역할 수행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원활한 프로젝트 수행 및 지원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시스템 개발 절차화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표준화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문서화 진행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050" dirty="0"/>
          </a:p>
          <a:p>
            <a:r>
              <a:rPr lang="ko-KR" altLang="en-US" b="1" dirty="0" smtClean="0"/>
              <a:t>범위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 [</a:t>
            </a:r>
            <a:r>
              <a:rPr lang="ko-KR" altLang="en-US" sz="1200" b="1" smtClean="0">
                <a:latin typeface="+mn-ea"/>
              </a:rPr>
              <a:t>변경관리</a:t>
            </a:r>
            <a:r>
              <a:rPr lang="en-US" altLang="ko-KR" sz="1200" b="1" dirty="0" smtClean="0">
                <a:latin typeface="+mn-ea"/>
              </a:rPr>
              <a:t>] – </a:t>
            </a:r>
            <a:r>
              <a:rPr lang="ko-KR" altLang="en-US" sz="1200" b="1" smtClean="0">
                <a:latin typeface="+mn-ea"/>
              </a:rPr>
              <a:t>주요 </a:t>
            </a:r>
            <a:r>
              <a:rPr lang="en-US" altLang="ko-KR" sz="1200" b="1" dirty="0" smtClean="0">
                <a:latin typeface="+mn-ea"/>
              </a:rPr>
              <a:t>CI </a:t>
            </a:r>
            <a:r>
              <a:rPr lang="ko-KR" altLang="en-US" sz="1200" b="1" smtClean="0">
                <a:latin typeface="+mn-ea"/>
              </a:rPr>
              <a:t>변경 필요 시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어플리케이션 변경 및 신규 추가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DB </a:t>
            </a:r>
            <a:r>
              <a:rPr lang="ko-KR" altLang="en-US" sz="1200" dirty="0" smtClean="0">
                <a:latin typeface="+mn-ea"/>
              </a:rPr>
              <a:t>데이터 수정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테이블 생성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권한 변경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데이터모델링 등 지원 </a:t>
            </a:r>
            <a:r>
              <a:rPr lang="en-US" altLang="ko-KR" sz="1200" dirty="0" smtClean="0">
                <a:latin typeface="+mn-ea"/>
              </a:rPr>
              <a:t>(DBA)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패치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공통코드 변경 등 </a:t>
            </a:r>
            <a:r>
              <a:rPr lang="en-US" altLang="ko-KR" sz="1200" dirty="0" smtClean="0">
                <a:latin typeface="+mn-ea"/>
              </a:rPr>
              <a:t>CONFIG </a:t>
            </a:r>
            <a:r>
              <a:rPr lang="ko-KR" altLang="en-US" sz="1200" dirty="0" smtClean="0">
                <a:latin typeface="+mn-ea"/>
              </a:rPr>
              <a:t>지원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어플리케이션 변경 시 산출물의 품질 점검 및 모니터링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(SA)</a:t>
            </a: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lvl="0" indent="0">
              <a:buNone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2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관리지표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/>
              <a:t>관리지표 기준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2"/>
          </p:nvPr>
        </p:nvSpPr>
        <p:spPr>
          <a:xfrm>
            <a:off x="386962" y="1389325"/>
            <a:ext cx="8370095" cy="4789487"/>
          </a:xfrm>
        </p:spPr>
        <p:txBody>
          <a:bodyPr/>
          <a:lstStyle/>
          <a:p>
            <a:r>
              <a:rPr lang="ko-KR" altLang="en-US" sz="1200" dirty="0" smtClean="0"/>
              <a:t>관리지표 기준 전체 티켓 결과 </a:t>
            </a:r>
            <a:r>
              <a:rPr lang="en-US" altLang="ko-KR" sz="1200" dirty="0" smtClean="0"/>
              <a:t>(KPI </a:t>
            </a:r>
            <a:r>
              <a:rPr lang="ko-KR" altLang="en-US" sz="1200" smtClean="0"/>
              <a:t>단위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율</a:t>
            </a:r>
            <a:r>
              <a:rPr lang="en-US" altLang="ko-KR" sz="1200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2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62710"/>
              </p:ext>
            </p:extLst>
          </p:nvPr>
        </p:nvGraphicFramePr>
        <p:xfrm>
          <a:off x="322218" y="1898469"/>
          <a:ext cx="8499563" cy="2346229"/>
        </p:xfrm>
        <a:graphic>
          <a:graphicData uri="http://schemas.openxmlformats.org/drawingml/2006/table">
            <a:tbl>
              <a:tblPr firstRow="1" firstCol="1" bandRow="1"/>
              <a:tblGrid>
                <a:gridCol w="135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4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596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KPI</a:t>
                      </a:r>
                      <a:endParaRPr lang="ko-KR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r>
                        <a:rPr lang="en-US" sz="1000" b="1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b="1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</a:t>
                      </a:r>
                      <a:endParaRPr lang="ko-KR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목표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b="1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금주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b="1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차주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자원변경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조치율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자원변경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티켓에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대한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대응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이내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해결율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건 중 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건 처리 완료</a:t>
                      </a:r>
                      <a:endParaRPr lang="ko-KR" sz="9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분석요청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조치율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분석요청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티켓에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대한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대응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(4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이내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해결율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건 중 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건 처리 완료</a:t>
                      </a:r>
                      <a:endParaRPr 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오류율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후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이내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900" spc="-105" dirty="0" err="1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재배포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포함</a:t>
                      </a:r>
                      <a:r>
                        <a:rPr 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오류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해당사항 없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납기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준수율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완료예정에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맞춰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라이브에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배포한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협업 부서와 업무 협의 중 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완료 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건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건</a:t>
                      </a:r>
                      <a:r>
                        <a:rPr lang="en-US" altLang="ko-KR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투입인력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교체비율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시스템운영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유지보수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인력의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(6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개월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이내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교체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비율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900" kern="12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900" kern="12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 변경사항 없음</a:t>
                      </a:r>
                      <a:endParaRPr lang="ko-KR" sz="900" kern="1200" spc="-105" dirty="0">
                        <a:ln w="9525" cap="rnd" cmpd="sng" algn="ctr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bevel/>
                        </a:ln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5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만족도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티켓</a:t>
                      </a:r>
                      <a:r>
                        <a:rPr lang="en-US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900" spc="-105" dirty="0" err="1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티켓별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만족도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Calibri" panose="020F0502020204030204" pitchFamily="3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점수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900" spc="-105" dirty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합의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N/A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altLang="en-US" sz="900" spc="-105" dirty="0" smtClean="0">
                          <a:ln w="9525" cap="rnd" cmpd="sng" algn="ctr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effectLst/>
                          <a:latin typeface="Microsoft Sans Serif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 사항 없음</a:t>
                      </a:r>
                      <a:endParaRPr lang="ko-KR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8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변경관리 절차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– </a:t>
            </a:r>
            <a:r>
              <a:rPr lang="ko-KR" altLang="en-US" sz="1800" dirty="0" smtClean="0">
                <a:latin typeface="+mn-ea"/>
                <a:ea typeface="+mn-ea"/>
              </a:rPr>
              <a:t>항목 정의 </a:t>
            </a:r>
            <a:r>
              <a:rPr lang="en-US" altLang="ko-KR" sz="1800" dirty="0" smtClean="0">
                <a:latin typeface="+mn-ea"/>
                <a:ea typeface="+mn-ea"/>
              </a:rPr>
              <a:t>(1/4)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</a:rPr>
              <a:t>우선순위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smtClean="0">
                <a:latin typeface="+mn-ea"/>
              </a:rPr>
              <a:t>이슈 유형에 </a:t>
            </a:r>
            <a:r>
              <a:rPr lang="ko-KR" altLang="en-US" b="1" dirty="0" smtClean="0">
                <a:latin typeface="+mn-ea"/>
              </a:rPr>
              <a:t>따라 </a:t>
            </a:r>
            <a:r>
              <a:rPr lang="ko-KR" altLang="en-US" b="1" smtClean="0">
                <a:latin typeface="+mn-ea"/>
              </a:rPr>
              <a:t>차등 관리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386962" y="1342081"/>
            <a:ext cx="8370095" cy="4789487"/>
          </a:xfrm>
        </p:spPr>
        <p:txBody>
          <a:bodyPr/>
          <a:lstStyle/>
          <a:p>
            <a:r>
              <a:rPr lang="ko-KR" altLang="en-US" sz="1200" dirty="0" smtClean="0">
                <a:latin typeface="+mn-ea"/>
              </a:rPr>
              <a:t>우선 순위 관리 </a:t>
            </a:r>
            <a:r>
              <a:rPr lang="en-US" altLang="ko-KR" sz="1200" dirty="0" smtClean="0">
                <a:latin typeface="+mn-ea"/>
              </a:rPr>
              <a:t>(Critical, Major, Minor, Trivial)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이슈 유형 관리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기능개발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자원변경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smtClean="0">
                <a:latin typeface="+mn-ea"/>
              </a:rPr>
              <a:t>분석요청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smtClean="0">
                <a:latin typeface="+mn-ea"/>
              </a:rPr>
              <a:t>분석요청</a:t>
            </a:r>
            <a:r>
              <a:rPr lang="en-US" altLang="ko-KR" sz="1200" dirty="0" smtClean="0">
                <a:latin typeface="+mn-ea"/>
              </a:rPr>
              <a:t>DB/</a:t>
            </a:r>
            <a:r>
              <a:rPr lang="ko-KR" altLang="en-US" sz="1200" smtClean="0">
                <a:latin typeface="+mn-ea"/>
              </a:rPr>
              <a:t>장애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50297"/>
              </p:ext>
            </p:extLst>
          </p:nvPr>
        </p:nvGraphicFramePr>
        <p:xfrm>
          <a:off x="647700" y="1686560"/>
          <a:ext cx="74142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59740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8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Critical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수시간 내에 처리 되어야 할 항목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긴급배포 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Biz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적으로 중요한 업무로 우선적으로 처리 되어야 할 항목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Minor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일반적인 업무로 처리되어야 할 항목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권한 부여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이력관리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 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Trivial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기한적으로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정해지지 않으며 우선순위가 낮은 업무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사용하지 않는 것을 가이드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검수보고서에 활용하기 위해 우선 순위 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12135"/>
              </p:ext>
            </p:extLst>
          </p:nvPr>
        </p:nvGraphicFramePr>
        <p:xfrm>
          <a:off x="647700" y="4058392"/>
          <a:ext cx="741426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59740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기능개발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결함수정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기능 중 버그에 대한 변경 개발 요청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기능개발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변경개선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없던 기능에 대한 변경 개발 요청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자원변경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없는 리소스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자산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등에 대한 변경 요청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전자결재 문서 권한 부여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회의실 노출 제어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각종 시스템 접속 권한 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자원변경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(DB)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변경을 통해 데이터 변경 요청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분석요청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데이터에 대한 분석 요청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전자결재 결재선 확인 건 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오류 발생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요청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접속불가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사용불가 시 확인 요청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기능개발의 경우 개발일정 협의를 필히 거쳐야 함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변경관리 절차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– </a:t>
            </a:r>
            <a:r>
              <a:rPr lang="ko-KR" altLang="en-US" sz="1800" dirty="0" smtClean="0">
                <a:latin typeface="+mn-ea"/>
                <a:ea typeface="+mn-ea"/>
              </a:rPr>
              <a:t>항목 정의 </a:t>
            </a:r>
            <a:r>
              <a:rPr lang="en-US" altLang="ko-KR" sz="1800" dirty="0" smtClean="0">
                <a:latin typeface="+mn-ea"/>
                <a:ea typeface="+mn-ea"/>
              </a:rPr>
              <a:t>(1/4)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7</a:t>
            </a:fld>
            <a:endParaRPr lang="ko-KR" altLang="en-US"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</a:rPr>
              <a:t>레이블 관리를 통해 업무 성격 관리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386962" y="1342081"/>
            <a:ext cx="8370095" cy="4789487"/>
          </a:xfrm>
        </p:spPr>
        <p:txBody>
          <a:bodyPr/>
          <a:lstStyle/>
          <a:p>
            <a:r>
              <a:rPr lang="ko-KR" altLang="en-US" sz="1200" dirty="0" smtClean="0">
                <a:latin typeface="+mn-ea"/>
              </a:rPr>
              <a:t>배포 레이블</a:t>
            </a:r>
            <a:endParaRPr lang="en-US" altLang="ko-KR" sz="120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난이도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개발 난이도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디자인 레이블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smtClean="0">
                <a:latin typeface="+mn-ea"/>
              </a:rPr>
              <a:t>디자인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레이블을 추가하여 리소스 관리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100" b="1" dirty="0" smtClean="0">
                <a:latin typeface="+mn-ea"/>
              </a:rPr>
              <a:t>* </a:t>
            </a:r>
            <a:r>
              <a:rPr lang="ko-KR" altLang="en-US" sz="1100" b="1" smtClean="0">
                <a:latin typeface="+mn-ea"/>
              </a:rPr>
              <a:t>검수보고서와 주간업무 보고시 투입된 리소스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smtClean="0">
                <a:latin typeface="+mn-ea"/>
              </a:rPr>
              <a:t>티켓 관리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64442"/>
              </p:ext>
            </p:extLst>
          </p:nvPr>
        </p:nvGraphicFramePr>
        <p:xfrm>
          <a:off x="647700" y="1686560"/>
          <a:ext cx="741426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59740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8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정기배포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매주 정기적으로 관리해야 할 배포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Released &amp;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정기배포 일시에 맞도록 관리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긴급배포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Biz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적으로 중요하거나 장애로 인해 처리되어야 할 배포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배포보고서에 기입하여 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DPL </a:t>
                      </a:r>
                      <a:r>
                        <a:rPr lang="ko-KR" altLang="en-US" sz="10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티켓에서도 정기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긴급에 따라 분류하여 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98103"/>
              </p:ext>
            </p:extLst>
          </p:nvPr>
        </p:nvGraphicFramePr>
        <p:xfrm>
          <a:off x="647700" y="3422662"/>
          <a:ext cx="74142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59740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시스템이 많으며 분석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시 복잡도가 높은 경우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시스템이 적으며 분석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시 복잡도가 적절할 경우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단일 시스템에 대한 분석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일 경우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검수보고서에 활용하기 위해 난이도 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변경관리 절차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표준업무 </a:t>
            </a:r>
            <a:r>
              <a:rPr lang="ko-KR" altLang="en-US" sz="1800" smtClean="0"/>
              <a:t>프로세스 </a:t>
            </a:r>
            <a:r>
              <a:rPr lang="en-US" altLang="ko-KR" sz="1800" dirty="0" smtClean="0"/>
              <a:t>(2/4)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9" y="665182"/>
            <a:ext cx="8780767" cy="583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5240" y="1054101"/>
            <a:ext cx="181029" cy="223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</a:rPr>
              <a:t>I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T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</a:rPr>
              <a:t>S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M</a:t>
            </a:r>
            <a:endParaRPr kumimoji="0" lang="ko-KR" altLang="en-US" sz="1200" b="1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137" y="3308506"/>
            <a:ext cx="184713" cy="3136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</a:rPr>
              <a:t>J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I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R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A</a:t>
            </a:r>
            <a:endParaRPr lang="en-US" altLang="ko-KR" sz="1200" b="1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3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변경관리 절차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산출물 </a:t>
            </a:r>
            <a:r>
              <a:rPr lang="ko-KR" altLang="en-US" sz="1800" smtClean="0"/>
              <a:t>관리 </a:t>
            </a:r>
            <a:r>
              <a:rPr lang="en-US" altLang="ko-KR" sz="1800" dirty="0" smtClean="0"/>
              <a:t>(3/3)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200" b="1" dirty="0" smtClean="0">
                <a:latin typeface="+mn-ea"/>
              </a:rPr>
              <a:t>현업담당자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현업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개발요청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업무협의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티켓종료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smtClean="0">
                <a:latin typeface="+mn-ea"/>
              </a:rPr>
              <a:t>선처리자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smtClean="0">
                <a:latin typeface="+mn-ea"/>
              </a:rPr>
              <a:t>정보서비스팀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티켓 진행사항 관리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평점관리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현업 응대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lvl="0"/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변경관리자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(2</a:t>
            </a:r>
            <a:r>
              <a:rPr lang="ko-KR" altLang="en-US" sz="1200" b="1" smtClean="0">
                <a:solidFill>
                  <a:prstClr val="black"/>
                </a:solidFill>
                <a:latin typeface="+mn-ea"/>
              </a:rPr>
              <a:t>선처리자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b="1" smtClean="0">
                <a:solidFill>
                  <a:prstClr val="black"/>
                </a:solidFill>
                <a:latin typeface="+mn-ea"/>
              </a:rPr>
              <a:t>정보시스템실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) – </a:t>
            </a:r>
            <a:r>
              <a:rPr lang="ko-KR" altLang="en-US" sz="1200" b="1" smtClean="0">
                <a:solidFill>
                  <a:prstClr val="black"/>
                </a:solidFill>
                <a:latin typeface="+mn-ea"/>
              </a:rPr>
              <a:t>필요 시 </a:t>
            </a:r>
            <a:r>
              <a:rPr lang="ko-KR" altLang="en-US" sz="1200" b="1" u="sng" smtClean="0">
                <a:solidFill>
                  <a:srgbClr val="0070C0"/>
                </a:solidFill>
                <a:latin typeface="+mn-ea"/>
              </a:rPr>
              <a:t>과제선별회의</a:t>
            </a:r>
            <a:r>
              <a:rPr lang="ko-KR" altLang="en-US" sz="1200" b="1" smtClean="0">
                <a:solidFill>
                  <a:prstClr val="black"/>
                </a:solidFill>
                <a:latin typeface="+mn-ea"/>
              </a:rPr>
              <a:t>로 안전 진행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 - </a:t>
            </a:r>
            <a:r>
              <a:rPr lang="ko-KR" altLang="en-US" sz="1200">
                <a:solidFill>
                  <a:prstClr val="black"/>
                </a:solidFill>
                <a:latin typeface="+mn-ea"/>
              </a:rPr>
              <a:t>티켓 진행사항 관리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현업요구사항 구체화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</a:rPr>
              <a:t>현업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QA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0" lvl="0" indent="0">
              <a:buNone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ko-KR" altLang="en-US" sz="1200" b="1">
                <a:solidFill>
                  <a:srgbClr val="0070C0"/>
                </a:solidFill>
                <a:latin typeface="+mn-ea"/>
              </a:rPr>
              <a:t>주요 산출물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rgbClr val="0070C0"/>
                </a:solidFill>
                <a:latin typeface="+mn-ea"/>
              </a:rPr>
              <a:t>요구사항정의서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rgbClr val="0070C0"/>
                </a:solidFill>
                <a:latin typeface="+mn-ea"/>
              </a:rPr>
              <a:t>화면정의서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변경담당자</a:t>
            </a:r>
            <a:r>
              <a:rPr lang="en-US" altLang="ko-KR" sz="1200" b="1" dirty="0" smtClean="0">
                <a:latin typeface="+mn-ea"/>
              </a:rPr>
              <a:t>(2</a:t>
            </a:r>
            <a:r>
              <a:rPr lang="ko-KR" altLang="en-US" sz="1200" b="1" smtClean="0">
                <a:latin typeface="+mn-ea"/>
              </a:rPr>
              <a:t>선담당자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smtClean="0">
                <a:latin typeface="+mn-ea"/>
              </a:rPr>
              <a:t>정보시스템실</a:t>
            </a:r>
            <a:r>
              <a:rPr lang="en-US" altLang="ko-KR" sz="1200" b="1" dirty="0" smtClean="0">
                <a:latin typeface="+mn-ea"/>
              </a:rPr>
              <a:t>/SG_ITO</a:t>
            </a:r>
            <a:r>
              <a:rPr lang="ko-KR" altLang="en-US" sz="1200" b="1" dirty="0" smtClean="0">
                <a:latin typeface="+mn-ea"/>
              </a:rPr>
              <a:t>팀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변경계획 수립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변경관리</a:t>
            </a:r>
            <a:r>
              <a:rPr lang="en-US" altLang="ko-KR" sz="1200" dirty="0" smtClean="0">
                <a:latin typeface="+mn-ea"/>
              </a:rPr>
              <a:t>, QA, </a:t>
            </a:r>
            <a:r>
              <a:rPr lang="ko-KR" altLang="en-US" sz="1200" smtClean="0">
                <a:latin typeface="+mn-ea"/>
              </a:rPr>
              <a:t>모니터링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개발관리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</a:rPr>
              <a:t>주요 산출물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작업계획서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설계문서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b="1" dirty="0" err="1" smtClean="0">
                <a:latin typeface="+mn-ea"/>
              </a:rPr>
              <a:t>변경구현자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smtClean="0">
                <a:latin typeface="+mn-ea"/>
              </a:rPr>
              <a:t>정보시스템실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>
                <a:latin typeface="+mn-ea"/>
              </a:rPr>
              <a:t>SG_ITO</a:t>
            </a:r>
            <a:r>
              <a:rPr lang="ko-KR" altLang="en-US" sz="1200" b="1" smtClean="0">
                <a:latin typeface="+mn-ea"/>
              </a:rPr>
              <a:t>팀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  - </a:t>
            </a:r>
            <a:r>
              <a:rPr lang="ko-KR" altLang="en-US" sz="1200" dirty="0" smtClean="0">
                <a:latin typeface="+mn-ea"/>
              </a:rPr>
              <a:t>개발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err="1" smtClean="0">
                <a:latin typeface="+mn-ea"/>
              </a:rPr>
              <a:t>빌드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테스트결과</a:t>
            </a:r>
            <a:r>
              <a:rPr lang="en-US" altLang="ko-KR" sz="1200" dirty="0" smtClean="0">
                <a:latin typeface="+mn-ea"/>
              </a:rPr>
              <a:t>(QA), </a:t>
            </a:r>
            <a:r>
              <a:rPr lang="ko-KR" altLang="en-US" sz="1200" dirty="0" smtClean="0">
                <a:latin typeface="+mn-ea"/>
              </a:rPr>
              <a:t>배포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 -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산출물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영향분석서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테스트계획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결과문서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변경목록서</a:t>
            </a:r>
          </a:p>
        </p:txBody>
      </p:sp>
    </p:spTree>
    <p:extLst>
      <p:ext uri="{BB962C8B-B14F-4D97-AF65-F5344CB8AC3E}">
        <p14:creationId xmlns:p14="http://schemas.microsoft.com/office/powerpoint/2010/main" val="4474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wrap="none" anchor="ctr"/>
      <a:lstStyle>
        <a:defPPr algn="ctr" defTabSz="914218" eaLnBrk="1" fontAlgn="auto" latinLnBrk="1" hangingPunct="1">
          <a:spcBef>
            <a:spcPts val="0"/>
          </a:spcBef>
          <a:spcAft>
            <a:spcPts val="0"/>
          </a:spcAft>
          <a:buFont typeface="Arial" panose="020B0604020202020204" pitchFamily="34" charset="0"/>
          <a:buNone/>
          <a:defRPr kumimoji="0" sz="1800" b="1" dirty="0" smtClean="0">
            <a:solidFill>
              <a:prstClr val="black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wrap="none" anchor="ctr"/>
      <a:lstStyle>
        <a:defPPr algn="ctr" defTabSz="914218" eaLnBrk="1" fontAlgn="auto" latinLnBrk="1" hangingPunct="1">
          <a:spcBef>
            <a:spcPts val="0"/>
          </a:spcBef>
          <a:spcAft>
            <a:spcPts val="0"/>
          </a:spcAft>
          <a:buFont typeface="Arial" panose="020B0604020202020204" pitchFamily="34" charset="0"/>
          <a:buNone/>
          <a:defRPr kumimoji="0" sz="1800" b="1" dirty="0" smtClean="0">
            <a:solidFill>
              <a:prstClr val="black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7714BB6D27614788BD818EB071E594" ma:contentTypeVersion="4" ma:contentTypeDescription="새 문서를 만듭니다." ma:contentTypeScope="" ma:versionID="da413559fd3e64755254076e8f5f1200">
  <xsd:schema xmlns:xsd="http://www.w3.org/2001/XMLSchema" xmlns:xs="http://www.w3.org/2001/XMLSchema" xmlns:p="http://schemas.microsoft.com/office/2006/metadata/properties" xmlns:ns2="bdaf52c2-22d2-4f59-834d-4447136a24a1" targetNamespace="http://schemas.microsoft.com/office/2006/metadata/properties" ma:root="true" ma:fieldsID="213e522f4dcfc619f9f7608628dd7529" ns2:_="">
    <xsd:import namespace="bdaf52c2-22d2-4f59-834d-4447136a24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f52c2-22d2-4f59-834d-4447136a2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959528-079F-4192-9B14-302167E34F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f52c2-22d2-4f59-834d-4447136a2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067AE6-F5E0-405B-8F90-B3CDCDB9B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E92E76-84DA-4E25-8DB6-F20E31E650D8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daf52c2-22d2-4f59-834d-4447136a24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1480</Words>
  <Application>Microsoft Office PowerPoint</Application>
  <PresentationFormat>화면 슬라이드 쇼(4:3)</PresentationFormat>
  <Paragraphs>471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나눔고딕</vt:lpstr>
      <vt:lpstr>맑은 고딕</vt:lpstr>
      <vt:lpstr>Arial</vt:lpstr>
      <vt:lpstr>Calibri</vt:lpstr>
      <vt:lpstr>Microsoft Sans Serif</vt:lpstr>
      <vt:lpstr>Times New Roman</vt:lpstr>
      <vt:lpstr>제목</vt:lpstr>
      <vt:lpstr>목차</vt:lpstr>
      <vt:lpstr>본문</vt:lpstr>
      <vt:lpstr>끝</vt:lpstr>
      <vt:lpstr>변경관리 프로세스</vt:lpstr>
      <vt:lpstr>문서 변경 이력</vt:lpstr>
      <vt:lpstr>PowerPoint 프레젠테이션</vt:lpstr>
      <vt:lpstr>1. 목표 및 범위</vt:lpstr>
      <vt:lpstr>2. 관리지표</vt:lpstr>
      <vt:lpstr>3. 변경관리 절차 – 항목 정의 (1/4)</vt:lpstr>
      <vt:lpstr>3. 변경관리 절차 – 항목 정의 (1/4)</vt:lpstr>
      <vt:lpstr>3. 변경관리 절차 – 표준업무 프로세스 (2/4)</vt:lpstr>
      <vt:lpstr>3. 변경관리 절차 - 산출물 관리 (3/3)</vt:lpstr>
      <vt:lpstr>3. 변경관리 절차 - 산출물별 세부 항목 (4/4)</vt:lpstr>
      <vt:lpstr>4. 기타 정의</vt:lpstr>
      <vt:lpstr>PowerPoint 프레젠테이션</vt:lpstr>
      <vt:lpstr>#1. 업무 처리 예시 - 프로세스</vt:lpstr>
      <vt:lpstr>#1. 업무 처리 예시 - 접수 </vt:lpstr>
      <vt:lpstr>#2. 변경관리 – JIRA 카테고리</vt:lpstr>
      <vt:lpstr>5. 변경관리 - JIRA 등록</vt:lpstr>
      <vt:lpstr>참조1. JIRA 개념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사외교육신청 및 결과보고서 기획안</dc:title>
  <cp:lastModifiedBy>고두현/SGH 정보개발팀</cp:lastModifiedBy>
  <cp:revision>421</cp:revision>
  <dcterms:modified xsi:type="dcterms:W3CDTF">2020-05-19T02:45:54Z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0x010100DC7714BB6D27614788BD818EB071E594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