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1"/>
  </p:notesMasterIdLst>
  <p:sldIdLst>
    <p:sldId id="261" r:id="rId6"/>
    <p:sldId id="269" r:id="rId7"/>
    <p:sldId id="283" r:id="rId8"/>
    <p:sldId id="285" r:id="rId9"/>
    <p:sldId id="28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두현/SGH 정보시스템개발팀" initials="고정" lastIdx="1" clrIdx="0">
    <p:extLst>
      <p:ext uri="{19B8F6BF-5375-455C-9EA6-DF929625EA0E}">
        <p15:presenceInfo xmlns:p15="http://schemas.microsoft.com/office/powerpoint/2012/main" userId="S::doohko@smilegate.com::dd995692-b10d-4db4-a9b4-8952c56a04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04" d="100"/>
          <a:sy n="104" d="100"/>
        </p:scale>
        <p:origin x="11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두현/SGH 정보시스템개발팀" userId="dd995692-b10d-4db4-a9b4-8952c56a042e" providerId="ADAL" clId="{AC85E76E-CD9D-4067-A224-AC70CB1C9921}"/>
    <pc:docChg chg="undo custSel modSld">
      <pc:chgData name="고두현/SGH 정보시스템개발팀" userId="dd995692-b10d-4db4-a9b4-8952c56a042e" providerId="ADAL" clId="{AC85E76E-CD9D-4067-A224-AC70CB1C9921}" dt="2021-07-15T09:01:56.812" v="111" actId="20577"/>
      <pc:docMkLst>
        <pc:docMk/>
      </pc:docMkLst>
      <pc:sldChg chg="modSp mod">
        <pc:chgData name="고두현/SGH 정보시스템개발팀" userId="dd995692-b10d-4db4-a9b4-8952c56a042e" providerId="ADAL" clId="{AC85E76E-CD9D-4067-A224-AC70CB1C9921}" dt="2021-07-15T08:58:39.724" v="41" actId="20577"/>
        <pc:sldMkLst>
          <pc:docMk/>
          <pc:sldMk cId="2802480867" sldId="285"/>
        </pc:sldMkLst>
        <pc:spChg chg="mod">
          <ac:chgData name="고두현/SGH 정보시스템개발팀" userId="dd995692-b10d-4db4-a9b4-8952c56a042e" providerId="ADAL" clId="{AC85E76E-CD9D-4067-A224-AC70CB1C9921}" dt="2021-07-15T08:58:39.724" v="41" actId="20577"/>
          <ac:spMkLst>
            <pc:docMk/>
            <pc:sldMk cId="2802480867" sldId="285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8:58:33.092" v="39" actId="20577"/>
        <pc:sldMkLst>
          <pc:docMk/>
          <pc:sldMk cId="3681779810" sldId="286"/>
        </pc:sldMkLst>
        <pc:spChg chg="mod">
          <ac:chgData name="고두현/SGH 정보시스템개발팀" userId="dd995692-b10d-4db4-a9b4-8952c56a042e" providerId="ADAL" clId="{AC85E76E-CD9D-4067-A224-AC70CB1C9921}" dt="2021-07-15T08:58:33.092" v="39" actId="20577"/>
          <ac:spMkLst>
            <pc:docMk/>
            <pc:sldMk cId="3681779810" sldId="286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9:01:56.812" v="111" actId="20577"/>
        <pc:sldMkLst>
          <pc:docMk/>
          <pc:sldMk cId="1263002499" sldId="287"/>
        </pc:sldMkLst>
        <pc:spChg chg="mod">
          <ac:chgData name="고두현/SGH 정보시스템개발팀" userId="dd995692-b10d-4db4-a9b4-8952c56a042e" providerId="ADAL" clId="{AC85E76E-CD9D-4067-A224-AC70CB1C9921}" dt="2021-07-15T09:01:56.812" v="111" actId="20577"/>
          <ac:spMkLst>
            <pc:docMk/>
            <pc:sldMk cId="1263002499" sldId="287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8:57:47.123" v="35" actId="20577"/>
        <pc:sldMkLst>
          <pc:docMk/>
          <pc:sldMk cId="16223095" sldId="288"/>
        </pc:sldMkLst>
        <pc:spChg chg="mod">
          <ac:chgData name="고두현/SGH 정보시스템개발팀" userId="dd995692-b10d-4db4-a9b4-8952c56a042e" providerId="ADAL" clId="{AC85E76E-CD9D-4067-A224-AC70CB1C9921}" dt="2021-07-15T08:57:47.123" v="35" actId="20577"/>
          <ac:spMkLst>
            <pc:docMk/>
            <pc:sldMk cId="16223095" sldId="288"/>
            <ac:spMk id="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722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7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320151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</a:rPr>
              <a:t>업무투입률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분석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21.07.15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00983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21.07.14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78" y="513821"/>
            <a:ext cx="9896475" cy="62679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재무</a:t>
            </a:r>
            <a:r>
              <a:rPr lang="en-US" altLang="ko-KR" sz="1400" b="1" dirty="0">
                <a:solidFill>
                  <a:schemeClr val="bg1"/>
                </a:solidFill>
              </a:rPr>
              <a:t>Clip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&gt;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업무투입률관리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부서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부서별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투입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MM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03246" y="428625"/>
            <a:ext cx="203586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부서별</a:t>
            </a:r>
            <a:r>
              <a:rPr lang="en-US" altLang="ko-KR" sz="800" b="1" dirty="0" smtClean="0"/>
              <a:t>/</a:t>
            </a:r>
            <a:r>
              <a:rPr lang="ko-KR" altLang="en-US" sz="800" b="1" dirty="0" err="1" smtClean="0"/>
              <a:t>구성원별</a:t>
            </a:r>
            <a:r>
              <a:rPr lang="ko-KR" altLang="en-US" sz="800" b="1" dirty="0" smtClean="0"/>
              <a:t> </a:t>
            </a:r>
            <a:r>
              <a:rPr lang="en-US" altLang="ko-KR" sz="800" b="1" dirty="0" err="1" smtClean="0"/>
              <a:t>RadioButton</a:t>
            </a:r>
            <a:endParaRPr lang="en-US" altLang="ko-KR" sz="800" b="1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부서별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구성원별</a:t>
            </a:r>
            <a:r>
              <a:rPr lang="ko-KR" altLang="en-US" sz="800" dirty="0" smtClean="0"/>
              <a:t> 타입 선택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en-US" altLang="ko-KR" sz="800" dirty="0" err="1" smtClean="0"/>
              <a:t>fnRdoGubunChange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val</a:t>
            </a:r>
            <a:r>
              <a:rPr lang="en-US" altLang="ko-KR" sz="800" dirty="0" smtClean="0"/>
              <a:t>);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 smtClean="0">
                <a:sym typeface="Wingdings" panose="05000000000000000000" pitchFamily="2" charset="2"/>
              </a:rPr>
              <a:t>initUserCombo</a:t>
            </a:r>
            <a:r>
              <a:rPr lang="en-US" altLang="ko-KR" sz="800" dirty="0" smtClean="0">
                <a:sym typeface="Wingdings" panose="05000000000000000000" pitchFamily="2" charset="2"/>
              </a:rPr>
              <a:t>();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/>
              <a:t>DeptRatio_Month.js.</a:t>
            </a:r>
            <a:r>
              <a:rPr lang="en-US" altLang="ko-KR" sz="800" dirty="0" err="1" smtClean="0">
                <a:sym typeface="Wingdings" panose="05000000000000000000" pitchFamily="2" charset="2"/>
              </a:rPr>
              <a:t>fnSelect</a:t>
            </a:r>
            <a:r>
              <a:rPr lang="en-US" altLang="ko-KR" sz="800" dirty="0" smtClean="0">
                <a:sym typeface="Wingdings" panose="05000000000000000000" pitchFamily="2" charset="2"/>
              </a:rPr>
              <a:t>(); </a:t>
            </a:r>
            <a:r>
              <a:rPr lang="en-US" altLang="ko-KR" sz="800" dirty="0"/>
              <a:t>// </a:t>
            </a:r>
            <a:r>
              <a:rPr lang="ko-KR" altLang="en-US" sz="800" dirty="0" err="1"/>
              <a:t>페이지로드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참고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부서 </a:t>
            </a:r>
            <a:r>
              <a:rPr lang="en-US" altLang="ko-KR" sz="800" b="1" dirty="0" err="1" smtClean="0"/>
              <a:t>SelectBox</a:t>
            </a:r>
            <a:endParaRPr lang="en-US" altLang="ko-KR" sz="800" b="1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부서 변경 시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en-US" altLang="ko-KR" sz="800" dirty="0" smtClean="0"/>
              <a:t>$(“#</a:t>
            </a:r>
            <a:r>
              <a:rPr lang="en-US" altLang="ko-KR" sz="800" dirty="0" err="1" smtClean="0"/>
              <a:t>selDept</a:t>
            </a:r>
            <a:r>
              <a:rPr lang="en-US" altLang="ko-KR" sz="800" dirty="0" smtClean="0"/>
              <a:t>”).change();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>
                <a:sym typeface="Wingdings" panose="05000000000000000000" pitchFamily="2" charset="2"/>
              </a:rPr>
              <a:t>initUserCombo</a:t>
            </a:r>
            <a:r>
              <a:rPr lang="en-US" altLang="ko-KR" sz="800" dirty="0" smtClean="0">
                <a:sym typeface="Wingdings" panose="05000000000000000000" pitchFamily="2" charset="2"/>
              </a:rPr>
              <a:t>();</a:t>
            </a:r>
            <a:endParaRPr lang="en-US" altLang="ko-KR" sz="8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/>
              <a:t>DeptRatio_Month.js.</a:t>
            </a:r>
            <a:r>
              <a:rPr lang="en-US" altLang="ko-KR" sz="800" dirty="0" err="1" smtClean="0">
                <a:sym typeface="Wingdings" panose="05000000000000000000" pitchFamily="2" charset="2"/>
              </a:rPr>
              <a:t>fnSelect</a:t>
            </a:r>
            <a:r>
              <a:rPr lang="en-US" altLang="ko-KR" sz="800" dirty="0" smtClean="0">
                <a:sym typeface="Wingdings" panose="05000000000000000000" pitchFamily="2" charset="2"/>
              </a:rPr>
              <a:t>(); </a:t>
            </a:r>
            <a:r>
              <a:rPr lang="en-US" altLang="ko-KR" sz="800" dirty="0"/>
              <a:t>// </a:t>
            </a:r>
            <a:r>
              <a:rPr lang="ko-KR" altLang="en-US" sz="800" dirty="0" err="1"/>
              <a:t>페이지로드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참고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 smtClean="0"/>
              <a:t>투입시간</a:t>
            </a:r>
            <a:r>
              <a:rPr lang="en-US" altLang="ko-KR" sz="800" b="1" dirty="0" smtClean="0"/>
              <a:t>/</a:t>
            </a:r>
            <a:r>
              <a:rPr lang="ko-KR" altLang="en-US" sz="800" b="1" dirty="0" smtClean="0"/>
              <a:t>투입</a:t>
            </a:r>
            <a:r>
              <a:rPr lang="en-US" altLang="ko-KR" sz="800" b="1" dirty="0" smtClean="0"/>
              <a:t>MM </a:t>
            </a:r>
            <a:r>
              <a:rPr lang="en-US" altLang="ko-KR" sz="800" b="1" dirty="0" err="1" smtClean="0"/>
              <a:t>RadioButton</a:t>
            </a:r>
            <a:endParaRPr lang="en-US" altLang="ko-KR" sz="800" b="1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부서별</a:t>
            </a:r>
            <a:r>
              <a:rPr lang="en-US" altLang="ko-KR" sz="800" dirty="0"/>
              <a:t>/</a:t>
            </a:r>
            <a:r>
              <a:rPr lang="ko-KR" altLang="en-US" sz="800" dirty="0" err="1"/>
              <a:t>구성원별</a:t>
            </a:r>
            <a:r>
              <a:rPr lang="ko-KR" altLang="en-US" sz="800" dirty="0"/>
              <a:t> 타입 </a:t>
            </a:r>
            <a:r>
              <a:rPr lang="ko-KR" altLang="en-US" sz="800" dirty="0" smtClean="0"/>
              <a:t>선택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 smtClean="0"/>
              <a:t>$(“input[name=</a:t>
            </a:r>
            <a:r>
              <a:rPr lang="en-US" altLang="ko-KR" sz="800" dirty="0" err="1" smtClean="0"/>
              <a:t>rdoType</a:t>
            </a:r>
            <a:r>
              <a:rPr lang="en-US" altLang="ko-KR" sz="800" dirty="0" smtClean="0"/>
              <a:t>]”).</a:t>
            </a:r>
            <a:r>
              <a:rPr lang="en-US" altLang="ko-KR" sz="800" dirty="0"/>
              <a:t>change</a:t>
            </a:r>
            <a:r>
              <a:rPr lang="en-US" altLang="ko-KR" sz="800" dirty="0" smtClean="0"/>
              <a:t>();</a:t>
            </a:r>
            <a:endParaRPr lang="en-US" altLang="ko-KR" sz="8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/>
              <a:t>DeptRatio_Month.js.</a:t>
            </a:r>
            <a:r>
              <a:rPr lang="en-US" altLang="ko-KR" sz="800" dirty="0" err="1" smtClean="0">
                <a:sym typeface="Wingdings" panose="05000000000000000000" pitchFamily="2" charset="2"/>
              </a:rPr>
              <a:t>fnSelect</a:t>
            </a:r>
            <a:r>
              <a:rPr lang="en-US" altLang="ko-KR" sz="800" dirty="0" smtClean="0">
                <a:sym typeface="Wingdings" panose="05000000000000000000" pitchFamily="2" charset="2"/>
              </a:rPr>
              <a:t>(); </a:t>
            </a:r>
            <a:r>
              <a:rPr lang="en-US" altLang="ko-KR" sz="800" dirty="0"/>
              <a:t>// </a:t>
            </a:r>
            <a:r>
              <a:rPr lang="ko-KR" altLang="en-US" sz="800" dirty="0" err="1"/>
              <a:t>페이지로드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참고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검색</a:t>
            </a:r>
            <a:endParaRPr lang="en-US" altLang="ko-KR" sz="800" b="1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err="1" smtClean="0"/>
              <a:t>관리년월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구분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타입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부서별 정보 기준 검색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en-US" altLang="ko-KR" sz="800" dirty="0" err="1"/>
              <a:t>DeptRatio_Month.js.fnSelect</a:t>
            </a:r>
            <a:r>
              <a:rPr lang="en-US" altLang="ko-KR" sz="800" dirty="0" smtClean="0"/>
              <a:t>(); // </a:t>
            </a:r>
            <a:r>
              <a:rPr lang="ko-KR" altLang="en-US" sz="800" dirty="0" err="1" smtClean="0"/>
              <a:t>페이지로드</a:t>
            </a:r>
            <a:r>
              <a:rPr lang="ko-KR" altLang="en-US" sz="800" dirty="0" smtClean="0"/>
              <a:t> </a:t>
            </a:r>
            <a:r>
              <a:rPr lang="ko-KR" altLang="en-US" sz="800" dirty="0" smtClean="0"/>
              <a:t>참고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상세 정보 팝업</a:t>
            </a:r>
            <a:endParaRPr lang="en-US" altLang="ko-KR" sz="800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해당 시간에 대한 상세 정보 팝업 제공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en-US" altLang="ko-KR" sz="800" dirty="0" err="1"/>
              <a:t>DeptRatio_Month.js.</a:t>
            </a:r>
            <a:r>
              <a:rPr lang="en-US" altLang="ko-KR" sz="800" dirty="0" err="1" smtClean="0"/>
              <a:t>fnViewDetail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obj</a:t>
            </a:r>
            <a:r>
              <a:rPr lang="en-US" altLang="ko-KR" sz="800" dirty="0" smtClean="0"/>
              <a:t>, week);</a:t>
            </a:r>
            <a:r>
              <a:rPr lang="en-US" altLang="ko-KR" sz="800" b="1" dirty="0" smtClean="0"/>
              <a:t> </a:t>
            </a:r>
            <a:endParaRPr lang="en-US" altLang="ko-KR" sz="8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/>
              <a:t>DeptRatio_Month.js.</a:t>
            </a:r>
            <a:r>
              <a:rPr lang="en-US" altLang="ko-KR" sz="800" dirty="0" err="1" smtClean="0">
                <a:sym typeface="Wingdings" panose="05000000000000000000" pitchFamily="2" charset="2"/>
              </a:rPr>
              <a:t>fnSelectDetailList</a:t>
            </a:r>
            <a:r>
              <a:rPr lang="en-US" altLang="ko-KR" sz="800" dirty="0" smtClean="0">
                <a:sym typeface="Wingdings" panose="05000000000000000000" pitchFamily="2" charset="2"/>
              </a:rPr>
              <a:t>(</a:t>
            </a:r>
            <a:r>
              <a:rPr lang="en-US" altLang="ko-KR" sz="800" dirty="0" err="1" smtClean="0">
                <a:sym typeface="Wingdings" panose="05000000000000000000" pitchFamily="2" charset="2"/>
              </a:rPr>
              <a:t>pjtCd</a:t>
            </a:r>
            <a:r>
              <a:rPr lang="en-US" altLang="ko-KR" sz="800" dirty="0" smtClean="0">
                <a:sym typeface="Wingdings" panose="05000000000000000000" pitchFamily="2" charset="2"/>
              </a:rPr>
              <a:t>, week);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 smtClean="0"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800" dirty="0" smtClean="0">
                <a:sym typeface="Wingdings" panose="05000000000000000000" pitchFamily="2" charset="2"/>
              </a:rPr>
              <a:t>=‘</a:t>
            </a:r>
            <a:r>
              <a:rPr lang="en-US" altLang="ko-KR" sz="800" dirty="0" err="1" smtClean="0">
                <a:sym typeface="Wingdings" panose="05000000000000000000" pitchFamily="2" charset="2"/>
              </a:rPr>
              <a:t>SelectProjectDetailList</a:t>
            </a:r>
            <a:r>
              <a:rPr lang="en-US" altLang="ko-KR" sz="800" dirty="0" smtClean="0">
                <a:sym typeface="Wingdings" panose="05000000000000000000" pitchFamily="2" charset="2"/>
              </a:rPr>
              <a:t>’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 smtClean="0">
                <a:sym typeface="Wingdings" panose="05000000000000000000" pitchFamily="2" charset="2"/>
              </a:rPr>
              <a:t>dbo.up_MANDAY_DEPT_RATIO_DETAIL_SELECT</a:t>
            </a:r>
            <a:endParaRPr lang="en-US" altLang="ko-KR" sz="80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/>
              <a:t>DeptRatio_Month.js.</a:t>
            </a:r>
            <a:r>
              <a:rPr lang="en-US" altLang="ko-KR" sz="800" dirty="0" err="1" smtClean="0">
                <a:sym typeface="Wingdings" panose="05000000000000000000" pitchFamily="2" charset="2"/>
              </a:rPr>
              <a:t>fnSElectDetailList_Json</a:t>
            </a:r>
            <a:r>
              <a:rPr lang="en-US" altLang="ko-KR" sz="800" dirty="0" smtClean="0">
                <a:sym typeface="Wingdings" panose="05000000000000000000" pitchFamily="2" charset="2"/>
              </a:rPr>
              <a:t>(response);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/>
              <a:t>DeptRatio_Month.js.</a:t>
            </a:r>
            <a:r>
              <a:rPr lang="en-US" altLang="ko-KR" sz="800" dirty="0" err="1" smtClean="0">
                <a:sym typeface="Wingdings" panose="05000000000000000000" pitchFamily="2" charset="2"/>
              </a:rPr>
              <a:t>fnDetailDisplay</a:t>
            </a:r>
            <a:r>
              <a:rPr lang="en-US" altLang="ko-KR" sz="800" dirty="0" smtClean="0">
                <a:sym typeface="Wingdings" panose="05000000000000000000" pitchFamily="2" charset="2"/>
              </a:rPr>
              <a:t>(true);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800" dirty="0">
              <a:sym typeface="Wingdings" panose="05000000000000000000" pitchFamily="2" charset="2"/>
            </a:endParaRPr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제출 현황</a:t>
            </a:r>
            <a:endParaRPr lang="en-US" altLang="ko-KR" sz="800" b="1" dirty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프로젝트 관련 제출 현황 제공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en-US" altLang="ko-KR" sz="800" dirty="0" err="1"/>
              <a:t>DeptRatio_Month.js.</a:t>
            </a:r>
            <a:r>
              <a:rPr lang="en-US" altLang="ko-KR" sz="800" dirty="0" err="1" smtClean="0"/>
              <a:t>fnSelect</a:t>
            </a:r>
            <a:r>
              <a:rPr lang="en-US" altLang="ko-KR" sz="800" dirty="0"/>
              <a:t>(); // </a:t>
            </a:r>
            <a:r>
              <a:rPr lang="ko-KR" altLang="en-US" sz="800" dirty="0" smtClean="0"/>
              <a:t>페이지 </a:t>
            </a:r>
            <a:r>
              <a:rPr lang="ko-KR" altLang="en-US" sz="800" dirty="0" err="1" smtClean="0"/>
              <a:t>로드시</a:t>
            </a:r>
            <a:r>
              <a:rPr lang="ko-KR" altLang="en-US" sz="800" dirty="0" smtClean="0"/>
              <a:t> 같이 제공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6</a:t>
            </a:r>
            <a:r>
              <a:rPr lang="en-US" altLang="ko-KR" sz="800" b="1" dirty="0"/>
              <a:t>. </a:t>
            </a:r>
            <a:r>
              <a:rPr lang="ko-KR" altLang="en-US" sz="800" b="1" dirty="0" smtClean="0"/>
              <a:t>제출 현황의 이름 클릭 시</a:t>
            </a:r>
            <a:endParaRPr lang="en-US" altLang="ko-KR" sz="800" b="1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err="1" smtClean="0"/>
              <a:t>구성원별</a:t>
            </a:r>
            <a:r>
              <a:rPr lang="ko-KR" altLang="en-US" sz="800" dirty="0" smtClean="0"/>
              <a:t> 해당 유저의 정보 기준으로 투입</a:t>
            </a:r>
            <a:r>
              <a:rPr lang="en-US" altLang="ko-KR" sz="800" dirty="0" smtClean="0"/>
              <a:t>MM</a:t>
            </a:r>
            <a:r>
              <a:rPr lang="ko-KR" altLang="en-US" sz="800" dirty="0" smtClean="0"/>
              <a:t>을 제공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en-US" altLang="ko-KR" sz="800" dirty="0" err="1"/>
              <a:t>DeptRatio_Month.js.</a:t>
            </a:r>
            <a:r>
              <a:rPr lang="en-US" altLang="ko-KR" sz="800" dirty="0" err="1" smtClean="0"/>
              <a:t>fnDetailUser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userId</a:t>
            </a:r>
            <a:r>
              <a:rPr lang="en-US" altLang="ko-KR" sz="800" dirty="0" smtClean="0"/>
              <a:t>);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 smtClean="0">
                <a:sym typeface="Wingdings" panose="05000000000000000000" pitchFamily="2" charset="2"/>
              </a:rPr>
              <a:t>fnRdoGubunChange</a:t>
            </a:r>
            <a:r>
              <a:rPr lang="en-US" altLang="ko-KR" sz="800" dirty="0" smtClean="0">
                <a:sym typeface="Wingdings" panose="05000000000000000000" pitchFamily="2" charset="2"/>
              </a:rPr>
              <a:t>(2);</a:t>
            </a: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부서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투입률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관리</a:t>
            </a:r>
            <a:r>
              <a:rPr lang="en-US" altLang="ko-KR" sz="800" b="1" dirty="0">
                <a:solidFill>
                  <a:srgbClr val="FF0000"/>
                </a:solidFill>
              </a:rPr>
              <a:t>-</a:t>
            </a:r>
            <a:r>
              <a:rPr lang="ko-KR" altLang="en-US" sz="800" b="1" dirty="0" err="1">
                <a:solidFill>
                  <a:srgbClr val="FF0000"/>
                </a:solidFill>
              </a:rPr>
              <a:t>구성원별</a:t>
            </a:r>
            <a:r>
              <a:rPr lang="en-US" altLang="ko-KR" sz="800" b="1" dirty="0">
                <a:solidFill>
                  <a:srgbClr val="FF0000"/>
                </a:solidFill>
              </a:rPr>
              <a:t>,</a:t>
            </a:r>
            <a:r>
              <a:rPr lang="ko-KR" altLang="en-US" sz="800" b="1" dirty="0">
                <a:solidFill>
                  <a:srgbClr val="FF0000"/>
                </a:solidFill>
              </a:rPr>
              <a:t>투입</a:t>
            </a:r>
            <a:r>
              <a:rPr lang="en-US" altLang="ko-KR" sz="800" b="1" dirty="0">
                <a:solidFill>
                  <a:srgbClr val="FF0000"/>
                </a:solidFill>
              </a:rPr>
              <a:t>MM </a:t>
            </a:r>
            <a:r>
              <a:rPr lang="ko-KR" altLang="en-US" sz="800" b="1" dirty="0">
                <a:solidFill>
                  <a:srgbClr val="FF0000"/>
                </a:solidFill>
              </a:rPr>
              <a:t>참고</a:t>
            </a:r>
            <a:endParaRPr lang="en-US" altLang="ko-KR" sz="8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4808426" y="7467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58040"/>
          <a:stretch/>
        </p:blipFill>
        <p:spPr>
          <a:xfrm>
            <a:off x="5648473" y="4318128"/>
            <a:ext cx="4308077" cy="13685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3954701" y="74670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56804" y="1934103"/>
            <a:ext cx="937814" cy="144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7" idx="1"/>
            <a:endCxn id="6" idx="0"/>
          </p:cNvCxnSpPr>
          <p:nvPr/>
        </p:nvCxnSpPr>
        <p:spPr>
          <a:xfrm rot="10800000" flipV="1">
            <a:off x="7802512" y="2006142"/>
            <a:ext cx="154292" cy="23119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06886B-804D-41BE-95FE-41427EFACAD2}"/>
              </a:ext>
            </a:extLst>
          </p:cNvPr>
          <p:cNvSpPr txBox="1"/>
          <p:nvPr/>
        </p:nvSpPr>
        <p:spPr>
          <a:xfrm>
            <a:off x="342763" y="1394286"/>
            <a:ext cx="7379460" cy="343170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[Page Loading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]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$(document).ready(function(){</a:t>
            </a:r>
          </a:p>
          <a:p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   </a:t>
            </a:r>
            <a:r>
              <a:rPr lang="en-US" altLang="ko-KR" sz="900" dirty="0" err="1" smtClean="0">
                <a:latin typeface="+mn-ea"/>
              </a:rPr>
              <a:t>ManDayCommon.js.setAccYYMM_Init</a:t>
            </a:r>
            <a:r>
              <a:rPr lang="en-US" altLang="ko-KR" sz="900" dirty="0" smtClean="0">
                <a:latin typeface="+mn-ea"/>
              </a:rPr>
              <a:t>();</a:t>
            </a:r>
          </a:p>
          <a:p>
            <a:r>
              <a:rPr lang="en-US" altLang="ko-KR" sz="900" b="1" dirty="0" smtClean="0">
                <a:latin typeface="+mn-ea"/>
              </a:rPr>
              <a:t>         ↓</a:t>
            </a:r>
          </a:p>
          <a:p>
            <a:r>
              <a:rPr lang="en-US" altLang="ko-KR" sz="900" dirty="0" smtClean="0">
                <a:latin typeface="+mn-ea"/>
              </a:rPr>
              <a:t>    </a:t>
            </a:r>
            <a:r>
              <a:rPr lang="en-US" altLang="ko-KR" sz="900" dirty="0" err="1" smtClean="0">
                <a:latin typeface="+mn-ea"/>
              </a:rPr>
              <a:t>DeptRatio_Month.js.fnGetDeptInfo</a:t>
            </a:r>
            <a:r>
              <a:rPr lang="en-US" altLang="ko-KR" sz="900" dirty="0" smtClean="0">
                <a:latin typeface="+mn-ea"/>
              </a:rPr>
              <a:t>();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SelectCostCenterMonth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’&amp;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ComCd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=‘H00000001’&amp;WorkYM=‘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202006’</a:t>
            </a:r>
            <a:endParaRPr lang="en-US" altLang="ko-KR" sz="9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dbo.up_MANDA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Y_DEPT_REPORT_DET_SELECT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    	// 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부서별 업무투입시간 월별 조회</a:t>
            </a:r>
            <a:endParaRPr lang="en-US" altLang="ko-KR" sz="9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ko-KR" sz="900" b="1" dirty="0">
                <a:latin typeface="+mn-ea"/>
              </a:rPr>
              <a:t> </a:t>
            </a:r>
            <a:r>
              <a:rPr lang="en-US" altLang="ko-KR" sz="900" b="1" dirty="0" smtClean="0">
                <a:latin typeface="+mn-ea"/>
              </a:rPr>
              <a:t>     ↓</a:t>
            </a:r>
            <a:endParaRPr lang="en-US" altLang="ko-KR" sz="900" b="1" dirty="0">
              <a:latin typeface="+mn-ea"/>
            </a:endParaRP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 smtClean="0">
                <a:latin typeface="+mn-ea"/>
              </a:rPr>
              <a:t>DeptRatio_Month.js.fnSelect</a:t>
            </a:r>
            <a:r>
              <a:rPr lang="en-US" altLang="ko-KR" sz="900" dirty="0" smtClean="0">
                <a:latin typeface="+mn-ea"/>
              </a:rPr>
              <a:t>();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 </a:t>
            </a:r>
            <a:r>
              <a:rPr lang="en-US" altLang="ko-KR" sz="900" dirty="0" err="1">
                <a:latin typeface="+mn-ea"/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SelectCloseMngList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’&amp;</a:t>
            </a:r>
            <a:r>
              <a:rPr lang="en-US" altLang="ko-KR" sz="900" dirty="0" err="1">
                <a:latin typeface="+mn-ea"/>
                <a:sym typeface="Wingdings" panose="05000000000000000000" pitchFamily="2" charset="2"/>
              </a:rPr>
              <a:t>ComCd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=‘H00000001’&amp;WorkYM=‘202006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’&amp;DeptCd=‘H0000181’</a:t>
            </a:r>
            <a:endParaRPr lang="en-US" altLang="ko-KR" sz="9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  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dbo.up_MANDAY_CLOSE_MNG_SELECT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	         	// </a:t>
            </a:r>
            <a:r>
              <a:rPr lang="ko-KR" altLang="en-US" sz="900" dirty="0" err="1" smtClean="0">
                <a:latin typeface="+mn-ea"/>
                <a:sym typeface="Wingdings" panose="05000000000000000000" pitchFamily="2" charset="2"/>
              </a:rPr>
              <a:t>업무투입률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900" dirty="0" err="1" smtClean="0">
                <a:latin typeface="+mn-ea"/>
                <a:sym typeface="Wingdings" panose="05000000000000000000" pitchFamily="2" charset="2"/>
              </a:rPr>
              <a:t>마감기간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 조회</a:t>
            </a:r>
            <a:endParaRPr lang="en-US" altLang="ko-KR" sz="9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DeptRatio_Month.js.fnSelectDeptRatio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();		// 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부서별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투입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MM</a:t>
            </a: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SelectDeptRatioMonthList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’&amp;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WorkYM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=‘202005’&amp;DeptCd=‘H0000181’</a:t>
            </a: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  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dbo.up_MANDAY_DEPT_RATIO_MONTH_SELECT</a:t>
            </a:r>
            <a:endParaRPr lang="en-US" altLang="ko-KR" sz="9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DeptRatio_Month.js.fnSelectDeptRatio_Json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(response);   	// 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부서별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투입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MM 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목록 그리기</a:t>
            </a:r>
            <a:endParaRPr lang="en-US" altLang="ko-KR" sz="9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       </a:t>
            </a:r>
            <a:r>
              <a:rPr lang="en-US" altLang="ko-KR" sz="900" dirty="0" err="1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900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=‘</a:t>
            </a:r>
            <a:r>
              <a:rPr lang="en-US" altLang="ko-KR" sz="900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SelectDeptTimelineMonthList</a:t>
            </a:r>
            <a:r>
              <a:rPr lang="en-US" altLang="ko-KR" sz="900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’&amp;</a:t>
            </a:r>
            <a:r>
              <a:rPr lang="en-US" altLang="ko-KR" sz="900" dirty="0" err="1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WorkYM</a:t>
            </a:r>
            <a:r>
              <a:rPr lang="en-US" altLang="ko-KR" sz="900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=‘202005’&amp;DeptCd=‘H0000181’</a:t>
            </a:r>
          </a:p>
          <a:p>
            <a:r>
              <a:rPr lang="en-US" altLang="ko-KR" sz="900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        </a:t>
            </a:r>
            <a:r>
              <a:rPr lang="en-US" altLang="ko-KR" sz="900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dbo.up_MANDAY_DEPT_TIMELINE_MONTH_SELECT</a:t>
            </a:r>
            <a:endParaRPr lang="en-US" altLang="ko-KR" sz="900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       </a:t>
            </a:r>
            <a:r>
              <a:rPr lang="en-US" altLang="ko-KR" sz="900" dirty="0" err="1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DeptRatio_Month.js.fnSelectDeptRatio_Json</a:t>
            </a:r>
            <a:r>
              <a:rPr lang="en-US" altLang="ko-KR" sz="900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(response);   	// </a:t>
            </a:r>
            <a:r>
              <a:rPr lang="ko-KR" altLang="en-US" sz="900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부서별</a:t>
            </a:r>
            <a:r>
              <a:rPr lang="en-US" altLang="ko-KR" sz="900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900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투입시간</a:t>
            </a:r>
            <a:r>
              <a:rPr lang="en-US" altLang="ko-KR" sz="900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900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목록 </a:t>
            </a:r>
            <a:r>
              <a:rPr lang="ko-KR" altLang="en-US" sz="900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그리기</a:t>
            </a:r>
            <a:endParaRPr lang="en-US" altLang="ko-KR" sz="9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 </a:t>
            </a:r>
            <a:r>
              <a:rPr lang="en-US" altLang="ko-KR" sz="900" dirty="0" err="1" smtClean="0">
                <a:latin typeface="+mn-ea"/>
              </a:rPr>
              <a:t>DeptRatio_Month.js.fnSelectDeptStatus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();</a:t>
            </a: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 </a:t>
            </a:r>
            <a:r>
              <a:rPr lang="en-US" altLang="ko-KR" sz="900" dirty="0" err="1">
                <a:latin typeface="+mn-ea"/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SelectDeptStatus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’&amp;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WorkYM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202107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’&amp;DeptCd=‘H0000181’&amp;Status=‘1’</a:t>
            </a:r>
            <a:endParaRPr lang="en-US" altLang="ko-KR" sz="9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    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dbo.up_MANDAY_DEPT_STATUS_SELECT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 	// 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부서별 진행 상태 조회</a:t>
            </a:r>
            <a:endParaRPr lang="en-US" altLang="ko-KR" sz="9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 </a:t>
            </a:r>
            <a:r>
              <a:rPr lang="en-US" altLang="ko-KR" sz="900" dirty="0" err="1" smtClean="0">
                <a:latin typeface="+mn-ea"/>
              </a:rPr>
              <a:t>DeptRatio_Month.js.fnSelectDeptStatus_Json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(response);</a:t>
            </a: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DeptRatio_Month.js.fnSetButton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();</a:t>
            </a:r>
            <a:endParaRPr lang="en-US" altLang="ko-KR" sz="9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 smtClean="0">
                <a:latin typeface="+mn-ea"/>
              </a:rPr>
              <a:t>})</a:t>
            </a:r>
            <a:endParaRPr lang="en-US" altLang="ko-KR" sz="900" dirty="0" smtClean="0">
              <a:latin typeface="+mn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386155" y="74670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5732701" y="74406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8928288" y="188958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5561126" y="421547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48465" y="600271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4427919" y="651532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77" y="513821"/>
            <a:ext cx="9896475" cy="62679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재무</a:t>
            </a:r>
            <a:r>
              <a:rPr lang="en-US" altLang="ko-KR" sz="1400" b="1" dirty="0">
                <a:solidFill>
                  <a:schemeClr val="bg1"/>
                </a:solidFill>
              </a:rPr>
              <a:t>Clip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&gt;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업무투입률관리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부서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구성원별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투입시간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38803"/>
            <a:ext cx="2035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/>
              <a:t>유저 </a:t>
            </a:r>
            <a:r>
              <a:rPr lang="en-US" altLang="ko-KR" sz="800" b="1" dirty="0" err="1"/>
              <a:t>SelectBox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err="1"/>
              <a:t>관리년월</a:t>
            </a:r>
            <a:r>
              <a:rPr lang="ko-KR" altLang="en-US" sz="800" dirty="0"/>
              <a:t> 기준 재 검색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en-US" altLang="ko-KR" sz="800" dirty="0" err="1"/>
              <a:t>fnSelect</a:t>
            </a:r>
            <a:r>
              <a:rPr lang="en-US" altLang="ko-KR" sz="800" dirty="0"/>
              <a:t>(); // </a:t>
            </a:r>
            <a:r>
              <a:rPr lang="ko-KR" altLang="en-US" sz="800" dirty="0" err="1"/>
              <a:t>페이지로드</a:t>
            </a:r>
            <a:r>
              <a:rPr lang="ko-KR" altLang="en-US" sz="800" dirty="0"/>
              <a:t> 참고</a:t>
            </a:r>
            <a:endParaRPr lang="en-US" altLang="ko-KR" sz="800" dirty="0"/>
          </a:p>
          <a:p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작성 중인 데이터 저장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DeptRatio_Month.js.fnSave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ManDayCommon.js.fnAutoCalcLast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();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=‘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saveUserStatus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’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dbo.up_MANDAY_USER_STATUS_SAVE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DeptRatio_month.js.fnDoSave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();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=‘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saveUserRatioMonth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’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결재상신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작성한 데이터 기준 결재 상신 양식 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DeptRatio_Month.js.fnApproval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전자결재 양식 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프로젝트부서 추가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및 부서 추가 용 팝업 호출 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ManDayCommon.js.fnAddPJT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popProject_User_List.aspx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ManDayCommon.js.fnSavePjtUser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arrPJT_CD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); //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프로젝트 저장 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=‘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saveUserPjtAdd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’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en-US" altLang="ko-KR" sz="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sym typeface="Wingdings" panose="05000000000000000000" pitchFamily="2" charset="2"/>
              </a:rPr>
              <a:t>※ 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부서 구분</a:t>
            </a:r>
            <a:r>
              <a:rPr lang="en-US" altLang="ko-KR" sz="800" b="1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투입 타입</a:t>
            </a:r>
            <a:r>
              <a:rPr lang="en-US" altLang="ko-KR" sz="800" b="1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부서 </a:t>
            </a:r>
            <a:r>
              <a:rPr lang="en-US" altLang="ko-KR" sz="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SelectBox</a:t>
            </a:r>
            <a:r>
              <a:rPr lang="en-US" altLang="ko-KR" sz="8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및 검색 버튼 기능은 부서 </a:t>
            </a:r>
            <a:r>
              <a:rPr lang="ko-KR" altLang="en-US" sz="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투입률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 관리 </a:t>
            </a:r>
            <a:r>
              <a:rPr lang="en-US" altLang="ko-KR" sz="800" b="1" dirty="0">
                <a:solidFill>
                  <a:srgbClr val="FF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부서별</a:t>
            </a:r>
            <a:r>
              <a:rPr lang="en-US" altLang="ko-KR" sz="800" b="1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투입</a:t>
            </a:r>
            <a:r>
              <a:rPr lang="en-US" altLang="ko-KR" sz="800" b="1" dirty="0">
                <a:solidFill>
                  <a:srgbClr val="FF0000"/>
                </a:solidFill>
                <a:sym typeface="Wingdings" panose="05000000000000000000" pitchFamily="2" charset="2"/>
              </a:rPr>
              <a:t>MM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과 동일</a:t>
            </a:r>
            <a:endParaRPr lang="en-US" altLang="ko-KR" sz="8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4912119" y="90108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713" y="1391147"/>
            <a:ext cx="1061932" cy="279889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9026919" y="115497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9447877" y="116055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1507074" y="218519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54" y="3039506"/>
            <a:ext cx="2860805" cy="35632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1074409" y="2189792"/>
            <a:ext cx="379620" cy="188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22" idx="1"/>
            <a:endCxn id="19" idx="1"/>
          </p:cNvCxnSpPr>
          <p:nvPr/>
        </p:nvCxnSpPr>
        <p:spPr>
          <a:xfrm rot="10800000" flipV="1">
            <a:off x="421055" y="2284089"/>
            <a:ext cx="653355" cy="2537033"/>
          </a:xfrm>
          <a:prstGeom prst="bentConnector3">
            <a:avLst>
              <a:gd name="adj1" fmla="val 134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337715" y="294520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06886B-804D-41BE-95FE-41427EFACAD2}"/>
              </a:ext>
            </a:extLst>
          </p:cNvPr>
          <p:cNvSpPr txBox="1"/>
          <p:nvPr/>
        </p:nvSpPr>
        <p:spPr>
          <a:xfrm>
            <a:off x="3427306" y="1909864"/>
            <a:ext cx="667469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[Page Loading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r>
              <a:rPr lang="en-US" altLang="ko-KR" sz="900" dirty="0" smtClean="0">
                <a:latin typeface="+mn-ea"/>
              </a:rPr>
              <a:t>$(“input[name=‘</a:t>
            </a:r>
            <a:r>
              <a:rPr lang="en-US" altLang="ko-KR" sz="900" dirty="0" err="1" smtClean="0">
                <a:latin typeface="+mn-ea"/>
              </a:rPr>
              <a:t>rdoType</a:t>
            </a:r>
            <a:r>
              <a:rPr lang="en-US" altLang="ko-KR" sz="900" dirty="0" smtClean="0">
                <a:latin typeface="+mn-ea"/>
              </a:rPr>
              <a:t>’]”).change(function(){</a:t>
            </a:r>
            <a:endParaRPr lang="en-US" altLang="ko-KR" sz="900" b="1" dirty="0"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    </a:t>
            </a:r>
            <a:r>
              <a:rPr lang="en-US" altLang="ko-KR" sz="900" dirty="0" err="1" smtClean="0">
                <a:latin typeface="+mn-ea"/>
              </a:rPr>
              <a:t>DeptRatio_Month.js.fnSelect</a:t>
            </a:r>
            <a:r>
              <a:rPr lang="en-US" altLang="ko-KR" sz="900" dirty="0" smtClean="0">
                <a:latin typeface="+mn-ea"/>
              </a:rPr>
              <a:t>();</a:t>
            </a:r>
          </a:p>
          <a:p>
            <a:r>
              <a:rPr lang="en-US" altLang="ko-KR" sz="900" dirty="0" smtClean="0">
                <a:latin typeface="+mn-ea"/>
              </a:rPr>
              <a:t>   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fnSelectStatus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(); 	//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상태 조회</a:t>
            </a:r>
            <a:endParaRPr lang="en-US" altLang="ko-KR" sz="9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SelectCloseMngList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’&amp;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ComCd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=‘H00000001’&amp;WorkYM=‘202006’</a:t>
            </a: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dbo.up_MANDAY_CLOSE_MNG_SELECT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    // </a:t>
            </a:r>
            <a:r>
              <a:rPr lang="ko-KR" altLang="en-US" sz="900" dirty="0" err="1" smtClean="0">
                <a:latin typeface="+mn-ea"/>
                <a:sym typeface="Wingdings" panose="05000000000000000000" pitchFamily="2" charset="2"/>
              </a:rPr>
              <a:t>업무투입률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900" dirty="0" err="1" smtClean="0">
                <a:latin typeface="+mn-ea"/>
                <a:sym typeface="Wingdings" panose="05000000000000000000" pitchFamily="2" charset="2"/>
              </a:rPr>
              <a:t>마감기간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 조회</a:t>
            </a:r>
            <a:endParaRPr lang="en-US" altLang="ko-KR" sz="9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</a:t>
            </a:r>
            <a:r>
              <a:rPr lang="en-US" altLang="ko-KR" sz="900" b="1" dirty="0" smtClean="0">
                <a:latin typeface="+mn-ea"/>
              </a:rPr>
              <a:t>      ↓</a:t>
            </a: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DeptRatio_Month.js.fnSelectUserTimeline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();		// </a:t>
            </a:r>
            <a:r>
              <a:rPr lang="ko-KR" altLang="en-US" sz="900" dirty="0" err="1" smtClean="0">
                <a:latin typeface="+mn-ea"/>
                <a:sym typeface="Wingdings" panose="05000000000000000000" pitchFamily="2" charset="2"/>
              </a:rPr>
              <a:t>구성원별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900" dirty="0" err="1" smtClean="0">
                <a:latin typeface="+mn-ea"/>
                <a:sym typeface="Wingdings" panose="05000000000000000000" pitchFamily="2" charset="2"/>
              </a:rPr>
              <a:t>투입시간</a:t>
            </a:r>
            <a:endParaRPr lang="en-US" altLang="ko-KR" sz="9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SelectUserTimelineMonthList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’&amp;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WorkYM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=‘202005’&amp;DeptCd=‘H0000181’</a:t>
            </a: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   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dbo.up_MANDAY_USER_TIMELINE_MONTH_SELECT</a:t>
            </a:r>
            <a:endParaRPr lang="en-US" altLang="ko-KR" sz="9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DeptRatio_Month.js.fnSelectUserTimeline_Json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(response);   	// </a:t>
            </a:r>
            <a:r>
              <a:rPr lang="ko-KR" altLang="en-US" sz="900" dirty="0" err="1" smtClean="0">
                <a:latin typeface="+mn-ea"/>
                <a:sym typeface="Wingdings" panose="05000000000000000000" pitchFamily="2" charset="2"/>
              </a:rPr>
              <a:t>구성원별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900" dirty="0" err="1" smtClean="0">
                <a:latin typeface="+mn-ea"/>
                <a:sym typeface="Wingdings" panose="05000000000000000000" pitchFamily="2" charset="2"/>
              </a:rPr>
              <a:t>투입시간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목록 그리기</a:t>
            </a:r>
            <a:endParaRPr lang="en-US" altLang="ko-KR" sz="9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 </a:t>
            </a:r>
            <a:r>
              <a:rPr lang="en-US" altLang="ko-KR" sz="900" dirty="0" err="1" smtClean="0">
                <a:latin typeface="+mn-ea"/>
              </a:rPr>
              <a:t>DeptRatio_Month.js.fnSelectDeptStatus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();</a:t>
            </a: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SelectDeptStatus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’&amp;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WorkYM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=‘202107’&amp;DeptCd=‘H0000181’&amp;Status=‘1’</a:t>
            </a: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dbo.up_MANDAY_DEPT_STATUS_SELECT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 	// 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부서별 진행 상태 조회</a:t>
            </a:r>
            <a:endParaRPr lang="en-US" altLang="ko-KR" sz="9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  </a:t>
            </a:r>
            <a:r>
              <a:rPr lang="en-US" altLang="ko-KR" sz="900" dirty="0" err="1" smtClean="0">
                <a:latin typeface="+mn-ea"/>
              </a:rPr>
              <a:t>DeptRatio_Month.js.fnSelectDeptStatus_Json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(response);</a:t>
            </a: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DeptRatio_Month.js.fnSetButton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();</a:t>
            </a:r>
          </a:p>
          <a:p>
            <a:r>
              <a:rPr lang="en-US" altLang="ko-KR" sz="900" dirty="0" smtClean="0">
                <a:latin typeface="+mn-ea"/>
              </a:rPr>
              <a:t>};</a:t>
            </a:r>
            <a:endParaRPr lang="en-US" altLang="ko-KR" sz="9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167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77" y="513821"/>
            <a:ext cx="9896475" cy="62679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재무</a:t>
            </a:r>
            <a:r>
              <a:rPr lang="en-US" altLang="ko-KR" sz="1400" b="1" dirty="0">
                <a:solidFill>
                  <a:schemeClr val="bg1"/>
                </a:solidFill>
              </a:rPr>
              <a:t>Clip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&gt;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업무투입률관리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부서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구성원별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투입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MM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38803"/>
            <a:ext cx="20358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유저 </a:t>
            </a:r>
            <a:r>
              <a:rPr lang="en-US" altLang="ko-KR" sz="800" b="1" dirty="0" err="1" smtClean="0"/>
              <a:t>SelectBox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관리년월</a:t>
            </a:r>
            <a:r>
              <a:rPr lang="ko-KR" altLang="en-US" sz="800" dirty="0" smtClean="0"/>
              <a:t> 기준 재 검색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fnSelect</a:t>
            </a:r>
            <a:r>
              <a:rPr lang="en-US" altLang="ko-KR" sz="800" dirty="0" smtClean="0"/>
              <a:t>(); // </a:t>
            </a:r>
            <a:r>
              <a:rPr lang="ko-KR" altLang="en-US" sz="800" dirty="0" err="1" smtClean="0"/>
              <a:t>페이지로드</a:t>
            </a:r>
            <a:r>
              <a:rPr lang="ko-KR" altLang="en-US" sz="800" dirty="0" smtClean="0"/>
              <a:t> 참고</a:t>
            </a:r>
            <a:endParaRPr lang="en-US" altLang="ko-KR" sz="800" dirty="0" smtClean="0"/>
          </a:p>
          <a:p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저장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중인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저장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Dept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Ratio_Month.js.fnSave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ManDayCommon.js.fnAutoCalcLast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();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=‘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saveUserStatus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’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dbo.up_MANDAY_USER_STATUS_SAVE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DeptRatio_month.js.fnDoSave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();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=‘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saveUserRatioMonth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’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결재상신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작성한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기준 결재 상신 양식 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DeptRatio_Month.js.fnApproval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전자결재 양식 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프로젝트부서 추가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및 부서 추가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 팝업 호출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ManDayCommon.js.fnAddPJT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popProject_User_List.aspx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ManDayCommon.js.fnSavePjtUser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arrPJT_CD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); //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프로젝트 저장 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ManDay_DeptPjt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_Mng_ajax.aspx?sMode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=‘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saveUserPjtAdd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’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en-US" altLang="ko-KR" sz="8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※ </a:t>
            </a:r>
            <a:r>
              <a:rPr lang="ko-KR" altLang="en-US" sz="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부서 구분</a:t>
            </a:r>
            <a:r>
              <a:rPr lang="en-US" altLang="ko-KR" sz="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투입 타입</a:t>
            </a:r>
            <a:r>
              <a:rPr lang="en-US" altLang="ko-KR" sz="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부서 </a:t>
            </a:r>
            <a:r>
              <a:rPr lang="en-US" altLang="ko-KR" sz="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SelectBox</a:t>
            </a:r>
            <a:r>
              <a:rPr lang="en-US" altLang="ko-KR" sz="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및 검색 버튼 기능은 부서 </a:t>
            </a:r>
            <a:r>
              <a:rPr lang="ko-KR" altLang="en-US" sz="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투입률</a:t>
            </a:r>
            <a:r>
              <a:rPr lang="ko-KR" altLang="en-US" sz="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관리 </a:t>
            </a:r>
            <a:r>
              <a:rPr lang="en-US" altLang="ko-KR" sz="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sz="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부서별</a:t>
            </a:r>
            <a:r>
              <a:rPr lang="en-US" altLang="ko-KR" sz="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투입</a:t>
            </a:r>
            <a:r>
              <a:rPr lang="en-US" altLang="ko-KR" sz="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MM</a:t>
            </a:r>
            <a:r>
              <a:rPr lang="ko-KR" altLang="en-US" sz="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과 동일</a:t>
            </a:r>
            <a:endParaRPr lang="en-US" altLang="ko-KR" sz="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6886B-804D-41BE-95FE-41427EFACAD2}"/>
              </a:ext>
            </a:extLst>
          </p:cNvPr>
          <p:cNvSpPr txBox="1"/>
          <p:nvPr/>
        </p:nvSpPr>
        <p:spPr>
          <a:xfrm>
            <a:off x="3427306" y="1909864"/>
            <a:ext cx="6674691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[Page Loading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r>
              <a:rPr lang="en-US" altLang="ko-KR" sz="1000" dirty="0" smtClean="0">
                <a:latin typeface="+mn-ea"/>
              </a:rPr>
              <a:t>function </a:t>
            </a:r>
            <a:r>
              <a:rPr lang="en-US" altLang="ko-KR" sz="1000" dirty="0" err="1" smtClean="0">
                <a:latin typeface="+mn-ea"/>
              </a:rPr>
              <a:t>fnRdoGubunChange</a:t>
            </a:r>
            <a:r>
              <a:rPr lang="en-US" altLang="ko-KR" sz="1000" dirty="0" smtClean="0">
                <a:latin typeface="+mn-ea"/>
              </a:rPr>
              <a:t>(2){</a:t>
            </a:r>
            <a:endParaRPr lang="en-US" altLang="ko-KR" sz="1000" dirty="0">
              <a:latin typeface="+mn-ea"/>
            </a:endParaRPr>
          </a:p>
          <a:p>
            <a:r>
              <a:rPr lang="en-US" altLang="ko-KR" sz="900" b="1" dirty="0" smtClean="0">
                <a:latin typeface="+mn-ea"/>
              </a:rPr>
              <a:t>    </a:t>
            </a:r>
            <a:r>
              <a:rPr lang="en-US" altLang="ko-KR" sz="900" dirty="0" err="1" smtClean="0">
                <a:latin typeface="+mn-ea"/>
              </a:rPr>
              <a:t>initUserCombo</a:t>
            </a:r>
            <a:r>
              <a:rPr lang="en-US" altLang="ko-KR" sz="900" dirty="0" smtClean="0">
                <a:latin typeface="+mn-ea"/>
              </a:rPr>
              <a:t>();</a:t>
            </a:r>
          </a:p>
          <a:p>
            <a:r>
              <a:rPr lang="en-US" altLang="ko-KR" sz="900" b="1" dirty="0">
                <a:latin typeface="+mn-ea"/>
              </a:rPr>
              <a:t> </a:t>
            </a:r>
            <a:r>
              <a:rPr lang="en-US" altLang="ko-KR" sz="900" b="1" dirty="0" smtClean="0">
                <a:latin typeface="+mn-ea"/>
              </a:rPr>
              <a:t>  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SelectDeptUserList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’&amp;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WorkYM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=‘202006’&amp;DeptCd=‘H0000181’</a:t>
            </a:r>
          </a:p>
          <a:p>
            <a:r>
              <a:rPr lang="en-US" altLang="ko-KR" sz="900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latin typeface="+mn-ea"/>
                <a:sym typeface="Wingdings" panose="05000000000000000000" pitchFamily="2" charset="2"/>
              </a:rPr>
              <a:t>    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dbo.up_MANDAY_USER_SEARCH_SELECT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	// 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부서별 대상 구성원 조회</a:t>
            </a:r>
            <a:endParaRPr lang="en-US" altLang="ko-KR" sz="900" b="1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latin typeface="+mn-ea"/>
                <a:sym typeface="Wingdings" panose="05000000000000000000" pitchFamily="2" charset="2"/>
              </a:rPr>
              <a:t>      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fnDrawUser_Json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(response);</a:t>
            </a:r>
            <a:endParaRPr lang="en-US" altLang="ko-KR" sz="900" b="1" dirty="0" smtClean="0">
              <a:latin typeface="+mn-ea"/>
            </a:endParaRPr>
          </a:p>
          <a:p>
            <a:r>
              <a:rPr lang="en-US" altLang="ko-KR" sz="900" b="1" dirty="0">
                <a:latin typeface="+mn-ea"/>
              </a:rPr>
              <a:t> </a:t>
            </a:r>
            <a:r>
              <a:rPr lang="en-US" altLang="ko-KR" sz="900" b="1" dirty="0" smtClean="0">
                <a:latin typeface="+mn-ea"/>
              </a:rPr>
              <a:t>   </a:t>
            </a:r>
            <a:r>
              <a:rPr lang="en-US" altLang="ko-KR" sz="900" b="1" dirty="0" smtClean="0">
                <a:latin typeface="+mn-ea"/>
              </a:rPr>
              <a:t>     ↓</a:t>
            </a:r>
            <a:endParaRPr lang="en-US" altLang="ko-KR" sz="900" b="1" dirty="0" smtClean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   </a:t>
            </a:r>
            <a:r>
              <a:rPr lang="en-US" altLang="ko-KR" sz="900" dirty="0" err="1" smtClean="0">
                <a:latin typeface="+mn-ea"/>
              </a:rPr>
              <a:t>DeptRatio_Month.js.fnSelect</a:t>
            </a:r>
            <a:r>
              <a:rPr lang="en-US" altLang="ko-KR" sz="900" dirty="0">
                <a:latin typeface="+mn-ea"/>
              </a:rPr>
              <a:t>();</a:t>
            </a:r>
          </a:p>
          <a:p>
            <a:r>
              <a:rPr lang="en-US" altLang="ko-KR" sz="900" dirty="0">
                <a:latin typeface="+mn-ea"/>
              </a:rPr>
              <a:t>    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900" dirty="0" err="1">
                <a:latin typeface="+mn-ea"/>
                <a:sym typeface="Wingdings" panose="05000000000000000000" pitchFamily="2" charset="2"/>
              </a:rPr>
              <a:t>fnSelectStatus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(); 	//</a:t>
            </a:r>
            <a:r>
              <a:rPr lang="ko-KR" altLang="en-US" sz="900" dirty="0">
                <a:latin typeface="+mn-ea"/>
                <a:sym typeface="Wingdings" panose="05000000000000000000" pitchFamily="2" charset="2"/>
              </a:rPr>
              <a:t>상태 조회</a:t>
            </a:r>
            <a:endParaRPr lang="en-US" altLang="ko-KR" sz="9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    </a:t>
            </a:r>
            <a:r>
              <a:rPr lang="en-US" altLang="ko-KR" sz="900" dirty="0" err="1">
                <a:latin typeface="+mn-ea"/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=‘</a:t>
            </a:r>
            <a:r>
              <a:rPr lang="en-US" altLang="ko-KR" sz="900" dirty="0" err="1">
                <a:latin typeface="+mn-ea"/>
                <a:sym typeface="Wingdings" panose="05000000000000000000" pitchFamily="2" charset="2"/>
              </a:rPr>
              <a:t>SelectCloseMngList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’&amp;</a:t>
            </a:r>
            <a:r>
              <a:rPr lang="en-US" altLang="ko-KR" sz="900" dirty="0" err="1">
                <a:latin typeface="+mn-ea"/>
                <a:sym typeface="Wingdings" panose="05000000000000000000" pitchFamily="2" charset="2"/>
              </a:rPr>
              <a:t>ComCd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=‘H00000001’&amp;WorkYM=‘202006’</a:t>
            </a: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      </a:t>
            </a:r>
            <a:r>
              <a:rPr lang="en-US" altLang="ko-KR" sz="900" dirty="0" err="1">
                <a:latin typeface="+mn-ea"/>
                <a:sym typeface="Wingdings" panose="05000000000000000000" pitchFamily="2" charset="2"/>
              </a:rPr>
              <a:t>dbo.up_MANDAY_CLOSE_MNG_SELECT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        // </a:t>
            </a:r>
            <a:r>
              <a:rPr lang="ko-KR" altLang="en-US" sz="900" dirty="0" err="1">
                <a:latin typeface="+mn-ea"/>
                <a:sym typeface="Wingdings" panose="05000000000000000000" pitchFamily="2" charset="2"/>
              </a:rPr>
              <a:t>업무투입률</a:t>
            </a:r>
            <a:r>
              <a:rPr lang="ko-KR" altLang="en-US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900" dirty="0" err="1">
                <a:latin typeface="+mn-ea"/>
                <a:sym typeface="Wingdings" panose="05000000000000000000" pitchFamily="2" charset="2"/>
              </a:rPr>
              <a:t>마감기간</a:t>
            </a:r>
            <a:r>
              <a:rPr lang="ko-KR" altLang="en-US" sz="900" dirty="0">
                <a:latin typeface="+mn-ea"/>
                <a:sym typeface="Wingdings" panose="05000000000000000000" pitchFamily="2" charset="2"/>
              </a:rPr>
              <a:t> 조회</a:t>
            </a:r>
            <a:endParaRPr lang="en-US" altLang="ko-KR" sz="9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  </a:t>
            </a:r>
            <a:r>
              <a:rPr lang="en-US" altLang="ko-KR" sz="900" b="1" dirty="0">
                <a:latin typeface="+mn-ea"/>
              </a:rPr>
              <a:t>      ↓</a:t>
            </a: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DeptRatio_Month.js.fnSelectUserRatio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();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		// </a:t>
            </a:r>
            <a:r>
              <a:rPr lang="ko-KR" altLang="en-US" sz="900" dirty="0" err="1">
                <a:latin typeface="+mn-ea"/>
                <a:sym typeface="Wingdings" panose="05000000000000000000" pitchFamily="2" charset="2"/>
              </a:rPr>
              <a:t>구성원별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투입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MM</a:t>
            </a: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SelectUserRatioMonthList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’&amp;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WorkYM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=‘202005’&amp;DeptCd=‘H0000181’</a:t>
            </a: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   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dbo.up_MANDAY_USER_RATIO_MONTH_SELECT</a:t>
            </a:r>
            <a:endParaRPr lang="en-US" altLang="ko-KR" sz="9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  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DeptRatio_Month.js.fnSelectUserRatioDept_Json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(response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);   	// </a:t>
            </a:r>
            <a:r>
              <a:rPr lang="ko-KR" altLang="en-US" sz="900" dirty="0" err="1">
                <a:latin typeface="+mn-ea"/>
                <a:sym typeface="Wingdings" panose="05000000000000000000" pitchFamily="2" charset="2"/>
              </a:rPr>
              <a:t>구성원별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투입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MM </a:t>
            </a:r>
            <a:r>
              <a:rPr lang="ko-KR" altLang="en-US" sz="900" dirty="0">
                <a:latin typeface="+mn-ea"/>
                <a:sym typeface="Wingdings" panose="05000000000000000000" pitchFamily="2" charset="2"/>
              </a:rPr>
              <a:t>목록 그리기</a:t>
            </a:r>
            <a:endParaRPr lang="en-US" altLang="ko-KR" sz="9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    </a:t>
            </a:r>
            <a:r>
              <a:rPr lang="en-US" altLang="ko-KR" sz="900" dirty="0" err="1">
                <a:latin typeface="+mn-ea"/>
              </a:rPr>
              <a:t>DeptRatio_Month.js.fnSelectDeptStatus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();</a:t>
            </a: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      </a:t>
            </a:r>
            <a:r>
              <a:rPr lang="en-US" altLang="ko-KR" sz="900" dirty="0" err="1">
                <a:latin typeface="+mn-ea"/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=‘</a:t>
            </a:r>
            <a:r>
              <a:rPr lang="en-US" altLang="ko-KR" sz="900" dirty="0" err="1">
                <a:latin typeface="+mn-ea"/>
                <a:sym typeface="Wingdings" panose="05000000000000000000" pitchFamily="2" charset="2"/>
              </a:rPr>
              <a:t>SelectDeptStatus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’&amp;</a:t>
            </a:r>
            <a:r>
              <a:rPr lang="en-US" altLang="ko-KR" sz="900" dirty="0" err="1">
                <a:latin typeface="+mn-ea"/>
                <a:sym typeface="Wingdings" panose="05000000000000000000" pitchFamily="2" charset="2"/>
              </a:rPr>
              <a:t>WorkYM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=‘202107’&amp;DeptCd=‘H0000181’&amp;Status=‘1’</a:t>
            </a: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        </a:t>
            </a:r>
            <a:r>
              <a:rPr lang="en-US" altLang="ko-KR" sz="900" dirty="0" err="1">
                <a:latin typeface="+mn-ea"/>
                <a:sym typeface="Wingdings" panose="05000000000000000000" pitchFamily="2" charset="2"/>
              </a:rPr>
              <a:t>dbo.up_MANDAY_DEPT_STATUS_SELECT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     	// </a:t>
            </a:r>
            <a:r>
              <a:rPr lang="ko-KR" altLang="en-US" sz="900" dirty="0">
                <a:latin typeface="+mn-ea"/>
                <a:sym typeface="Wingdings" panose="05000000000000000000" pitchFamily="2" charset="2"/>
              </a:rPr>
              <a:t>부서별 진행 상태 조회</a:t>
            </a:r>
            <a:endParaRPr lang="en-US" altLang="ko-KR" sz="900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      </a:t>
            </a:r>
            <a:r>
              <a:rPr lang="en-US" altLang="ko-KR" sz="900" dirty="0" err="1">
                <a:latin typeface="+mn-ea"/>
              </a:rPr>
              <a:t>DeptRatio_Month.js.fnSelectDeptStatus_Json</a:t>
            </a:r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(response);</a:t>
            </a: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    </a:t>
            </a:r>
            <a:r>
              <a:rPr lang="en-US" altLang="ko-KR" sz="900" dirty="0" err="1">
                <a:latin typeface="+mn-ea"/>
                <a:sym typeface="Wingdings" panose="05000000000000000000" pitchFamily="2" charset="2"/>
              </a:rPr>
              <a:t>DeptRatio_Month.js.fnSetButton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();</a:t>
            </a:r>
          </a:p>
          <a:p>
            <a:r>
              <a:rPr lang="en-US" altLang="ko-KR" sz="900" dirty="0" smtClean="0">
                <a:latin typeface="+mn-ea"/>
              </a:rPr>
              <a:t>};</a:t>
            </a:r>
            <a:endParaRPr lang="en-US" altLang="ko-KR" sz="900" dirty="0" smtClean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617" y="1343565"/>
            <a:ext cx="954515" cy="251578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4912119" y="84309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9026919" y="115497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9447877" y="116055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1532354" y="204665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34" y="2900960"/>
            <a:ext cx="2860805" cy="35632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099689" y="2051246"/>
            <a:ext cx="379620" cy="188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10" idx="1"/>
            <a:endCxn id="8" idx="1"/>
          </p:cNvCxnSpPr>
          <p:nvPr/>
        </p:nvCxnSpPr>
        <p:spPr>
          <a:xfrm rot="10800000" flipV="1">
            <a:off x="446335" y="2145543"/>
            <a:ext cx="653355" cy="2537033"/>
          </a:xfrm>
          <a:prstGeom prst="bentConnector3">
            <a:avLst>
              <a:gd name="adj1" fmla="val 134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338802" y="280666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44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001d98-66c4-4d8b-a189-cb7b68d5d5fb">
      <UserInfo>
        <DisplayName>이재경D/ SG ITO팀</DisplayName>
        <AccountId>112</AccountId>
        <AccountType/>
      </UserInfo>
      <UserInfo>
        <DisplayName>남현식/ SG ITO팀</DisplayName>
        <AccountId>113</AccountId>
        <AccountType/>
      </UserInfo>
      <UserInfo>
        <DisplayName>김연준/SGH 정보시스템운영팀</DisplayName>
        <AccountId>90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2B4F6652579B548A43C11B4895EFD77" ma:contentTypeVersion="10" ma:contentTypeDescription="새 문서를 만듭니다." ma:contentTypeScope="" ma:versionID="5f9fb7547ad9cccc7ffb886226d6f172">
  <xsd:schema xmlns:xsd="http://www.w3.org/2001/XMLSchema" xmlns:xs="http://www.w3.org/2001/XMLSchema" xmlns:p="http://schemas.microsoft.com/office/2006/metadata/properties" xmlns:ns2="58091822-9829-45f4-b54c-b05253cb6811" xmlns:ns3="84001d98-66c4-4d8b-a189-cb7b68d5d5fb" targetNamespace="http://schemas.microsoft.com/office/2006/metadata/properties" ma:root="true" ma:fieldsID="a34db46d29bc9f10fd1361628ff3fa0d" ns2:_="" ns3:_="">
    <xsd:import namespace="58091822-9829-45f4-b54c-b05253cb6811"/>
    <xsd:import namespace="84001d98-66c4-4d8b-a189-cb7b68d5d5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91822-9829-45f4-b54c-b05253cb68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001d98-66c4-4d8b-a189-cb7b68d5d5f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9CA7A9-0C4B-4D11-B1EB-6F326D2838E8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84001d98-66c4-4d8b-a189-cb7b68d5d5fb"/>
    <ds:schemaRef ds:uri="http://purl.org/dc/terms/"/>
    <ds:schemaRef ds:uri="http://purl.org/dc/dcmitype/"/>
    <ds:schemaRef ds:uri="http://schemas.microsoft.com/office/infopath/2007/PartnerControls"/>
    <ds:schemaRef ds:uri="58091822-9829-45f4-b54c-b05253cb6811"/>
  </ds:schemaRefs>
</ds:datastoreItem>
</file>

<file path=customXml/itemProps2.xml><?xml version="1.0" encoding="utf-8"?>
<ds:datastoreItem xmlns:ds="http://schemas.openxmlformats.org/officeDocument/2006/customXml" ds:itemID="{42374F55-48F8-4B14-8769-6DD5D432E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091822-9829-45f4-b54c-b05253cb6811"/>
    <ds:schemaRef ds:uri="84001d98-66c4-4d8b-a189-cb7b68d5d5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F23353-3B12-4411-82C6-CCBEA6306F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48798</TotalTime>
  <Words>896</Words>
  <Application>Microsoft Office PowerPoint</Application>
  <PresentationFormat>와이드스크린</PresentationFormat>
  <Paragraphs>196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810</cp:revision>
  <dcterms:created xsi:type="dcterms:W3CDTF">2019-06-18T00:52:31Z</dcterms:created>
  <dcterms:modified xsi:type="dcterms:W3CDTF">2021-07-22T12:22:23Z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0x01010012B4F6652579B548A43C11B4895EFD77</vt:lpwstr>
  </property>
</Properties>
</file>