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4"/>
  </p:notesMasterIdLst>
  <p:sldIdLst>
    <p:sldId id="261" r:id="rId6"/>
    <p:sldId id="269" r:id="rId7"/>
    <p:sldId id="283" r:id="rId8"/>
    <p:sldId id="297" r:id="rId9"/>
    <p:sldId id="298" r:id="rId10"/>
    <p:sldId id="299" r:id="rId11"/>
    <p:sldId id="300" r:id="rId12"/>
    <p:sldId id="30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두현/SGH 정보시스템개발팀" initials="고정" lastIdx="1" clrIdx="0">
    <p:extLst>
      <p:ext uri="{19B8F6BF-5375-455C-9EA6-DF929625EA0E}">
        <p15:presenceInfo xmlns:p15="http://schemas.microsoft.com/office/powerpoint/2012/main" userId="S::doohko@smilegate.com::dd995692-b10d-4db4-a9b4-8952c56a04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08" d="100"/>
          <a:sy n="108" d="100"/>
        </p:scale>
        <p:origin x="28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고두현/SGH 정보시스템개발팀" userId="dd995692-b10d-4db4-a9b4-8952c56a042e" providerId="ADAL" clId="{AC85E76E-CD9D-4067-A224-AC70CB1C9921}"/>
    <pc:docChg chg="undo custSel modSld">
      <pc:chgData name="고두현/SGH 정보시스템개발팀" userId="dd995692-b10d-4db4-a9b4-8952c56a042e" providerId="ADAL" clId="{AC85E76E-CD9D-4067-A224-AC70CB1C9921}" dt="2021-07-15T09:01:56.812" v="111" actId="20577"/>
      <pc:docMkLst>
        <pc:docMk/>
      </pc:docMkLst>
      <pc:sldChg chg="modSp mod">
        <pc:chgData name="고두현/SGH 정보시스템개발팀" userId="dd995692-b10d-4db4-a9b4-8952c56a042e" providerId="ADAL" clId="{AC85E76E-CD9D-4067-A224-AC70CB1C9921}" dt="2021-07-15T08:58:39.724" v="41" actId="20577"/>
        <pc:sldMkLst>
          <pc:docMk/>
          <pc:sldMk cId="2802480867" sldId="285"/>
        </pc:sldMkLst>
        <pc:spChg chg="mod">
          <ac:chgData name="고두현/SGH 정보시스템개발팀" userId="dd995692-b10d-4db4-a9b4-8952c56a042e" providerId="ADAL" clId="{AC85E76E-CD9D-4067-A224-AC70CB1C9921}" dt="2021-07-15T08:58:39.724" v="41" actId="20577"/>
          <ac:spMkLst>
            <pc:docMk/>
            <pc:sldMk cId="2802480867" sldId="285"/>
            <ac:spMk id="20" creationId="{00000000-0000-0000-0000-000000000000}"/>
          </ac:spMkLst>
        </pc:spChg>
      </pc:sldChg>
      <pc:sldChg chg="modSp mod">
        <pc:chgData name="고두현/SGH 정보시스템개발팀" userId="dd995692-b10d-4db4-a9b4-8952c56a042e" providerId="ADAL" clId="{AC85E76E-CD9D-4067-A224-AC70CB1C9921}" dt="2021-07-15T08:58:33.092" v="39" actId="20577"/>
        <pc:sldMkLst>
          <pc:docMk/>
          <pc:sldMk cId="3681779810" sldId="286"/>
        </pc:sldMkLst>
        <pc:spChg chg="mod">
          <ac:chgData name="고두현/SGH 정보시스템개발팀" userId="dd995692-b10d-4db4-a9b4-8952c56a042e" providerId="ADAL" clId="{AC85E76E-CD9D-4067-A224-AC70CB1C9921}" dt="2021-07-15T08:58:33.092" v="39" actId="20577"/>
          <ac:spMkLst>
            <pc:docMk/>
            <pc:sldMk cId="3681779810" sldId="286"/>
            <ac:spMk id="20" creationId="{00000000-0000-0000-0000-000000000000}"/>
          </ac:spMkLst>
        </pc:spChg>
      </pc:sldChg>
      <pc:sldChg chg="modSp mod">
        <pc:chgData name="고두현/SGH 정보시스템개발팀" userId="dd995692-b10d-4db4-a9b4-8952c56a042e" providerId="ADAL" clId="{AC85E76E-CD9D-4067-A224-AC70CB1C9921}" dt="2021-07-15T09:01:56.812" v="111" actId="20577"/>
        <pc:sldMkLst>
          <pc:docMk/>
          <pc:sldMk cId="1263002499" sldId="287"/>
        </pc:sldMkLst>
        <pc:spChg chg="mod">
          <ac:chgData name="고두현/SGH 정보시스템개발팀" userId="dd995692-b10d-4db4-a9b4-8952c56a042e" providerId="ADAL" clId="{AC85E76E-CD9D-4067-A224-AC70CB1C9921}" dt="2021-07-15T09:01:56.812" v="111" actId="20577"/>
          <ac:spMkLst>
            <pc:docMk/>
            <pc:sldMk cId="1263002499" sldId="287"/>
            <ac:spMk id="20" creationId="{00000000-0000-0000-0000-000000000000}"/>
          </ac:spMkLst>
        </pc:spChg>
      </pc:sldChg>
      <pc:sldChg chg="modSp mod">
        <pc:chgData name="고두현/SGH 정보시스템개발팀" userId="dd995692-b10d-4db4-a9b4-8952c56a042e" providerId="ADAL" clId="{AC85E76E-CD9D-4067-A224-AC70CB1C9921}" dt="2021-07-15T08:57:47.123" v="35" actId="20577"/>
        <pc:sldMkLst>
          <pc:docMk/>
          <pc:sldMk cId="16223095" sldId="288"/>
        </pc:sldMkLst>
        <pc:spChg chg="mod">
          <ac:chgData name="고두현/SGH 정보시스템개발팀" userId="dd995692-b10d-4db4-a9b4-8952c56a042e" providerId="ADAL" clId="{AC85E76E-CD9D-4067-A224-AC70CB1C9921}" dt="2021-07-15T08:57:47.123" v="35" actId="20577"/>
          <ac:spMkLst>
            <pc:docMk/>
            <pc:sldMk cId="16223095" sldId="288"/>
            <ac:spMk id="2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78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33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64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478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9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445506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전체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</a:rPr>
              <a:t>투입률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 관리 분석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21.07.15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00983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21.07.14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48" y="674703"/>
            <a:ext cx="9552621" cy="52822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재무</a:t>
            </a:r>
            <a:r>
              <a:rPr lang="en-US" altLang="ko-KR" sz="1400" b="1" dirty="0">
                <a:solidFill>
                  <a:schemeClr val="bg1"/>
                </a:solidFill>
              </a:rPr>
              <a:t>Clip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업무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투입률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투입률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통합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38803"/>
            <a:ext cx="20358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법인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fnChangeCom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ko-KR" sz="800" b="1" dirty="0" smtClean="0">
                <a:latin typeface="+mn-ea"/>
              </a:rPr>
              <a:t>      ↓</a:t>
            </a:r>
          </a:p>
          <a:p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initParentDeptCombo()</a:t>
            </a:r>
            <a:endParaRPr lang="pt-BR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exec EKPETC.dbo</a:t>
            </a:r>
            <a: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b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up_MANDAY_DEPT_MNG_SELECT</a:t>
            </a:r>
            <a:endParaRPr lang="pt-BR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@COM_CD, @WORK_YM</a:t>
            </a: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   ↓</a:t>
            </a:r>
            <a:endParaRPr lang="pt-BR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initUserCombo()</a:t>
            </a:r>
            <a:endParaRPr lang="pt-BR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exec EKPETC.dbo</a:t>
            </a:r>
            <a: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b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up_MANDAY_USER_SEARCH_SELECT</a:t>
            </a:r>
            <a:endParaRPr lang="pt-BR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@WORK_YM, @DEPT_CD</a:t>
            </a:r>
          </a:p>
          <a:p>
            <a:r>
              <a:rPr lang="en-US" altLang="ko-KR" sz="800" b="1" dirty="0" smtClean="0">
                <a:latin typeface="+mn-ea"/>
              </a:rPr>
              <a:t>      </a:t>
            </a:r>
            <a:r>
              <a:rPr lang="en-US" altLang="ko-KR" sz="800" b="1" dirty="0">
                <a:latin typeface="+mn-ea"/>
              </a:rPr>
              <a:t>↓</a:t>
            </a:r>
            <a:endParaRPr lang="pt-BR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fnSelect()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관리년월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fnYYMMChange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endParaRPr lang="en-US" altLang="ko-KR" sz="800" b="1" dirty="0" smtClean="0">
              <a:latin typeface="+mn-ea"/>
            </a:endParaRPr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검색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fnSelect()</a:t>
            </a: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   ↓</a:t>
            </a:r>
            <a:endParaRPr lang="pt-BR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SelectCloseMngList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()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exec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EKPETC.dbo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up_MANDAY_CLOSE_MNG_SELECT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@COM_CD, @WORK_YM, @DEPT_CD</a:t>
            </a:r>
          </a:p>
          <a:p>
            <a:r>
              <a:rPr lang="en-US" altLang="ko-KR" sz="800" b="1" dirty="0" smtClean="0">
                <a:latin typeface="+mn-ea"/>
              </a:rPr>
              <a:t>      </a:t>
            </a:r>
            <a:r>
              <a:rPr lang="en-US" altLang="ko-KR" sz="800" b="1" dirty="0">
                <a:latin typeface="+mn-ea"/>
              </a:rPr>
              <a:t>↓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SelectProjectMngList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()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exec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EKPETC.dbo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up_MANDAY_PROJECT_MNG_SELECT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@COM_CD, @WORK_YM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통합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fnTabsChange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('1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6886B-804D-41BE-95FE-41427EFACAD2}"/>
              </a:ext>
            </a:extLst>
          </p:cNvPr>
          <p:cNvSpPr txBox="1"/>
          <p:nvPr/>
        </p:nvSpPr>
        <p:spPr>
          <a:xfrm>
            <a:off x="3029888" y="3504456"/>
            <a:ext cx="6187204" cy="232371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[Page Loading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]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// </a:t>
            </a:r>
            <a:r>
              <a:rPr lang="ko-KR" altLang="en-US" sz="900" dirty="0" err="1" smtClean="0">
                <a:latin typeface="+mn-ea"/>
              </a:rPr>
              <a:t>법인리스트</a:t>
            </a:r>
            <a:r>
              <a:rPr lang="ko-KR" altLang="en-US" sz="900" dirty="0" smtClean="0">
                <a:latin typeface="+mn-ea"/>
              </a:rPr>
              <a:t> 가져오기</a:t>
            </a:r>
            <a:endParaRPr lang="en-US" altLang="ko-KR" sz="900" dirty="0" smtClean="0">
              <a:latin typeface="+mn-ea"/>
            </a:endParaRPr>
          </a:p>
          <a:p>
            <a:r>
              <a:rPr lang="en-US" altLang="ko-KR" sz="900" dirty="0" smtClean="0">
                <a:latin typeface="+mn-ea"/>
              </a:rPr>
              <a:t>public </a:t>
            </a:r>
            <a:r>
              <a:rPr lang="en-US" altLang="ko-KR" sz="900" dirty="0">
                <a:latin typeface="+mn-ea"/>
              </a:rPr>
              <a:t>void </a:t>
            </a:r>
            <a:r>
              <a:rPr lang="en-US" altLang="ko-KR" sz="900" dirty="0" err="1">
                <a:latin typeface="+mn-ea"/>
              </a:rPr>
              <a:t>GetCompanyLIst</a:t>
            </a:r>
            <a:r>
              <a:rPr lang="en-US" altLang="ko-KR" sz="900" dirty="0">
                <a:latin typeface="+mn-ea"/>
              </a:rPr>
              <a:t>() </a:t>
            </a:r>
            <a:r>
              <a:rPr lang="en-US" altLang="ko-KR" sz="900" dirty="0" smtClean="0">
                <a:latin typeface="+mn-ea"/>
              </a:rPr>
              <a:t>{</a:t>
            </a:r>
          </a:p>
          <a:p>
            <a:r>
              <a:rPr lang="en-US" altLang="ko-KR" sz="900" dirty="0" smtClean="0">
                <a:latin typeface="+mn-ea"/>
              </a:rPr>
              <a:t>   </a:t>
            </a:r>
            <a:r>
              <a:rPr lang="en-US" altLang="ko-KR" sz="900" dirty="0">
                <a:latin typeface="+mn-ea"/>
              </a:rPr>
              <a:t>string </a:t>
            </a:r>
            <a:r>
              <a:rPr lang="en-US" altLang="ko-KR" sz="900" dirty="0" err="1">
                <a:latin typeface="+mn-ea"/>
              </a:rPr>
              <a:t>strConn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base.GetDBConnect</a:t>
            </a:r>
            <a:r>
              <a:rPr lang="en-US" altLang="ko-KR" sz="900" dirty="0">
                <a:latin typeface="+mn-ea"/>
              </a:rPr>
              <a:t>("GWDB");</a:t>
            </a:r>
          </a:p>
          <a:p>
            <a:r>
              <a:rPr lang="en-US" altLang="ko-KR" sz="900" dirty="0">
                <a:latin typeface="+mn-ea"/>
              </a:rPr>
              <a:t>   ...</a:t>
            </a:r>
          </a:p>
          <a:p>
            <a:r>
              <a:rPr lang="en-US" altLang="ko-KR" sz="900" dirty="0">
                <a:latin typeface="+mn-ea"/>
              </a:rPr>
              <a:t>   </a:t>
            </a:r>
            <a:r>
              <a:rPr lang="en-US" altLang="ko-KR" sz="900" dirty="0" err="1">
                <a:latin typeface="+mn-ea"/>
              </a:rPr>
              <a:t>oDbMgr</a:t>
            </a:r>
            <a:r>
              <a:rPr lang="en-US" altLang="ko-KR" sz="900" dirty="0">
                <a:latin typeface="+mn-ea"/>
              </a:rPr>
              <a:t> = new </a:t>
            </a:r>
            <a:r>
              <a:rPr lang="en-US" altLang="ko-KR" sz="900" dirty="0" err="1">
                <a:latin typeface="+mn-ea"/>
              </a:rPr>
              <a:t>CommDBMgr.DBReader</a:t>
            </a:r>
            <a:r>
              <a:rPr lang="en-US" altLang="ko-KR" sz="900" dirty="0">
                <a:latin typeface="+mn-ea"/>
              </a:rPr>
              <a:t>();</a:t>
            </a:r>
          </a:p>
          <a:p>
            <a:r>
              <a:rPr lang="en-US" altLang="ko-KR" sz="900" dirty="0">
                <a:latin typeface="+mn-ea"/>
              </a:rPr>
              <a:t>   </a:t>
            </a:r>
            <a:r>
              <a:rPr lang="en-US" altLang="ko-KR" sz="900" dirty="0" err="1">
                <a:latin typeface="+mn-ea"/>
              </a:rPr>
              <a:t>dt</a:t>
            </a:r>
            <a:r>
              <a:rPr lang="en-US" altLang="ko-KR" sz="900" dirty="0">
                <a:latin typeface="+mn-ea"/>
              </a:rPr>
              <a:t> = </a:t>
            </a:r>
            <a:r>
              <a:rPr lang="en-US" altLang="ko-KR" sz="900" dirty="0" err="1">
                <a:latin typeface="+mn-ea"/>
              </a:rPr>
              <a:t>oDbMgr.GetDataTable</a:t>
            </a:r>
            <a:r>
              <a:rPr lang="en-US" altLang="ko-KR" sz="900" dirty="0">
                <a:latin typeface="+mn-ea"/>
              </a:rPr>
              <a:t>("select * from </a:t>
            </a:r>
            <a:r>
              <a:rPr lang="en-US" altLang="ko-KR" sz="900" dirty="0" err="1">
                <a:latin typeface="+mn-ea"/>
              </a:rPr>
              <a:t>MDI.dbo.VW_COMPANY_MM</a:t>
            </a:r>
            <a:r>
              <a:rPr lang="en-US" altLang="ko-KR" sz="900" dirty="0">
                <a:latin typeface="+mn-ea"/>
              </a:rPr>
              <a:t> order by </a:t>
            </a:r>
            <a:r>
              <a:rPr lang="en-US" altLang="ko-KR" sz="900" dirty="0" err="1">
                <a:latin typeface="+mn-ea"/>
              </a:rPr>
              <a:t>sort_no</a:t>
            </a:r>
            <a:r>
              <a:rPr lang="en-US" altLang="ko-KR" sz="900" dirty="0">
                <a:latin typeface="+mn-ea"/>
              </a:rPr>
              <a:t>", "COM_LIST", </a:t>
            </a:r>
            <a:r>
              <a:rPr lang="en-US" altLang="ko-KR" sz="900" dirty="0" err="1">
                <a:latin typeface="+mn-ea"/>
              </a:rPr>
              <a:t>strConn</a:t>
            </a:r>
            <a:r>
              <a:rPr lang="en-US" altLang="ko-KR" sz="900" dirty="0">
                <a:latin typeface="+mn-ea"/>
              </a:rPr>
              <a:t>);</a:t>
            </a:r>
          </a:p>
          <a:p>
            <a:r>
              <a:rPr lang="en-US" altLang="ko-KR" sz="900" dirty="0">
                <a:latin typeface="+mn-ea"/>
              </a:rPr>
              <a:t>   ...</a:t>
            </a:r>
          </a:p>
          <a:p>
            <a:r>
              <a:rPr lang="en-US" altLang="ko-KR" sz="900" dirty="0" smtClean="0">
                <a:latin typeface="+mn-ea"/>
              </a:rPr>
              <a:t>}</a:t>
            </a:r>
          </a:p>
          <a:p>
            <a:r>
              <a:rPr lang="en-US" altLang="ko-KR" sz="900" b="1" dirty="0">
                <a:latin typeface="+mn-ea"/>
              </a:rPr>
              <a:t> </a:t>
            </a:r>
            <a:r>
              <a:rPr lang="en-US" altLang="ko-KR" sz="900" b="1" dirty="0" smtClean="0">
                <a:latin typeface="+mn-ea"/>
              </a:rPr>
              <a:t>    ↓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setAccYYMM_Init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dirty="0" smtClean="0">
                <a:latin typeface="+mn-ea"/>
              </a:rPr>
              <a:t>     </a:t>
            </a:r>
            <a:r>
              <a:rPr lang="en-US" altLang="ko-KR" sz="900" b="1" dirty="0" smtClean="0">
                <a:latin typeface="+mn-ea"/>
              </a:rPr>
              <a:t>↓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fnYYMMInit</a:t>
            </a:r>
            <a:r>
              <a:rPr lang="en-US" altLang="ko-KR" sz="900" dirty="0">
                <a:latin typeface="+mn-ea"/>
              </a:rPr>
              <a:t>()</a:t>
            </a:r>
          </a:p>
          <a:p>
            <a:r>
              <a:rPr lang="en-US" altLang="ko-KR" sz="900" b="1" dirty="0">
                <a:latin typeface="+mn-ea"/>
              </a:rPr>
              <a:t> </a:t>
            </a:r>
            <a:r>
              <a:rPr lang="en-US" altLang="ko-KR" sz="900" b="1" dirty="0" smtClean="0">
                <a:latin typeface="+mn-ea"/>
              </a:rPr>
              <a:t>    ↓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fnTabsChange</a:t>
            </a:r>
            <a:r>
              <a:rPr lang="en-US" altLang="ko-KR" sz="900" dirty="0">
                <a:latin typeface="+mn-ea"/>
              </a:rPr>
              <a:t>(1)</a:t>
            </a:r>
          </a:p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                        </a:t>
            </a:r>
            <a:endParaRPr lang="en-US" altLang="ko-KR" sz="9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2498313" y="124792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4279437" y="124792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5582811" y="137007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2256644" y="158697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2535578" y="213733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3130710" y="213733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8197778" y="183491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8615834" y="183491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9279347" y="183491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48" y="674703"/>
            <a:ext cx="9552621" cy="52822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재무</a:t>
            </a:r>
            <a:r>
              <a:rPr lang="en-US" altLang="ko-KR" sz="1400" b="1" dirty="0">
                <a:solidFill>
                  <a:schemeClr val="bg1"/>
                </a:solidFill>
              </a:rPr>
              <a:t>Clip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업무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투입률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투입률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통합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38803"/>
            <a:ext cx="203586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선택마감</a:t>
            </a:r>
            <a:endParaRPr lang="en-US" altLang="ko-KR" sz="800" b="1" dirty="0" smtClean="0">
              <a:solidFill>
                <a:srgbClr val="0070C0"/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fnClose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('Y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')</a:t>
            </a:r>
          </a:p>
          <a:p>
            <a: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exec </a:t>
            </a:r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EKPETC.dbo</a:t>
            </a:r>
            <a: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b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up_MANDAY_DEPT_CLOSE_SAVE</a:t>
            </a:r>
            <a:endParaRPr lang="pt-BR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@WORK_YM, @COM_CD, @DEPT_CD, @CLOSE_YN, @USER_ID, @</a:t>
            </a:r>
            <a: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RTN_CD</a:t>
            </a:r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smtClean="0"/>
              <a:t>선택 </a:t>
            </a:r>
            <a:r>
              <a:rPr lang="ko-KR" altLang="en-US" sz="800" b="1" dirty="0" err="1" smtClean="0"/>
              <a:t>마감취소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fnClose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('N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')</a:t>
            </a:r>
          </a:p>
          <a:p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exec EKPETC.dbo.</a:t>
            </a:r>
            <a:b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up_MANDAY_DEPT_CLOSE_SAVE</a:t>
            </a:r>
          </a:p>
          <a:p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@WORK_YM, @COM_CD, @DEPT_CD, @CLOSE_YN, @USER_ID, @RTN_CD</a:t>
            </a:r>
          </a:p>
          <a:p>
            <a:endParaRPr lang="en-US" altLang="ko-KR" sz="800" b="1" dirty="0" smtClean="0">
              <a:latin typeface="+mn-ea"/>
            </a:endParaRPr>
          </a:p>
          <a:p>
            <a:r>
              <a:rPr lang="en-US" altLang="ko-KR" sz="800" b="1" dirty="0"/>
              <a:t>7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집계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fr-F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fnSaveCollect()</a:t>
            </a:r>
          </a:p>
          <a:p>
            <a:r>
              <a:rPr lang="fr-F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exec EKPETC.dbo</a:t>
            </a:r>
            <a: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b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up_MANDAY_ALL_RATIO_COLLECT_SAVE</a:t>
            </a:r>
            <a:endParaRPr lang="fr-FR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fr-F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@WORK_TYPE, @WORK_YM, @COM_CD, @USER_ID, @</a:t>
            </a:r>
            <a: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RTN_CD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800" b="1" dirty="0"/>
              <a:t>8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엑셀다운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fnExcelDownload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('1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')</a:t>
            </a: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   ↓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DataTable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GetHead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EKPETC.dbo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up_MANDAY_PROJECT_MNG_SELECT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@COM_CD, @WORK_YM</a:t>
            </a: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   ↓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DataTable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GetList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EKPETC.dbo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up_MANDAY_ALL_RATIO_MNG_SELECT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@COM_CD, @WORK_YM</a:t>
            </a: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사용자별엑셀다운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fnExcelDownload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('2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')</a:t>
            </a: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   ↓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GetUserHead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EKPETC.dbo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up_MANDAY_ALL_RATIO_USER_LIST_SELECT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@COM_CD, @WORK_YM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2498313" y="124792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4279437" y="124792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5582811" y="137007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2256644" y="158697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2535578" y="213733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3130710" y="213733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8197778" y="183491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8615834" y="183491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9279347" y="183491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8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19592" y="677294"/>
            <a:ext cx="9552373" cy="5341769"/>
            <a:chOff x="319592" y="677294"/>
            <a:chExt cx="9552373" cy="534176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592" y="677294"/>
              <a:ext cx="9552373" cy="5339187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46050" y="4116065"/>
              <a:ext cx="7537142" cy="1902998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재무</a:t>
            </a:r>
            <a:r>
              <a:rPr lang="en-US" altLang="ko-KR" sz="1400" b="1" dirty="0">
                <a:solidFill>
                  <a:schemeClr val="bg1"/>
                </a:solidFill>
              </a:rPr>
              <a:t>Clip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업무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투입률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투입률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상세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부서별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-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부서별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38803"/>
            <a:ext cx="203586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상세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부서별</a:t>
            </a:r>
            <a:r>
              <a:rPr lang="en-US" altLang="ko-KR" sz="800" b="1" dirty="0" smtClean="0"/>
              <a:t>)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fnTabsChange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(‘2’)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>
                <a:latin typeface="+mn-ea"/>
              </a:rPr>
              <a:t>      </a:t>
            </a:r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부서별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fnRdoGubunChange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endParaRPr lang="en-US" altLang="ko-KR" sz="800" b="1" dirty="0" smtClean="0">
              <a:latin typeface="+mn-ea"/>
            </a:endParaRPr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상위 </a:t>
            </a:r>
            <a:r>
              <a:rPr lang="ko-KR" altLang="en-US" sz="800" b="1" dirty="0" err="1" smtClean="0"/>
              <a:t>부서선택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InitDeptCombo()</a:t>
            </a:r>
          </a:p>
          <a:p>
            <a:r>
              <a:rPr lang="fr-F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exec EKPETC.dbo</a:t>
            </a:r>
            <a: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b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up_SubDept_Info_Get_List</a:t>
            </a:r>
            <a:endParaRPr lang="fr-FR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fr-F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@DEPT_CD</a:t>
            </a:r>
            <a:endParaRPr lang="fr-FR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     </a:t>
            </a:r>
            <a:r>
              <a:rPr lang="en-US" altLang="ko-KR" sz="800" b="1" dirty="0">
                <a:latin typeface="+mn-ea"/>
              </a:rPr>
              <a:t>↓</a:t>
            </a:r>
            <a:endParaRPr lang="fr-FR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fnDrawInit_Json()</a:t>
            </a: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err="1" smtClean="0"/>
              <a:t>부서선택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initUserCombo()</a:t>
            </a:r>
            <a:endParaRPr lang="fr-FR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fr-F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exec EKPETC.dbo</a:t>
            </a:r>
            <a: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b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up_MANDAY_USER_SEARCH_SELECT</a:t>
            </a:r>
            <a:endParaRPr lang="fr-FR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fr-F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@WORK_YM, @</a:t>
            </a:r>
            <a: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DEPT_CD</a:t>
            </a: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   ↓</a:t>
            </a:r>
            <a:endParaRPr lang="fr-FR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fnDrawUser_Json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()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투입률</a:t>
            </a:r>
            <a:r>
              <a:rPr lang="ko-KR" altLang="en-US" sz="800" b="1" dirty="0" smtClean="0"/>
              <a:t> 및 제출 현황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fnselect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altLang="ko-KR" sz="800" b="1" dirty="0">
                <a:latin typeface="+mn-ea"/>
              </a:rPr>
              <a:t> ↓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SelectDeptMMList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EKPETC.dbo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up_MANDAY_CLOSE_MNG_SELECT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@COM_CD, @WORK_YM, @DEPT_CD</a:t>
            </a: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   ↓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fnSelectDeptRatio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EKPETC.dbo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up_MANDAY_DEPT_RATIO_MONTH_SELECT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@WORK_YM, @DEPT_CD</a:t>
            </a: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   ↓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fnSelectDeptRatio_Json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2640356" y="158527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2459515" y="188796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3611968" y="188796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5904818" y="392174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4499735" y="188796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0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55" y="678833"/>
            <a:ext cx="9550314" cy="57687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재무</a:t>
            </a:r>
            <a:r>
              <a:rPr lang="en-US" altLang="ko-KR" sz="1400" b="1" dirty="0">
                <a:solidFill>
                  <a:schemeClr val="bg1"/>
                </a:solidFill>
              </a:rPr>
              <a:t>Clip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업무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투입률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투입률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상세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부서별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-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구성원별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38803"/>
            <a:ext cx="2035865" cy="5632311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부서별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fnRdoGubunChange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endParaRPr lang="en-US" altLang="ko-KR" sz="800" b="1" dirty="0" smtClean="0">
              <a:latin typeface="+mn-ea"/>
            </a:endParaRPr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smtClean="0"/>
              <a:t>상위 </a:t>
            </a:r>
            <a:r>
              <a:rPr lang="ko-KR" altLang="en-US" sz="800" b="1" dirty="0" err="1" smtClean="0"/>
              <a:t>부서선택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InitDeptCombo()</a:t>
            </a:r>
          </a:p>
          <a:p>
            <a:r>
              <a:rPr lang="fr-F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exec EKPETC.dbo</a:t>
            </a:r>
            <a: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b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up_SubDept_Info_Get_List</a:t>
            </a:r>
            <a:endParaRPr lang="fr-FR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fr-F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@DEPT_CD</a:t>
            </a:r>
            <a:endParaRPr lang="fr-FR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800" b="1" dirty="0" smtClean="0">
                <a:latin typeface="+mn-ea"/>
              </a:rPr>
              <a:t>      </a:t>
            </a:r>
            <a:r>
              <a:rPr lang="en-US" altLang="ko-KR" sz="800" b="1" dirty="0">
                <a:latin typeface="+mn-ea"/>
              </a:rPr>
              <a:t>↓</a:t>
            </a:r>
            <a:endParaRPr lang="fr-FR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fnDrawInit_Json()</a:t>
            </a: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800" b="1" dirty="0"/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부서선택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initUserCombo()</a:t>
            </a:r>
            <a:endParaRPr lang="fr-FR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fr-F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exec EKPETC.dbo</a:t>
            </a:r>
            <a: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b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up_MANDAY_USER_SEARCH_SELECT</a:t>
            </a:r>
            <a:endParaRPr lang="fr-FR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fr-F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@WORK_YM, @</a:t>
            </a:r>
            <a: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DEPT_CD</a:t>
            </a: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   ↓</a:t>
            </a:r>
            <a:endParaRPr lang="fr-FR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fnDrawUser_Json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()</a:t>
            </a: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err="1" smtClean="0"/>
              <a:t>사용자선택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fnselect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smtClean="0"/>
              <a:t>프로젝트</a:t>
            </a:r>
            <a:r>
              <a:rPr lang="en-US" altLang="ko-KR" sz="800" b="1" dirty="0" smtClean="0"/>
              <a:t>/</a:t>
            </a:r>
            <a:r>
              <a:rPr lang="ko-KR" altLang="en-US" sz="800" b="1" dirty="0" smtClean="0"/>
              <a:t>부서 추가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fnAddPJT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일괄적용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fnWeekCopy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800" b="1" dirty="0"/>
              <a:t>7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투입률</a:t>
            </a:r>
            <a:r>
              <a:rPr lang="ko-KR" altLang="en-US" sz="800" b="1" dirty="0" smtClean="0"/>
              <a:t> 및 제출 현황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fnselect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altLang="ko-KR" sz="800" b="1" dirty="0">
                <a:latin typeface="+mn-ea"/>
              </a:rPr>
              <a:t> ↓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SelectDeptMMList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EKPETC.dbo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up_MANDAY_CLOSE_MNG_SELECT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@COM_CD, @WORK_YM, @DEPT_CD</a:t>
            </a: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   ↓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fnSelectUserRatio()</a:t>
            </a:r>
            <a:endParaRPr lang="pt-BR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 EKPETC.dbo</a:t>
            </a:r>
            <a: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up_MANDAY_USER_RATIO_MONTH_SELECT</a:t>
            </a:r>
            <a:endParaRPr lang="pt-BR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@COM_CD, @WORK_YM, @</a:t>
            </a:r>
            <a:r>
              <a:rPr lang="pt-B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USER_ID</a:t>
            </a:r>
          </a:p>
          <a:p>
            <a:r>
              <a:rPr lang="en-US" altLang="ko-KR" sz="800" b="1" dirty="0" smtClean="0">
                <a:latin typeface="+mn-ea"/>
              </a:rPr>
              <a:t>      ↓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fnSelectUserRatio_Json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2933319" y="189240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3649122" y="189240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4535245" y="189240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5904818" y="392174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5343113" y="189240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2708857" y="298959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3374682" y="290969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9509152" y="187100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8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55" y="678833"/>
            <a:ext cx="9550314" cy="57687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재무</a:t>
            </a:r>
            <a:r>
              <a:rPr lang="en-US" altLang="ko-KR" sz="1400" b="1" dirty="0">
                <a:solidFill>
                  <a:schemeClr val="bg1"/>
                </a:solidFill>
              </a:rPr>
              <a:t>Clip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업무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투입률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투입률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상세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부서별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 -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구성원별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38803"/>
            <a:ext cx="2035865" cy="1200329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8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저장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fnSave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   ↓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fnAutoCalcLast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   ↓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EKPETC.dbo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up_MANDAY_USER_STATUS_SAVE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@WORK_YM, @USER_ID, @STATUS, @WRT_ID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2933319" y="189240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3649122" y="189240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4535245" y="189240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5904818" y="392174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5343113" y="1892403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2708857" y="2989591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3374682" y="290969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9509152" y="187100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95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4" y="671978"/>
            <a:ext cx="9543700" cy="50274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재무</a:t>
            </a:r>
            <a:r>
              <a:rPr lang="en-US" altLang="ko-KR" sz="1400" b="1" dirty="0">
                <a:solidFill>
                  <a:schemeClr val="bg1"/>
                </a:solidFill>
              </a:rPr>
              <a:t>Clip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업무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투입률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전체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투입률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관리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통합부서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투입률관리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38803"/>
            <a:ext cx="2035865" cy="6124754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</a:t>
            </a:r>
            <a:r>
              <a:rPr lang="en-US" altLang="ko-KR" sz="800" b="1" dirty="0" smtClean="0"/>
              <a:t>.</a:t>
            </a:r>
            <a:r>
              <a:rPr lang="en-US" altLang="ko-KR" sz="800" b="1" dirty="0" smtClean="0"/>
              <a:t> </a:t>
            </a:r>
            <a:r>
              <a:rPr lang="ko-KR" altLang="en-US" sz="800" b="1" dirty="0" err="1" smtClean="0"/>
              <a:t>통합부서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투입률관리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fnTabsChange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(‘3')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 smtClean="0">
              <a:latin typeface="+mn-ea"/>
            </a:endParaRPr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추가배부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비율등록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fnSelAddRatio()</a:t>
            </a: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800" b="1" dirty="0"/>
              <a:t>3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저장</a:t>
            </a:r>
            <a:r>
              <a:rPr lang="en-US" altLang="ko-KR" sz="800" b="1" dirty="0" smtClean="0"/>
              <a:t> (</a:t>
            </a:r>
            <a:r>
              <a:rPr lang="ko-KR" altLang="en-US" sz="800" b="1" dirty="0" err="1" smtClean="0"/>
              <a:t>추가배부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비율등록</a:t>
            </a:r>
            <a:r>
              <a:rPr lang="en-US" altLang="ko-KR" sz="800" b="1" dirty="0"/>
              <a:t>)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fr-F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fnSave()</a:t>
            </a:r>
          </a:p>
          <a:p>
            <a:r>
              <a:rPr lang="en-US" altLang="ko-KR" sz="800" b="1" dirty="0" smtClean="0">
                <a:latin typeface="+mn-ea"/>
              </a:rPr>
              <a:t>      </a:t>
            </a:r>
            <a:r>
              <a:rPr lang="en-US" altLang="ko-KR" sz="800" b="1" dirty="0">
                <a:latin typeface="+mn-ea"/>
              </a:rPr>
              <a:t>↓</a:t>
            </a:r>
            <a:endParaRPr lang="fr-FR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fnSaveAddRatio</a:t>
            </a:r>
            <a:r>
              <a:rPr lang="fr-F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()</a:t>
            </a:r>
          </a:p>
          <a:p>
            <a:r>
              <a:rPr lang="fr-F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exec EKPETC.dbo</a:t>
            </a:r>
            <a: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b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up_MANDAY_ADD_RATIO_SAVE</a:t>
            </a:r>
            <a:endParaRPr lang="fr-FR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fr-F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@COM_CD, @WORK_YM, @PJT_CD, @ADD_PJT_CD, @ADD_RATION, @</a:t>
            </a:r>
            <a:r>
              <a:rPr lang="fr-FR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USER_ID</a:t>
            </a:r>
            <a:endParaRPr lang="fr-FR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err="1" smtClean="0"/>
              <a:t>자동배부</a:t>
            </a:r>
            <a:endParaRPr lang="en-US" altLang="ko-KR" sz="800" b="1" dirty="0" smtClean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fnDeptAutoDevide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ko-KR" sz="800" b="1" dirty="0" smtClean="0">
                <a:latin typeface="+mn-ea"/>
              </a:rPr>
              <a:t>      </a:t>
            </a:r>
            <a:r>
              <a:rPr lang="en-US" altLang="ko-KR" sz="800" b="1" dirty="0">
                <a:latin typeface="+mn-ea"/>
              </a:rPr>
              <a:t>↓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fnUpdateDeptTypeVal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5. </a:t>
            </a:r>
            <a:r>
              <a:rPr lang="ko-KR" altLang="en-US" sz="800" b="1" dirty="0" err="1" smtClean="0"/>
              <a:t>배부마감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fnDevideClose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  <a:p>
            <a:r>
              <a:rPr lang="en-US" altLang="ko-KR" sz="800" b="1" dirty="0">
                <a:latin typeface="+mn-ea"/>
              </a:rPr>
              <a:t> </a:t>
            </a:r>
            <a:r>
              <a:rPr lang="en-US" altLang="ko-KR" sz="800" b="1" dirty="0" smtClean="0">
                <a:latin typeface="+mn-ea"/>
              </a:rPr>
              <a:t>     ↓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EKPETC.dbo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up_MANDAY_ALL_RATIO_COLLECT_DELETE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@WORK_YM, @COM_CD, @USER_ID, @RTN_CD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altLang="ko-KR" sz="800" b="1" dirty="0" smtClean="0">
                <a:latin typeface="+mn-ea"/>
              </a:rPr>
              <a:t>↓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EKPETC.dbo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up_MANDAY_ALL_RATIO_COLLECT_CLOSE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@WORK_YM, @COM_CD, @DEPT_CD, @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arrDEPT_DEVIDE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@USER_ID, @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RTN_CD</a:t>
            </a: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6. </a:t>
            </a:r>
            <a:r>
              <a:rPr lang="ko-KR" altLang="en-US" sz="800" b="1" dirty="0" err="1" smtClean="0"/>
              <a:t>엑셀다운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altLang="ko-K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fnExcelDownload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('3')</a:t>
            </a: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altLang="ko-KR" sz="800" b="1" dirty="0" smtClean="0">
                <a:latin typeface="+mn-ea"/>
              </a:rPr>
              <a:t>↓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EKPETC.dbo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up_MANDAY_PROJECT_MNG_SELECT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@COM_CD, @WORK_YM</a:t>
            </a:r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b="1" dirty="0" smtClean="0">
                <a:latin typeface="+mn-ea"/>
              </a:rPr>
              <a:t>↓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en-US" altLang="ko-KR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EKPETC.dbo</a:t>
            </a: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up_MANDAY_ALL_RATIO_COLLECT_SELECT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@COM_CD, @WORK_YM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3252915" y="149290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3524836" y="176185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8112946" y="176185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8583463" y="176185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9065269" y="176185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836" y="2475270"/>
            <a:ext cx="2523502" cy="312936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76691" y="2423603"/>
            <a:ext cx="2645545" cy="323147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7" name="꺾인 연결선 6"/>
          <p:cNvCxnSpPr>
            <a:stCxn id="12" idx="4"/>
            <a:endCxn id="5" idx="1"/>
          </p:cNvCxnSpPr>
          <p:nvPr/>
        </p:nvCxnSpPr>
        <p:spPr>
          <a:xfrm rot="16200000" flipH="1">
            <a:off x="2953468" y="2616116"/>
            <a:ext cx="2088888" cy="75755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E0C31F67-1493-41C6-8A8A-0F290F69A94E}"/>
              </a:ext>
            </a:extLst>
          </p:cNvPr>
          <p:cNvSpPr/>
          <p:nvPr/>
        </p:nvSpPr>
        <p:spPr>
          <a:xfrm>
            <a:off x="6570643" y="287418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27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2B4F6652579B548A43C11B4895EFD77" ma:contentTypeVersion="10" ma:contentTypeDescription="새 문서를 만듭니다." ma:contentTypeScope="" ma:versionID="5f9fb7547ad9cccc7ffb886226d6f172">
  <xsd:schema xmlns:xsd="http://www.w3.org/2001/XMLSchema" xmlns:xs="http://www.w3.org/2001/XMLSchema" xmlns:p="http://schemas.microsoft.com/office/2006/metadata/properties" xmlns:ns2="58091822-9829-45f4-b54c-b05253cb6811" xmlns:ns3="84001d98-66c4-4d8b-a189-cb7b68d5d5fb" targetNamespace="http://schemas.microsoft.com/office/2006/metadata/properties" ma:root="true" ma:fieldsID="a34db46d29bc9f10fd1361628ff3fa0d" ns2:_="" ns3:_="">
    <xsd:import namespace="58091822-9829-45f4-b54c-b05253cb6811"/>
    <xsd:import namespace="84001d98-66c4-4d8b-a189-cb7b68d5d5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091822-9829-45f4-b54c-b05253cb68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001d98-66c4-4d8b-a189-cb7b68d5d5f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001d98-66c4-4d8b-a189-cb7b68d5d5fb">
      <UserInfo>
        <DisplayName>이재경D/ SG ITO팀</DisplayName>
        <AccountId>112</AccountId>
        <AccountType/>
      </UserInfo>
      <UserInfo>
        <DisplayName>남현식/ SG ITO팀</DisplayName>
        <AccountId>113</AccountId>
        <AccountType/>
      </UserInfo>
      <UserInfo>
        <DisplayName>김연준/SGH 정보시스템운영팀</DisplayName>
        <AccountId>90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374F55-48F8-4B14-8769-6DD5D432E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091822-9829-45f4-b54c-b05253cb6811"/>
    <ds:schemaRef ds:uri="84001d98-66c4-4d8b-a189-cb7b68d5d5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9CA7A9-0C4B-4D11-B1EB-6F326D2838E8}">
  <ds:schemaRefs>
    <ds:schemaRef ds:uri="http://purl.org/dc/dcmitype/"/>
    <ds:schemaRef ds:uri="http://schemas.microsoft.com/office/2006/documentManagement/types"/>
    <ds:schemaRef ds:uri="http://purl.org/dc/terms/"/>
    <ds:schemaRef ds:uri="58091822-9829-45f4-b54c-b05253cb6811"/>
    <ds:schemaRef ds:uri="http://www.w3.org/XML/1998/namespace"/>
    <ds:schemaRef ds:uri="http://schemas.microsoft.com/office/infopath/2007/PartnerControls"/>
    <ds:schemaRef ds:uri="84001d98-66c4-4d8b-a189-cb7b68d5d5fb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7F23353-3B12-4411-82C6-CCBEA6306F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48874</TotalTime>
  <Words>871</Words>
  <Application>Microsoft Office PowerPoint</Application>
  <PresentationFormat>와이드스크린</PresentationFormat>
  <Paragraphs>267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746</cp:revision>
  <dcterms:created xsi:type="dcterms:W3CDTF">2019-06-18T00:52:31Z</dcterms:created>
  <dcterms:modified xsi:type="dcterms:W3CDTF">2021-07-22T09:58:40Z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0x01010012B4F6652579B548A43C11B4895EFD77</vt:lpwstr>
  </property>
</Properties>
</file>