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89" r:id="rId5"/>
    <p:sldMasterId id="2147483664" r:id="rId6"/>
    <p:sldMasterId id="2147483675" r:id="rId7"/>
  </p:sldMasterIdLst>
  <p:notesMasterIdLst>
    <p:notesMasterId r:id="rId22"/>
  </p:notesMasterIdLst>
  <p:sldIdLst>
    <p:sldId id="267" r:id="rId8"/>
    <p:sldId id="309" r:id="rId9"/>
    <p:sldId id="303" r:id="rId10"/>
    <p:sldId id="310" r:id="rId11"/>
    <p:sldId id="323" r:id="rId12"/>
    <p:sldId id="324" r:id="rId13"/>
    <p:sldId id="320" r:id="rId14"/>
    <p:sldId id="322" r:id="rId15"/>
    <p:sldId id="326" r:id="rId16"/>
    <p:sldId id="327" r:id="rId17"/>
    <p:sldId id="328" r:id="rId18"/>
    <p:sldId id="314" r:id="rId19"/>
    <p:sldId id="325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2DD0E29-5497-45BA-B5BF-9027CB82DF59}">
          <p14:sldIdLst>
            <p14:sldId id="267"/>
          </p14:sldIdLst>
        </p14:section>
        <p14:section name="기안서(예산)" id="{EEB809FE-0C72-4729-B588-B95110F90413}">
          <p14:sldIdLst>
            <p14:sldId id="309"/>
            <p14:sldId id="303"/>
          </p14:sldIdLst>
        </p14:section>
        <p14:section name="기안서(계약/발주/비용)" id="{BE984BB8-B754-4B21-8BCD-3BBC4324C360}">
          <p14:sldIdLst>
            <p14:sldId id="310"/>
            <p14:sldId id="323"/>
            <p14:sldId id="324"/>
            <p14:sldId id="320"/>
            <p14:sldId id="322"/>
          </p14:sldIdLst>
        </p14:section>
        <p14:section name="송금요청서" id="{1F3AB51C-2A3F-4624-9FCC-4B47DB873C4B}">
          <p14:sldIdLst>
            <p14:sldId id="326"/>
            <p14:sldId id="327"/>
            <p14:sldId id="328"/>
          </p14:sldIdLst>
        </p14:section>
        <p14:section name="기안서(실적)" id="{4072EC40-4E31-41EB-9177-78ECA3E1517E}">
          <p14:sldIdLst>
            <p14:sldId id="314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우형" initials="이" lastIdx="3" clrIdx="0">
    <p:extLst>
      <p:ext uri="{19B8F6BF-5375-455C-9EA6-DF929625EA0E}">
        <p15:presenceInfo xmlns:p15="http://schemas.microsoft.com/office/powerpoint/2012/main" userId="S-1-5-21-2146054956-3349668446-1442730760-110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508CD2"/>
    <a:srgbClr val="7DAFFA"/>
    <a:srgbClr val="E4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EDC4E-8840-4177-97D4-05CA73E9F6AD}" v="880" dt="2020-10-26T11:25:47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E06A-C200-4A96-A7AD-005690C3ACB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0ED74-95F2-46AF-9E92-08827BDCC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ED74-95F2-46AF-9E92-08827BDCC5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ED74-95F2-46AF-9E92-08827BDCC5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0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ED74-95F2-46AF-9E92-08827BDCC5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4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ED74-95F2-46AF-9E92-08827BDCC5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1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ED74-95F2-46AF-9E92-08827BDCC5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1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ED74-95F2-46AF-9E92-08827BDCC5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ED74-95F2-46AF-9E92-08827BDCC5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9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0ED74-95F2-46AF-9E92-08827BDCC5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96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5937" y="1682751"/>
            <a:ext cx="7137400" cy="701674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0" hasCustomPrompt="1"/>
          </p:nvPr>
        </p:nvSpPr>
        <p:spPr>
          <a:xfrm>
            <a:off x="1774825" y="3903858"/>
            <a:ext cx="3683000" cy="50129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/>
            </a:lvl1pPr>
          </a:lstStyle>
          <a:p>
            <a:pPr lvl="0"/>
            <a:r>
              <a:rPr lang="ko-KR" altLang="en-US"/>
              <a:t>홍길동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7" y="2405080"/>
            <a:ext cx="7137400" cy="736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15943" y="3924090"/>
            <a:ext cx="1260472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>
                <a:latin typeface="+mn-lt"/>
              </a:rPr>
              <a:t>작성자</a:t>
            </a:r>
            <a:endParaRPr lang="en-US" altLang="ko-KR" sz="1800" b="1">
              <a:latin typeface="+mn-lt"/>
            </a:endParaRPr>
          </a:p>
        </p:txBody>
      </p:sp>
      <p:sp>
        <p:nvSpPr>
          <p:cNvPr id="14" name="텍스트 개체 틀 26"/>
          <p:cNvSpPr>
            <a:spLocks noGrp="1"/>
          </p:cNvSpPr>
          <p:nvPr>
            <p:ph type="body" sz="quarter" idx="14" hasCustomPrompt="1"/>
          </p:nvPr>
        </p:nvSpPr>
        <p:spPr>
          <a:xfrm>
            <a:off x="1774825" y="4405160"/>
            <a:ext cx="3683000" cy="50129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 baseline="0"/>
            </a:lvl1pPr>
          </a:lstStyle>
          <a:p>
            <a:pPr lvl="0"/>
            <a:r>
              <a:rPr lang="ko-KR" altLang="en-US"/>
              <a:t>법인</a:t>
            </a:r>
            <a:r>
              <a:rPr lang="en-US" altLang="ko-KR"/>
              <a:t> 00</a:t>
            </a:r>
            <a:r>
              <a:rPr lang="ko-KR" altLang="en-US"/>
              <a:t>실 </a:t>
            </a:r>
            <a:r>
              <a:rPr lang="en-US" altLang="ko-KR"/>
              <a:t>00</a:t>
            </a:r>
            <a:r>
              <a:rPr lang="ko-KR" altLang="en-US"/>
              <a:t>팀</a:t>
            </a:r>
          </a:p>
        </p:txBody>
      </p:sp>
      <p:sp>
        <p:nvSpPr>
          <p:cNvPr id="15" name="텍스트 개체 틀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74825" y="4906451"/>
            <a:ext cx="3683000" cy="50129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800"/>
            </a:lvl1pPr>
          </a:lstStyle>
          <a:p>
            <a:pPr lvl="0"/>
            <a:r>
              <a:rPr lang="en-US" altLang="ko-KR"/>
              <a:t>2000.00.00</a:t>
            </a:r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1250" y="4433106"/>
            <a:ext cx="1253583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>
                <a:latin typeface="+mn-lt"/>
              </a:rPr>
              <a:t>소속</a:t>
            </a:r>
            <a:endParaRPr lang="en-US" altLang="ko-KR" sz="1800" b="1"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515937" y="4931946"/>
            <a:ext cx="1257299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>
                <a:latin typeface="+mn-lt"/>
              </a:rPr>
              <a:t>작성일</a:t>
            </a:r>
            <a:endParaRPr lang="en-US" altLang="ko-KR" sz="18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118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1049" userDrawn="1">
          <p15:clr>
            <a:srgbClr val="FBAE40"/>
          </p15:clr>
        </p15:guide>
        <p15:guide id="1" orient="horz" pos="1979" userDrawn="1">
          <p15:clr>
            <a:srgbClr val="FBAE40"/>
          </p15:clr>
        </p15:guide>
        <p15:guide id="2" orient="horz" pos="1502" userDrawn="1">
          <p15:clr>
            <a:srgbClr val="FBAE40"/>
          </p15:clr>
        </p15:guide>
        <p15:guide id="3" orient="horz" pos="2455" userDrawn="1">
          <p15:clr>
            <a:srgbClr val="FBAE40"/>
          </p15:clr>
        </p15:guide>
        <p15:guide id="4" pos="325" userDrawn="1">
          <p15:clr>
            <a:srgbClr val="FBAE40"/>
          </p15:clr>
        </p15:guide>
        <p15:guide id="5" pos="1119" userDrawn="1">
          <p15:clr>
            <a:srgbClr val="FBAE40"/>
          </p15:clr>
        </p15:guide>
        <p15:guide id="6" orient="horz" pos="340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Line 175"/>
          <p:cNvSpPr>
            <a:spLocks noChangeShapeType="1"/>
          </p:cNvSpPr>
          <p:nvPr userDrawn="1"/>
        </p:nvSpPr>
        <p:spPr bwMode="auto">
          <a:xfrm flipV="1">
            <a:off x="1109608" y="5697252"/>
            <a:ext cx="10619925" cy="9450"/>
          </a:xfrm>
          <a:prstGeom prst="line">
            <a:avLst/>
          </a:prstGeom>
          <a:noFill/>
          <a:ln w="1905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Rectangle 207"/>
          <p:cNvSpPr>
            <a:spLocks noChangeArrowheads="1"/>
          </p:cNvSpPr>
          <p:nvPr userDrawn="1"/>
        </p:nvSpPr>
        <p:spPr bwMode="auto">
          <a:xfrm>
            <a:off x="286802" y="1677665"/>
            <a:ext cx="762000" cy="684076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lvl="0" indent="0" algn="ctr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선행 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프로세스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206"/>
          <p:cNvSpPr>
            <a:spLocks noChangeShapeType="1"/>
          </p:cNvSpPr>
          <p:nvPr userDrawn="1"/>
        </p:nvSpPr>
        <p:spPr bwMode="auto">
          <a:xfrm flipV="1">
            <a:off x="1109608" y="4866255"/>
            <a:ext cx="10619925" cy="15766"/>
          </a:xfrm>
          <a:prstGeom prst="line">
            <a:avLst/>
          </a:prstGeom>
          <a:noFill/>
          <a:ln w="1905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172"/>
          <p:cNvSpPr>
            <a:spLocks noChangeArrowheads="1"/>
          </p:cNvSpPr>
          <p:nvPr userDrawn="1"/>
        </p:nvSpPr>
        <p:spPr bwMode="auto">
          <a:xfrm>
            <a:off x="286802" y="2361741"/>
            <a:ext cx="762000" cy="167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68375" latinLnBrk="0">
              <a:buNone/>
            </a:pPr>
            <a:r>
              <a:rPr lang="ko-KR" altLang="en-US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파트너</a:t>
            </a: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968375" latinLnBrk="0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협업관리</a:t>
            </a:r>
            <a:endParaRPr lang="ko-KR" altLang="en-US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72"/>
          <p:cNvSpPr>
            <a:spLocks noChangeArrowheads="1"/>
          </p:cNvSpPr>
          <p:nvPr userDrawn="1"/>
        </p:nvSpPr>
        <p:spPr bwMode="auto">
          <a:xfrm>
            <a:off x="286802" y="4033691"/>
            <a:ext cx="762000" cy="836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68375" latinLnBrk="0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본부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 defTabSz="968375" latinLnBrk="0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사업관리</a:t>
            </a: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172"/>
          <p:cNvSpPr>
            <a:spLocks noChangeArrowheads="1"/>
          </p:cNvSpPr>
          <p:nvPr userDrawn="1"/>
        </p:nvSpPr>
        <p:spPr bwMode="auto">
          <a:xfrm>
            <a:off x="286802" y="4866255"/>
            <a:ext cx="762000" cy="836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68375" latinLnBrk="0">
              <a:buNone/>
            </a:pPr>
            <a:r>
              <a:rPr lang="ko-KR" altLang="en-US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</a:t>
            </a: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968375" latinLnBrk="0">
              <a:buNone/>
            </a:pPr>
            <a:r>
              <a:rPr lang="ko-KR" altLang="en-US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</a:p>
        </p:txBody>
      </p:sp>
      <p:sp>
        <p:nvSpPr>
          <p:cNvPr id="10" name="Rectangle 207"/>
          <p:cNvSpPr>
            <a:spLocks noChangeArrowheads="1"/>
          </p:cNvSpPr>
          <p:nvPr userDrawn="1"/>
        </p:nvSpPr>
        <p:spPr bwMode="auto">
          <a:xfrm>
            <a:off x="286802" y="5697252"/>
            <a:ext cx="762000" cy="684076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후행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프로세스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Line 206"/>
          <p:cNvSpPr>
            <a:spLocks noChangeShapeType="1"/>
          </p:cNvSpPr>
          <p:nvPr userDrawn="1"/>
        </p:nvSpPr>
        <p:spPr bwMode="auto">
          <a:xfrm>
            <a:off x="1109608" y="4017925"/>
            <a:ext cx="10619925" cy="15766"/>
          </a:xfrm>
          <a:prstGeom prst="line">
            <a:avLst/>
          </a:prstGeom>
          <a:noFill/>
          <a:ln w="1905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순서도: 처리 11"/>
          <p:cNvSpPr/>
          <p:nvPr userDrawn="1"/>
        </p:nvSpPr>
        <p:spPr bwMode="auto">
          <a:xfrm>
            <a:off x="286802" y="1690084"/>
            <a:ext cx="11442731" cy="4691244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85725" indent="-85725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90000"/>
            </a:pPr>
            <a:endParaRPr lang="ko-KR" altLang="en-US" sz="1400">
              <a:solidFill>
                <a:srgbClr val="000000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63352" y="6453336"/>
            <a:ext cx="114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514361" y="-225"/>
            <a:ext cx="11161713" cy="657450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58342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565272" y="3167397"/>
            <a:ext cx="3061461" cy="52321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9141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u="sng">
                <a:solidFill>
                  <a:schemeClr val="bg1"/>
                </a:solidFill>
                <a:latin typeface="+mn-ea"/>
                <a:ea typeface="+mn-ea"/>
              </a:rPr>
              <a:t>End of Document</a:t>
            </a:r>
            <a:endParaRPr kumimoji="0" lang="ko-KR" altLang="en-US" sz="2800" u="sng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27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233435" y="3167397"/>
            <a:ext cx="1725134" cy="523210"/>
          </a:xfrm>
          <a:prstGeom prst="rect">
            <a:avLst/>
          </a:prstGeom>
          <a:noFill/>
        </p:spPr>
        <p:txBody>
          <a:bodyPr wrap="none" lIns="91431" tIns="45715" rIns="91431" bIns="45715">
            <a:spAutoFit/>
          </a:bodyPr>
          <a:lstStyle/>
          <a:p>
            <a:pPr algn="ctr" defTabSz="9141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u="sng">
                <a:solidFill>
                  <a:schemeClr val="bg1"/>
                </a:solidFill>
                <a:latin typeface="+mn-ea"/>
                <a:ea typeface="+mn-ea"/>
              </a:rPr>
              <a:t>Appendix</a:t>
            </a:r>
            <a:endParaRPr kumimoji="0" lang="ko-KR" altLang="en-US" sz="2800" u="sng" err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09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8330" y="2511425"/>
            <a:ext cx="5975351" cy="1835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그 외</a:t>
            </a:r>
          </a:p>
        </p:txBody>
      </p:sp>
    </p:spTree>
    <p:extLst>
      <p:ext uri="{BB962C8B-B14F-4D97-AF65-F5344CB8AC3E}">
        <p14:creationId xmlns:p14="http://schemas.microsoft.com/office/powerpoint/2010/main" val="102030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14362" y="-225"/>
            <a:ext cx="11161713" cy="657450"/>
          </a:xfrm>
          <a:prstGeom prst="rect">
            <a:avLst/>
          </a:prstGeom>
        </p:spPr>
        <p:txBody>
          <a:bodyPr anchor="ctr"/>
          <a:lstStyle>
            <a:lvl1pPr>
              <a:defRPr sz="21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9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4235600" y="1562101"/>
            <a:ext cx="7440463" cy="4927600"/>
          </a:xfrm>
          <a:prstGeom prst="rect">
            <a:avLst/>
          </a:prstGeom>
        </p:spPr>
        <p:txBody>
          <a:bodyPr/>
          <a:lstStyle>
            <a:lvl1pPr marL="457178" indent="-457178">
              <a:buFont typeface="+mj-lt"/>
              <a:buAutoNum type="arabicPeriod"/>
              <a:defRPr sz="2000" b="0"/>
            </a:lvl1pPr>
            <a:lvl2pPr marL="800060" indent="-342882">
              <a:buFont typeface="+mj-lt"/>
              <a:buAutoNum type="arabicPeriod"/>
              <a:defRPr sz="1800" b="0"/>
            </a:lvl2pPr>
            <a:lvl3pPr marL="1257238" indent="-342882">
              <a:buFont typeface="+mj-lt"/>
              <a:buAutoNum type="arabicPeriod"/>
              <a:defRPr sz="1600" b="0"/>
            </a:lvl3pPr>
            <a:lvl4pPr marL="1714414" indent="-342882">
              <a:buFont typeface="+mj-lt"/>
              <a:buAutoNum type="arabicPeriod"/>
              <a:defRPr sz="1400" b="0"/>
            </a:lvl4pPr>
            <a:lvl5pPr marL="2171592" indent="-342882">
              <a:buFont typeface="+mj-lt"/>
              <a:buAutoNum type="arabicPeriod"/>
              <a:defRPr sz="1400" b="0"/>
            </a:lvl5pPr>
          </a:lstStyle>
          <a:p>
            <a:pPr lvl="0"/>
            <a:r>
              <a:rPr lang="ko-KR" altLang="en-US"/>
              <a:t>목차</a:t>
            </a:r>
            <a:endParaRPr lang="en-US" altLang="ko-KR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14361" y="-225"/>
            <a:ext cx="11161713" cy="657450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2782450" y="163797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/>
              <a:t>목차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023360" y="1378573"/>
            <a:ext cx="0" cy="49506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11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981" userDrawn="1">
          <p15:clr>
            <a:srgbClr val="FBAE40"/>
          </p15:clr>
        </p15:guide>
        <p15:guide id="1" pos="26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14361" y="-225"/>
            <a:ext cx="11161713" cy="657450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슬라이드 제목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15940" y="800100"/>
            <a:ext cx="11160125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/>
              <a:t>슬라이드 요약 </a:t>
            </a:r>
            <a:r>
              <a:rPr lang="en-US" altLang="ko-KR"/>
              <a:t>(</a:t>
            </a:r>
            <a:r>
              <a:rPr lang="ko-KR" altLang="en-US"/>
              <a:t>두괄식</a:t>
            </a:r>
            <a:r>
              <a:rPr lang="en-US" altLang="ko-KR"/>
              <a:t>)</a:t>
            </a:r>
          </a:p>
          <a:p>
            <a:pPr lvl="0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515949" y="1700221"/>
            <a:ext cx="11160127" cy="47894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514361" y="-225"/>
            <a:ext cx="11161713" cy="657450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25076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(본문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515949" y="800101"/>
            <a:ext cx="11160127" cy="5689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514361" y="-225"/>
            <a:ext cx="11161713" cy="657450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1139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(상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15940" y="800100"/>
            <a:ext cx="11160125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/>
              <a:t>슬라이드 요약 </a:t>
            </a:r>
            <a:r>
              <a:rPr lang="en-US" altLang="ko-KR"/>
              <a:t>(</a:t>
            </a:r>
            <a:r>
              <a:rPr lang="ko-KR" altLang="en-US"/>
              <a:t>두괄식</a:t>
            </a:r>
            <a:r>
              <a:rPr lang="en-US" altLang="ko-KR"/>
              <a:t>)</a:t>
            </a:r>
          </a:p>
          <a:p>
            <a:pPr lvl="0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 hasCustomPrompt="1"/>
          </p:nvPr>
        </p:nvSpPr>
        <p:spPr>
          <a:xfrm>
            <a:off x="515941" y="1701174"/>
            <a:ext cx="11160123" cy="23038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15941" y="4148900"/>
            <a:ext cx="11160123" cy="234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514361" y="-225"/>
            <a:ext cx="11161713" cy="657450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102110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(좌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15940" y="800100"/>
            <a:ext cx="11160125" cy="757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/>
              <a:t>슬라이드 요약 </a:t>
            </a:r>
            <a:r>
              <a:rPr lang="en-US" altLang="ko-KR"/>
              <a:t>(</a:t>
            </a:r>
            <a:r>
              <a:rPr lang="ko-KR" altLang="en-US"/>
              <a:t>두괄식</a:t>
            </a:r>
            <a:r>
              <a:rPr lang="en-US" altLang="ko-KR"/>
              <a:t>)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15949" y="1700215"/>
            <a:ext cx="5508625" cy="63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좌측 제목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2" hasCustomPrompt="1"/>
          </p:nvPr>
        </p:nvSpPr>
        <p:spPr>
          <a:xfrm>
            <a:off x="6168021" y="1700215"/>
            <a:ext cx="5508055" cy="6381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baseline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우측 제목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7" y="2481280"/>
            <a:ext cx="5508627" cy="40084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6168012" y="2489219"/>
            <a:ext cx="5508053" cy="40084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슬라이드 본문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14361" y="-225"/>
            <a:ext cx="11161713" cy="657450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203208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388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Line 175"/>
          <p:cNvSpPr>
            <a:spLocks noChangeShapeType="1"/>
          </p:cNvSpPr>
          <p:nvPr userDrawn="1"/>
        </p:nvSpPr>
        <p:spPr bwMode="auto">
          <a:xfrm flipV="1">
            <a:off x="1109608" y="5697252"/>
            <a:ext cx="10619925" cy="9450"/>
          </a:xfrm>
          <a:prstGeom prst="line">
            <a:avLst/>
          </a:prstGeom>
          <a:noFill/>
          <a:ln w="1905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Rectangle 207"/>
          <p:cNvSpPr>
            <a:spLocks noChangeArrowheads="1"/>
          </p:cNvSpPr>
          <p:nvPr userDrawn="1"/>
        </p:nvSpPr>
        <p:spPr bwMode="auto">
          <a:xfrm>
            <a:off x="286802" y="1677665"/>
            <a:ext cx="762000" cy="684076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lvl="0" indent="0" algn="ctr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선행 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프로세스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206"/>
          <p:cNvSpPr>
            <a:spLocks noChangeShapeType="1"/>
          </p:cNvSpPr>
          <p:nvPr userDrawn="1"/>
        </p:nvSpPr>
        <p:spPr bwMode="auto">
          <a:xfrm flipV="1">
            <a:off x="1109608" y="4866255"/>
            <a:ext cx="10619925" cy="15766"/>
          </a:xfrm>
          <a:prstGeom prst="line">
            <a:avLst/>
          </a:prstGeom>
          <a:noFill/>
          <a:ln w="1905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172"/>
          <p:cNvSpPr>
            <a:spLocks noChangeArrowheads="1"/>
          </p:cNvSpPr>
          <p:nvPr userDrawn="1"/>
        </p:nvSpPr>
        <p:spPr bwMode="auto">
          <a:xfrm>
            <a:off x="286802" y="2361741"/>
            <a:ext cx="762000" cy="1671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68375" latinLnBrk="0">
              <a:buNone/>
            </a:pPr>
            <a:r>
              <a:rPr lang="ko-KR" altLang="en-US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</a:p>
        </p:txBody>
      </p:sp>
      <p:sp>
        <p:nvSpPr>
          <p:cNvPr id="8" name="Rectangle 172"/>
          <p:cNvSpPr>
            <a:spLocks noChangeArrowheads="1"/>
          </p:cNvSpPr>
          <p:nvPr userDrawn="1"/>
        </p:nvSpPr>
        <p:spPr bwMode="auto">
          <a:xfrm>
            <a:off x="286802" y="4033691"/>
            <a:ext cx="762000" cy="836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68375" latinLnBrk="0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사용자</a:t>
            </a: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172"/>
          <p:cNvSpPr>
            <a:spLocks noChangeArrowheads="1"/>
          </p:cNvSpPr>
          <p:nvPr userDrawn="1"/>
        </p:nvSpPr>
        <p:spPr bwMode="auto">
          <a:xfrm>
            <a:off x="286802" y="4866255"/>
            <a:ext cx="762000" cy="836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68375" latinLnBrk="0">
              <a:buNone/>
            </a:pPr>
            <a:r>
              <a:rPr lang="ko-KR" altLang="en-US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관련</a:t>
            </a: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968375" latinLnBrk="0">
              <a:buNone/>
            </a:pPr>
            <a:r>
              <a:rPr lang="ko-KR" altLang="en-US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</a:p>
        </p:txBody>
      </p:sp>
      <p:sp>
        <p:nvSpPr>
          <p:cNvPr id="10" name="Rectangle 207"/>
          <p:cNvSpPr>
            <a:spLocks noChangeArrowheads="1"/>
          </p:cNvSpPr>
          <p:nvPr userDrawn="1"/>
        </p:nvSpPr>
        <p:spPr bwMode="auto">
          <a:xfrm>
            <a:off x="286802" y="5697252"/>
            <a:ext cx="762000" cy="684076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후행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buNone/>
            </a:pPr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프로세스</a:t>
            </a: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Line 206"/>
          <p:cNvSpPr>
            <a:spLocks noChangeShapeType="1"/>
          </p:cNvSpPr>
          <p:nvPr userDrawn="1"/>
        </p:nvSpPr>
        <p:spPr bwMode="auto">
          <a:xfrm>
            <a:off x="1109608" y="4017925"/>
            <a:ext cx="10619925" cy="15766"/>
          </a:xfrm>
          <a:prstGeom prst="line">
            <a:avLst/>
          </a:prstGeom>
          <a:noFill/>
          <a:ln w="19050" cap="rnd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순서도: 처리 11"/>
          <p:cNvSpPr/>
          <p:nvPr userDrawn="1"/>
        </p:nvSpPr>
        <p:spPr bwMode="auto">
          <a:xfrm>
            <a:off x="286802" y="1690084"/>
            <a:ext cx="11442731" cy="4691244"/>
          </a:xfrm>
          <a:prstGeom prst="flowChartProcess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</a:bodyPr>
          <a:lstStyle/>
          <a:p>
            <a:pPr marL="85725" indent="-85725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Pct val="90000"/>
            </a:pPr>
            <a:endParaRPr lang="ko-KR" altLang="en-US" sz="1400">
              <a:solidFill>
                <a:srgbClr val="000000"/>
              </a:solidFill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63352" y="6453336"/>
            <a:ext cx="114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514361" y="-225"/>
            <a:ext cx="11161713" cy="657450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5778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euihlee\Desktop\CI\3. 신규 CI 개발\Application 디자인\Applications-0605\2_PPT-Template\PPT-Template-0104-Light-Cover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3" r="347"/>
          <a:stretch/>
        </p:blipFill>
        <p:spPr bwMode="auto">
          <a:xfrm>
            <a:off x="3" y="88900"/>
            <a:ext cx="4559300" cy="167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C:\Users\euihlee\Desktop\CI\3. 신규 CI 개발\Application 디자인\Applications-0605\2_PPT-Template\PPT-Template-0104-Light-Cove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35" y="0"/>
            <a:ext cx="45751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:\Users\euihlee\Desktop\CI\3. 신규 CI 개발\Application 디자인\Applications-0605\2_PPT-Template\PPT-Template-0104-Light-Cover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" y="5913438"/>
            <a:ext cx="52228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 bwMode="auto">
          <a:xfrm>
            <a:off x="739777" y="6497656"/>
            <a:ext cx="3738563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© Smilegate Holdings. All rights reserved.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739079" y="6202641"/>
            <a:ext cx="7548861" cy="36933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900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900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문서는 ㈜스마일게이트의 자산으로 저작권은 스마일게이트에 있으며</a:t>
            </a:r>
            <a:r>
              <a:rPr lang="en-US" altLang="ko-KR" sz="900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임의로 복사되거나</a:t>
            </a:r>
            <a:r>
              <a:rPr lang="en-US" altLang="ko-KR" sz="900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배포 될 수 없습니다</a:t>
            </a:r>
            <a:r>
              <a:rPr lang="en-US" altLang="ko-KR" sz="900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en-US" altLang="ko-KR" sz="900">
                <a:solidFill>
                  <a:srgbClr val="C8C8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 document is the Smilegate Group rights to the assets of the Smilegate, and can not be arbitrarily copied or distributed.</a:t>
            </a:r>
          </a:p>
        </p:txBody>
      </p:sp>
    </p:spTree>
    <p:extLst>
      <p:ext uri="{BB962C8B-B14F-4D97-AF65-F5344CB8AC3E}">
        <p14:creationId xmlns:p14="http://schemas.microsoft.com/office/powerpoint/2010/main" val="286753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2" r:id="rId2"/>
  </p:sldLayoutIdLst>
  <p:hf hdr="0"/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569" y="6407962"/>
            <a:ext cx="88423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0"/>
            <a:ext cx="2682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 userDrawn="1"/>
        </p:nvSpPr>
        <p:spPr bwMode="auto">
          <a:xfrm>
            <a:off x="739777" y="6497642"/>
            <a:ext cx="3738563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© Smilegate Holdings. All rights reserved.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8742"/>
            <a:ext cx="827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364" y="6550025"/>
            <a:ext cx="27463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슬라이드 번호 개체 틀 14"/>
          <p:cNvSpPr>
            <a:spLocks noGrp="1"/>
          </p:cNvSpPr>
          <p:nvPr userDrawn="1">
            <p:ph type="sldNum" sz="quarter" idx="4"/>
          </p:nvPr>
        </p:nvSpPr>
        <p:spPr>
          <a:xfrm>
            <a:off x="11794332" y="6497656"/>
            <a:ext cx="39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>
          <p15:clr>
            <a:srgbClr val="F26B43"/>
          </p15:clr>
        </p15:guide>
        <p15:guide id="2" orient="horz" pos="504">
          <p15:clr>
            <a:srgbClr val="F26B43"/>
          </p15:clr>
        </p15:guide>
        <p15:guide id="3" orient="horz" pos="981">
          <p15:clr>
            <a:srgbClr val="F26B43"/>
          </p15:clr>
        </p15:guide>
        <p15:guide id="4" orient="horz" pos="1071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569" y="6407962"/>
            <a:ext cx="88423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0"/>
            <a:ext cx="2682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 userDrawn="1"/>
        </p:nvSpPr>
        <p:spPr bwMode="auto">
          <a:xfrm>
            <a:off x="739777" y="6497642"/>
            <a:ext cx="3738563" cy="3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© Smilegate Holdings. All rights reserved.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8742"/>
            <a:ext cx="8270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:\Users\euihlee\Desktop\CI\3. 신규 CI 개발\Application 디자인\Applications-0605\2_PPT-Template\PPT-Template-0104-Light-Interio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364" y="6550025"/>
            <a:ext cx="27463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슬라이드 번호 개체 틀 14"/>
          <p:cNvSpPr>
            <a:spLocks noGrp="1"/>
          </p:cNvSpPr>
          <p:nvPr userDrawn="1">
            <p:ph type="sldNum" sz="quarter" idx="4"/>
          </p:nvPr>
        </p:nvSpPr>
        <p:spPr>
          <a:xfrm>
            <a:off x="11794332" y="6497656"/>
            <a:ext cx="39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6CE3B4E-076C-4E34-91BF-DCDD1DD84D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4" r:id="rId2"/>
    <p:sldLayoutId id="2147483687" r:id="rId3"/>
    <p:sldLayoutId id="2147483685" r:id="rId4"/>
    <p:sldLayoutId id="2147483686" r:id="rId5"/>
    <p:sldLayoutId id="2147483690" r:id="rId6"/>
    <p:sldLayoutId id="2147483691" r:id="rId7"/>
  </p:sldLayoutIdLst>
  <p:hf hdr="0"/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orient="horz" pos="504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325" userDrawn="1">
          <p15:clr>
            <a:srgbClr val="F26B43"/>
          </p15:clr>
        </p15:guide>
        <p15:guide id="6" pos="7355" userDrawn="1">
          <p15:clr>
            <a:srgbClr val="F26B43"/>
          </p15:clr>
        </p15:guide>
        <p15:guide id="7" orient="horz" pos="408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88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8" r:id="rId3"/>
  </p:sldLayoutIdLst>
  <p:hf hdr="0"/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기안서 업무 프로세스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err="1"/>
              <a:t>고두현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SGH </a:t>
            </a:r>
            <a:r>
              <a:rPr lang="ko-KR" altLang="en-US"/>
              <a:t>정보개발팀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2020.11.03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2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35"/>
          <p:cNvGraphicFramePr>
            <a:graphicFrameLocks noGrp="1"/>
          </p:cNvGraphicFramePr>
          <p:nvPr>
            <p:extLst/>
          </p:nvPr>
        </p:nvGraphicFramePr>
        <p:xfrm>
          <a:off x="515380" y="809175"/>
          <a:ext cx="11160693" cy="5683065"/>
        </p:xfrm>
        <a:graphic>
          <a:graphicData uri="http://schemas.openxmlformats.org/drawingml/2006/table">
            <a:tbl>
              <a:tblPr/>
              <a:tblGrid>
                <a:gridCol w="152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7" marR="84407" marT="45715" marB="45715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9262525" y="3935577"/>
            <a:ext cx="1141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selectValue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b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opener.setPopupData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 smtClean="0">
                <a:latin typeface="+mn-ea"/>
                <a:ea typeface="+mn-ea"/>
              </a:rPr>
              <a:t>송금요청서</a:t>
            </a:r>
            <a:r>
              <a:rPr lang="ko-KR" altLang="en-US" sz="2000" b="0" dirty="0" smtClean="0">
                <a:latin typeface="+mn-ea"/>
                <a:ea typeface="+mn-ea"/>
              </a:rPr>
              <a:t> 신청</a:t>
            </a:r>
            <a:r>
              <a:rPr lang="en-US" altLang="ko-KR" sz="2000" b="0" dirty="0" smtClean="0">
                <a:latin typeface="+mn-ea"/>
                <a:ea typeface="+mn-ea"/>
              </a:rPr>
              <a:t>(1-2)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10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9" idx="3"/>
            <a:endCxn id="50" idx="1"/>
          </p:cNvCxnSpPr>
          <p:nvPr/>
        </p:nvCxnSpPr>
        <p:spPr bwMode="auto">
          <a:xfrm flipV="1">
            <a:off x="1769814" y="1678657"/>
            <a:ext cx="630267" cy="519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2644574" y="2196163"/>
            <a:ext cx="654301" cy="1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 bwMode="auto">
          <a:xfrm>
            <a:off x="577293" y="1455660"/>
            <a:ext cx="1192521" cy="447031"/>
          </a:xfrm>
          <a:prstGeom prst="roundRect">
            <a:avLst>
              <a:gd name="adj" fmla="val 3035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기안자가 </a:t>
            </a:r>
            <a:endParaRPr lang="en-US" altLang="ko-KR" sz="900" kern="0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 신청서 작성</a:t>
            </a:r>
            <a:endParaRPr lang="ko-KR" altLang="ko-KR" sz="9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2584" y="1907550"/>
            <a:ext cx="2158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양식구분에서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송금요청서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SelectApprCostFlagList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USP_APPROVAL_COST_FLAG_SELECT</a:t>
            </a:r>
          </a:p>
        </p:txBody>
      </p:sp>
      <p:sp>
        <p:nvSpPr>
          <p:cNvPr id="45" name="AutoShape 362"/>
          <p:cNvSpPr>
            <a:spLocks noChangeArrowheads="1"/>
          </p:cNvSpPr>
          <p:nvPr/>
        </p:nvSpPr>
        <p:spPr bwMode="auto">
          <a:xfrm>
            <a:off x="2400081" y="2527956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기안서</a:t>
            </a:r>
            <a:r>
              <a:rPr lang="ko-KR" altLang="en-US" sz="900" kern="0" dirty="0" smtClean="0">
                <a:latin typeface="+mn-ea"/>
              </a:rPr>
              <a:t> 선택</a:t>
            </a:r>
            <a:endParaRPr lang="en-US" altLang="ko-KR" sz="900" kern="0" dirty="0" smtClean="0">
              <a:latin typeface="+mn-ea"/>
            </a:endParaRPr>
          </a:p>
        </p:txBody>
      </p:sp>
      <p:sp>
        <p:nvSpPr>
          <p:cNvPr id="50" name="AutoShape 362"/>
          <p:cNvSpPr>
            <a:spLocks noChangeArrowheads="1"/>
          </p:cNvSpPr>
          <p:nvPr/>
        </p:nvSpPr>
        <p:spPr bwMode="auto">
          <a:xfrm>
            <a:off x="2400081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양식구분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조회</a:t>
            </a:r>
          </a:p>
        </p:txBody>
      </p:sp>
      <p:sp>
        <p:nvSpPr>
          <p:cNvPr id="61" name="AutoShape 362"/>
          <p:cNvSpPr>
            <a:spLocks noChangeArrowheads="1"/>
          </p:cNvSpPr>
          <p:nvPr/>
        </p:nvSpPr>
        <p:spPr bwMode="auto">
          <a:xfrm>
            <a:off x="5395555" y="1488223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 smtClean="0">
                <a:latin typeface="+mn-ea"/>
              </a:rPr>
              <a:t>기안서</a:t>
            </a:r>
            <a:r>
              <a:rPr lang="ko-KR" altLang="en-US" sz="900" kern="0" dirty="0" smtClean="0">
                <a:latin typeface="+mn-ea"/>
              </a:rPr>
              <a:t> 선택 </a:t>
            </a:r>
            <a:r>
              <a:rPr lang="ko-KR" altLang="en-US" sz="900" kern="0" dirty="0">
                <a:latin typeface="+mn-ea"/>
              </a:rPr>
              <a:t>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0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3554963" y="1678658"/>
            <a:ext cx="1840592" cy="952575"/>
          </a:xfrm>
          <a:prstGeom prst="bentConnector3">
            <a:avLst>
              <a:gd name="adj1" fmla="val 4898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2" idx="1"/>
            <a:endCxn id="84" idx="1"/>
          </p:cNvCxnSpPr>
          <p:nvPr/>
        </p:nvCxnSpPr>
        <p:spPr>
          <a:xfrm rot="10800000" flipH="1">
            <a:off x="8127822" y="2002858"/>
            <a:ext cx="8792" cy="3510462"/>
          </a:xfrm>
          <a:prstGeom prst="bentConnector3">
            <a:avLst>
              <a:gd name="adj1" fmla="val -640022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32749" y="1339922"/>
            <a:ext cx="2692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귀속부서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(CC_DEPT_NM) Cell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fnPopDeptOrg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그룹웨어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팝업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URL : /</a:t>
            </a:r>
            <a:r>
              <a:rPr lang="en-US" altLang="ko-KR" sz="700" kern="0" dirty="0">
                <a:solidFill>
                  <a:srgbClr val="FF0000"/>
                </a:solidFill>
              </a:rPr>
              <a:t>Common/Organization/AddressDept.aspx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32749" y="3490058"/>
            <a:ext cx="14362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Project(CC_PJT_NM) Cell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fnPopProjectMDI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popMDICodeList.aspx</a:t>
            </a:r>
          </a:p>
        </p:txBody>
      </p:sp>
      <p:sp>
        <p:nvSpPr>
          <p:cNvPr id="84" name="AutoShape 362"/>
          <p:cNvSpPr>
            <a:spLocks noChangeArrowheads="1"/>
          </p:cNvSpPr>
          <p:nvPr/>
        </p:nvSpPr>
        <p:spPr bwMode="auto">
          <a:xfrm>
            <a:off x="8136614" y="1812424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 smtClean="0">
                <a:latin typeface="+mn-ea"/>
              </a:rPr>
              <a:t>귀속부서</a:t>
            </a:r>
            <a:r>
              <a:rPr lang="ko-KR" altLang="en-US" sz="900" kern="0" dirty="0" smtClean="0">
                <a:latin typeface="+mn-ea"/>
              </a:rPr>
              <a:t> 선택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5" name="AutoShape 362"/>
          <p:cNvSpPr>
            <a:spLocks noChangeArrowheads="1"/>
          </p:cNvSpPr>
          <p:nvPr/>
        </p:nvSpPr>
        <p:spPr bwMode="auto">
          <a:xfrm>
            <a:off x="8127823" y="3766559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Project 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선택 팝업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8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7570041" y="3956615"/>
            <a:ext cx="567113" cy="3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81585" y="2292968"/>
            <a:ext cx="235229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귀속부서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조회</a:t>
            </a:r>
            <a:endParaRPr lang="ko-KR" altLang="en-US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화면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Default </a:t>
            </a:r>
            <a:r>
              <a:rPr lang="ko-KR" altLang="en-US" sz="700" kern="0" dirty="0">
                <a:solidFill>
                  <a:srgbClr val="FF0000"/>
                </a:solidFill>
              </a:rPr>
              <a:t>렌더링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정보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AddressAjax.aspx (Tree)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Method </a:t>
            </a:r>
            <a:r>
              <a:rPr lang="en-US" altLang="ko-KR" sz="700" kern="0" dirty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>
                <a:solidFill>
                  <a:srgbClr val="FF0000"/>
                </a:solidFill>
              </a:rPr>
              <a:t>GetDeptInfoJson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 SP :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NUSP_GET_DEPT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ComPlus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OrgProject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OrgManager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OrgDBMgr.cs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  :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부서 정보 데이터 가져오기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(DB)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cxnSp>
        <p:nvCxnSpPr>
          <p:cNvPr id="57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9271856" y="3947868"/>
            <a:ext cx="407324" cy="4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62525" y="1997731"/>
            <a:ext cx="90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확인 버튼 클릭 시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GetAllDatas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81585" y="4211709"/>
            <a:ext cx="2277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목록 조회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–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SelectMdiProjectList</a:t>
            </a:r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USP_APPROVAL_COST_BUDGET_PROJECT_SELECT</a:t>
            </a:r>
          </a:p>
        </p:txBody>
      </p:sp>
      <p:sp>
        <p:nvSpPr>
          <p:cNvPr id="78" name="AutoShape 362"/>
          <p:cNvSpPr>
            <a:spLocks noChangeArrowheads="1"/>
          </p:cNvSpPr>
          <p:nvPr/>
        </p:nvSpPr>
        <p:spPr bwMode="auto">
          <a:xfrm>
            <a:off x="10297172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b="1" dirty="0" smtClean="0">
                <a:solidFill>
                  <a:srgbClr val="0070C0"/>
                </a:solidFill>
                <a:latin typeface="+mn-ea"/>
              </a:rPr>
              <a:t>Next page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7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endCxn id="78" idx="2"/>
          </p:cNvCxnSpPr>
          <p:nvPr/>
        </p:nvCxnSpPr>
        <p:spPr>
          <a:xfrm rot="5400000" flipH="1" flipV="1">
            <a:off x="8197716" y="2947263"/>
            <a:ext cx="3749194" cy="1592850"/>
          </a:xfrm>
          <a:prstGeom prst="bentConnector3">
            <a:avLst>
              <a:gd name="adj1" fmla="val 49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06310" y="1390234"/>
            <a:ext cx="165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버튼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popApprovalCostMainList.aspx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15621" y="1880679"/>
            <a:ext cx="2602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 목록 조회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SelectApprCostMainReferList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USP_APPROVAL_COST_MAIN_REFER_LIST_SELECT</a:t>
            </a:r>
          </a:p>
        </p:txBody>
      </p:sp>
      <p:cxnSp>
        <p:nvCxnSpPr>
          <p:cNvPr id="8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4291331" y="1114062"/>
            <a:ext cx="920762" cy="243082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715620" y="2278562"/>
            <a:ext cx="2148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부모창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fnView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fnSetRefer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- 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 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참조결재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추가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initEditForm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- 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입력창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가이드폼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초기화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66590" y="5976336"/>
            <a:ext cx="3521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송금금액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COST_AMT) Cell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을 입력해야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미지금잔액</a:t>
            </a:r>
            <a:r>
              <a:rPr lang="en-US" altLang="ko-KR" sz="700" kern="0" dirty="0">
                <a:solidFill>
                  <a:srgbClr val="FF0000"/>
                </a:solidFill>
              </a:rPr>
              <a:t>(REMAIN_AMT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) Cell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이 차감됨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.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en-US" altLang="ko-KR" sz="700" kern="0" dirty="0">
                <a:solidFill>
                  <a:srgbClr val="FF0000"/>
                </a:solidFill>
              </a:rPr>
              <a:t>  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auiCellEditingHandler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en-US" altLang="ko-KR" sz="700" kern="0" dirty="0">
                <a:solidFill>
                  <a:srgbClr val="FF0000"/>
                </a:solidFill>
              </a:rPr>
              <a:t>  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fnCalcTotal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() –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지급 공급가액 관련 연산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91" name="AutoShape 362"/>
          <p:cNvSpPr>
            <a:spLocks noChangeArrowheads="1"/>
          </p:cNvSpPr>
          <p:nvPr/>
        </p:nvSpPr>
        <p:spPr bwMode="auto">
          <a:xfrm>
            <a:off x="5395556" y="3168609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SmileDoc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pPr algn="ctr" defTabSz="914218"/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파일첨부 팝업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24954" y="3573051"/>
            <a:ext cx="17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SmileDoc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전용 팝업 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fnDoAttachECMFile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http</a:t>
            </a:r>
            <a:r>
              <a:rPr lang="en-US" altLang="ko-KR" sz="700" kern="0" dirty="0">
                <a:solidFill>
                  <a:srgbClr val="FF0000"/>
                </a:solidFill>
              </a:rPr>
              <a:t>://smiledoc.smilegate.net:8100</a:t>
            </a:r>
          </a:p>
        </p:txBody>
      </p:sp>
      <p:cxnSp>
        <p:nvCxnSpPr>
          <p:cNvPr id="93" name="연결선: 꺾임 118">
            <a:extLst>
              <a:ext uri="{FF2B5EF4-FFF2-40B4-BE49-F238E27FC236}">
                <a16:creationId xmlns:a16="http://schemas.microsoft.com/office/drawing/2014/main" id="{96F2DA20-ACE1-4730-A7D2-95775CE6CCE0}"/>
              </a:ext>
            </a:extLst>
          </p:cNvPr>
          <p:cNvCxnSpPr>
            <a:cxnSpLocks/>
            <a:stCxn id="105" idx="2"/>
            <a:endCxn id="2" idx="2"/>
          </p:cNvCxnSpPr>
          <p:nvPr/>
        </p:nvCxnSpPr>
        <p:spPr>
          <a:xfrm rot="16200000" flipH="1">
            <a:off x="5294234" y="2315915"/>
            <a:ext cx="1082566" cy="5727741"/>
          </a:xfrm>
          <a:prstGeom prst="bentConnector3">
            <a:avLst>
              <a:gd name="adj1" fmla="val 12111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362"/>
          <p:cNvSpPr>
            <a:spLocks noChangeArrowheads="1"/>
          </p:cNvSpPr>
          <p:nvPr/>
        </p:nvSpPr>
        <p:spPr bwMode="auto">
          <a:xfrm>
            <a:off x="5395555" y="4274554"/>
            <a:ext cx="1143133" cy="3462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>
                <a:latin typeface="+mn-ea"/>
              </a:rPr>
              <a:t>문서조회</a:t>
            </a:r>
            <a:r>
              <a:rPr lang="ko-KR" altLang="en-US" sz="900" kern="0" dirty="0">
                <a:latin typeface="+mn-ea"/>
              </a:rPr>
              <a:t>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97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05" idx="3"/>
            <a:endCxn id="94" idx="1"/>
          </p:cNvCxnSpPr>
          <p:nvPr/>
        </p:nvCxnSpPr>
        <p:spPr>
          <a:xfrm flipV="1">
            <a:off x="3543213" y="4447676"/>
            <a:ext cx="1852342" cy="3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840972" y="4165589"/>
            <a:ext cx="147537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참조결재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버튼 클릭 시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DocFileSelect.aspx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24954" y="4649464"/>
            <a:ext cx="1729688" cy="37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문서조회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FolderList_Data.aspx.cs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GetFolderList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EKP_ARCHIVE.DBO.USP_DOCLIST</a:t>
            </a:r>
          </a:p>
        </p:txBody>
      </p:sp>
      <p:sp>
        <p:nvSpPr>
          <p:cNvPr id="105" name="AutoShape 362"/>
          <p:cNvSpPr>
            <a:spLocks noChangeArrowheads="1"/>
          </p:cNvSpPr>
          <p:nvPr/>
        </p:nvSpPr>
        <p:spPr bwMode="auto">
          <a:xfrm>
            <a:off x="2400081" y="4257635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기안유형별</a:t>
            </a:r>
            <a:r>
              <a:rPr lang="ko-KR" altLang="en-US" sz="900" kern="0" dirty="0">
                <a:latin typeface="+mn-ea"/>
              </a:rPr>
              <a:t> </a:t>
            </a:r>
            <a:r>
              <a:rPr lang="en-US" altLang="ko-KR" sz="900" kern="0" dirty="0">
                <a:latin typeface="+mn-ea"/>
              </a:rPr>
              <a:t/>
            </a:r>
            <a:br>
              <a:rPr lang="en-US" altLang="ko-KR" sz="900" kern="0" dirty="0">
                <a:latin typeface="+mn-ea"/>
              </a:rPr>
            </a:br>
            <a:r>
              <a:rPr lang="ko-KR" altLang="en-US" sz="900" kern="0" dirty="0">
                <a:latin typeface="+mn-ea"/>
              </a:rPr>
              <a:t>가이드 폼 조회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53852" y="4704467"/>
            <a:ext cx="153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귀속부서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추가 버튼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fnAddRow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cxnSp>
        <p:nvCxnSpPr>
          <p:cNvPr id="121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2298678" y="3581792"/>
            <a:ext cx="1345938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84" idx="3"/>
          </p:cNvCxnSpPr>
          <p:nvPr/>
        </p:nvCxnSpPr>
        <p:spPr>
          <a:xfrm flipH="1">
            <a:off x="9275885" y="2002858"/>
            <a:ext cx="3862" cy="3430788"/>
          </a:xfrm>
          <a:prstGeom prst="bentConnector4">
            <a:avLst>
              <a:gd name="adj1" fmla="val -10244795"/>
              <a:gd name="adj2" fmla="val 9993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동 입력 1"/>
          <p:cNvSpPr/>
          <p:nvPr/>
        </p:nvSpPr>
        <p:spPr bwMode="auto">
          <a:xfrm>
            <a:off x="8127822" y="5305571"/>
            <a:ext cx="1143132" cy="415498"/>
          </a:xfrm>
          <a:prstGeom prst="flowChartManualInpu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예산비용상세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입력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52584" y="5010305"/>
            <a:ext cx="27438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외주용역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송금요청의</a:t>
            </a:r>
            <a:r>
              <a:rPr lang="ko-KR" altLang="en-US" sz="700" kern="0" dirty="0">
                <a:solidFill>
                  <a:srgbClr val="FF0000"/>
                </a:solidFill>
              </a:rPr>
              <a:t> 경우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검수확인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>
                <a:solidFill>
                  <a:srgbClr val="FF0000"/>
                </a:solidFill>
              </a:rPr>
              <a:t>내역을 본문에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필수 입력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en-US" altLang="ko-KR" sz="700" kern="0" dirty="0">
                <a:solidFill>
                  <a:srgbClr val="FF0000"/>
                </a:solidFill>
              </a:rPr>
              <a:t> 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fnSelectMaster_Json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 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fnTransQuikClick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() –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즉시송금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시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선택 된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기안서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계약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발주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비용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)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의 결재 이미지 본문 추가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52584" y="3250207"/>
            <a:ext cx="25356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송금요청서는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기안서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ko-KR" altLang="en-US" sz="700" kern="0" dirty="0">
                <a:solidFill>
                  <a:srgbClr val="FF0000"/>
                </a:solidFill>
              </a:rPr>
              <a:t>계약</a:t>
            </a:r>
            <a:r>
              <a:rPr lang="en-US" altLang="ko-KR" sz="700" kern="0" dirty="0">
                <a:solidFill>
                  <a:srgbClr val="FF0000"/>
                </a:solidFill>
              </a:rPr>
              <a:t>/</a:t>
            </a:r>
            <a:r>
              <a:rPr lang="ko-KR" altLang="en-US" sz="700" kern="0" dirty="0">
                <a:solidFill>
                  <a:srgbClr val="FF0000"/>
                </a:solidFill>
              </a:rPr>
              <a:t>발주</a:t>
            </a:r>
            <a:r>
              <a:rPr lang="en-US" altLang="ko-KR" sz="700" kern="0" dirty="0">
                <a:solidFill>
                  <a:srgbClr val="FF0000"/>
                </a:solidFill>
              </a:rPr>
              <a:t>/</a:t>
            </a:r>
            <a:r>
              <a:rPr lang="ko-KR" altLang="en-US" sz="700" kern="0" dirty="0">
                <a:solidFill>
                  <a:srgbClr val="FF0000"/>
                </a:solidFill>
              </a:rPr>
              <a:t>비용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)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양식만 선택 가능 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053852" y="2946282"/>
            <a:ext cx="153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버튼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fnOpenApproval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35"/>
          <p:cNvGraphicFramePr>
            <a:graphicFrameLocks noGrp="1"/>
          </p:cNvGraphicFramePr>
          <p:nvPr>
            <p:extLst/>
          </p:nvPr>
        </p:nvGraphicFramePr>
        <p:xfrm>
          <a:off x="515380" y="809175"/>
          <a:ext cx="11160693" cy="5683065"/>
        </p:xfrm>
        <a:graphic>
          <a:graphicData uri="http://schemas.openxmlformats.org/drawingml/2006/table">
            <a:tbl>
              <a:tblPr/>
              <a:tblGrid>
                <a:gridCol w="152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7" marR="84407" marT="45715" marB="45715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045880" y="1915975"/>
            <a:ext cx="184282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거래구분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fnPopCustInfo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복수 </a:t>
            </a:r>
            <a:r>
              <a:rPr lang="en-US" altLang="ko-KR" sz="700" kern="0" dirty="0">
                <a:solidFill>
                  <a:srgbClr val="FF0000"/>
                </a:solidFill>
              </a:rPr>
              <a:t>: Editor</a:t>
            </a:r>
            <a:r>
              <a:rPr lang="ko-KR" altLang="en-US" sz="700" kern="0" dirty="0">
                <a:solidFill>
                  <a:srgbClr val="FF0000"/>
                </a:solidFill>
              </a:rPr>
              <a:t>에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지급처</a:t>
            </a:r>
            <a:r>
              <a:rPr lang="ko-KR" altLang="en-US" sz="700" kern="0" dirty="0">
                <a:solidFill>
                  <a:srgbClr val="FF0000"/>
                </a:solidFill>
              </a:rPr>
              <a:t> 정보 입력 필수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-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지급기한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은행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계좌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예금주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임직원 </a:t>
            </a:r>
            <a:r>
              <a:rPr lang="en-US" altLang="ko-KR" sz="700" kern="0" dirty="0">
                <a:solidFill>
                  <a:srgbClr val="FF0000"/>
                </a:solidFill>
              </a:rPr>
              <a:t>: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지급처에</a:t>
            </a:r>
            <a:r>
              <a:rPr lang="ko-KR" altLang="en-US" sz="700" kern="0" dirty="0">
                <a:solidFill>
                  <a:srgbClr val="FF0000"/>
                </a:solidFill>
              </a:rPr>
              <a:t>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개인이름</a:t>
            </a:r>
            <a:r>
              <a:rPr lang="ko-KR" altLang="en-US" sz="700" kern="0" dirty="0">
                <a:solidFill>
                  <a:srgbClr val="FF0000"/>
                </a:solidFill>
              </a:rPr>
              <a:t> 입력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필수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45881" y="3688971"/>
            <a:ext cx="295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계약서 정보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선택 유</a:t>
            </a:r>
            <a:r>
              <a:rPr lang="en-US" altLang="ko-KR" sz="700" kern="0" dirty="0">
                <a:solidFill>
                  <a:srgbClr val="FF0000"/>
                </a:solidFill>
              </a:rPr>
              <a:t>/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무는 비활성 되며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>
                <a:solidFill>
                  <a:srgbClr val="FF0000"/>
                </a:solidFill>
              </a:rPr>
              <a:t>선택된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기안서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ko-KR" altLang="en-US" sz="700" kern="0" dirty="0">
                <a:solidFill>
                  <a:srgbClr val="FF0000"/>
                </a:solidFill>
              </a:rPr>
              <a:t>계약</a:t>
            </a:r>
            <a:r>
              <a:rPr lang="en-US" altLang="ko-KR" sz="700" kern="0" dirty="0">
                <a:solidFill>
                  <a:srgbClr val="FF0000"/>
                </a:solidFill>
              </a:rPr>
              <a:t>/</a:t>
            </a:r>
            <a:r>
              <a:rPr lang="ko-KR" altLang="en-US" sz="700" kern="0" dirty="0">
                <a:solidFill>
                  <a:srgbClr val="FF0000"/>
                </a:solidFill>
              </a:rPr>
              <a:t>발주</a:t>
            </a:r>
            <a:r>
              <a:rPr lang="en-US" altLang="ko-KR" sz="700" kern="0" dirty="0">
                <a:solidFill>
                  <a:srgbClr val="FF0000"/>
                </a:solidFill>
              </a:rPr>
              <a:t>/</a:t>
            </a:r>
            <a:r>
              <a:rPr lang="ko-KR" altLang="en-US" sz="700" kern="0" dirty="0">
                <a:solidFill>
                  <a:srgbClr val="FF0000"/>
                </a:solidFill>
              </a:rPr>
              <a:t>비용</a:t>
            </a:r>
            <a:r>
              <a:rPr lang="en-US" altLang="ko-KR" sz="700" kern="0" dirty="0">
                <a:solidFill>
                  <a:srgbClr val="FF0000"/>
                </a:solidFill>
              </a:rPr>
              <a:t>)</a:t>
            </a:r>
            <a:r>
              <a:rPr lang="ko-KR" altLang="en-US" sz="700" kern="0" dirty="0">
                <a:solidFill>
                  <a:srgbClr val="FF0000"/>
                </a:solidFill>
              </a:rPr>
              <a:t>의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데이터를 세팅 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45881" y="5303176"/>
            <a:ext cx="222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지급회차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지급완료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체크박스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</a:p>
          <a:p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지급내용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관련 항목 입력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지급기한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,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지급방법 선택</a:t>
            </a:r>
            <a:endParaRPr lang="en-US" altLang="ko-KR" sz="700" kern="0" dirty="0" smtClean="0">
              <a:solidFill>
                <a:srgbClr val="FF0000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 smtClean="0">
                <a:latin typeface="+mn-ea"/>
                <a:ea typeface="+mn-ea"/>
              </a:rPr>
              <a:t>송금요청서</a:t>
            </a:r>
            <a:r>
              <a:rPr lang="ko-KR" altLang="en-US" sz="2000" b="0" dirty="0" smtClean="0">
                <a:latin typeface="+mn-ea"/>
                <a:ea typeface="+mn-ea"/>
              </a:rPr>
              <a:t> </a:t>
            </a:r>
            <a:r>
              <a:rPr lang="ko-KR" altLang="en-US" sz="2000" b="0" dirty="0" smtClean="0">
                <a:latin typeface="+mn-ea"/>
              </a:rPr>
              <a:t>신청</a:t>
            </a:r>
            <a:r>
              <a:rPr lang="en-US" altLang="ko-KR" sz="2000" b="0" dirty="0" smtClean="0">
                <a:latin typeface="+mn-ea"/>
              </a:rPr>
              <a:t>(1-2)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11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9" idx="3"/>
            <a:endCxn id="50" idx="1"/>
          </p:cNvCxnSpPr>
          <p:nvPr/>
        </p:nvCxnSpPr>
        <p:spPr bwMode="auto">
          <a:xfrm flipV="1">
            <a:off x="1769814" y="1678657"/>
            <a:ext cx="630267" cy="519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endCxn id="96" idx="0"/>
          </p:cNvCxnSpPr>
          <p:nvPr/>
        </p:nvCxnSpPr>
        <p:spPr>
          <a:xfrm rot="16200000" flipH="1">
            <a:off x="2281714" y="2565387"/>
            <a:ext cx="1379864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362"/>
          <p:cNvSpPr>
            <a:spLocks noChangeArrowheads="1"/>
          </p:cNvSpPr>
          <p:nvPr/>
        </p:nvSpPr>
        <p:spPr bwMode="auto">
          <a:xfrm>
            <a:off x="2400081" y="4873477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지급회차</a:t>
            </a:r>
            <a:r>
              <a:rPr lang="ko-KR" altLang="en-US" sz="900" kern="0" dirty="0" smtClean="0">
                <a:latin typeface="+mn-ea"/>
              </a:rPr>
              <a:t> 및 </a:t>
            </a:r>
            <a:r>
              <a:rPr lang="ko-KR" altLang="en-US" sz="900" kern="0" dirty="0" err="1" smtClean="0">
                <a:latin typeface="+mn-ea"/>
              </a:rPr>
              <a:t>지급완료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61" name="AutoShape 362"/>
          <p:cNvSpPr>
            <a:spLocks noChangeArrowheads="1"/>
          </p:cNvSpPr>
          <p:nvPr/>
        </p:nvSpPr>
        <p:spPr bwMode="auto">
          <a:xfrm>
            <a:off x="5451541" y="1488223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smtClean="0">
                <a:latin typeface="+mn-ea"/>
              </a:rPr>
              <a:t>거래처 조회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7994" y="1214665"/>
            <a:ext cx="204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거래구분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법인거래처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개인거래처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fnPopCustInfo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개인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개인정보수집동의서 첨부 안내 팝업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AutoShape 362"/>
          <p:cNvSpPr>
            <a:spLocks noChangeArrowheads="1"/>
          </p:cNvSpPr>
          <p:nvPr/>
        </p:nvSpPr>
        <p:spPr bwMode="auto">
          <a:xfrm>
            <a:off x="622953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b="1" dirty="0" err="1" smtClean="0">
                <a:solidFill>
                  <a:srgbClr val="0070C0"/>
                </a:solidFill>
                <a:latin typeface="+mn-ea"/>
              </a:rPr>
              <a:t>Prev</a:t>
            </a:r>
            <a:r>
              <a:rPr lang="en-US" altLang="ko-KR" sz="900" b="1" dirty="0" smtClean="0">
                <a:solidFill>
                  <a:srgbClr val="0070C0"/>
                </a:solidFill>
                <a:latin typeface="+mn-ea"/>
              </a:rPr>
              <a:t> page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1" name="순서도: 수동 입력 50"/>
          <p:cNvSpPr/>
          <p:nvPr/>
        </p:nvSpPr>
        <p:spPr bwMode="auto">
          <a:xfrm>
            <a:off x="2400081" y="1451189"/>
            <a:ext cx="1143132" cy="415498"/>
          </a:xfrm>
          <a:prstGeom prst="flowChartManualInpu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지급처</a:t>
            </a: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정보입력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03800" y="1883376"/>
            <a:ext cx="2297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MDI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>
                <a:solidFill>
                  <a:srgbClr val="FF0000"/>
                </a:solidFill>
              </a:rPr>
              <a:t>팝업 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http</a:t>
            </a:r>
            <a:r>
              <a:rPr lang="en-US" altLang="ko-KR" sz="700" kern="0" dirty="0">
                <a:solidFill>
                  <a:srgbClr val="FF0000"/>
                </a:solidFill>
              </a:rPr>
              <a:t>://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mdi.smiledev.net/mdi/cust/custOldData_p.do?index=0&amp;customerCd=19</a:t>
            </a:r>
            <a:br>
              <a:rPr lang="en-US" altLang="ko-KR" sz="700" kern="0" dirty="0" smtClean="0">
                <a:solidFill>
                  <a:srgbClr val="FF0000"/>
                </a:solidFill>
              </a:rPr>
            </a:br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법인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customerCd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=19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개인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customerCd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=20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61270" y="1738688"/>
            <a:ext cx="213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거래처 선택 시 계좌정보 조회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fnGetCustomerInfo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</a:t>
            </a:r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SelectCustBankAccList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꺾인 연결선 90"/>
          <p:cNvCxnSpPr>
            <a:cxnSpLocks/>
          </p:cNvCxnSpPr>
          <p:nvPr/>
        </p:nvCxnSpPr>
        <p:spPr bwMode="auto">
          <a:xfrm flipV="1">
            <a:off x="3546474" y="1595199"/>
            <a:ext cx="1902604" cy="1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꺾인 연결선 92"/>
          <p:cNvCxnSpPr>
            <a:cxnSpLocks/>
          </p:cNvCxnSpPr>
          <p:nvPr/>
        </p:nvCxnSpPr>
        <p:spPr bwMode="auto">
          <a:xfrm flipV="1">
            <a:off x="3546657" y="1729083"/>
            <a:ext cx="1902421" cy="1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6" name="AutoShape 362"/>
          <p:cNvSpPr>
            <a:spLocks noChangeArrowheads="1"/>
          </p:cNvSpPr>
          <p:nvPr/>
        </p:nvSpPr>
        <p:spPr bwMode="auto">
          <a:xfrm>
            <a:off x="2400081" y="3255320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계약서정보</a:t>
            </a:r>
            <a:r>
              <a:rPr lang="ko-KR" altLang="en-US" sz="900" kern="0" dirty="0" smtClean="0">
                <a:latin typeface="+mn-ea"/>
              </a:rPr>
              <a:t> </a:t>
            </a:r>
            <a:r>
              <a:rPr lang="ko-KR" altLang="en-US" sz="900" kern="0" dirty="0" smtClean="0">
                <a:latin typeface="+mn-ea"/>
              </a:rPr>
              <a:t>입력 </a:t>
            </a:r>
            <a:r>
              <a:rPr lang="en-US" altLang="ko-KR" sz="900" kern="0" dirty="0" smtClean="0">
                <a:latin typeface="+mn-ea"/>
              </a:rPr>
              <a:t>(</a:t>
            </a:r>
            <a:r>
              <a:rPr lang="ko-KR" altLang="en-US" sz="900" kern="0" dirty="0" smtClean="0">
                <a:latin typeface="+mn-ea"/>
              </a:rPr>
              <a:t>비활성</a:t>
            </a:r>
            <a:r>
              <a:rPr lang="en-US" altLang="ko-KR" sz="900" kern="0" dirty="0" smtClean="0">
                <a:latin typeface="+mn-ea"/>
              </a:rPr>
              <a:t>)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9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60491" y="4259431"/>
            <a:ext cx="1222320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판단 103"/>
          <p:cNvSpPr/>
          <p:nvPr/>
        </p:nvSpPr>
        <p:spPr bwMode="auto">
          <a:xfrm>
            <a:off x="5388262" y="4741520"/>
            <a:ext cx="1313516" cy="63925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Validation 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체크</a:t>
            </a:r>
            <a:endParaRPr kumimoji="0"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0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04" idx="0"/>
          </p:cNvCxnSpPr>
          <p:nvPr/>
        </p:nvCxnSpPr>
        <p:spPr>
          <a:xfrm rot="16200000" flipH="1" flipV="1">
            <a:off x="4526334" y="3354790"/>
            <a:ext cx="131956" cy="2905416"/>
          </a:xfrm>
          <a:prstGeom prst="bentConnector4">
            <a:avLst>
              <a:gd name="adj1" fmla="val -208596"/>
              <a:gd name="adj2" fmla="val 9983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utoShape 362"/>
          <p:cNvSpPr>
            <a:spLocks noChangeArrowheads="1"/>
          </p:cNvSpPr>
          <p:nvPr/>
        </p:nvSpPr>
        <p:spPr bwMode="auto">
          <a:xfrm>
            <a:off x="8280239" y="3487901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임시저장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07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9395334" y="1678657"/>
            <a:ext cx="822105" cy="5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00548" y="4850782"/>
            <a:ext cx="439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true</a:t>
            </a:r>
            <a:endParaRPr lang="en-US" altLang="ko-KR" sz="800" kern="0" dirty="0"/>
          </a:p>
        </p:txBody>
      </p:sp>
      <p:sp>
        <p:nvSpPr>
          <p:cNvPr id="110" name="AutoShape 362"/>
          <p:cNvSpPr>
            <a:spLocks noChangeArrowheads="1"/>
          </p:cNvSpPr>
          <p:nvPr/>
        </p:nvSpPr>
        <p:spPr bwMode="auto">
          <a:xfrm>
            <a:off x="8275867" y="5559870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>
                <a:latin typeface="+mn-ea"/>
              </a:rPr>
              <a:t>삭제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7459980" y="3685604"/>
            <a:ext cx="815802" cy="10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04" idx="3"/>
            <a:endCxn id="131" idx="1"/>
          </p:cNvCxnSpPr>
          <p:nvPr/>
        </p:nvCxnSpPr>
        <p:spPr>
          <a:xfrm flipV="1">
            <a:off x="6701778" y="1678657"/>
            <a:ext cx="1578461" cy="3382490"/>
          </a:xfrm>
          <a:prstGeom prst="bentConnector3">
            <a:avLst>
              <a:gd name="adj1" fmla="val 4881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15932" y="4750527"/>
            <a:ext cx="169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임시저장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or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fnSaveClick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38026" y="5401881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유효성 검사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FORM_fn_Validation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38050" y="3907630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38050" y="4284815"/>
            <a:ext cx="1630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>
                <a:solidFill>
                  <a:srgbClr val="FF0000"/>
                </a:solidFill>
              </a:rPr>
              <a:t>※ </a:t>
            </a:r>
            <a:r>
              <a:rPr lang="en-US" altLang="ko-KR" sz="700" b="1" kern="0" dirty="0" err="1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정보 저장 </a:t>
            </a:r>
            <a:r>
              <a:rPr lang="en-US" altLang="ko-KR" sz="700" b="1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10116" y="2236834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10116" y="2587643"/>
            <a:ext cx="224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endParaRPr lang="en-US" altLang="ko-KR" sz="700" b="1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 smtClean="0">
                <a:solidFill>
                  <a:srgbClr val="FF0000"/>
                </a:solidFill>
              </a:rPr>
              <a:t>※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정보 저장 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810116" y="1891276"/>
            <a:ext cx="1990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선택부서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위임규정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확인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SelectDeptDPConfirm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USP_APPROVAL_COST_DEPT_DP_CONFIRM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810116" y="3097661"/>
            <a:ext cx="163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팝업 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38050" y="4997486"/>
            <a:ext cx="219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fnDeleteClick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WORK_MODE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"D" 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경우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DEL_YN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"Y"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처리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38026" y="5672468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첨부파일 정보 추가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$('#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').</a:t>
            </a:r>
            <a:r>
              <a:rPr lang="en-US" altLang="ko-KR" sz="700" kern="0" dirty="0" err="1">
                <a:solidFill>
                  <a:srgbClr val="FF0000"/>
                </a:solidFill>
              </a:rPr>
              <a:t>val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sECMFileInfo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)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</p:txBody>
      </p:sp>
      <p:sp>
        <p:nvSpPr>
          <p:cNvPr id="131" name="AutoShape 362"/>
          <p:cNvSpPr>
            <a:spLocks noChangeArrowheads="1"/>
          </p:cNvSpPr>
          <p:nvPr/>
        </p:nvSpPr>
        <p:spPr bwMode="auto">
          <a:xfrm>
            <a:off x="8280239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결재상신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32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6" idx="3"/>
            <a:endCxn id="104" idx="1"/>
          </p:cNvCxnSpPr>
          <p:nvPr/>
        </p:nvCxnSpPr>
        <p:spPr>
          <a:xfrm flipV="1">
            <a:off x="3543213" y="5061147"/>
            <a:ext cx="1845049" cy="27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656548" y="4501390"/>
            <a:ext cx="452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false</a:t>
            </a:r>
            <a:endParaRPr lang="en-US" altLang="ko-KR" sz="800" kern="0" dirty="0"/>
          </a:p>
        </p:txBody>
      </p:sp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5400000">
            <a:off x="8004069" y="4712133"/>
            <a:ext cx="1691101" cy="43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35702" y="1914945"/>
            <a:ext cx="1825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위임전결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규정 자동 매핑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FormBtnEvent_Update.js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GetDelegatedProvisionLine_CID_Main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ApprovalDocDPLineCheckAjax.ashx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Method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SET_DP_APPLINE_CID_MAIN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SP: USP_UAN_DELEGATED_APPROVAL_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LINE_MAIN_CID_SELECT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ECM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조회 및 첨부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ApprovalCostContractMain_000.htm 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양식파일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fnECMAttachFIleList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ApprovalCost_Ajax.aspx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USP_ECM_ATTACH_FILE_SELECT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첨부파일 일 경우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SG_EMO_cloud.png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아이콘 추가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33582" y="4297697"/>
            <a:ext cx="163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전송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LegacyFN_E_ApprovalCost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USP_APPROVAL_COST_PID_UPDATE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C:</a:t>
            </a:r>
            <a:r>
              <a:rPr lang="ko-KR" altLang="en-US" sz="700" kern="0" dirty="0">
                <a:solidFill>
                  <a:srgbClr val="FF0000"/>
                </a:solidFill>
              </a:rPr>
              <a:t>완료</a:t>
            </a:r>
            <a:r>
              <a:rPr lang="en-US" altLang="ko-KR" sz="700" kern="0" dirty="0">
                <a:solidFill>
                  <a:srgbClr val="FF0000"/>
                </a:solidFill>
              </a:rPr>
              <a:t>, P:</a:t>
            </a:r>
            <a:r>
              <a:rPr lang="ko-KR" altLang="en-US" sz="700" kern="0" dirty="0">
                <a:solidFill>
                  <a:srgbClr val="FF0000"/>
                </a:solidFill>
              </a:rPr>
              <a:t>진행중</a:t>
            </a:r>
            <a:r>
              <a:rPr lang="en-US" altLang="ko-KR" sz="700" kern="0" dirty="0">
                <a:solidFill>
                  <a:srgbClr val="FF0000"/>
                </a:solidFill>
              </a:rPr>
              <a:t>, B:</a:t>
            </a:r>
            <a:r>
              <a:rPr lang="ko-KR" altLang="en-US" sz="700" kern="0" dirty="0">
                <a:solidFill>
                  <a:srgbClr val="FF0000"/>
                </a:solidFill>
              </a:rPr>
              <a:t>취소</a:t>
            </a:r>
            <a:r>
              <a:rPr lang="en-US" altLang="ko-KR" sz="700" kern="0" dirty="0">
                <a:solidFill>
                  <a:srgbClr val="FF0000"/>
                </a:solidFill>
              </a:rPr>
              <a:t>, R:</a:t>
            </a:r>
            <a:r>
              <a:rPr lang="ko-KR" altLang="en-US" sz="700" kern="0" dirty="0">
                <a:solidFill>
                  <a:srgbClr val="FF0000"/>
                </a:solidFill>
              </a:rPr>
              <a:t>반려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50" name="AutoShape 362"/>
          <p:cNvSpPr>
            <a:spLocks noChangeArrowheads="1"/>
          </p:cNvSpPr>
          <p:nvPr/>
        </p:nvSpPr>
        <p:spPr bwMode="auto">
          <a:xfrm>
            <a:off x="10201089" y="3863738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en-US" altLang="ko-KR" sz="900" kern="0" dirty="0" err="1">
                <a:latin typeface="+mn-ea"/>
              </a:rPr>
              <a:t>LegacyAgent</a:t>
            </a:r>
            <a:endParaRPr lang="ko-KR" altLang="ko-KR" sz="900" kern="0" dirty="0">
              <a:latin typeface="+mn-ea"/>
            </a:endParaRPr>
          </a:p>
        </p:txBody>
      </p:sp>
      <p:sp>
        <p:nvSpPr>
          <p:cNvPr id="52" name="AutoShape 362"/>
          <p:cNvSpPr>
            <a:spLocks noChangeArrowheads="1"/>
          </p:cNvSpPr>
          <p:nvPr/>
        </p:nvSpPr>
        <p:spPr bwMode="auto">
          <a:xfrm>
            <a:off x="10202347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결재진행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45880" y="5826356"/>
            <a:ext cx="2015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지급완료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선택 시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송금완료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알림 팝업 발생</a:t>
            </a:r>
            <a:endParaRPr lang="en-US" altLang="ko-KR" sz="7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래픽 16" descr="그룹">
            <a:extLst>
              <a:ext uri="{FF2B5EF4-FFF2-40B4-BE49-F238E27FC236}">
                <a16:creationId xmlns:a16="http://schemas.microsoft.com/office/drawing/2014/main" id="{DB0B02F8-DBAB-430B-BB4C-2F8DF2665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6762" y="2333211"/>
            <a:ext cx="914400" cy="914400"/>
          </a:xfrm>
          <a:prstGeom prst="rect">
            <a:avLst/>
          </a:prstGeom>
        </p:spPr>
      </p:pic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>
                <a:latin typeface="+mn-ea"/>
                <a:ea typeface="+mn-ea"/>
              </a:rPr>
              <a:t>기안</a:t>
            </a:r>
            <a:r>
              <a:rPr lang="en-US" altLang="ko-KR" sz="2000" b="0" dirty="0">
                <a:latin typeface="+mn-ea"/>
                <a:ea typeface="+mn-ea"/>
              </a:rPr>
              <a:t>(</a:t>
            </a:r>
            <a:r>
              <a:rPr lang="ko-KR" altLang="en-US" sz="2000" b="0" dirty="0">
                <a:latin typeface="+mn-ea"/>
                <a:ea typeface="+mn-ea"/>
              </a:rPr>
              <a:t>실적</a:t>
            </a:r>
            <a:r>
              <a:rPr lang="en-US" altLang="ko-KR" sz="2000" b="0" dirty="0">
                <a:latin typeface="+mn-ea"/>
                <a:ea typeface="+mn-ea"/>
              </a:rPr>
              <a:t>)</a:t>
            </a:r>
            <a:r>
              <a:rPr lang="ko-KR" altLang="en-US" sz="2000" b="0" dirty="0">
                <a:latin typeface="+mn-ea"/>
                <a:ea typeface="+mn-ea"/>
              </a:rPr>
              <a:t>신청 상태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12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6" idx="3"/>
            <a:endCxn id="33" idx="1"/>
          </p:cNvCxnSpPr>
          <p:nvPr/>
        </p:nvCxnSpPr>
        <p:spPr bwMode="auto">
          <a:xfrm>
            <a:off x="2062033" y="1835134"/>
            <a:ext cx="7337461" cy="12700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AutoShape 362">
            <a:extLst>
              <a:ext uri="{FF2B5EF4-FFF2-40B4-BE49-F238E27FC236}">
                <a16:creationId xmlns:a16="http://schemas.microsoft.com/office/drawing/2014/main" id="{B1BCA5A1-2236-46F9-8553-7DB09716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494" y="1565259"/>
            <a:ext cx="1620000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결재완료</a:t>
            </a:r>
            <a:endParaRPr lang="en-US" altLang="ko-KR" sz="1100" kern="0">
              <a:latin typeface="+mn-ea"/>
            </a:endParaRPr>
          </a:p>
        </p:txBody>
      </p:sp>
      <p:sp>
        <p:nvSpPr>
          <p:cNvPr id="6" name="AutoShape 362"/>
          <p:cNvSpPr>
            <a:spLocks noChangeArrowheads="1"/>
          </p:cNvSpPr>
          <p:nvPr/>
        </p:nvSpPr>
        <p:spPr bwMode="auto">
          <a:xfrm>
            <a:off x="622171" y="1565259"/>
            <a:ext cx="1439862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 err="1">
                <a:latin typeface="+mn-ea"/>
              </a:rPr>
              <a:t>기안서</a:t>
            </a:r>
            <a:r>
              <a:rPr lang="en-US" altLang="ko-KR" sz="1100" kern="0" dirty="0">
                <a:latin typeface="+mn-ea"/>
              </a:rPr>
              <a:t>(</a:t>
            </a:r>
            <a:r>
              <a:rPr lang="ko-KR" altLang="en-US" sz="1100" kern="0" dirty="0">
                <a:latin typeface="+mn-ea"/>
              </a:rPr>
              <a:t>예산</a:t>
            </a:r>
            <a:r>
              <a:rPr lang="en-US" altLang="ko-KR" sz="1100" kern="0" dirty="0">
                <a:latin typeface="+mn-ea"/>
              </a:rPr>
              <a:t>)</a:t>
            </a:r>
            <a:r>
              <a:rPr lang="ko-KR" altLang="en-US" sz="1100" kern="0" dirty="0">
                <a:latin typeface="+mn-ea"/>
              </a:rPr>
              <a:t> 신청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24" name="AutoShape 362"/>
          <p:cNvSpPr>
            <a:spLocks noChangeArrowheads="1"/>
          </p:cNvSpPr>
          <p:nvPr/>
        </p:nvSpPr>
        <p:spPr bwMode="auto">
          <a:xfrm>
            <a:off x="2681398" y="1567355"/>
            <a:ext cx="1620000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검토요청</a:t>
            </a:r>
            <a:endParaRPr lang="en-US" altLang="ko-KR" sz="1100" kern="0">
              <a:latin typeface="+mn-ea"/>
            </a:endParaRPr>
          </a:p>
        </p:txBody>
      </p:sp>
      <p:sp>
        <p:nvSpPr>
          <p:cNvPr id="31" name="AutoShape 362">
            <a:extLst>
              <a:ext uri="{FF2B5EF4-FFF2-40B4-BE49-F238E27FC236}">
                <a16:creationId xmlns:a16="http://schemas.microsoft.com/office/drawing/2014/main" id="{B7A606B6-CE18-44D2-8A6E-C50502F4A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63" y="1567355"/>
            <a:ext cx="1620000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검토완료</a:t>
            </a:r>
            <a:endParaRPr lang="en-US" altLang="ko-KR" sz="1100" kern="0">
              <a:latin typeface="+mn-ea"/>
            </a:endParaRPr>
          </a:p>
        </p:txBody>
      </p:sp>
      <p:sp>
        <p:nvSpPr>
          <p:cNvPr id="32" name="AutoShape 362">
            <a:extLst>
              <a:ext uri="{FF2B5EF4-FFF2-40B4-BE49-F238E27FC236}">
                <a16:creationId xmlns:a16="http://schemas.microsoft.com/office/drawing/2014/main" id="{8BCFC142-3B22-4AD8-858B-86829680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128" y="1565259"/>
            <a:ext cx="1620000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결재요청</a:t>
            </a:r>
            <a:endParaRPr lang="en-US" altLang="ko-KR" sz="1100" kern="0">
              <a:latin typeface="+mn-ea"/>
            </a:endParaRPr>
          </a:p>
        </p:txBody>
      </p:sp>
      <p:pic>
        <p:nvPicPr>
          <p:cNvPr id="45" name="그래픽 44" descr="먹고 있는 사람">
            <a:extLst>
              <a:ext uri="{FF2B5EF4-FFF2-40B4-BE49-F238E27FC236}">
                <a16:creationId xmlns:a16="http://schemas.microsoft.com/office/drawing/2014/main" id="{09DB45A8-70DB-4929-8803-EAA4E960D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5939" y="2468196"/>
            <a:ext cx="644433" cy="644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1662504" y="3142186"/>
            <a:ext cx="1043523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/>
          </a:bodyPr>
          <a:lstStyle/>
          <a:p>
            <a:r>
              <a:rPr lang="ko-KR" altLang="en-US" sz="1400" dirty="0"/>
              <a:t>기안 결재자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492BC8-5450-4553-9488-CB9811FBBA62}"/>
              </a:ext>
            </a:extLst>
          </p:cNvPr>
          <p:cNvSpPr txBox="1"/>
          <p:nvPr/>
        </p:nvSpPr>
        <p:spPr>
          <a:xfrm>
            <a:off x="4573502" y="3164690"/>
            <a:ext cx="2586626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1400" dirty="0" err="1"/>
              <a:t>직책그룹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법무담당</a:t>
            </a:r>
            <a:r>
              <a:rPr lang="en-US" altLang="ko-KR" sz="1400" dirty="0"/>
              <a:t>&amp;</a:t>
            </a:r>
            <a:r>
              <a:rPr lang="ko-KR" altLang="en-US" sz="1400" dirty="0"/>
              <a:t>재무담당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B09C6A-DA92-493B-B4FC-32D174106E67}"/>
              </a:ext>
            </a:extLst>
          </p:cNvPr>
          <p:cNvSpPr txBox="1"/>
          <p:nvPr/>
        </p:nvSpPr>
        <p:spPr>
          <a:xfrm>
            <a:off x="8596817" y="3139988"/>
            <a:ext cx="802678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1400"/>
              <a:t>직책그룹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DCD904-2668-4650-A2F7-A8056AEC0351}"/>
              </a:ext>
            </a:extLst>
          </p:cNvPr>
          <p:cNvCxnSpPr/>
          <p:nvPr/>
        </p:nvCxnSpPr>
        <p:spPr>
          <a:xfrm>
            <a:off x="1163452" y="2105009"/>
            <a:ext cx="0" cy="164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A1453C5-2EAD-4E43-BFF0-044905C284E1}"/>
              </a:ext>
            </a:extLst>
          </p:cNvPr>
          <p:cNvCxnSpPr/>
          <p:nvPr/>
        </p:nvCxnSpPr>
        <p:spPr>
          <a:xfrm>
            <a:off x="3503712" y="2105009"/>
            <a:ext cx="0" cy="164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26E13FB-52EC-4C81-A4BF-DCD814D0793D}"/>
              </a:ext>
            </a:extLst>
          </p:cNvPr>
          <p:cNvCxnSpPr/>
          <p:nvPr/>
        </p:nvCxnSpPr>
        <p:spPr>
          <a:xfrm>
            <a:off x="8004212" y="2105009"/>
            <a:ext cx="0" cy="164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2049" y="2492896"/>
            <a:ext cx="644433" cy="6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0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04166"/>
              </p:ext>
            </p:extLst>
          </p:nvPr>
        </p:nvGraphicFramePr>
        <p:xfrm>
          <a:off x="515380" y="809175"/>
          <a:ext cx="11160693" cy="5683065"/>
        </p:xfrm>
        <a:graphic>
          <a:graphicData uri="http://schemas.openxmlformats.org/drawingml/2006/table">
            <a:tbl>
              <a:tblPr/>
              <a:tblGrid>
                <a:gridCol w="152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7" marR="84407" marT="45715" marB="45715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순서도: 수동 입력 58"/>
          <p:cNvSpPr/>
          <p:nvPr/>
        </p:nvSpPr>
        <p:spPr bwMode="auto">
          <a:xfrm>
            <a:off x="2400081" y="3821772"/>
            <a:ext cx="1143132" cy="415498"/>
          </a:xfrm>
          <a:prstGeom prst="flowChartManualInpu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 err="1">
                <a:solidFill>
                  <a:schemeClr val="tx1"/>
                </a:solidFill>
                <a:latin typeface="+mn-ea"/>
              </a:rPr>
              <a:t>실적금액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 및 </a:t>
            </a:r>
            <a:endParaRPr lang="en-US" altLang="ko-KR" sz="900" kern="0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지급내용상세 입력</a:t>
            </a:r>
            <a:endParaRPr lang="en-US" altLang="ko-KR" sz="9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 smtClean="0">
                <a:latin typeface="+mn-ea"/>
                <a:ea typeface="+mn-ea"/>
              </a:rPr>
              <a:t>기안서</a:t>
            </a:r>
            <a:r>
              <a:rPr lang="en-US" altLang="ko-KR" sz="2000" b="0" dirty="0" smtClean="0">
                <a:latin typeface="+mn-ea"/>
              </a:rPr>
              <a:t>(</a:t>
            </a:r>
            <a:r>
              <a:rPr lang="ko-KR" altLang="en-US" sz="2000" b="0" dirty="0" smtClean="0">
                <a:latin typeface="+mn-ea"/>
              </a:rPr>
              <a:t>실적</a:t>
            </a:r>
            <a:r>
              <a:rPr lang="en-US" altLang="ko-KR" sz="2000" b="0" dirty="0" smtClean="0">
                <a:latin typeface="+mn-ea"/>
              </a:rPr>
              <a:t>)</a:t>
            </a:r>
            <a:r>
              <a:rPr lang="ko-KR" altLang="en-US" sz="2000" b="0" dirty="0" smtClean="0">
                <a:latin typeface="+mn-ea"/>
              </a:rPr>
              <a:t>신청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13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9" idx="3"/>
            <a:endCxn id="50" idx="1"/>
          </p:cNvCxnSpPr>
          <p:nvPr/>
        </p:nvCxnSpPr>
        <p:spPr bwMode="auto">
          <a:xfrm flipV="1">
            <a:off x="1769814" y="1678657"/>
            <a:ext cx="630267" cy="519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2644574" y="2196163"/>
            <a:ext cx="654301" cy="1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 bwMode="auto">
          <a:xfrm>
            <a:off x="577293" y="1455660"/>
            <a:ext cx="1192521" cy="447031"/>
          </a:xfrm>
          <a:prstGeom prst="roundRect">
            <a:avLst>
              <a:gd name="adj" fmla="val 3035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기안자가 </a:t>
            </a:r>
            <a:endParaRPr lang="en-US" altLang="ko-KR" sz="900" kern="0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 신청서 작성</a:t>
            </a:r>
            <a:endParaRPr lang="ko-KR" altLang="ko-KR" sz="9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2584" y="1916881"/>
            <a:ext cx="2158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양식구분에서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실적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SelectApprCostFlagList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USP_APPROVAL_COST_FLAG_SELECT</a:t>
            </a:r>
          </a:p>
        </p:txBody>
      </p:sp>
      <p:sp>
        <p:nvSpPr>
          <p:cNvPr id="45" name="AutoShape 362"/>
          <p:cNvSpPr>
            <a:spLocks noChangeArrowheads="1"/>
          </p:cNvSpPr>
          <p:nvPr/>
        </p:nvSpPr>
        <p:spPr bwMode="auto">
          <a:xfrm>
            <a:off x="2400081" y="2527956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기안서</a:t>
            </a:r>
            <a:r>
              <a:rPr lang="en-US" altLang="ko-KR" sz="900" kern="0" dirty="0">
                <a:latin typeface="+mn-ea"/>
              </a:rPr>
              <a:t>(</a:t>
            </a:r>
            <a:r>
              <a:rPr lang="ko-KR" altLang="en-US" sz="900" kern="0" dirty="0">
                <a:latin typeface="+mn-ea"/>
              </a:rPr>
              <a:t>예산</a:t>
            </a:r>
            <a:r>
              <a:rPr lang="en-US" altLang="ko-KR" sz="900" kern="0" dirty="0">
                <a:latin typeface="+mn-ea"/>
              </a:rPr>
              <a:t>) </a:t>
            </a:r>
          </a:p>
          <a:p>
            <a:pPr algn="ctr" latinLnBrk="0">
              <a:defRPr/>
            </a:pPr>
            <a:r>
              <a:rPr lang="ko-KR" altLang="en-US" sz="900" kern="0" dirty="0" smtClean="0">
                <a:latin typeface="+mn-ea"/>
              </a:rPr>
              <a:t>불러오기</a:t>
            </a:r>
            <a:endParaRPr lang="en-US" altLang="ko-KR" sz="900" kern="0" dirty="0" smtClean="0">
              <a:latin typeface="+mn-ea"/>
            </a:endParaRPr>
          </a:p>
        </p:txBody>
      </p:sp>
      <p:sp>
        <p:nvSpPr>
          <p:cNvPr id="50" name="AutoShape 362"/>
          <p:cNvSpPr>
            <a:spLocks noChangeArrowheads="1"/>
          </p:cNvSpPr>
          <p:nvPr/>
        </p:nvSpPr>
        <p:spPr bwMode="auto">
          <a:xfrm>
            <a:off x="2400081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양식구분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조회</a:t>
            </a:r>
          </a:p>
        </p:txBody>
      </p:sp>
      <p:sp>
        <p:nvSpPr>
          <p:cNvPr id="61" name="AutoShape 362"/>
          <p:cNvSpPr>
            <a:spLocks noChangeArrowheads="1"/>
          </p:cNvSpPr>
          <p:nvPr/>
        </p:nvSpPr>
        <p:spPr bwMode="auto">
          <a:xfrm>
            <a:off x="5395555" y="1488223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 smtClean="0">
                <a:latin typeface="+mn-ea"/>
              </a:rPr>
              <a:t>기안서</a:t>
            </a:r>
            <a:r>
              <a:rPr lang="en-US" altLang="ko-KR" sz="900" kern="0" dirty="0" smtClean="0">
                <a:latin typeface="+mn-ea"/>
              </a:rPr>
              <a:t>(</a:t>
            </a:r>
            <a:r>
              <a:rPr lang="ko-KR" altLang="en-US" sz="900" kern="0" dirty="0" smtClean="0">
                <a:latin typeface="+mn-ea"/>
              </a:rPr>
              <a:t>예산</a:t>
            </a:r>
            <a:r>
              <a:rPr lang="en-US" altLang="ko-KR" sz="900" kern="0" dirty="0" smtClean="0">
                <a:latin typeface="+mn-ea"/>
              </a:rPr>
              <a:t>)</a:t>
            </a:r>
            <a:r>
              <a:rPr lang="ko-KR" altLang="en-US" sz="900" kern="0" dirty="0" smtClean="0">
                <a:latin typeface="+mn-ea"/>
              </a:rPr>
              <a:t> </a:t>
            </a:r>
            <a:r>
              <a:rPr lang="ko-KR" altLang="en-US" sz="900" kern="0" dirty="0">
                <a:latin typeface="+mn-ea"/>
              </a:rPr>
              <a:t>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0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3554963" y="1678658"/>
            <a:ext cx="1840592" cy="952575"/>
          </a:xfrm>
          <a:prstGeom prst="bentConnector3">
            <a:avLst>
              <a:gd name="adj1" fmla="val 4898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06310" y="1390234"/>
            <a:ext cx="165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예산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불러오기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popApprovalCostMainList.aspx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15621" y="1880679"/>
            <a:ext cx="2602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 목록 조회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SelectApprCostMainReferList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USP_APPROVAL_COST_MAIN_REFER_LIST_SELECT</a:t>
            </a:r>
          </a:p>
        </p:txBody>
      </p:sp>
      <p:cxnSp>
        <p:nvCxnSpPr>
          <p:cNvPr id="8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4291331" y="1114062"/>
            <a:ext cx="920762" cy="243082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715620" y="2278562"/>
            <a:ext cx="2148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부모창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fnView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fnSetRefer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– 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예산금액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및 필수 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참조결재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추가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initEditForm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- 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입력창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가이드폼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초기화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AutoShape 362"/>
          <p:cNvSpPr>
            <a:spLocks noChangeArrowheads="1"/>
          </p:cNvSpPr>
          <p:nvPr/>
        </p:nvSpPr>
        <p:spPr bwMode="auto">
          <a:xfrm>
            <a:off x="5395556" y="2922433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SmileDoc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pPr algn="ctr" defTabSz="914218"/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파일첨부 팝업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24954" y="3326875"/>
            <a:ext cx="17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SmileDoc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전용 팝업 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fnDoAttachECMFile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http</a:t>
            </a:r>
            <a:r>
              <a:rPr lang="en-US" altLang="ko-KR" sz="700" kern="0" dirty="0">
                <a:solidFill>
                  <a:srgbClr val="FF0000"/>
                </a:solidFill>
              </a:rPr>
              <a:t>://smiledoc.smilegate.net:8100</a:t>
            </a:r>
          </a:p>
        </p:txBody>
      </p:sp>
      <p:sp>
        <p:nvSpPr>
          <p:cNvPr id="94" name="AutoShape 362"/>
          <p:cNvSpPr>
            <a:spLocks noChangeArrowheads="1"/>
          </p:cNvSpPr>
          <p:nvPr/>
        </p:nvSpPr>
        <p:spPr bwMode="auto">
          <a:xfrm>
            <a:off x="5395555" y="3858786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>
                <a:latin typeface="+mn-ea"/>
              </a:rPr>
              <a:t>문서조회</a:t>
            </a:r>
            <a:r>
              <a:rPr lang="ko-KR" altLang="en-US" sz="900" kern="0" dirty="0">
                <a:latin typeface="+mn-ea"/>
              </a:rPr>
              <a:t>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97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543213" y="4046836"/>
            <a:ext cx="1852342" cy="23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801947" y="3762727"/>
            <a:ext cx="147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참조결재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버튼 클릭 시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DocFileSelect.aspx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24954" y="4341718"/>
            <a:ext cx="17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문서조회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FolderList_Data.aspx.cs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GetFolderList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EKP_ARCHIVE.DBO.USP_DOCLIST</a:t>
            </a:r>
          </a:p>
        </p:txBody>
      </p:sp>
      <p:cxnSp>
        <p:nvCxnSpPr>
          <p:cNvPr id="121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2494622" y="3385849"/>
            <a:ext cx="954052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54427" y="2955343"/>
            <a:ext cx="2406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기안유형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SelectGuideFormDataList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USP_APPROVAL_COST_GUIDE_FORM_DATA_SELECT</a:t>
            </a:r>
          </a:p>
        </p:txBody>
      </p:sp>
      <p:sp>
        <p:nvSpPr>
          <p:cNvPr id="60" name="순서도: 판단 59"/>
          <p:cNvSpPr/>
          <p:nvPr/>
        </p:nvSpPr>
        <p:spPr bwMode="auto">
          <a:xfrm>
            <a:off x="2314889" y="5322382"/>
            <a:ext cx="1313516" cy="63925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Validation 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체크</a:t>
            </a:r>
            <a:endParaRPr kumimoji="0" lang="ko-KR" altLang="en-US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3" name="AutoShape 362"/>
          <p:cNvSpPr>
            <a:spLocks noChangeArrowheads="1"/>
          </p:cNvSpPr>
          <p:nvPr/>
        </p:nvSpPr>
        <p:spPr bwMode="auto">
          <a:xfrm>
            <a:off x="8130943" y="3487901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임시저장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6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9283959" y="1678916"/>
            <a:ext cx="933480" cy="2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27175" y="5431644"/>
            <a:ext cx="439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true</a:t>
            </a:r>
            <a:endParaRPr lang="en-US" altLang="ko-KR" sz="800" kern="0" dirty="0"/>
          </a:p>
        </p:txBody>
      </p:sp>
      <p:sp>
        <p:nvSpPr>
          <p:cNvPr id="68" name="AutoShape 362"/>
          <p:cNvSpPr>
            <a:spLocks noChangeArrowheads="1"/>
          </p:cNvSpPr>
          <p:nvPr/>
        </p:nvSpPr>
        <p:spPr bwMode="auto">
          <a:xfrm>
            <a:off x="8126571" y="5559870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>
                <a:latin typeface="+mn-ea"/>
              </a:rPr>
              <a:t>삭제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6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7310684" y="3685604"/>
            <a:ext cx="815802" cy="10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60" idx="3"/>
            <a:endCxn id="113" idx="1"/>
          </p:cNvCxnSpPr>
          <p:nvPr/>
        </p:nvCxnSpPr>
        <p:spPr>
          <a:xfrm flipV="1">
            <a:off x="3628405" y="1678657"/>
            <a:ext cx="4502538" cy="3963352"/>
          </a:xfrm>
          <a:prstGeom prst="bentConnector3">
            <a:avLst>
              <a:gd name="adj1" fmla="val 8191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64653" y="5861440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유효성 검사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FORM_fn_Validation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47010" y="3907630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47010" y="4284815"/>
            <a:ext cx="1630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>
                <a:solidFill>
                  <a:srgbClr val="FF0000"/>
                </a:solidFill>
              </a:rPr>
              <a:t>※ </a:t>
            </a:r>
            <a:r>
              <a:rPr lang="en-US" altLang="ko-KR" sz="700" b="1" kern="0" dirty="0" err="1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정보 저장 </a:t>
            </a:r>
            <a:r>
              <a:rPr lang="en-US" altLang="ko-KR" sz="700" b="1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19076" y="2236834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819076" y="2587643"/>
            <a:ext cx="224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endParaRPr lang="en-US" altLang="ko-KR" sz="700" b="1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 smtClean="0">
                <a:solidFill>
                  <a:srgbClr val="FF0000"/>
                </a:solidFill>
              </a:rPr>
              <a:t>※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정보 저장 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19076" y="1891276"/>
            <a:ext cx="1990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선택부서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위임규정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확인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SelectDeptDPConfirm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USP_APPROVAL_COST_DEPT_DP_CONFIRM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9076" y="3097661"/>
            <a:ext cx="163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팝업 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847010" y="4997486"/>
            <a:ext cx="219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fnDeleteClick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WORK_MODE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"D" 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경우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DEL_YN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"Y"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처리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164653" y="6132027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첨부파일 정보 추가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$('#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').</a:t>
            </a:r>
            <a:r>
              <a:rPr lang="en-US" altLang="ko-KR" sz="700" kern="0" dirty="0" err="1">
                <a:solidFill>
                  <a:srgbClr val="FF0000"/>
                </a:solidFill>
              </a:rPr>
              <a:t>val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sECMFileInfo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)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</p:txBody>
      </p:sp>
      <p:sp>
        <p:nvSpPr>
          <p:cNvPr id="113" name="AutoShape 362"/>
          <p:cNvSpPr>
            <a:spLocks noChangeArrowheads="1"/>
          </p:cNvSpPr>
          <p:nvPr/>
        </p:nvSpPr>
        <p:spPr bwMode="auto">
          <a:xfrm>
            <a:off x="8130943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결재상신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163593" y="5340975"/>
            <a:ext cx="452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false</a:t>
            </a:r>
            <a:endParaRPr lang="en-US" altLang="ko-KR" sz="800" kern="0" dirty="0"/>
          </a:p>
        </p:txBody>
      </p:sp>
      <p:cxnSp>
        <p:nvCxnSpPr>
          <p:cNvPr id="11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5400000">
            <a:off x="7854773" y="4712133"/>
            <a:ext cx="1691101" cy="43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83442" y="5316147"/>
            <a:ext cx="227303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실적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미작성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알림 메일 발송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스케줄러명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운영서버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:[SMILENETDB][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전자결재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실적 작성 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알림메일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SP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:USP_ALERT_INSERT_QUEUE_BY_APPR_RESULT 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하루 한번 매일 오전 </a:t>
            </a:r>
            <a:r>
              <a:rPr lang="en-US" altLang="ko-KR" sz="700" kern="0" dirty="0">
                <a:solidFill>
                  <a:srgbClr val="FF0000"/>
                </a:solidFill>
              </a:rPr>
              <a:t>10</a:t>
            </a:r>
            <a:r>
              <a:rPr lang="ko-KR" altLang="en-US" sz="700" kern="0" dirty="0">
                <a:solidFill>
                  <a:srgbClr val="FF0000"/>
                </a:solidFill>
              </a:rPr>
              <a:t>시 스케줄러 실행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예산 작성 후 </a:t>
            </a:r>
            <a:r>
              <a:rPr lang="ko-KR" altLang="en-US" sz="700" kern="0" dirty="0" err="1">
                <a:solidFill>
                  <a:srgbClr val="FF0000"/>
                </a:solidFill>
              </a:rPr>
              <a:t>미작성건에</a:t>
            </a:r>
            <a:r>
              <a:rPr lang="ko-KR" altLang="en-US" sz="700" kern="0" dirty="0">
                <a:solidFill>
                  <a:srgbClr val="FF0000"/>
                </a:solidFill>
              </a:rPr>
              <a:t> 대해 </a:t>
            </a:r>
            <a:r>
              <a:rPr lang="en-US" altLang="ko-KR" sz="700" kern="0" dirty="0">
                <a:solidFill>
                  <a:srgbClr val="FF0000"/>
                </a:solidFill>
              </a:rPr>
              <a:t>7</a:t>
            </a:r>
            <a:r>
              <a:rPr lang="ko-KR" altLang="en-US" sz="700" kern="0" dirty="0">
                <a:solidFill>
                  <a:srgbClr val="FF0000"/>
                </a:solidFill>
              </a:rPr>
              <a:t>일 주기로 발송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117" name="AutoShape 362"/>
          <p:cNvSpPr>
            <a:spLocks noChangeArrowheads="1"/>
          </p:cNvSpPr>
          <p:nvPr/>
        </p:nvSpPr>
        <p:spPr bwMode="auto">
          <a:xfrm>
            <a:off x="10213017" y="4917356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>
                <a:latin typeface="+mn-ea"/>
              </a:rPr>
              <a:t>작업스케줄러</a:t>
            </a:r>
            <a:endParaRPr lang="ko-KR" altLang="ko-KR" sz="900" kern="0" dirty="0">
              <a:latin typeface="+mn-ea"/>
            </a:endParaRPr>
          </a:p>
        </p:txBody>
      </p:sp>
      <p:cxnSp>
        <p:nvCxnSpPr>
          <p:cNvPr id="11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9" idx="2"/>
          </p:cNvCxnSpPr>
          <p:nvPr/>
        </p:nvCxnSpPr>
        <p:spPr>
          <a:xfrm rot="16200000" flipH="1">
            <a:off x="2431057" y="4777860"/>
            <a:ext cx="1081182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60" idx="1"/>
            <a:endCxn id="59" idx="1"/>
          </p:cNvCxnSpPr>
          <p:nvPr/>
        </p:nvCxnSpPr>
        <p:spPr>
          <a:xfrm rot="10800000" flipH="1">
            <a:off x="2314889" y="4029521"/>
            <a:ext cx="85192" cy="1612488"/>
          </a:xfrm>
          <a:prstGeom prst="bentConnector3">
            <a:avLst>
              <a:gd name="adj1" fmla="val -14785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06116" y="4278311"/>
            <a:ext cx="169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임시저장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or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fnSaveClick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35702" y="1914945"/>
            <a:ext cx="1825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위임전결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규정 자동 매핑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FormBtnEvent_Update.js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GetDelegatedProvisionLine_CID_Main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ApprovalDocDPLineCheckAjax.ashx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Method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SET_DP_APPLINE_CID_MAIN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SP: USP_UAN_DELEGATED_APPROVAL_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LINE_MAIN_CID_SELECT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ECM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조회 및 첨부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ApprovalCostContractMain_000.htm 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양식파일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fnECMAttachFIleList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ApprovalCost_Ajax.aspx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USP_ECM_ATTACH_FILE_SELECT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첨부파일 일 경우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SG_EMO_cloud.png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아이콘 추가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33582" y="4297697"/>
            <a:ext cx="163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전송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LegacyFN_E_ApprovalCost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USP_APPROVAL_COST_PID_UPDATE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C:</a:t>
            </a:r>
            <a:r>
              <a:rPr lang="ko-KR" altLang="en-US" sz="700" kern="0" dirty="0">
                <a:solidFill>
                  <a:srgbClr val="FF0000"/>
                </a:solidFill>
              </a:rPr>
              <a:t>완료</a:t>
            </a:r>
            <a:r>
              <a:rPr lang="en-US" altLang="ko-KR" sz="700" kern="0" dirty="0">
                <a:solidFill>
                  <a:srgbClr val="FF0000"/>
                </a:solidFill>
              </a:rPr>
              <a:t>, P:</a:t>
            </a:r>
            <a:r>
              <a:rPr lang="ko-KR" altLang="en-US" sz="700" kern="0" dirty="0">
                <a:solidFill>
                  <a:srgbClr val="FF0000"/>
                </a:solidFill>
              </a:rPr>
              <a:t>진행중</a:t>
            </a:r>
            <a:r>
              <a:rPr lang="en-US" altLang="ko-KR" sz="700" kern="0" dirty="0">
                <a:solidFill>
                  <a:srgbClr val="FF0000"/>
                </a:solidFill>
              </a:rPr>
              <a:t>, B:</a:t>
            </a:r>
            <a:r>
              <a:rPr lang="ko-KR" altLang="en-US" sz="700" kern="0" dirty="0">
                <a:solidFill>
                  <a:srgbClr val="FF0000"/>
                </a:solidFill>
              </a:rPr>
              <a:t>취소</a:t>
            </a:r>
            <a:r>
              <a:rPr lang="en-US" altLang="ko-KR" sz="700" kern="0" dirty="0">
                <a:solidFill>
                  <a:srgbClr val="FF0000"/>
                </a:solidFill>
              </a:rPr>
              <a:t>, R:</a:t>
            </a:r>
            <a:r>
              <a:rPr lang="ko-KR" altLang="en-US" sz="700" kern="0" dirty="0">
                <a:solidFill>
                  <a:srgbClr val="FF0000"/>
                </a:solidFill>
              </a:rPr>
              <a:t>반려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62" name="AutoShape 362"/>
          <p:cNvSpPr>
            <a:spLocks noChangeArrowheads="1"/>
          </p:cNvSpPr>
          <p:nvPr/>
        </p:nvSpPr>
        <p:spPr bwMode="auto">
          <a:xfrm>
            <a:off x="10201089" y="3863738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en-US" altLang="ko-KR" sz="900" kern="0" dirty="0" err="1">
                <a:latin typeface="+mn-ea"/>
              </a:rPr>
              <a:t>LegacyAgent</a:t>
            </a:r>
            <a:endParaRPr lang="ko-KR" altLang="ko-KR" sz="900" kern="0" dirty="0">
              <a:latin typeface="+mn-ea"/>
            </a:endParaRPr>
          </a:p>
        </p:txBody>
      </p:sp>
      <p:sp>
        <p:nvSpPr>
          <p:cNvPr id="64" name="AutoShape 362"/>
          <p:cNvSpPr>
            <a:spLocks noChangeArrowheads="1"/>
          </p:cNvSpPr>
          <p:nvPr/>
        </p:nvSpPr>
        <p:spPr bwMode="auto">
          <a:xfrm>
            <a:off x="10202347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결재진행</a:t>
            </a:r>
            <a:endParaRPr lang="en-US" altLang="ko-KR" sz="9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3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19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래픽 16" descr="그룹">
            <a:extLst>
              <a:ext uri="{FF2B5EF4-FFF2-40B4-BE49-F238E27FC236}">
                <a16:creationId xmlns:a16="http://schemas.microsoft.com/office/drawing/2014/main" id="{DB0B02F8-DBAB-430B-BB4C-2F8DF2665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6762" y="2333211"/>
            <a:ext cx="914400" cy="914400"/>
          </a:xfrm>
          <a:prstGeom prst="rect">
            <a:avLst/>
          </a:prstGeom>
        </p:spPr>
      </p:pic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>
                <a:latin typeface="+mn-ea"/>
                <a:ea typeface="+mn-ea"/>
              </a:rPr>
              <a:t>기안</a:t>
            </a:r>
            <a:r>
              <a:rPr lang="en-US" altLang="ko-KR" sz="2000" b="0" dirty="0">
                <a:latin typeface="+mn-ea"/>
                <a:ea typeface="+mn-ea"/>
              </a:rPr>
              <a:t>(</a:t>
            </a:r>
            <a:r>
              <a:rPr lang="ko-KR" altLang="en-US" sz="2000" b="0" dirty="0">
                <a:latin typeface="+mn-ea"/>
                <a:ea typeface="+mn-ea"/>
              </a:rPr>
              <a:t>예산</a:t>
            </a:r>
            <a:r>
              <a:rPr lang="en-US" altLang="ko-KR" sz="2000" b="0" dirty="0">
                <a:latin typeface="+mn-ea"/>
                <a:ea typeface="+mn-ea"/>
              </a:rPr>
              <a:t>)</a:t>
            </a:r>
            <a:r>
              <a:rPr lang="ko-KR" altLang="en-US" sz="2000" b="0" dirty="0">
                <a:latin typeface="+mn-ea"/>
                <a:ea typeface="+mn-ea"/>
              </a:rPr>
              <a:t>신청 상태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2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6" idx="3"/>
            <a:endCxn id="33" idx="1"/>
          </p:cNvCxnSpPr>
          <p:nvPr/>
        </p:nvCxnSpPr>
        <p:spPr bwMode="auto">
          <a:xfrm>
            <a:off x="2062033" y="1835134"/>
            <a:ext cx="7337461" cy="12700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AutoShape 362">
            <a:extLst>
              <a:ext uri="{FF2B5EF4-FFF2-40B4-BE49-F238E27FC236}">
                <a16:creationId xmlns:a16="http://schemas.microsoft.com/office/drawing/2014/main" id="{B1BCA5A1-2236-46F9-8553-7DB09716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494" y="1565259"/>
            <a:ext cx="1620000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결재완료</a:t>
            </a:r>
            <a:endParaRPr lang="en-US" altLang="ko-KR" sz="1100" kern="0">
              <a:latin typeface="+mn-ea"/>
            </a:endParaRPr>
          </a:p>
        </p:txBody>
      </p:sp>
      <p:sp>
        <p:nvSpPr>
          <p:cNvPr id="6" name="AutoShape 362"/>
          <p:cNvSpPr>
            <a:spLocks noChangeArrowheads="1"/>
          </p:cNvSpPr>
          <p:nvPr/>
        </p:nvSpPr>
        <p:spPr bwMode="auto">
          <a:xfrm>
            <a:off x="622171" y="1565259"/>
            <a:ext cx="1439862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 err="1">
                <a:latin typeface="+mn-ea"/>
              </a:rPr>
              <a:t>기안서</a:t>
            </a:r>
            <a:r>
              <a:rPr lang="en-US" altLang="ko-KR" sz="1100" kern="0" dirty="0">
                <a:latin typeface="+mn-ea"/>
              </a:rPr>
              <a:t>(</a:t>
            </a:r>
            <a:r>
              <a:rPr lang="ko-KR" altLang="en-US" sz="1100" kern="0" dirty="0">
                <a:latin typeface="+mn-ea"/>
              </a:rPr>
              <a:t>예산</a:t>
            </a:r>
            <a:r>
              <a:rPr lang="en-US" altLang="ko-KR" sz="1100" kern="0" dirty="0">
                <a:latin typeface="+mn-ea"/>
              </a:rPr>
              <a:t>)</a:t>
            </a:r>
            <a:r>
              <a:rPr lang="ko-KR" altLang="en-US" sz="1100" kern="0" dirty="0">
                <a:latin typeface="+mn-ea"/>
              </a:rPr>
              <a:t> 신청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24" name="AutoShape 362"/>
          <p:cNvSpPr>
            <a:spLocks noChangeArrowheads="1"/>
          </p:cNvSpPr>
          <p:nvPr/>
        </p:nvSpPr>
        <p:spPr bwMode="auto">
          <a:xfrm>
            <a:off x="2681398" y="1567355"/>
            <a:ext cx="1620000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검토요청</a:t>
            </a:r>
            <a:endParaRPr lang="en-US" altLang="ko-KR" sz="1100" kern="0">
              <a:latin typeface="+mn-ea"/>
            </a:endParaRPr>
          </a:p>
        </p:txBody>
      </p:sp>
      <p:sp>
        <p:nvSpPr>
          <p:cNvPr id="31" name="AutoShape 362">
            <a:extLst>
              <a:ext uri="{FF2B5EF4-FFF2-40B4-BE49-F238E27FC236}">
                <a16:creationId xmlns:a16="http://schemas.microsoft.com/office/drawing/2014/main" id="{B7A606B6-CE18-44D2-8A6E-C50502F4A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63" y="1567355"/>
            <a:ext cx="1620000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검토완료</a:t>
            </a:r>
            <a:endParaRPr lang="en-US" altLang="ko-KR" sz="1100" kern="0">
              <a:latin typeface="+mn-ea"/>
            </a:endParaRPr>
          </a:p>
        </p:txBody>
      </p:sp>
      <p:sp>
        <p:nvSpPr>
          <p:cNvPr id="32" name="AutoShape 362">
            <a:extLst>
              <a:ext uri="{FF2B5EF4-FFF2-40B4-BE49-F238E27FC236}">
                <a16:creationId xmlns:a16="http://schemas.microsoft.com/office/drawing/2014/main" id="{8BCFC142-3B22-4AD8-858B-86829680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128" y="1565259"/>
            <a:ext cx="1620000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결재요청</a:t>
            </a:r>
            <a:endParaRPr lang="en-US" altLang="ko-KR" sz="1100" kern="0">
              <a:latin typeface="+mn-ea"/>
            </a:endParaRPr>
          </a:p>
        </p:txBody>
      </p:sp>
      <p:pic>
        <p:nvPicPr>
          <p:cNvPr id="45" name="그래픽 44" descr="먹고 있는 사람">
            <a:extLst>
              <a:ext uri="{FF2B5EF4-FFF2-40B4-BE49-F238E27FC236}">
                <a16:creationId xmlns:a16="http://schemas.microsoft.com/office/drawing/2014/main" id="{09DB45A8-70DB-4929-8803-EAA4E960D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5939" y="2468196"/>
            <a:ext cx="644433" cy="644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1662504" y="3142186"/>
            <a:ext cx="1043523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/>
          </a:bodyPr>
          <a:lstStyle/>
          <a:p>
            <a:r>
              <a:rPr lang="ko-KR" altLang="en-US" sz="1400" dirty="0"/>
              <a:t>기안 결재자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492BC8-5450-4553-9488-CB9811FBBA62}"/>
              </a:ext>
            </a:extLst>
          </p:cNvPr>
          <p:cNvSpPr txBox="1"/>
          <p:nvPr/>
        </p:nvSpPr>
        <p:spPr>
          <a:xfrm>
            <a:off x="4906323" y="3164690"/>
            <a:ext cx="1702608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1400" dirty="0" err="1"/>
              <a:t>직책그룹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 smtClean="0"/>
              <a:t>재무담당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B09C6A-DA92-493B-B4FC-32D174106E67}"/>
              </a:ext>
            </a:extLst>
          </p:cNvPr>
          <p:cNvSpPr txBox="1"/>
          <p:nvPr/>
        </p:nvSpPr>
        <p:spPr>
          <a:xfrm>
            <a:off x="8479931" y="3139988"/>
            <a:ext cx="1036449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1400" dirty="0"/>
              <a:t>임원 결재자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DCD904-2668-4650-A2F7-A8056AEC0351}"/>
              </a:ext>
            </a:extLst>
          </p:cNvPr>
          <p:cNvCxnSpPr/>
          <p:nvPr/>
        </p:nvCxnSpPr>
        <p:spPr>
          <a:xfrm>
            <a:off x="1163452" y="2105009"/>
            <a:ext cx="0" cy="164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A1453C5-2EAD-4E43-BFF0-044905C284E1}"/>
              </a:ext>
            </a:extLst>
          </p:cNvPr>
          <p:cNvCxnSpPr/>
          <p:nvPr/>
        </p:nvCxnSpPr>
        <p:spPr>
          <a:xfrm>
            <a:off x="3503712" y="2105009"/>
            <a:ext cx="0" cy="164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26E13FB-52EC-4C81-A4BF-DCD814D0793D}"/>
              </a:ext>
            </a:extLst>
          </p:cNvPr>
          <p:cNvCxnSpPr/>
          <p:nvPr/>
        </p:nvCxnSpPr>
        <p:spPr>
          <a:xfrm>
            <a:off x="8004212" y="2105009"/>
            <a:ext cx="0" cy="164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2049" y="2492896"/>
            <a:ext cx="644433" cy="6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7996306" y="3907630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graphicFrame>
        <p:nvGraphicFramePr>
          <p:cNvPr id="4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60004"/>
              </p:ext>
            </p:extLst>
          </p:nvPr>
        </p:nvGraphicFramePr>
        <p:xfrm>
          <a:off x="515380" y="809175"/>
          <a:ext cx="11160693" cy="5683065"/>
        </p:xfrm>
        <a:graphic>
          <a:graphicData uri="http://schemas.openxmlformats.org/drawingml/2006/table">
            <a:tbl>
              <a:tblPr/>
              <a:tblGrid>
                <a:gridCol w="152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ko-KR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7" marR="84407" marT="45715" marB="45715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순서도: 수동 입력 1"/>
          <p:cNvSpPr/>
          <p:nvPr/>
        </p:nvSpPr>
        <p:spPr bwMode="auto">
          <a:xfrm>
            <a:off x="2400081" y="5532738"/>
            <a:ext cx="1143132" cy="415498"/>
          </a:xfrm>
          <a:prstGeom prst="flowChartManualInpu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지급내용상세 및</a:t>
            </a:r>
            <a:r>
              <a:rPr lang="en-US" altLang="ko-KR" sz="900" kern="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kern="0" dirty="0">
                <a:solidFill>
                  <a:schemeClr val="tx1"/>
                </a:solidFill>
                <a:latin typeface="+mn-ea"/>
              </a:rPr>
            </a:br>
            <a:r>
              <a:rPr lang="ko-KR" altLang="en-US" sz="900" kern="0" dirty="0" err="1">
                <a:solidFill>
                  <a:schemeClr val="tx1"/>
                </a:solidFill>
                <a:latin typeface="+mn-ea"/>
              </a:rPr>
              <a:t>예산금액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 입력</a:t>
            </a:r>
            <a:endParaRPr lang="en-US" altLang="ko-KR" sz="9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>
                <a:latin typeface="+mn-ea"/>
                <a:ea typeface="+mn-ea"/>
              </a:rPr>
              <a:t>기안서</a:t>
            </a:r>
            <a:r>
              <a:rPr lang="en-US" altLang="ko-KR" sz="2000" b="0" dirty="0">
                <a:latin typeface="+mn-ea"/>
                <a:ea typeface="+mn-ea"/>
              </a:rPr>
              <a:t>(</a:t>
            </a:r>
            <a:r>
              <a:rPr lang="ko-KR" altLang="en-US" sz="2000" b="0" dirty="0">
                <a:latin typeface="+mn-ea"/>
                <a:ea typeface="+mn-ea"/>
              </a:rPr>
              <a:t>예산</a:t>
            </a:r>
            <a:r>
              <a:rPr lang="en-US" altLang="ko-KR" sz="2000" b="0" dirty="0">
                <a:latin typeface="+mn-ea"/>
                <a:ea typeface="+mn-ea"/>
              </a:rPr>
              <a:t>)</a:t>
            </a:r>
            <a:r>
              <a:rPr lang="ko-KR" altLang="en-US" sz="2000" b="0" dirty="0">
                <a:latin typeface="+mn-ea"/>
                <a:ea typeface="+mn-ea"/>
              </a:rPr>
              <a:t>신청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3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9" idx="3"/>
            <a:endCxn id="50" idx="1"/>
          </p:cNvCxnSpPr>
          <p:nvPr/>
        </p:nvCxnSpPr>
        <p:spPr bwMode="auto">
          <a:xfrm flipV="1">
            <a:off x="1769814" y="1678657"/>
            <a:ext cx="630267" cy="519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2644574" y="2196163"/>
            <a:ext cx="654301" cy="1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96F2DA20-ACE1-4730-A7D2-95775CE6CCE0}"/>
              </a:ext>
            </a:extLst>
          </p:cNvPr>
          <p:cNvCxnSpPr>
            <a:cxnSpLocks/>
          </p:cNvCxnSpPr>
          <p:nvPr/>
        </p:nvCxnSpPr>
        <p:spPr>
          <a:xfrm rot="5400000">
            <a:off x="3665550" y="3265804"/>
            <a:ext cx="1744150" cy="2858995"/>
          </a:xfrm>
          <a:prstGeom prst="bentConnector3">
            <a:avLst>
              <a:gd name="adj1" fmla="val 791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 bwMode="auto">
          <a:xfrm>
            <a:off x="577293" y="1455660"/>
            <a:ext cx="1192521" cy="447031"/>
          </a:xfrm>
          <a:prstGeom prst="roundRect">
            <a:avLst>
              <a:gd name="adj" fmla="val 3035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기안자가 </a:t>
            </a:r>
            <a:endParaRPr lang="en-US" altLang="ko-KR" sz="900" kern="0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 신청서 작성</a:t>
            </a:r>
            <a:endParaRPr lang="ko-KR" altLang="ko-KR" sz="9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2584" y="1907550"/>
            <a:ext cx="2158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양식구분에서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예산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SelectApprCostFlagList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USP_APPROVAL_COST_FLAG_SELECT</a:t>
            </a:r>
          </a:p>
        </p:txBody>
      </p:sp>
      <p:sp>
        <p:nvSpPr>
          <p:cNvPr id="45" name="AutoShape 362"/>
          <p:cNvSpPr>
            <a:spLocks noChangeArrowheads="1"/>
          </p:cNvSpPr>
          <p:nvPr/>
        </p:nvSpPr>
        <p:spPr bwMode="auto">
          <a:xfrm>
            <a:off x="2400081" y="2527956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기안유형</a:t>
            </a:r>
            <a:r>
              <a:rPr lang="ko-KR" altLang="en-US" sz="900" kern="0" dirty="0">
                <a:latin typeface="+mn-ea"/>
              </a:rPr>
              <a:t> 조회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50" name="AutoShape 362"/>
          <p:cNvSpPr>
            <a:spLocks noChangeArrowheads="1"/>
          </p:cNvSpPr>
          <p:nvPr/>
        </p:nvSpPr>
        <p:spPr bwMode="auto">
          <a:xfrm>
            <a:off x="2400081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양식구분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조회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52584" y="2973041"/>
            <a:ext cx="2259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기안유형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SelectGuideFormDataList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USP_APPROVAL_COST_GUIDE_FORM_DATA_SELECT</a:t>
            </a:r>
          </a:p>
        </p:txBody>
      </p:sp>
      <p:cxnSp>
        <p:nvCxnSpPr>
          <p:cNvPr id="5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2650090" y="3230380"/>
            <a:ext cx="643268" cy="1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362"/>
          <p:cNvSpPr>
            <a:spLocks noChangeArrowheads="1"/>
          </p:cNvSpPr>
          <p:nvPr/>
        </p:nvSpPr>
        <p:spPr bwMode="auto">
          <a:xfrm>
            <a:off x="2400081" y="3563599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기안유형별</a:t>
            </a:r>
            <a:r>
              <a:rPr lang="ko-KR" altLang="en-US" sz="900" kern="0" dirty="0">
                <a:latin typeface="+mn-ea"/>
              </a:rPr>
              <a:t> </a:t>
            </a:r>
            <a:r>
              <a:rPr lang="en-US" altLang="ko-KR" sz="900" kern="0" dirty="0">
                <a:latin typeface="+mn-ea"/>
              </a:rPr>
              <a:t/>
            </a:r>
            <a:br>
              <a:rPr lang="en-US" altLang="ko-KR" sz="900" kern="0" dirty="0">
                <a:latin typeface="+mn-ea"/>
              </a:rPr>
            </a:br>
            <a:r>
              <a:rPr lang="ko-KR" altLang="en-US" sz="900" kern="0" dirty="0">
                <a:latin typeface="+mn-ea"/>
              </a:rPr>
              <a:t>가이드 폼 조회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83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8062" y="4748053"/>
            <a:ext cx="1607249" cy="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 bwMode="auto">
          <a:xfrm>
            <a:off x="5313614" y="5441318"/>
            <a:ext cx="1313516" cy="63925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Validation 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체크</a:t>
            </a:r>
            <a:endParaRPr kumimoji="0"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9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3541222" y="5763582"/>
            <a:ext cx="1773151" cy="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93" idx="2"/>
          </p:cNvCxnSpPr>
          <p:nvPr/>
        </p:nvCxnSpPr>
        <p:spPr>
          <a:xfrm rot="5400000" flipH="1">
            <a:off x="4406333" y="4516533"/>
            <a:ext cx="129354" cy="2998725"/>
          </a:xfrm>
          <a:prstGeom prst="bentConnector3">
            <a:avLst>
              <a:gd name="adj1" fmla="val -17672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utoShape 362"/>
          <p:cNvSpPr>
            <a:spLocks noChangeArrowheads="1"/>
          </p:cNvSpPr>
          <p:nvPr/>
        </p:nvSpPr>
        <p:spPr bwMode="auto">
          <a:xfrm>
            <a:off x="8280239" y="3487901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임시저장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1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9395334" y="1678657"/>
            <a:ext cx="822105" cy="5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581900" y="6081055"/>
            <a:ext cx="452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false</a:t>
            </a:r>
            <a:endParaRPr lang="en-US" altLang="ko-KR" sz="800" kern="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25900" y="5550580"/>
            <a:ext cx="439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true</a:t>
            </a:r>
            <a:endParaRPr lang="en-US" altLang="ko-KR" sz="800" kern="0" dirty="0"/>
          </a:p>
        </p:txBody>
      </p:sp>
      <p:sp>
        <p:nvSpPr>
          <p:cNvPr id="123" name="AutoShape 362"/>
          <p:cNvSpPr>
            <a:spLocks noChangeArrowheads="1"/>
          </p:cNvSpPr>
          <p:nvPr/>
        </p:nvSpPr>
        <p:spPr bwMode="auto">
          <a:xfrm>
            <a:off x="8275867" y="5559870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>
                <a:latin typeface="+mn-ea"/>
              </a:rPr>
              <a:t>삭제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2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13" idx="2"/>
            <a:endCxn id="123" idx="0"/>
          </p:cNvCxnSpPr>
          <p:nvPr/>
        </p:nvCxnSpPr>
        <p:spPr>
          <a:xfrm rot="5400000">
            <a:off x="8004069" y="4712133"/>
            <a:ext cx="1691101" cy="43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7459980" y="3685604"/>
            <a:ext cx="815802" cy="10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65900" y="4832618"/>
            <a:ext cx="25335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사용할 예산 선택 후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부모창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예산비용상세 항목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fnSaveProject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예산비용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(Activity)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다중 선택 가능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checkBox</a:t>
            </a:r>
            <a:r>
              <a:rPr lang="en-US" altLang="ko-KR" sz="700" kern="0" dirty="0">
                <a:solidFill>
                  <a:srgbClr val="FF0000"/>
                </a:solidFill>
              </a:rPr>
              <a:t>-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Multi Select) 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cxnSp>
        <p:nvCxnSpPr>
          <p:cNvPr id="94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 flipV="1">
            <a:off x="6627130" y="1678657"/>
            <a:ext cx="1653109" cy="408228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603960" y="5775108"/>
            <a:ext cx="169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임시저장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or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fnSaveClick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618967" y="5775108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유효성 검사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FORM_fn_Validation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996306" y="4284815"/>
            <a:ext cx="1630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>
                <a:solidFill>
                  <a:srgbClr val="FF0000"/>
                </a:solidFill>
              </a:rPr>
              <a:t>※ </a:t>
            </a:r>
            <a:r>
              <a:rPr lang="en-US" altLang="ko-KR" sz="700" b="1" kern="0" dirty="0" err="1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정보 저장 </a:t>
            </a:r>
            <a:r>
              <a:rPr lang="en-US" altLang="ko-KR" sz="700" b="1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8372" y="2236834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68372" y="2587643"/>
            <a:ext cx="224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endParaRPr lang="en-US" altLang="ko-KR" sz="700" b="1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 smtClean="0">
                <a:solidFill>
                  <a:srgbClr val="FF0000"/>
                </a:solidFill>
              </a:rPr>
              <a:t>※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정보 저장 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68372" y="1891276"/>
            <a:ext cx="1990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선택부서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위임규정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확인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SelectDeptDPConfirm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USP_APPROVAL_COST_DEPT_DP_CONFIRM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68372" y="3097661"/>
            <a:ext cx="163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팝업 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96306" y="4997486"/>
            <a:ext cx="219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fnDeleteClick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WORK_MODE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"D" 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경우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DEL_YN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"Y"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처리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AutoShape 362"/>
          <p:cNvSpPr>
            <a:spLocks noChangeArrowheads="1"/>
          </p:cNvSpPr>
          <p:nvPr/>
        </p:nvSpPr>
        <p:spPr bwMode="auto">
          <a:xfrm>
            <a:off x="8280239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결재상신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18967" y="6045695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첨부파일 정보 추가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$('#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').</a:t>
            </a:r>
            <a:r>
              <a:rPr lang="en-US" altLang="ko-KR" sz="700" kern="0" dirty="0" err="1">
                <a:solidFill>
                  <a:srgbClr val="FF0000"/>
                </a:solidFill>
              </a:rPr>
              <a:t>val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sECMFileInfo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)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</p:txBody>
      </p:sp>
      <p:sp>
        <p:nvSpPr>
          <p:cNvPr id="85" name="AutoShape 362"/>
          <p:cNvSpPr>
            <a:spLocks noChangeArrowheads="1"/>
          </p:cNvSpPr>
          <p:nvPr/>
        </p:nvSpPr>
        <p:spPr bwMode="auto">
          <a:xfrm>
            <a:off x="5395556" y="1494274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SmileDoc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pPr algn="ctr" defTabSz="914218"/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파일첨부 팝업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24954" y="1898716"/>
            <a:ext cx="17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SmileDoc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전용 팝업 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fnDoAttachECMFile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http</a:t>
            </a:r>
            <a:r>
              <a:rPr lang="en-US" altLang="ko-KR" sz="700" kern="0" dirty="0">
                <a:solidFill>
                  <a:srgbClr val="FF0000"/>
                </a:solidFill>
              </a:rPr>
              <a:t>://smiledoc.smilegate.net:8100</a:t>
            </a:r>
          </a:p>
        </p:txBody>
      </p:sp>
      <p:sp>
        <p:nvSpPr>
          <p:cNvPr id="87" name="AutoShape 362"/>
          <p:cNvSpPr>
            <a:spLocks noChangeArrowheads="1"/>
          </p:cNvSpPr>
          <p:nvPr/>
        </p:nvSpPr>
        <p:spPr bwMode="auto">
          <a:xfrm>
            <a:off x="5395555" y="2430627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>
                <a:latin typeface="+mn-ea"/>
              </a:rPr>
              <a:t>문서조회</a:t>
            </a:r>
            <a:r>
              <a:rPr lang="ko-KR" altLang="en-US" sz="900" kern="0" dirty="0">
                <a:latin typeface="+mn-ea"/>
              </a:rPr>
              <a:t>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8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8760" y="2655551"/>
            <a:ext cx="1116345" cy="1080621"/>
          </a:xfrm>
          <a:prstGeom prst="bentConnector3">
            <a:avLst>
              <a:gd name="adj1" fmla="val 9931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362"/>
          <p:cNvSpPr>
            <a:spLocks noChangeArrowheads="1"/>
          </p:cNvSpPr>
          <p:nvPr/>
        </p:nvSpPr>
        <p:spPr bwMode="auto">
          <a:xfrm>
            <a:off x="5395556" y="3563661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연간 </a:t>
            </a: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비용계획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및 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pPr algn="ctr" defTabSz="914218"/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실적 조회 팝업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90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6" idx="3"/>
            <a:endCxn id="89" idx="1"/>
          </p:cNvCxnSpPr>
          <p:nvPr/>
        </p:nvCxnSpPr>
        <p:spPr>
          <a:xfrm>
            <a:off x="3543213" y="3754033"/>
            <a:ext cx="1852343" cy="6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06620" y="2281024"/>
            <a:ext cx="147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참조결재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버튼 클릭 시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DocFileSelect.aspx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06620" y="3262698"/>
            <a:ext cx="130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예산추가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popBudgetDeptList.aspx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45825" y="3963662"/>
            <a:ext cx="2317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년도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비용항목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SelectBox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SelectBudgetCodeList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USP_APPROVAL_COST_BUDGET_CODE_SELECT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31313" y="4356701"/>
            <a:ext cx="25712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연간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비용계획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사용내역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상세내역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SelectBudgetYearStatusList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USP_APPROVAL_COST_BUDGET_MASTER_SELECT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24954" y="2838911"/>
            <a:ext cx="17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문서조회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FolderList_Data.aspx.cs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GetFolderList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EKP_ARCHIVE.DBO.USP_DOCLIST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035702" y="1914945"/>
            <a:ext cx="1825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위임전결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규정 자동 매핑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FormBtnEvent_Update.js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GetDelegatedProvisionLine_CID_Main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ApprovalDocDPLineCheckAjax.ashx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Method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SET_DP_APPLINE_CID_MAIN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SP: USP_UAN_DELEGATED_APPROVAL_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LINE_MAIN_CID_SELECT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ECM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조회 및 첨부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ApprovalCostContractMain_000.htm 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양식파일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fnECMAttachFIleList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ApprovalCost_Ajax.aspx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USP_ECM_ATTACH_FILE_SELECT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첨부파일 일 경우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SG_EMO_cloud.png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아이콘 추가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33582" y="4297697"/>
            <a:ext cx="163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전송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LegacyFN_E_ApprovalCost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USP_APPROVAL_COST_PID_UPDATE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C:</a:t>
            </a:r>
            <a:r>
              <a:rPr lang="ko-KR" altLang="en-US" sz="700" kern="0" dirty="0">
                <a:solidFill>
                  <a:srgbClr val="FF0000"/>
                </a:solidFill>
              </a:rPr>
              <a:t>완료</a:t>
            </a:r>
            <a:r>
              <a:rPr lang="en-US" altLang="ko-KR" sz="700" kern="0" dirty="0">
                <a:solidFill>
                  <a:srgbClr val="FF0000"/>
                </a:solidFill>
              </a:rPr>
              <a:t>, P:</a:t>
            </a:r>
            <a:r>
              <a:rPr lang="ko-KR" altLang="en-US" sz="700" kern="0" dirty="0">
                <a:solidFill>
                  <a:srgbClr val="FF0000"/>
                </a:solidFill>
              </a:rPr>
              <a:t>진행중</a:t>
            </a:r>
            <a:r>
              <a:rPr lang="en-US" altLang="ko-KR" sz="700" kern="0" dirty="0">
                <a:solidFill>
                  <a:srgbClr val="FF0000"/>
                </a:solidFill>
              </a:rPr>
              <a:t>, B:</a:t>
            </a:r>
            <a:r>
              <a:rPr lang="ko-KR" altLang="en-US" sz="700" kern="0" dirty="0">
                <a:solidFill>
                  <a:srgbClr val="FF0000"/>
                </a:solidFill>
              </a:rPr>
              <a:t>취소</a:t>
            </a:r>
            <a:r>
              <a:rPr lang="en-US" altLang="ko-KR" sz="700" kern="0" dirty="0">
                <a:solidFill>
                  <a:srgbClr val="FF0000"/>
                </a:solidFill>
              </a:rPr>
              <a:t>, R:</a:t>
            </a:r>
            <a:r>
              <a:rPr lang="ko-KR" altLang="en-US" sz="700" kern="0" dirty="0">
                <a:solidFill>
                  <a:srgbClr val="FF0000"/>
                </a:solidFill>
              </a:rPr>
              <a:t>반려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65" name="AutoShape 362"/>
          <p:cNvSpPr>
            <a:spLocks noChangeArrowheads="1"/>
          </p:cNvSpPr>
          <p:nvPr/>
        </p:nvSpPr>
        <p:spPr bwMode="auto">
          <a:xfrm>
            <a:off x="10201089" y="3863738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en-US" altLang="ko-KR" sz="900" kern="0" dirty="0" err="1">
                <a:latin typeface="+mn-ea"/>
              </a:rPr>
              <a:t>LegacyAgent</a:t>
            </a:r>
            <a:endParaRPr lang="ko-KR" altLang="ko-KR" sz="900" kern="0" dirty="0">
              <a:latin typeface="+mn-ea"/>
            </a:endParaRPr>
          </a:p>
        </p:txBody>
      </p:sp>
      <p:sp>
        <p:nvSpPr>
          <p:cNvPr id="67" name="AutoShape 362"/>
          <p:cNvSpPr>
            <a:spLocks noChangeArrowheads="1"/>
          </p:cNvSpPr>
          <p:nvPr/>
        </p:nvSpPr>
        <p:spPr bwMode="auto">
          <a:xfrm>
            <a:off x="10202347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결재진행</a:t>
            </a:r>
            <a:endParaRPr lang="en-US" altLang="ko-KR" sz="9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>
                <a:latin typeface="+mn-ea"/>
                <a:ea typeface="+mn-ea"/>
              </a:rPr>
              <a:t>기안서</a:t>
            </a:r>
            <a:r>
              <a:rPr lang="en-US" altLang="ko-KR" sz="2000" b="0" dirty="0">
                <a:latin typeface="+mn-ea"/>
                <a:ea typeface="+mn-ea"/>
              </a:rPr>
              <a:t>(</a:t>
            </a:r>
            <a:r>
              <a:rPr lang="ko-KR" altLang="en-US" sz="2000" b="0" dirty="0">
                <a:latin typeface="+mn-ea"/>
                <a:ea typeface="+mn-ea"/>
              </a:rPr>
              <a:t>계약</a:t>
            </a:r>
            <a:r>
              <a:rPr lang="en-US" altLang="ko-KR" sz="2000" b="0" dirty="0">
                <a:latin typeface="+mn-ea"/>
                <a:ea typeface="+mn-ea"/>
              </a:rPr>
              <a:t>/</a:t>
            </a:r>
            <a:r>
              <a:rPr lang="ko-KR" altLang="en-US" sz="2000" b="0" dirty="0">
                <a:latin typeface="+mn-ea"/>
                <a:ea typeface="+mn-ea"/>
              </a:rPr>
              <a:t>발주</a:t>
            </a:r>
            <a:r>
              <a:rPr lang="en-US" altLang="ko-KR" sz="2000" b="0" dirty="0">
                <a:latin typeface="+mn-ea"/>
                <a:ea typeface="+mn-ea"/>
              </a:rPr>
              <a:t>/</a:t>
            </a:r>
            <a:r>
              <a:rPr lang="ko-KR" altLang="en-US" sz="2000" b="0" dirty="0">
                <a:latin typeface="+mn-ea"/>
                <a:ea typeface="+mn-ea"/>
              </a:rPr>
              <a:t>비용</a:t>
            </a:r>
            <a:r>
              <a:rPr lang="en-US" altLang="ko-KR" sz="2000" b="0" dirty="0">
                <a:latin typeface="+mn-ea"/>
                <a:ea typeface="+mn-ea"/>
              </a:rPr>
              <a:t>) </a:t>
            </a:r>
            <a:r>
              <a:rPr lang="ko-KR" altLang="en-US" sz="2000" b="0" dirty="0">
                <a:latin typeface="+mn-ea"/>
                <a:ea typeface="+mn-ea"/>
              </a:rPr>
              <a:t>신청 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4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AutoShape 362"/>
          <p:cNvSpPr>
            <a:spLocks noChangeArrowheads="1"/>
          </p:cNvSpPr>
          <p:nvPr/>
        </p:nvSpPr>
        <p:spPr bwMode="auto">
          <a:xfrm>
            <a:off x="861339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 err="1">
                <a:latin typeface="+mn-ea"/>
              </a:rPr>
              <a:t>기안서</a:t>
            </a:r>
            <a:r>
              <a:rPr lang="ko-KR" altLang="en-US" sz="1100" kern="0" dirty="0">
                <a:latin typeface="+mn-ea"/>
              </a:rPr>
              <a:t> 등록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26" name="AutoShape 362"/>
          <p:cNvSpPr>
            <a:spLocks noChangeArrowheads="1"/>
          </p:cNvSpPr>
          <p:nvPr/>
        </p:nvSpPr>
        <p:spPr bwMode="auto">
          <a:xfrm>
            <a:off x="10316449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>
                <a:latin typeface="+mn-ea"/>
              </a:rPr>
              <a:t>결재 완료</a:t>
            </a:r>
            <a:endParaRPr lang="ko-KR" altLang="ko-KR" sz="1100" kern="0" dirty="0">
              <a:latin typeface="+mn-ea"/>
            </a:endParaRPr>
          </a:p>
        </p:txBody>
      </p:sp>
      <p:cxnSp>
        <p:nvCxnSpPr>
          <p:cNvPr id="44" name="직선 화살표 연결선 43"/>
          <p:cNvCxnSpPr>
            <a:stCxn id="6" idx="3"/>
            <a:endCxn id="26" idx="1"/>
          </p:cNvCxnSpPr>
          <p:nvPr/>
        </p:nvCxnSpPr>
        <p:spPr>
          <a:xfrm>
            <a:off x="1846594" y="1523292"/>
            <a:ext cx="846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362"/>
          <p:cNvSpPr>
            <a:spLocks noChangeArrowheads="1"/>
          </p:cNvSpPr>
          <p:nvPr/>
        </p:nvSpPr>
        <p:spPr bwMode="auto">
          <a:xfrm>
            <a:off x="2722990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>
                <a:latin typeface="+mn-ea"/>
              </a:rPr>
              <a:t>결제 요청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72" name="AutoShape 362"/>
          <p:cNvSpPr>
            <a:spLocks noChangeArrowheads="1"/>
          </p:cNvSpPr>
          <p:nvPr/>
        </p:nvSpPr>
        <p:spPr bwMode="auto">
          <a:xfrm>
            <a:off x="6593149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>
                <a:latin typeface="+mn-ea"/>
              </a:rPr>
              <a:t>담당 검토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73" name="AutoShape 362"/>
          <p:cNvSpPr>
            <a:spLocks noChangeArrowheads="1"/>
          </p:cNvSpPr>
          <p:nvPr/>
        </p:nvSpPr>
        <p:spPr bwMode="auto">
          <a:xfrm>
            <a:off x="4584641" y="1327513"/>
            <a:ext cx="1132112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팀 내 프로세스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74" name="AutoShape 362"/>
          <p:cNvSpPr>
            <a:spLocks noChangeArrowheads="1"/>
          </p:cNvSpPr>
          <p:nvPr/>
        </p:nvSpPr>
        <p:spPr bwMode="auto">
          <a:xfrm>
            <a:off x="8454800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>
                <a:latin typeface="+mn-ea"/>
              </a:rPr>
              <a:t>검토 완료</a:t>
            </a:r>
            <a:endParaRPr lang="ko-KR" altLang="ko-KR" sz="1100" kern="0" dirty="0">
              <a:latin typeface="+mn-ea"/>
            </a:endParaRPr>
          </a:p>
        </p:txBody>
      </p:sp>
      <p:cxnSp>
        <p:nvCxnSpPr>
          <p:cNvPr id="77" name="직선 연결선 76"/>
          <p:cNvCxnSpPr>
            <a:stCxn id="25" idx="2"/>
          </p:cNvCxnSpPr>
          <p:nvPr/>
        </p:nvCxnSpPr>
        <p:spPr>
          <a:xfrm flipH="1">
            <a:off x="3215617" y="1719070"/>
            <a:ext cx="1" cy="21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9902610" y="1636774"/>
            <a:ext cx="1" cy="21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6176235" y="1719070"/>
            <a:ext cx="1" cy="21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020" y="2457558"/>
            <a:ext cx="644433" cy="644433"/>
          </a:xfrm>
          <a:prstGeom prst="rect">
            <a:avLst/>
          </a:prstGeom>
        </p:spPr>
      </p:pic>
      <p:pic>
        <p:nvPicPr>
          <p:cNvPr id="82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9174" y="2457558"/>
            <a:ext cx="644433" cy="644433"/>
          </a:xfrm>
          <a:prstGeom prst="rect">
            <a:avLst/>
          </a:prstGeom>
        </p:spPr>
      </p:pic>
      <p:pic>
        <p:nvPicPr>
          <p:cNvPr id="83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0206" y="2457558"/>
            <a:ext cx="644433" cy="644433"/>
          </a:xfrm>
          <a:prstGeom prst="rect">
            <a:avLst/>
          </a:prstGeom>
        </p:spPr>
      </p:pic>
      <p:pic>
        <p:nvPicPr>
          <p:cNvPr id="84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818" y="2457558"/>
            <a:ext cx="644433" cy="644433"/>
          </a:xfrm>
          <a:prstGeom prst="rect">
            <a:avLst/>
          </a:prstGeom>
        </p:spPr>
      </p:pic>
      <p:pic>
        <p:nvPicPr>
          <p:cNvPr id="85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859" y="2457558"/>
            <a:ext cx="644433" cy="64443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1601312" y="3370786"/>
            <a:ext cx="619862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/>
          </a:bodyPr>
          <a:lstStyle/>
          <a:p>
            <a:r>
              <a:rPr lang="ko-KR" altLang="en-US" sz="1400"/>
              <a:t>기안자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4301816" y="3370786"/>
            <a:ext cx="909543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/>
          </a:bodyPr>
          <a:lstStyle/>
          <a:p>
            <a:r>
              <a:rPr lang="ko-KR" altLang="en-US" sz="1400" dirty="0"/>
              <a:t>직책 그룹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6784450" y="3370786"/>
            <a:ext cx="2450990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ko-KR" altLang="en-US" sz="1400" dirty="0" smtClean="0"/>
              <a:t>법무담당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계약서 有</a:t>
            </a:r>
            <a:r>
              <a:rPr lang="en-US" altLang="ko-KR" sz="1400" dirty="0" smtClean="0"/>
              <a:t>)/</a:t>
            </a:r>
            <a:r>
              <a:rPr lang="ko-KR" altLang="en-US" sz="1400" dirty="0"/>
              <a:t>재무담당</a:t>
            </a:r>
          </a:p>
        </p:txBody>
      </p:sp>
      <p:pic>
        <p:nvPicPr>
          <p:cNvPr id="89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577" y="2457558"/>
            <a:ext cx="644433" cy="64443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10316449" y="3370786"/>
            <a:ext cx="909543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/>
          </a:bodyPr>
          <a:lstStyle/>
          <a:p>
            <a:r>
              <a:rPr lang="ko-KR" altLang="en-US" sz="1400"/>
              <a:t>직책 그룹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98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17572"/>
              </p:ext>
            </p:extLst>
          </p:nvPr>
        </p:nvGraphicFramePr>
        <p:xfrm>
          <a:off x="515380" y="809175"/>
          <a:ext cx="11160693" cy="5683065"/>
        </p:xfrm>
        <a:graphic>
          <a:graphicData uri="http://schemas.openxmlformats.org/drawingml/2006/table">
            <a:tbl>
              <a:tblPr/>
              <a:tblGrid>
                <a:gridCol w="152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7" marR="84407" marT="45715" marB="45715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AutoShape 362"/>
          <p:cNvSpPr>
            <a:spLocks noChangeArrowheads="1"/>
          </p:cNvSpPr>
          <p:nvPr/>
        </p:nvSpPr>
        <p:spPr bwMode="auto">
          <a:xfrm>
            <a:off x="5395556" y="1494274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SmileDoc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pPr algn="ctr" defTabSz="914218"/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파일첨부 팝업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24954" y="1898716"/>
            <a:ext cx="17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SmileDoc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전용 팝업 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fnDoAttachECMFile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http</a:t>
            </a:r>
            <a:r>
              <a:rPr lang="en-US" altLang="ko-KR" sz="700" kern="0" dirty="0">
                <a:solidFill>
                  <a:srgbClr val="FF0000"/>
                </a:solidFill>
              </a:rPr>
              <a:t>://smiledoc.smilegate.net:8100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262525" y="3954239"/>
            <a:ext cx="1141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selectValue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b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opener.setPopupData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순서도: 수동 입력 1"/>
          <p:cNvSpPr/>
          <p:nvPr/>
        </p:nvSpPr>
        <p:spPr bwMode="auto">
          <a:xfrm>
            <a:off x="2400081" y="5532738"/>
            <a:ext cx="1143132" cy="415498"/>
          </a:xfrm>
          <a:prstGeom prst="flowChartManualInpu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예산비용상세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입력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 smtClean="0">
                <a:latin typeface="+mn-ea"/>
                <a:ea typeface="+mn-ea"/>
              </a:rPr>
              <a:t>기안서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ko-KR" altLang="en-US" sz="2000" b="0" dirty="0">
                <a:latin typeface="+mn-ea"/>
              </a:rPr>
              <a:t>계약</a:t>
            </a:r>
            <a:r>
              <a:rPr lang="en-US" altLang="ko-KR" sz="2000" b="0" dirty="0">
                <a:latin typeface="+mn-ea"/>
              </a:rPr>
              <a:t>/</a:t>
            </a:r>
            <a:r>
              <a:rPr lang="ko-KR" altLang="en-US" sz="2000" b="0" dirty="0">
                <a:latin typeface="+mn-ea"/>
              </a:rPr>
              <a:t>발주</a:t>
            </a:r>
            <a:r>
              <a:rPr lang="en-US" altLang="ko-KR" sz="2000" b="0" dirty="0">
                <a:latin typeface="+mn-ea"/>
              </a:rPr>
              <a:t>/</a:t>
            </a:r>
            <a:r>
              <a:rPr lang="ko-KR" altLang="en-US" sz="2000" b="0" dirty="0">
                <a:latin typeface="+mn-ea"/>
              </a:rPr>
              <a:t>비용</a:t>
            </a:r>
            <a:r>
              <a:rPr lang="en-US" altLang="ko-KR" sz="2000" b="0" dirty="0">
                <a:latin typeface="+mn-ea"/>
              </a:rPr>
              <a:t>)</a:t>
            </a:r>
            <a:r>
              <a:rPr lang="ko-KR" altLang="en-US" sz="2000" b="0" dirty="0">
                <a:latin typeface="+mn-ea"/>
              </a:rPr>
              <a:t>신청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en-US" altLang="ko-KR" sz="2000" b="0" dirty="0" smtClean="0">
                <a:latin typeface="+mn-ea"/>
              </a:rPr>
              <a:t>1-1)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5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9" idx="3"/>
            <a:endCxn id="50" idx="1"/>
          </p:cNvCxnSpPr>
          <p:nvPr/>
        </p:nvCxnSpPr>
        <p:spPr bwMode="auto">
          <a:xfrm flipV="1">
            <a:off x="1769814" y="1678657"/>
            <a:ext cx="630267" cy="519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2644574" y="2196163"/>
            <a:ext cx="654301" cy="1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96F2DA20-ACE1-4730-A7D2-95775CE6CCE0}"/>
              </a:ext>
            </a:extLst>
          </p:cNvPr>
          <p:cNvCxnSpPr>
            <a:cxnSpLocks/>
            <a:stCxn id="69" idx="2"/>
          </p:cNvCxnSpPr>
          <p:nvPr/>
        </p:nvCxnSpPr>
        <p:spPr>
          <a:xfrm rot="5400000">
            <a:off x="3665550" y="3265804"/>
            <a:ext cx="1744150" cy="2858995"/>
          </a:xfrm>
          <a:prstGeom prst="bentConnector3">
            <a:avLst>
              <a:gd name="adj1" fmla="val 8055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 bwMode="auto">
          <a:xfrm>
            <a:off x="577293" y="1455660"/>
            <a:ext cx="1192521" cy="447031"/>
          </a:xfrm>
          <a:prstGeom prst="roundRect">
            <a:avLst>
              <a:gd name="adj" fmla="val 3035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기안자가 </a:t>
            </a:r>
            <a:endParaRPr lang="en-US" altLang="ko-KR" sz="900" kern="0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 신청서 작성</a:t>
            </a:r>
            <a:endParaRPr lang="ko-KR" altLang="ko-KR" sz="9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2584" y="1907550"/>
            <a:ext cx="2158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양식구분에서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계약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발주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비용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SelectApprCostFlagList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USP_APPROVAL_COST_FLAG_SELECT</a:t>
            </a:r>
          </a:p>
        </p:txBody>
      </p:sp>
      <p:sp>
        <p:nvSpPr>
          <p:cNvPr id="45" name="AutoShape 362"/>
          <p:cNvSpPr>
            <a:spLocks noChangeArrowheads="1"/>
          </p:cNvSpPr>
          <p:nvPr/>
        </p:nvSpPr>
        <p:spPr bwMode="auto">
          <a:xfrm>
            <a:off x="2400081" y="2527956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기안유형</a:t>
            </a:r>
            <a:r>
              <a:rPr lang="ko-KR" altLang="en-US" sz="900" kern="0" dirty="0">
                <a:latin typeface="+mn-ea"/>
              </a:rPr>
              <a:t> 조회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50" name="AutoShape 362"/>
          <p:cNvSpPr>
            <a:spLocks noChangeArrowheads="1"/>
          </p:cNvSpPr>
          <p:nvPr/>
        </p:nvSpPr>
        <p:spPr bwMode="auto">
          <a:xfrm>
            <a:off x="2400081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양식구분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조회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52584" y="2973041"/>
            <a:ext cx="2259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기안유형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SelectGuideFormDataList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USP_APPROVAL_COST_GUIDE_FORM_DATA_SELECT</a:t>
            </a:r>
          </a:p>
        </p:txBody>
      </p:sp>
      <p:cxnSp>
        <p:nvCxnSpPr>
          <p:cNvPr id="5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2318802" y="3561669"/>
            <a:ext cx="1305729" cy="3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362"/>
          <p:cNvSpPr>
            <a:spLocks noChangeArrowheads="1"/>
          </p:cNvSpPr>
          <p:nvPr/>
        </p:nvSpPr>
        <p:spPr bwMode="auto">
          <a:xfrm>
            <a:off x="2400081" y="4220311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기안유형별</a:t>
            </a:r>
            <a:r>
              <a:rPr lang="ko-KR" altLang="en-US" sz="900" kern="0" dirty="0">
                <a:latin typeface="+mn-ea"/>
              </a:rPr>
              <a:t> </a:t>
            </a:r>
            <a:r>
              <a:rPr lang="en-US" altLang="ko-KR" sz="900" kern="0" dirty="0">
                <a:latin typeface="+mn-ea"/>
              </a:rPr>
              <a:t/>
            </a:r>
            <a:br>
              <a:rPr lang="en-US" altLang="ko-KR" sz="900" kern="0" dirty="0">
                <a:latin typeface="+mn-ea"/>
              </a:rPr>
            </a:br>
            <a:r>
              <a:rPr lang="ko-KR" altLang="en-US" sz="900" kern="0" dirty="0">
                <a:latin typeface="+mn-ea"/>
              </a:rPr>
              <a:t>가이드 폼 조회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61" name="AutoShape 362"/>
          <p:cNvSpPr>
            <a:spLocks noChangeArrowheads="1"/>
          </p:cNvSpPr>
          <p:nvPr/>
        </p:nvSpPr>
        <p:spPr bwMode="auto">
          <a:xfrm>
            <a:off x="5395555" y="2430627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>
                <a:latin typeface="+mn-ea"/>
              </a:rPr>
              <a:t>문서조회</a:t>
            </a:r>
            <a:r>
              <a:rPr lang="ko-KR" altLang="en-US" sz="900" kern="0" dirty="0">
                <a:latin typeface="+mn-ea"/>
              </a:rPr>
              <a:t>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63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72751" y="2642015"/>
            <a:ext cx="1018819" cy="101016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362"/>
          <p:cNvSpPr>
            <a:spLocks noChangeArrowheads="1"/>
          </p:cNvSpPr>
          <p:nvPr/>
        </p:nvSpPr>
        <p:spPr bwMode="auto">
          <a:xfrm>
            <a:off x="5395556" y="3442358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연간 </a:t>
            </a: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비용계획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및 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pPr algn="ctr" defTabSz="914218"/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실적 조회 팝업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70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 flipV="1">
            <a:off x="3543213" y="3632792"/>
            <a:ext cx="1852343" cy="777953"/>
          </a:xfrm>
          <a:prstGeom prst="bentConnector3">
            <a:avLst>
              <a:gd name="adj1" fmla="val 4496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06620" y="2281024"/>
            <a:ext cx="147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참조결재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버튼 클릭 시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DocFileSelect.aspx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06620" y="3262698"/>
            <a:ext cx="130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예산추가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popBudgetDeptList.aspx</a:t>
            </a:r>
          </a:p>
        </p:txBody>
      </p:sp>
      <p:cxnSp>
        <p:nvCxnSpPr>
          <p:cNvPr id="83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2487481" y="5085344"/>
            <a:ext cx="968351" cy="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2" idx="3"/>
            <a:endCxn id="84" idx="1"/>
          </p:cNvCxnSpPr>
          <p:nvPr/>
        </p:nvCxnSpPr>
        <p:spPr>
          <a:xfrm flipV="1">
            <a:off x="3543213" y="2002858"/>
            <a:ext cx="4584609" cy="3737629"/>
          </a:xfrm>
          <a:prstGeom prst="bentConnector3">
            <a:avLst>
              <a:gd name="adj1" fmla="val 8789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65900" y="4815992"/>
            <a:ext cx="25335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사용할 예산 선택 후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부모창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예산비용상세 항목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fnSaveProject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예산비용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(Activity)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다중 선택 가능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checkBox</a:t>
            </a:r>
            <a:r>
              <a:rPr lang="en-US" altLang="ko-KR" sz="700" kern="0" dirty="0">
                <a:solidFill>
                  <a:srgbClr val="FF0000"/>
                </a:solidFill>
              </a:rPr>
              <a:t>-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Multi Select) 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945825" y="3842359"/>
            <a:ext cx="2317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년도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비용항목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SelectBox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SelectBudgetCodeList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USP_APPROVAL_COST_BUDGET_CODE_SELECT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931313" y="4235398"/>
            <a:ext cx="257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연간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비용계획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사용내역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상세내역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SelectBudgetYearStatusList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USP_APPROVAL_COST_BUDGET_MASTER_SELECT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24954" y="2838911"/>
            <a:ext cx="17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문서조회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FolderList_Data.aspx.cs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GetFolderList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EKP_ARCHIVE.DBO.USP_DOCLIST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26924" y="3342401"/>
            <a:ext cx="24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외주관련</a:t>
            </a:r>
            <a:r>
              <a:rPr lang="ko-KR" altLang="en-US" sz="700" kern="0" dirty="0">
                <a:solidFill>
                  <a:srgbClr val="FF0000"/>
                </a:solidFill>
              </a:rPr>
              <a:t>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기안유형일</a:t>
            </a:r>
            <a:r>
              <a:rPr lang="ko-KR" altLang="en-US" sz="700" kern="0" dirty="0">
                <a:solidFill>
                  <a:srgbClr val="FF0000"/>
                </a:solidFill>
              </a:rPr>
              <a:t> 경우</a:t>
            </a:r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ko-KR" altLang="en-US" sz="700" kern="0" dirty="0" err="1">
                <a:solidFill>
                  <a:srgbClr val="FF0000"/>
                </a:solidFill>
              </a:rPr>
              <a:t>하도급설명</a:t>
            </a:r>
            <a:r>
              <a:rPr lang="ko-KR" altLang="en-US" sz="700" kern="0" dirty="0">
                <a:solidFill>
                  <a:srgbClr val="FF0000"/>
                </a:solidFill>
              </a:rPr>
              <a:t> 팝업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- URL : /Storage/GSWF/Manual/Subcontract_Guide.pdf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26924" y="3609142"/>
            <a:ext cx="2425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게임행사</a:t>
            </a:r>
            <a:r>
              <a:rPr lang="en-US" altLang="ko-KR" sz="700" kern="0" dirty="0">
                <a:solidFill>
                  <a:srgbClr val="FF0000"/>
                </a:solidFill>
              </a:rPr>
              <a:t>(Project) ,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게임마케팅</a:t>
            </a:r>
            <a:r>
              <a:rPr lang="en-US" altLang="ko-KR" sz="700" kern="0" dirty="0">
                <a:solidFill>
                  <a:srgbClr val="FF0000"/>
                </a:solidFill>
              </a:rPr>
              <a:t>(Project),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ko-KR" altLang="en-US" sz="700" kern="0" dirty="0" smtClean="0">
                <a:solidFill>
                  <a:srgbClr val="FF0000"/>
                </a:solidFill>
              </a:rPr>
              <a:t>  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전사행사</a:t>
            </a:r>
            <a:r>
              <a:rPr lang="en-US" altLang="ko-KR" sz="700" kern="0" dirty="0">
                <a:solidFill>
                  <a:srgbClr val="FF0000"/>
                </a:solidFill>
              </a:rPr>
              <a:t>_</a:t>
            </a:r>
            <a:r>
              <a:rPr lang="ko-KR" altLang="en-US" sz="700" kern="0" dirty="0">
                <a:solidFill>
                  <a:srgbClr val="FF0000"/>
                </a:solidFill>
              </a:rPr>
              <a:t>워크샵</a:t>
            </a:r>
            <a:r>
              <a:rPr lang="en-US" altLang="ko-KR" sz="700" kern="0" dirty="0">
                <a:solidFill>
                  <a:srgbClr val="FF0000"/>
                </a:solidFill>
              </a:rPr>
              <a:t>/</a:t>
            </a:r>
            <a:r>
              <a:rPr lang="ko-KR" altLang="en-US" sz="700" kern="0" dirty="0">
                <a:solidFill>
                  <a:srgbClr val="FF0000"/>
                </a:solidFill>
              </a:rPr>
              <a:t>종무식</a:t>
            </a:r>
            <a:r>
              <a:rPr lang="en-US" altLang="ko-KR" sz="700" kern="0" dirty="0">
                <a:solidFill>
                  <a:srgbClr val="FF0000"/>
                </a:solidFill>
              </a:rPr>
              <a:t>(Project),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ko-KR" altLang="en-US" sz="700" kern="0" dirty="0" smtClean="0">
                <a:solidFill>
                  <a:srgbClr val="FF0000"/>
                </a:solidFill>
              </a:rPr>
              <a:t>   전사 </a:t>
            </a:r>
            <a:r>
              <a:rPr lang="ko-KR" altLang="en-US" sz="700" kern="0" dirty="0">
                <a:solidFill>
                  <a:srgbClr val="FF0000"/>
                </a:solidFill>
              </a:rPr>
              <a:t>채용</a:t>
            </a:r>
            <a:r>
              <a:rPr lang="en-US" altLang="ko-KR" sz="700" kern="0" dirty="0">
                <a:solidFill>
                  <a:srgbClr val="FF0000"/>
                </a:solidFill>
              </a:rPr>
              <a:t>(Project)</a:t>
            </a:r>
            <a:r>
              <a:rPr lang="ko-KR" altLang="en-US" sz="700" kern="0" dirty="0">
                <a:solidFill>
                  <a:srgbClr val="FF0000"/>
                </a:solidFill>
              </a:rPr>
              <a:t>유형의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경우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기안서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ko-KR" altLang="en-US" sz="700" kern="0" dirty="0">
                <a:solidFill>
                  <a:srgbClr val="FF0000"/>
                </a:solidFill>
              </a:rPr>
              <a:t>예산</a:t>
            </a:r>
            <a:r>
              <a:rPr lang="en-US" altLang="ko-KR" sz="700" kern="0" dirty="0">
                <a:solidFill>
                  <a:srgbClr val="FF0000"/>
                </a:solidFill>
              </a:rPr>
              <a:t>) </a:t>
            </a:r>
            <a:r>
              <a:rPr lang="ko-KR" altLang="en-US" sz="700" kern="0" dirty="0">
                <a:solidFill>
                  <a:srgbClr val="FF0000"/>
                </a:solidFill>
              </a:rPr>
              <a:t>필수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참조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53852" y="4667143"/>
            <a:ext cx="153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귀속부서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추가 버튼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fnAddRow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32749" y="1339922"/>
            <a:ext cx="2692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귀속부서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(CC_DEPT_NM) Cell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fnPopDeptOrg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그룹웨어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팝업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URL : /</a:t>
            </a:r>
            <a:r>
              <a:rPr lang="en-US" altLang="ko-KR" sz="700" kern="0" dirty="0">
                <a:solidFill>
                  <a:srgbClr val="FF0000"/>
                </a:solidFill>
              </a:rPr>
              <a:t>Common/Organization/AddressDept.aspx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32749" y="3490058"/>
            <a:ext cx="14362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Project(CC_PJT_NM) Cell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fnPopProjectMDI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popMDICodeList.aspx</a:t>
            </a:r>
          </a:p>
        </p:txBody>
      </p:sp>
      <p:sp>
        <p:nvSpPr>
          <p:cNvPr id="84" name="AutoShape 362"/>
          <p:cNvSpPr>
            <a:spLocks noChangeArrowheads="1"/>
          </p:cNvSpPr>
          <p:nvPr/>
        </p:nvSpPr>
        <p:spPr bwMode="auto">
          <a:xfrm>
            <a:off x="8127822" y="1812424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 smtClean="0">
                <a:latin typeface="+mn-ea"/>
              </a:rPr>
              <a:t>귀속부서</a:t>
            </a:r>
            <a:r>
              <a:rPr lang="ko-KR" altLang="en-US" sz="900" kern="0" dirty="0" smtClean="0">
                <a:latin typeface="+mn-ea"/>
              </a:rPr>
              <a:t> 선택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5" name="AutoShape 362"/>
          <p:cNvSpPr>
            <a:spLocks noChangeArrowheads="1"/>
          </p:cNvSpPr>
          <p:nvPr/>
        </p:nvSpPr>
        <p:spPr bwMode="auto">
          <a:xfrm>
            <a:off x="8127823" y="3766559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Project 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선택 팝업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8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7570041" y="3956615"/>
            <a:ext cx="567113" cy="3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81585" y="2336928"/>
            <a:ext cx="235229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귀속부서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조회</a:t>
            </a:r>
            <a:endParaRPr lang="ko-KR" altLang="en-US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화면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Default </a:t>
            </a:r>
            <a:r>
              <a:rPr lang="ko-KR" altLang="en-US" sz="700" kern="0" dirty="0">
                <a:solidFill>
                  <a:srgbClr val="FF0000"/>
                </a:solidFill>
              </a:rPr>
              <a:t>렌더링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정보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AddressAjax.aspx (Tree)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Method </a:t>
            </a:r>
            <a:r>
              <a:rPr lang="en-US" altLang="ko-KR" sz="700" kern="0" dirty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>
                <a:solidFill>
                  <a:srgbClr val="FF0000"/>
                </a:solidFill>
              </a:rPr>
              <a:t>GetDeptInfoJson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 SP :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NUSP_GET_DEPT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ComPlus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OrgProject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OrgManager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OrgDBMgr.cs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  :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부서 정보 데이터 가져오기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(DB)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cxnSp>
        <p:nvCxnSpPr>
          <p:cNvPr id="4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84" idx="3"/>
          </p:cNvCxnSpPr>
          <p:nvPr/>
        </p:nvCxnSpPr>
        <p:spPr>
          <a:xfrm flipH="1">
            <a:off x="3541222" y="2002858"/>
            <a:ext cx="5729733" cy="3849302"/>
          </a:xfrm>
          <a:prstGeom prst="bentConnector3">
            <a:avLst>
              <a:gd name="adj1" fmla="val -703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9268691" y="3956798"/>
            <a:ext cx="407324" cy="4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62525" y="2025724"/>
            <a:ext cx="90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확인 버튼 클릭 시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GetAllDatas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81585" y="4290837"/>
            <a:ext cx="2277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목록 조회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–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SelectMdiProjectList</a:t>
            </a:r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USP_APPROVAL_COST_BUDGET_PROJECT_SELECT</a:t>
            </a:r>
          </a:p>
        </p:txBody>
      </p:sp>
      <p:sp>
        <p:nvSpPr>
          <p:cNvPr id="78" name="AutoShape 362"/>
          <p:cNvSpPr>
            <a:spLocks noChangeArrowheads="1"/>
          </p:cNvSpPr>
          <p:nvPr/>
        </p:nvSpPr>
        <p:spPr bwMode="auto">
          <a:xfrm>
            <a:off x="10297172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b="1" dirty="0" smtClean="0">
                <a:solidFill>
                  <a:srgbClr val="0070C0"/>
                </a:solidFill>
                <a:latin typeface="+mn-ea"/>
              </a:rPr>
              <a:t>Next page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7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2" idx="2"/>
            <a:endCxn id="78" idx="2"/>
          </p:cNvCxnSpPr>
          <p:nvPr/>
        </p:nvCxnSpPr>
        <p:spPr>
          <a:xfrm rot="5400000" flipH="1" flipV="1">
            <a:off x="4880619" y="-39882"/>
            <a:ext cx="4079145" cy="7897091"/>
          </a:xfrm>
          <a:prstGeom prst="bentConnector3">
            <a:avLst>
              <a:gd name="adj1" fmla="val -5604"/>
            </a:avLst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14731"/>
              </p:ext>
            </p:extLst>
          </p:nvPr>
        </p:nvGraphicFramePr>
        <p:xfrm>
          <a:off x="515380" y="809175"/>
          <a:ext cx="11160693" cy="5683065"/>
        </p:xfrm>
        <a:graphic>
          <a:graphicData uri="http://schemas.openxmlformats.org/drawingml/2006/table">
            <a:tbl>
              <a:tblPr/>
              <a:tblGrid>
                <a:gridCol w="152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7" marR="84407" marT="45715" marB="45715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10035702" y="1914945"/>
            <a:ext cx="1825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위임전결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규정 자동 매핑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FormBtnEvent_Update.js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GetDelegatedProvisionLine_CID_Main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ApprovalDocDPLineCheckAjax.ashx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Method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SET_DP_APPLINE_CID_MAIN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SP: USP_UAN_DELEGATED_APPROVAL_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LINE_MAIN_CID_SELECT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ECM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조회 및 첨부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ApprovalCostContractMain_000.htm 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양식파일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fnECMAttachFIleList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ApprovalCost_Ajax.aspx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USP_ECM_ATTACH_FILE_SELECT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첨부파일 일 경우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SG_EMO_cloud.png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아이콘 추가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45881" y="1915975"/>
            <a:ext cx="204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거래구분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fnPopCustInfo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복수 </a:t>
            </a:r>
            <a:r>
              <a:rPr lang="en-US" altLang="ko-KR" sz="700" kern="0" dirty="0">
                <a:solidFill>
                  <a:srgbClr val="FF0000"/>
                </a:solidFill>
              </a:rPr>
              <a:t>: Editor</a:t>
            </a:r>
            <a:r>
              <a:rPr lang="ko-KR" altLang="en-US" sz="700" kern="0" dirty="0">
                <a:solidFill>
                  <a:srgbClr val="FF0000"/>
                </a:solidFill>
              </a:rPr>
              <a:t>에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지급처</a:t>
            </a:r>
            <a:r>
              <a:rPr lang="ko-KR" altLang="en-US" sz="700" kern="0" dirty="0">
                <a:solidFill>
                  <a:srgbClr val="FF0000"/>
                </a:solidFill>
              </a:rPr>
              <a:t> 정보 입력 필수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-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지급기한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은행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계좌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예금주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임직원 </a:t>
            </a:r>
            <a:r>
              <a:rPr lang="en-US" altLang="ko-KR" sz="700" kern="0" dirty="0">
                <a:solidFill>
                  <a:srgbClr val="FF0000"/>
                </a:solidFill>
              </a:rPr>
              <a:t>: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지급처에</a:t>
            </a:r>
            <a:r>
              <a:rPr lang="ko-KR" altLang="en-US" sz="700" kern="0" dirty="0">
                <a:solidFill>
                  <a:srgbClr val="FF0000"/>
                </a:solidFill>
              </a:rPr>
              <a:t>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개인이름</a:t>
            </a:r>
            <a:r>
              <a:rPr lang="ko-KR" altLang="en-US" sz="700" kern="0" dirty="0">
                <a:solidFill>
                  <a:srgbClr val="FF0000"/>
                </a:solidFill>
              </a:rPr>
              <a:t> 입력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필수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45881" y="3688971"/>
            <a:ext cx="204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계약서정보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유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계약명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계약체결일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계약기간 항목 입력</a:t>
            </a:r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파일첨부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계약서 파일 첨부 필수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45881" y="5303176"/>
            <a:ext cx="22212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지급회차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즉시송금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즉시송금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체크박스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fnChangeTransQuick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즉시송금요청 진행 팝업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-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하도급계약은 즉시 송금 불가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: /Storage/GSWF/Manual/Subcontract_Guide.pdf</a:t>
            </a:r>
          </a:p>
          <a:p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즉시송금요청 관련 항목 입력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-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지급기한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지급방법 선택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 smtClean="0">
                <a:latin typeface="+mn-ea"/>
                <a:ea typeface="+mn-ea"/>
              </a:rPr>
              <a:t>기안서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ko-KR" altLang="en-US" sz="2000" b="0" dirty="0">
                <a:latin typeface="+mn-ea"/>
              </a:rPr>
              <a:t>계약</a:t>
            </a:r>
            <a:r>
              <a:rPr lang="en-US" altLang="ko-KR" sz="2000" b="0" dirty="0">
                <a:latin typeface="+mn-ea"/>
              </a:rPr>
              <a:t>/</a:t>
            </a:r>
            <a:r>
              <a:rPr lang="ko-KR" altLang="en-US" sz="2000" b="0" dirty="0">
                <a:latin typeface="+mn-ea"/>
              </a:rPr>
              <a:t>발주</a:t>
            </a:r>
            <a:r>
              <a:rPr lang="en-US" altLang="ko-KR" sz="2000" b="0" dirty="0">
                <a:latin typeface="+mn-ea"/>
              </a:rPr>
              <a:t>/</a:t>
            </a:r>
            <a:r>
              <a:rPr lang="ko-KR" altLang="en-US" sz="2000" b="0" dirty="0">
                <a:latin typeface="+mn-ea"/>
              </a:rPr>
              <a:t>비용</a:t>
            </a:r>
            <a:r>
              <a:rPr lang="en-US" altLang="ko-KR" sz="2000" b="0" dirty="0">
                <a:latin typeface="+mn-ea"/>
              </a:rPr>
              <a:t>)</a:t>
            </a:r>
            <a:r>
              <a:rPr lang="ko-KR" altLang="en-US" sz="2000" b="0" dirty="0">
                <a:latin typeface="+mn-ea"/>
              </a:rPr>
              <a:t>신청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en-US" altLang="ko-KR" sz="2000" b="0" dirty="0" smtClean="0">
                <a:latin typeface="+mn-ea"/>
              </a:rPr>
              <a:t>1-2)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6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9" idx="3"/>
            <a:endCxn id="50" idx="1"/>
          </p:cNvCxnSpPr>
          <p:nvPr/>
        </p:nvCxnSpPr>
        <p:spPr bwMode="auto">
          <a:xfrm flipV="1">
            <a:off x="1769814" y="1678657"/>
            <a:ext cx="630267" cy="519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endCxn id="96" idx="0"/>
          </p:cNvCxnSpPr>
          <p:nvPr/>
        </p:nvCxnSpPr>
        <p:spPr>
          <a:xfrm rot="16200000" flipH="1">
            <a:off x="2281714" y="2565387"/>
            <a:ext cx="1379864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362"/>
          <p:cNvSpPr>
            <a:spLocks noChangeArrowheads="1"/>
          </p:cNvSpPr>
          <p:nvPr/>
        </p:nvSpPr>
        <p:spPr bwMode="auto">
          <a:xfrm>
            <a:off x="2400081" y="4873477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지급회차</a:t>
            </a:r>
            <a:r>
              <a:rPr lang="ko-KR" altLang="en-US" sz="900" kern="0" dirty="0" smtClean="0">
                <a:latin typeface="+mn-ea"/>
              </a:rPr>
              <a:t> 및 </a:t>
            </a:r>
            <a:r>
              <a:rPr lang="ko-KR" altLang="en-US" sz="900" kern="0" dirty="0" err="1" smtClean="0">
                <a:latin typeface="+mn-ea"/>
              </a:rPr>
              <a:t>즉시송금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61" name="AutoShape 362"/>
          <p:cNvSpPr>
            <a:spLocks noChangeArrowheads="1"/>
          </p:cNvSpPr>
          <p:nvPr/>
        </p:nvSpPr>
        <p:spPr bwMode="auto">
          <a:xfrm>
            <a:off x="5451541" y="1488223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smtClean="0">
                <a:latin typeface="+mn-ea"/>
              </a:rPr>
              <a:t>거래처 조회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7994" y="1214665"/>
            <a:ext cx="204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거래구분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법인거래처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개인거래처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fnPopCustInfo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개인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개인정보수집동의서 첨부 안내 팝업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AutoShape 362"/>
          <p:cNvSpPr>
            <a:spLocks noChangeArrowheads="1"/>
          </p:cNvSpPr>
          <p:nvPr/>
        </p:nvSpPr>
        <p:spPr bwMode="auto">
          <a:xfrm>
            <a:off x="622953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b="1" dirty="0" err="1" smtClean="0">
                <a:solidFill>
                  <a:srgbClr val="0070C0"/>
                </a:solidFill>
                <a:latin typeface="+mn-ea"/>
              </a:rPr>
              <a:t>Prev</a:t>
            </a:r>
            <a:r>
              <a:rPr lang="en-US" altLang="ko-KR" sz="900" b="1" dirty="0" smtClean="0">
                <a:solidFill>
                  <a:srgbClr val="0070C0"/>
                </a:solidFill>
                <a:latin typeface="+mn-ea"/>
              </a:rPr>
              <a:t> page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1" name="순서도: 수동 입력 50"/>
          <p:cNvSpPr/>
          <p:nvPr/>
        </p:nvSpPr>
        <p:spPr bwMode="auto">
          <a:xfrm>
            <a:off x="2400081" y="1451189"/>
            <a:ext cx="1143132" cy="415498"/>
          </a:xfrm>
          <a:prstGeom prst="flowChartManualInpu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지급처</a:t>
            </a: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정보입력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03800" y="1883376"/>
            <a:ext cx="2297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MDI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>
                <a:solidFill>
                  <a:srgbClr val="FF0000"/>
                </a:solidFill>
              </a:rPr>
              <a:t>팝업 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http</a:t>
            </a:r>
            <a:r>
              <a:rPr lang="en-US" altLang="ko-KR" sz="700" kern="0" dirty="0">
                <a:solidFill>
                  <a:srgbClr val="FF0000"/>
                </a:solidFill>
              </a:rPr>
              <a:t>://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mdi.smiledev.net/mdi/cust/custOldData_p.do?index=0&amp;customerCd=19</a:t>
            </a:r>
            <a:br>
              <a:rPr lang="en-US" altLang="ko-KR" sz="700" kern="0" dirty="0" smtClean="0">
                <a:solidFill>
                  <a:srgbClr val="FF0000"/>
                </a:solidFill>
              </a:rPr>
            </a:br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법인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customerCd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=19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개인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customerCd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=20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61270" y="1738688"/>
            <a:ext cx="213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거래처 선택 시 계좌정보 조회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fnGetCustomerInfo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</a:t>
            </a:r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SelectCustBankAccList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꺾인 연결선 90"/>
          <p:cNvCxnSpPr>
            <a:cxnSpLocks/>
          </p:cNvCxnSpPr>
          <p:nvPr/>
        </p:nvCxnSpPr>
        <p:spPr bwMode="auto">
          <a:xfrm flipV="1">
            <a:off x="3546474" y="1595199"/>
            <a:ext cx="1902604" cy="1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꺾인 연결선 92"/>
          <p:cNvCxnSpPr>
            <a:cxnSpLocks/>
          </p:cNvCxnSpPr>
          <p:nvPr/>
        </p:nvCxnSpPr>
        <p:spPr bwMode="auto">
          <a:xfrm flipV="1">
            <a:off x="3546657" y="1729083"/>
            <a:ext cx="1902421" cy="1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6" name="AutoShape 362"/>
          <p:cNvSpPr>
            <a:spLocks noChangeArrowheads="1"/>
          </p:cNvSpPr>
          <p:nvPr/>
        </p:nvSpPr>
        <p:spPr bwMode="auto">
          <a:xfrm>
            <a:off x="2400081" y="3255320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계약서정보</a:t>
            </a:r>
            <a:r>
              <a:rPr lang="ko-KR" altLang="en-US" sz="900" kern="0" dirty="0" smtClean="0">
                <a:latin typeface="+mn-ea"/>
              </a:rPr>
              <a:t> 입력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9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60491" y="4259431"/>
            <a:ext cx="1222320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판단 103"/>
          <p:cNvSpPr/>
          <p:nvPr/>
        </p:nvSpPr>
        <p:spPr bwMode="auto">
          <a:xfrm>
            <a:off x="5388262" y="4741520"/>
            <a:ext cx="1313516" cy="63925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Validation 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체크</a:t>
            </a:r>
            <a:endParaRPr kumimoji="0"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0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04" idx="0"/>
          </p:cNvCxnSpPr>
          <p:nvPr/>
        </p:nvCxnSpPr>
        <p:spPr>
          <a:xfrm rot="16200000" flipH="1" flipV="1">
            <a:off x="4526334" y="3354790"/>
            <a:ext cx="131956" cy="2905416"/>
          </a:xfrm>
          <a:prstGeom prst="bentConnector4">
            <a:avLst>
              <a:gd name="adj1" fmla="val -208596"/>
              <a:gd name="adj2" fmla="val 9983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utoShape 362"/>
          <p:cNvSpPr>
            <a:spLocks noChangeArrowheads="1"/>
          </p:cNvSpPr>
          <p:nvPr/>
        </p:nvSpPr>
        <p:spPr bwMode="auto">
          <a:xfrm>
            <a:off x="8280239" y="3487901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임시저장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07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9395334" y="1678657"/>
            <a:ext cx="822105" cy="5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00548" y="4850782"/>
            <a:ext cx="439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true</a:t>
            </a:r>
            <a:endParaRPr lang="en-US" altLang="ko-KR" sz="800" kern="0" dirty="0"/>
          </a:p>
        </p:txBody>
      </p:sp>
      <p:sp>
        <p:nvSpPr>
          <p:cNvPr id="110" name="AutoShape 362"/>
          <p:cNvSpPr>
            <a:spLocks noChangeArrowheads="1"/>
          </p:cNvSpPr>
          <p:nvPr/>
        </p:nvSpPr>
        <p:spPr bwMode="auto">
          <a:xfrm>
            <a:off x="8275867" y="5559870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>
                <a:latin typeface="+mn-ea"/>
              </a:rPr>
              <a:t>삭제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7459980" y="3685604"/>
            <a:ext cx="815802" cy="10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04" idx="3"/>
            <a:endCxn id="131" idx="1"/>
          </p:cNvCxnSpPr>
          <p:nvPr/>
        </p:nvCxnSpPr>
        <p:spPr>
          <a:xfrm flipV="1">
            <a:off x="6701778" y="1678657"/>
            <a:ext cx="1578461" cy="3382490"/>
          </a:xfrm>
          <a:prstGeom prst="bentConnector3">
            <a:avLst>
              <a:gd name="adj1" fmla="val 4881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15932" y="4750527"/>
            <a:ext cx="169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임시저장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or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fnSaveClick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38026" y="5401881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유효성 검사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FORM_fn_Validation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38050" y="3907630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38050" y="4284815"/>
            <a:ext cx="1630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>
                <a:solidFill>
                  <a:srgbClr val="FF0000"/>
                </a:solidFill>
              </a:rPr>
              <a:t>※ </a:t>
            </a:r>
            <a:r>
              <a:rPr lang="en-US" altLang="ko-KR" sz="700" b="1" kern="0" dirty="0" err="1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정보 저장 </a:t>
            </a:r>
            <a:r>
              <a:rPr lang="en-US" altLang="ko-KR" sz="700" b="1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10116" y="2236834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10116" y="2587643"/>
            <a:ext cx="224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endParaRPr lang="en-US" altLang="ko-KR" sz="700" b="1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 smtClean="0">
                <a:solidFill>
                  <a:srgbClr val="FF0000"/>
                </a:solidFill>
              </a:rPr>
              <a:t>※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정보 저장 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810116" y="1891276"/>
            <a:ext cx="1990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선택부서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위임규정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확인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SelectDeptDPConfirm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USP_APPROVAL_COST_DEPT_DP_CONFIRM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810116" y="3097661"/>
            <a:ext cx="163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팝업 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033582" y="4297697"/>
            <a:ext cx="163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전송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LegacyFN_E_ApprovalCost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USP_APPROVAL_COST_PID_UPDATE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C:</a:t>
            </a:r>
            <a:r>
              <a:rPr lang="ko-KR" altLang="en-US" sz="700" kern="0" dirty="0">
                <a:solidFill>
                  <a:srgbClr val="FF0000"/>
                </a:solidFill>
              </a:rPr>
              <a:t>완료</a:t>
            </a:r>
            <a:r>
              <a:rPr lang="en-US" altLang="ko-KR" sz="700" kern="0" dirty="0">
                <a:solidFill>
                  <a:srgbClr val="FF0000"/>
                </a:solidFill>
              </a:rPr>
              <a:t>, P:</a:t>
            </a:r>
            <a:r>
              <a:rPr lang="ko-KR" altLang="en-US" sz="700" kern="0" dirty="0">
                <a:solidFill>
                  <a:srgbClr val="FF0000"/>
                </a:solidFill>
              </a:rPr>
              <a:t>진행중</a:t>
            </a:r>
            <a:r>
              <a:rPr lang="en-US" altLang="ko-KR" sz="700" kern="0" dirty="0">
                <a:solidFill>
                  <a:srgbClr val="FF0000"/>
                </a:solidFill>
              </a:rPr>
              <a:t>, B:</a:t>
            </a:r>
            <a:r>
              <a:rPr lang="ko-KR" altLang="en-US" sz="700" kern="0" dirty="0">
                <a:solidFill>
                  <a:srgbClr val="FF0000"/>
                </a:solidFill>
              </a:rPr>
              <a:t>취소</a:t>
            </a:r>
            <a:r>
              <a:rPr lang="en-US" altLang="ko-KR" sz="700" kern="0" dirty="0">
                <a:solidFill>
                  <a:srgbClr val="FF0000"/>
                </a:solidFill>
              </a:rPr>
              <a:t>, R:</a:t>
            </a:r>
            <a:r>
              <a:rPr lang="ko-KR" altLang="en-US" sz="700" kern="0" dirty="0">
                <a:solidFill>
                  <a:srgbClr val="FF0000"/>
                </a:solidFill>
              </a:rPr>
              <a:t>반려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125" name="AutoShape 362"/>
          <p:cNvSpPr>
            <a:spLocks noChangeArrowheads="1"/>
          </p:cNvSpPr>
          <p:nvPr/>
        </p:nvSpPr>
        <p:spPr bwMode="auto">
          <a:xfrm>
            <a:off x="10201089" y="3863738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en-US" altLang="ko-KR" sz="900" kern="0" dirty="0" err="1">
                <a:latin typeface="+mn-ea"/>
              </a:rPr>
              <a:t>LegacyAgent</a:t>
            </a:r>
            <a:endParaRPr lang="ko-KR" altLang="ko-KR" sz="900" kern="0" dirty="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838050" y="4997486"/>
            <a:ext cx="219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fnDeleteClick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WORK_MODE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"D" 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경우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DEL_YN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"Y"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처리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AutoShape 362"/>
          <p:cNvSpPr>
            <a:spLocks noChangeArrowheads="1"/>
          </p:cNvSpPr>
          <p:nvPr/>
        </p:nvSpPr>
        <p:spPr bwMode="auto">
          <a:xfrm>
            <a:off x="10202347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결재진행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38026" y="5672468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첨부파일 정보 추가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$('#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').</a:t>
            </a:r>
            <a:r>
              <a:rPr lang="en-US" altLang="ko-KR" sz="700" kern="0" dirty="0" err="1">
                <a:solidFill>
                  <a:srgbClr val="FF0000"/>
                </a:solidFill>
              </a:rPr>
              <a:t>val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sECMFileInfo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)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</p:txBody>
      </p:sp>
      <p:sp>
        <p:nvSpPr>
          <p:cNvPr id="131" name="AutoShape 362"/>
          <p:cNvSpPr>
            <a:spLocks noChangeArrowheads="1"/>
          </p:cNvSpPr>
          <p:nvPr/>
        </p:nvSpPr>
        <p:spPr bwMode="auto">
          <a:xfrm>
            <a:off x="8280239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결재상신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32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6" idx="3"/>
            <a:endCxn id="104" idx="1"/>
          </p:cNvCxnSpPr>
          <p:nvPr/>
        </p:nvCxnSpPr>
        <p:spPr>
          <a:xfrm flipV="1">
            <a:off x="3543213" y="5061147"/>
            <a:ext cx="1845049" cy="27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656548" y="4501390"/>
            <a:ext cx="452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false</a:t>
            </a:r>
            <a:endParaRPr lang="en-US" altLang="ko-KR" sz="800" kern="0" dirty="0"/>
          </a:p>
        </p:txBody>
      </p:sp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5400000">
            <a:off x="8004069" y="4712133"/>
            <a:ext cx="1691101" cy="43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9698"/>
              </p:ext>
            </p:extLst>
          </p:nvPr>
        </p:nvGraphicFramePr>
        <p:xfrm>
          <a:off x="515380" y="809175"/>
          <a:ext cx="11160693" cy="5683065"/>
        </p:xfrm>
        <a:graphic>
          <a:graphicData uri="http://schemas.openxmlformats.org/drawingml/2006/table">
            <a:tbl>
              <a:tblPr/>
              <a:tblGrid>
                <a:gridCol w="152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7" marR="84407" marT="45715" marB="45715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9262525" y="3935577"/>
            <a:ext cx="1141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selectValue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b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opener.setPopupData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 smtClean="0">
                <a:latin typeface="+mn-ea"/>
                <a:ea typeface="+mn-ea"/>
              </a:rPr>
              <a:t>기안서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ko-KR" altLang="en-US" sz="2000" b="0" dirty="0">
                <a:latin typeface="+mn-ea"/>
              </a:rPr>
              <a:t>계약</a:t>
            </a:r>
            <a:r>
              <a:rPr lang="en-US" altLang="ko-KR" sz="2000" b="0" dirty="0">
                <a:latin typeface="+mn-ea"/>
              </a:rPr>
              <a:t>/</a:t>
            </a:r>
            <a:r>
              <a:rPr lang="ko-KR" altLang="en-US" sz="2000" b="0" dirty="0">
                <a:latin typeface="+mn-ea"/>
              </a:rPr>
              <a:t>발주</a:t>
            </a:r>
            <a:r>
              <a:rPr lang="en-US" altLang="ko-KR" sz="2000" b="0" dirty="0">
                <a:latin typeface="+mn-ea"/>
              </a:rPr>
              <a:t>/</a:t>
            </a:r>
            <a:r>
              <a:rPr lang="ko-KR" altLang="en-US" sz="2000" b="0" dirty="0">
                <a:latin typeface="+mn-ea"/>
              </a:rPr>
              <a:t>비용</a:t>
            </a:r>
            <a:r>
              <a:rPr lang="en-US" altLang="ko-KR" sz="2000" b="0" dirty="0">
                <a:latin typeface="+mn-ea"/>
              </a:rPr>
              <a:t>)</a:t>
            </a:r>
            <a:r>
              <a:rPr lang="ko-KR" altLang="en-US" sz="2000" b="0" dirty="0" smtClean="0">
                <a:latin typeface="+mn-ea"/>
              </a:rPr>
              <a:t>신청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en-US" altLang="ko-KR" sz="2000" b="0" dirty="0" smtClean="0">
                <a:latin typeface="+mn-ea"/>
              </a:rPr>
              <a:t>2-1</a:t>
            </a:r>
            <a:r>
              <a:rPr lang="en-US" altLang="ko-KR" sz="2000" b="0" smtClean="0">
                <a:latin typeface="+mn-ea"/>
              </a:rPr>
              <a:t>)</a:t>
            </a:r>
            <a:r>
              <a:rPr lang="ko-KR" altLang="en-US" sz="2000" b="0" smtClean="0">
                <a:latin typeface="+mn-ea"/>
              </a:rPr>
              <a:t> </a:t>
            </a:r>
            <a:r>
              <a:rPr lang="en-US" altLang="ko-KR" sz="2000" b="0" smtClean="0">
                <a:latin typeface="+mn-ea"/>
              </a:rPr>
              <a:t>: </a:t>
            </a:r>
            <a:r>
              <a:rPr lang="ko-KR" altLang="en-US" sz="2000" b="0" smtClean="0">
                <a:latin typeface="+mn-ea"/>
              </a:rPr>
              <a:t>기안서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ko-KR" altLang="en-US" sz="2000" b="0" dirty="0">
                <a:latin typeface="+mn-ea"/>
              </a:rPr>
              <a:t>예산</a:t>
            </a:r>
            <a:r>
              <a:rPr lang="en-US" altLang="ko-KR" sz="2000" b="0" dirty="0">
                <a:latin typeface="+mn-ea"/>
              </a:rPr>
              <a:t>)</a:t>
            </a:r>
            <a:r>
              <a:rPr lang="ko-KR" altLang="en-US" sz="2000" b="0" dirty="0">
                <a:latin typeface="+mn-ea"/>
              </a:rPr>
              <a:t>불러오기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7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9" idx="3"/>
            <a:endCxn id="50" idx="1"/>
          </p:cNvCxnSpPr>
          <p:nvPr/>
        </p:nvCxnSpPr>
        <p:spPr bwMode="auto">
          <a:xfrm flipV="1">
            <a:off x="1769814" y="1678657"/>
            <a:ext cx="630267" cy="519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2644574" y="2196163"/>
            <a:ext cx="654301" cy="1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 bwMode="auto">
          <a:xfrm>
            <a:off x="577293" y="1455660"/>
            <a:ext cx="1192521" cy="447031"/>
          </a:xfrm>
          <a:prstGeom prst="roundRect">
            <a:avLst>
              <a:gd name="adj" fmla="val 3035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기안자가 </a:t>
            </a:r>
            <a:endParaRPr lang="en-US" altLang="ko-KR" sz="900" kern="0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+mn-ea"/>
              </a:rPr>
              <a:t>기안 신청서 작성</a:t>
            </a:r>
            <a:endParaRPr lang="ko-KR" altLang="ko-KR" sz="9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2584" y="1907550"/>
            <a:ext cx="2158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양식구분에서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계약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발주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비용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SelectApprCostFlagList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USP_APPROVAL_COST_FLAG_SELECT</a:t>
            </a:r>
          </a:p>
        </p:txBody>
      </p:sp>
      <p:sp>
        <p:nvSpPr>
          <p:cNvPr id="45" name="AutoShape 362"/>
          <p:cNvSpPr>
            <a:spLocks noChangeArrowheads="1"/>
          </p:cNvSpPr>
          <p:nvPr/>
        </p:nvSpPr>
        <p:spPr bwMode="auto">
          <a:xfrm>
            <a:off x="2400081" y="2527956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기안서</a:t>
            </a:r>
            <a:r>
              <a:rPr lang="en-US" altLang="ko-KR" sz="900" kern="0" dirty="0">
                <a:latin typeface="+mn-ea"/>
              </a:rPr>
              <a:t>(</a:t>
            </a:r>
            <a:r>
              <a:rPr lang="ko-KR" altLang="en-US" sz="900" kern="0" dirty="0">
                <a:latin typeface="+mn-ea"/>
              </a:rPr>
              <a:t>예산</a:t>
            </a:r>
            <a:r>
              <a:rPr lang="en-US" altLang="ko-KR" sz="900" kern="0" dirty="0">
                <a:latin typeface="+mn-ea"/>
              </a:rPr>
              <a:t>) </a:t>
            </a:r>
          </a:p>
          <a:p>
            <a:pPr algn="ctr" latinLnBrk="0">
              <a:defRPr/>
            </a:pPr>
            <a:r>
              <a:rPr lang="ko-KR" altLang="en-US" sz="900" kern="0" dirty="0" smtClean="0">
                <a:latin typeface="+mn-ea"/>
              </a:rPr>
              <a:t>불러오기</a:t>
            </a:r>
            <a:endParaRPr lang="en-US" altLang="ko-KR" sz="900" kern="0" dirty="0" smtClean="0">
              <a:latin typeface="+mn-ea"/>
            </a:endParaRPr>
          </a:p>
        </p:txBody>
      </p:sp>
      <p:sp>
        <p:nvSpPr>
          <p:cNvPr id="50" name="AutoShape 362"/>
          <p:cNvSpPr>
            <a:spLocks noChangeArrowheads="1"/>
          </p:cNvSpPr>
          <p:nvPr/>
        </p:nvSpPr>
        <p:spPr bwMode="auto">
          <a:xfrm>
            <a:off x="2400081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양식구분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조회</a:t>
            </a:r>
          </a:p>
        </p:txBody>
      </p:sp>
      <p:sp>
        <p:nvSpPr>
          <p:cNvPr id="61" name="AutoShape 362"/>
          <p:cNvSpPr>
            <a:spLocks noChangeArrowheads="1"/>
          </p:cNvSpPr>
          <p:nvPr/>
        </p:nvSpPr>
        <p:spPr bwMode="auto">
          <a:xfrm>
            <a:off x="5395555" y="1488223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 smtClean="0">
                <a:latin typeface="+mn-ea"/>
              </a:rPr>
              <a:t>기안서</a:t>
            </a:r>
            <a:r>
              <a:rPr lang="en-US" altLang="ko-KR" sz="900" kern="0" dirty="0" smtClean="0">
                <a:latin typeface="+mn-ea"/>
              </a:rPr>
              <a:t>(</a:t>
            </a:r>
            <a:r>
              <a:rPr lang="ko-KR" altLang="en-US" sz="900" kern="0" dirty="0" smtClean="0">
                <a:latin typeface="+mn-ea"/>
              </a:rPr>
              <a:t>예산</a:t>
            </a:r>
            <a:r>
              <a:rPr lang="en-US" altLang="ko-KR" sz="900" kern="0" dirty="0" smtClean="0">
                <a:latin typeface="+mn-ea"/>
              </a:rPr>
              <a:t>)</a:t>
            </a:r>
            <a:r>
              <a:rPr lang="ko-KR" altLang="en-US" sz="900" kern="0" dirty="0" smtClean="0">
                <a:latin typeface="+mn-ea"/>
              </a:rPr>
              <a:t> </a:t>
            </a:r>
            <a:r>
              <a:rPr lang="ko-KR" altLang="en-US" sz="900" kern="0" dirty="0">
                <a:latin typeface="+mn-ea"/>
              </a:rPr>
              <a:t>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0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3554963" y="1678658"/>
            <a:ext cx="1840592" cy="952575"/>
          </a:xfrm>
          <a:prstGeom prst="bentConnector3">
            <a:avLst>
              <a:gd name="adj1" fmla="val 4898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2" idx="1"/>
            <a:endCxn id="84" idx="1"/>
          </p:cNvCxnSpPr>
          <p:nvPr/>
        </p:nvCxnSpPr>
        <p:spPr>
          <a:xfrm rot="10800000">
            <a:off x="8127822" y="2002858"/>
            <a:ext cx="12700" cy="3659926"/>
          </a:xfrm>
          <a:prstGeom prst="bentConnector3">
            <a:avLst>
              <a:gd name="adj1" fmla="val 451837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32749" y="1339922"/>
            <a:ext cx="2692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귀속부서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(CC_DEPT_NM) Cell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fnPopDeptOrg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그룹웨어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팝업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URL : /</a:t>
            </a:r>
            <a:r>
              <a:rPr lang="en-US" altLang="ko-KR" sz="700" kern="0" dirty="0">
                <a:solidFill>
                  <a:srgbClr val="FF0000"/>
                </a:solidFill>
              </a:rPr>
              <a:t>Common/Organization/AddressDept.aspx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32749" y="3490058"/>
            <a:ext cx="14362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Project(CC_PJT_NM) Cell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fnPopProjectMDI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popMDICodeList.aspx</a:t>
            </a:r>
          </a:p>
        </p:txBody>
      </p:sp>
      <p:sp>
        <p:nvSpPr>
          <p:cNvPr id="84" name="AutoShape 362"/>
          <p:cNvSpPr>
            <a:spLocks noChangeArrowheads="1"/>
          </p:cNvSpPr>
          <p:nvPr/>
        </p:nvSpPr>
        <p:spPr bwMode="auto">
          <a:xfrm>
            <a:off x="8127822" y="1812424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 smtClean="0">
                <a:latin typeface="+mn-ea"/>
              </a:rPr>
              <a:t>귀속부서</a:t>
            </a:r>
            <a:r>
              <a:rPr lang="ko-KR" altLang="en-US" sz="900" kern="0" dirty="0" smtClean="0">
                <a:latin typeface="+mn-ea"/>
              </a:rPr>
              <a:t> 선택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5" name="AutoShape 362"/>
          <p:cNvSpPr>
            <a:spLocks noChangeArrowheads="1"/>
          </p:cNvSpPr>
          <p:nvPr/>
        </p:nvSpPr>
        <p:spPr bwMode="auto">
          <a:xfrm>
            <a:off x="8127823" y="3766559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Project 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선택 팝업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8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7570041" y="3956615"/>
            <a:ext cx="567113" cy="3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81585" y="2336928"/>
            <a:ext cx="235229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귀속부서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조회</a:t>
            </a:r>
            <a:endParaRPr lang="ko-KR" altLang="en-US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화면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Default </a:t>
            </a:r>
            <a:r>
              <a:rPr lang="ko-KR" altLang="en-US" sz="700" kern="0" dirty="0">
                <a:solidFill>
                  <a:srgbClr val="FF0000"/>
                </a:solidFill>
              </a:rPr>
              <a:t>렌더링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정보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AddressAjax.aspx (Tree)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Method </a:t>
            </a:r>
            <a:r>
              <a:rPr lang="en-US" altLang="ko-KR" sz="700" kern="0" dirty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>
                <a:solidFill>
                  <a:srgbClr val="FF0000"/>
                </a:solidFill>
              </a:rPr>
              <a:t>GetDeptInfoJson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 SP :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NUSP_GET_DEPT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-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ComPlus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OrgProject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OrgManager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/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OrgDBMgr.cs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  :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부서 정보 데이터 가져오기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(DB)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cxnSp>
        <p:nvCxnSpPr>
          <p:cNvPr id="57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9271856" y="3947868"/>
            <a:ext cx="407324" cy="4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62525" y="1997731"/>
            <a:ext cx="90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확인 버튼 클릭 시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GetAllDatas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81585" y="4290837"/>
            <a:ext cx="2277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목록 조회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–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SelectMdiProjectList</a:t>
            </a:r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USP_APPROVAL_COST_BUDGET_PROJECT_SELECT</a:t>
            </a:r>
          </a:p>
        </p:txBody>
      </p:sp>
      <p:sp>
        <p:nvSpPr>
          <p:cNvPr id="78" name="AutoShape 362"/>
          <p:cNvSpPr>
            <a:spLocks noChangeArrowheads="1"/>
          </p:cNvSpPr>
          <p:nvPr/>
        </p:nvSpPr>
        <p:spPr bwMode="auto">
          <a:xfrm>
            <a:off x="10297172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b="1" dirty="0" smtClean="0">
                <a:solidFill>
                  <a:srgbClr val="0070C0"/>
                </a:solidFill>
                <a:latin typeface="+mn-ea"/>
              </a:rPr>
              <a:t>Next page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7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2" idx="3"/>
            <a:endCxn id="78" idx="2"/>
          </p:cNvCxnSpPr>
          <p:nvPr/>
        </p:nvCxnSpPr>
        <p:spPr>
          <a:xfrm flipV="1">
            <a:off x="9270954" y="1869091"/>
            <a:ext cx="1597784" cy="3793693"/>
          </a:xfrm>
          <a:prstGeom prst="bentConnector2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06310" y="1390234"/>
            <a:ext cx="165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예산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불러오기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popApprovalCostMainList.aspx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15621" y="1880679"/>
            <a:ext cx="2602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 목록 조회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SelectApprCostMainReferList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USP_APPROVAL_COST_MAIN_REFER_LIST_SELECT</a:t>
            </a:r>
          </a:p>
        </p:txBody>
      </p:sp>
      <p:cxnSp>
        <p:nvCxnSpPr>
          <p:cNvPr id="8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4291331" y="1114062"/>
            <a:ext cx="920762" cy="243082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715620" y="2278562"/>
            <a:ext cx="2148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부모창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fnView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fnSetRefer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- 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필수 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참조결재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추가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initEditForm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- 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입력창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ko-KR" altLang="en-US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가이드폼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초기화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2584" y="2961902"/>
            <a:ext cx="24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외주관련</a:t>
            </a:r>
            <a:r>
              <a:rPr lang="ko-KR" altLang="en-US" sz="700" kern="0" dirty="0">
                <a:solidFill>
                  <a:srgbClr val="FF0000"/>
                </a:solidFill>
              </a:rPr>
              <a:t>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기안유형일</a:t>
            </a:r>
            <a:r>
              <a:rPr lang="ko-KR" altLang="en-US" sz="700" kern="0" dirty="0">
                <a:solidFill>
                  <a:srgbClr val="FF0000"/>
                </a:solidFill>
              </a:rPr>
              <a:t> 경우</a:t>
            </a:r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ko-KR" altLang="en-US" sz="700" kern="0" dirty="0" err="1">
                <a:solidFill>
                  <a:srgbClr val="FF0000"/>
                </a:solidFill>
              </a:rPr>
              <a:t>하도급설명</a:t>
            </a:r>
            <a:r>
              <a:rPr lang="ko-KR" altLang="en-US" sz="700" kern="0" dirty="0">
                <a:solidFill>
                  <a:srgbClr val="FF0000"/>
                </a:solidFill>
              </a:rPr>
              <a:t> 팝업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- URL : /Storage/GSWF/Manual/Subcontract_Guide.pdf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052584" y="3228643"/>
            <a:ext cx="2425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게임행사</a:t>
            </a:r>
            <a:r>
              <a:rPr lang="en-US" altLang="ko-KR" sz="700" kern="0" dirty="0">
                <a:solidFill>
                  <a:srgbClr val="FF0000"/>
                </a:solidFill>
              </a:rPr>
              <a:t>(Project) ,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게임마케팅</a:t>
            </a:r>
            <a:r>
              <a:rPr lang="en-US" altLang="ko-KR" sz="700" kern="0" dirty="0">
                <a:solidFill>
                  <a:srgbClr val="FF0000"/>
                </a:solidFill>
              </a:rPr>
              <a:t>(Project),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ko-KR" altLang="en-US" sz="700" kern="0" dirty="0" smtClean="0">
                <a:solidFill>
                  <a:srgbClr val="FF0000"/>
                </a:solidFill>
              </a:rPr>
              <a:t>  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전사행사</a:t>
            </a:r>
            <a:r>
              <a:rPr lang="en-US" altLang="ko-KR" sz="700" kern="0" dirty="0">
                <a:solidFill>
                  <a:srgbClr val="FF0000"/>
                </a:solidFill>
              </a:rPr>
              <a:t>_</a:t>
            </a:r>
            <a:r>
              <a:rPr lang="ko-KR" altLang="en-US" sz="700" kern="0" dirty="0">
                <a:solidFill>
                  <a:srgbClr val="FF0000"/>
                </a:solidFill>
              </a:rPr>
              <a:t>워크샵</a:t>
            </a:r>
            <a:r>
              <a:rPr lang="en-US" altLang="ko-KR" sz="700" kern="0" dirty="0">
                <a:solidFill>
                  <a:srgbClr val="FF0000"/>
                </a:solidFill>
              </a:rPr>
              <a:t>/</a:t>
            </a:r>
            <a:r>
              <a:rPr lang="ko-KR" altLang="en-US" sz="700" kern="0" dirty="0">
                <a:solidFill>
                  <a:srgbClr val="FF0000"/>
                </a:solidFill>
              </a:rPr>
              <a:t>종무식</a:t>
            </a:r>
            <a:r>
              <a:rPr lang="en-US" altLang="ko-KR" sz="700" kern="0" dirty="0">
                <a:solidFill>
                  <a:srgbClr val="FF0000"/>
                </a:solidFill>
              </a:rPr>
              <a:t>(Project),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ko-KR" altLang="en-US" sz="700" kern="0" dirty="0" smtClean="0">
                <a:solidFill>
                  <a:srgbClr val="FF0000"/>
                </a:solidFill>
              </a:rPr>
              <a:t>   전사 </a:t>
            </a:r>
            <a:r>
              <a:rPr lang="ko-KR" altLang="en-US" sz="700" kern="0" dirty="0">
                <a:solidFill>
                  <a:srgbClr val="FF0000"/>
                </a:solidFill>
              </a:rPr>
              <a:t>채용</a:t>
            </a:r>
            <a:r>
              <a:rPr lang="en-US" altLang="ko-KR" sz="700" kern="0" dirty="0">
                <a:solidFill>
                  <a:srgbClr val="FF0000"/>
                </a:solidFill>
              </a:rPr>
              <a:t>(Project)</a:t>
            </a:r>
            <a:r>
              <a:rPr lang="ko-KR" altLang="en-US" sz="700" kern="0" dirty="0">
                <a:solidFill>
                  <a:srgbClr val="FF0000"/>
                </a:solidFill>
              </a:rPr>
              <a:t>유형의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경우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기안서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ko-KR" altLang="en-US" sz="700" kern="0" dirty="0">
                <a:solidFill>
                  <a:srgbClr val="FF0000"/>
                </a:solidFill>
              </a:rPr>
              <a:t>예산</a:t>
            </a:r>
            <a:r>
              <a:rPr lang="en-US" altLang="ko-KR" sz="700" kern="0" dirty="0">
                <a:solidFill>
                  <a:srgbClr val="FF0000"/>
                </a:solidFill>
              </a:rPr>
              <a:t>) </a:t>
            </a:r>
            <a:r>
              <a:rPr lang="ko-KR" altLang="en-US" sz="700" kern="0" dirty="0">
                <a:solidFill>
                  <a:srgbClr val="FF0000"/>
                </a:solidFill>
              </a:rPr>
              <a:t>필수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참조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91" name="AutoShape 362"/>
          <p:cNvSpPr>
            <a:spLocks noChangeArrowheads="1"/>
          </p:cNvSpPr>
          <p:nvPr/>
        </p:nvSpPr>
        <p:spPr bwMode="auto">
          <a:xfrm>
            <a:off x="5395556" y="2922433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SmileDoc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pPr algn="ctr" defTabSz="914218"/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파일첨부 팝업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24954" y="3326875"/>
            <a:ext cx="17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SmileDoc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전용 팝업 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fnDoAttachECMFile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http</a:t>
            </a:r>
            <a:r>
              <a:rPr lang="en-US" altLang="ko-KR" sz="700" kern="0" dirty="0">
                <a:solidFill>
                  <a:srgbClr val="FF0000"/>
                </a:solidFill>
              </a:rPr>
              <a:t>://smiledoc.smilegate.net:8100</a:t>
            </a:r>
          </a:p>
        </p:txBody>
      </p:sp>
      <p:cxnSp>
        <p:nvCxnSpPr>
          <p:cNvPr id="93" name="연결선: 꺾임 118">
            <a:extLst>
              <a:ext uri="{FF2B5EF4-FFF2-40B4-BE49-F238E27FC236}">
                <a16:creationId xmlns:a16="http://schemas.microsoft.com/office/drawing/2014/main" id="{96F2DA20-ACE1-4730-A7D2-95775CE6CCE0}"/>
              </a:ext>
            </a:extLst>
          </p:cNvPr>
          <p:cNvCxnSpPr>
            <a:cxnSpLocks/>
            <a:stCxn id="96" idx="2"/>
            <a:endCxn id="2" idx="2"/>
          </p:cNvCxnSpPr>
          <p:nvPr/>
        </p:nvCxnSpPr>
        <p:spPr>
          <a:xfrm rot="16200000" flipH="1">
            <a:off x="7023681" y="4194826"/>
            <a:ext cx="619148" cy="2732266"/>
          </a:xfrm>
          <a:prstGeom prst="bentConnector3">
            <a:avLst>
              <a:gd name="adj1" fmla="val 13692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362"/>
          <p:cNvSpPr>
            <a:spLocks noChangeArrowheads="1"/>
          </p:cNvSpPr>
          <p:nvPr/>
        </p:nvSpPr>
        <p:spPr bwMode="auto">
          <a:xfrm>
            <a:off x="5395555" y="3858786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err="1">
                <a:latin typeface="+mn-ea"/>
              </a:rPr>
              <a:t>문서조회</a:t>
            </a:r>
            <a:r>
              <a:rPr lang="ko-KR" altLang="en-US" sz="900" kern="0" dirty="0">
                <a:latin typeface="+mn-ea"/>
              </a:rPr>
              <a:t>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9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4306620" y="4065847"/>
            <a:ext cx="1080623" cy="382222"/>
          </a:xfrm>
          <a:prstGeom prst="bentConnector3">
            <a:avLst>
              <a:gd name="adj1" fmla="val 164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utoShape 362"/>
          <p:cNvSpPr>
            <a:spLocks noChangeArrowheads="1"/>
          </p:cNvSpPr>
          <p:nvPr/>
        </p:nvSpPr>
        <p:spPr bwMode="auto">
          <a:xfrm>
            <a:off x="5395556" y="4870517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연간 </a:t>
            </a: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비용계획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및 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pPr algn="ctr" defTabSz="914218"/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실적 조회 팝업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97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05" idx="3"/>
            <a:endCxn id="96" idx="1"/>
          </p:cNvCxnSpPr>
          <p:nvPr/>
        </p:nvCxnSpPr>
        <p:spPr>
          <a:xfrm>
            <a:off x="3543213" y="4448069"/>
            <a:ext cx="1852343" cy="612882"/>
          </a:xfrm>
          <a:prstGeom prst="bentConnector3">
            <a:avLst>
              <a:gd name="adj1" fmla="val 4244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06620" y="3709183"/>
            <a:ext cx="147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참조결재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버튼 클릭 시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DocFileSelect.aspx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06620" y="4690857"/>
            <a:ext cx="130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예산추가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popBudgetDeptList.aspx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14795" y="6085197"/>
            <a:ext cx="25335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사용할 예산 선택 후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부모창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예산비용상세 항목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fnSaveProject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예산비용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(Activity)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다중 선택 가능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checkBox</a:t>
            </a:r>
            <a:r>
              <a:rPr lang="en-US" altLang="ko-KR" sz="700" kern="0" dirty="0">
                <a:solidFill>
                  <a:srgbClr val="FF0000"/>
                </a:solidFill>
              </a:rPr>
              <a:t>-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Multi Select) 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45825" y="5270518"/>
            <a:ext cx="2317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년도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부서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비용항목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SelectBox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SelectBudgetCodeList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USP_APPROVAL_COST_BUDGET_CODE_SELECT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931313" y="5663557"/>
            <a:ext cx="257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연간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비용계획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사용내역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상세내역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ApprovalCostMain_Ajax.aspx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SelectBudgetYearStatusList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USP_APPROVAL_COST_BUDGET_MASTER_SELECT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24954" y="4341718"/>
            <a:ext cx="17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문서조회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세팅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FolderList_Data.aspx.cs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GetFolderList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EKP_ARCHIVE.DBO.USP_DOCLIST</a:t>
            </a:r>
          </a:p>
        </p:txBody>
      </p:sp>
      <p:sp>
        <p:nvSpPr>
          <p:cNvPr id="105" name="AutoShape 362"/>
          <p:cNvSpPr>
            <a:spLocks noChangeArrowheads="1"/>
          </p:cNvSpPr>
          <p:nvPr/>
        </p:nvSpPr>
        <p:spPr bwMode="auto">
          <a:xfrm>
            <a:off x="2400081" y="4257635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기안유형별</a:t>
            </a:r>
            <a:r>
              <a:rPr lang="ko-KR" altLang="en-US" sz="900" kern="0" dirty="0">
                <a:latin typeface="+mn-ea"/>
              </a:rPr>
              <a:t> </a:t>
            </a:r>
            <a:r>
              <a:rPr lang="en-US" altLang="ko-KR" sz="900" kern="0" dirty="0">
                <a:latin typeface="+mn-ea"/>
              </a:rPr>
              <a:t/>
            </a:r>
            <a:br>
              <a:rPr lang="en-US" altLang="ko-KR" sz="900" kern="0" dirty="0">
                <a:latin typeface="+mn-ea"/>
              </a:rPr>
            </a:br>
            <a:r>
              <a:rPr lang="ko-KR" altLang="en-US" sz="900" kern="0" dirty="0">
                <a:latin typeface="+mn-ea"/>
              </a:rPr>
              <a:t>가이드 폼 조회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53852" y="4704467"/>
            <a:ext cx="153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귀속부서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추가 버튼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fnAddRow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cxnSp>
        <p:nvCxnSpPr>
          <p:cNvPr id="121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2298678" y="3581792"/>
            <a:ext cx="1345938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84" idx="3"/>
            <a:endCxn id="2" idx="0"/>
          </p:cNvCxnSpPr>
          <p:nvPr/>
        </p:nvCxnSpPr>
        <p:spPr>
          <a:xfrm flipH="1">
            <a:off x="8699388" y="2002858"/>
            <a:ext cx="571567" cy="3493727"/>
          </a:xfrm>
          <a:prstGeom prst="bentConnector4">
            <a:avLst>
              <a:gd name="adj1" fmla="val -72644"/>
              <a:gd name="adj2" fmla="val 8738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동 입력 1"/>
          <p:cNvSpPr/>
          <p:nvPr/>
        </p:nvSpPr>
        <p:spPr bwMode="auto">
          <a:xfrm>
            <a:off x="8127822" y="5455035"/>
            <a:ext cx="1143132" cy="415498"/>
          </a:xfrm>
          <a:prstGeom prst="flowChartManualInpu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예산비용상세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입력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2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05" idx="2"/>
          </p:cNvCxnSpPr>
          <p:nvPr/>
        </p:nvCxnSpPr>
        <p:spPr>
          <a:xfrm rot="16200000" flipH="1">
            <a:off x="3753759" y="3856391"/>
            <a:ext cx="1463717" cy="30279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21010"/>
              </p:ext>
            </p:extLst>
          </p:nvPr>
        </p:nvGraphicFramePr>
        <p:xfrm>
          <a:off x="515380" y="809175"/>
          <a:ext cx="11160693" cy="5683065"/>
        </p:xfrm>
        <a:graphic>
          <a:graphicData uri="http://schemas.openxmlformats.org/drawingml/2006/table">
            <a:tbl>
              <a:tblPr/>
              <a:tblGrid>
                <a:gridCol w="152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28" marR="33228" marT="35988" marB="35988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2F2F2"/>
                        </a:gs>
                        <a:gs pos="100000">
                          <a:srgbClr val="D9D9D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7" marR="84407" marT="45715" marB="45715" anchor="ctr" horzOverflow="overflow">
                    <a:lnL>
                      <a:noFill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3" marR="84403" marT="45709" marB="45709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045881" y="1915975"/>
            <a:ext cx="204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거래구분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fnPopCustInfo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복수 </a:t>
            </a:r>
            <a:r>
              <a:rPr lang="en-US" altLang="ko-KR" sz="700" kern="0" dirty="0">
                <a:solidFill>
                  <a:srgbClr val="FF0000"/>
                </a:solidFill>
              </a:rPr>
              <a:t>: Editor</a:t>
            </a:r>
            <a:r>
              <a:rPr lang="ko-KR" altLang="en-US" sz="700" kern="0" dirty="0">
                <a:solidFill>
                  <a:srgbClr val="FF0000"/>
                </a:solidFill>
              </a:rPr>
              <a:t>에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지급처</a:t>
            </a:r>
            <a:r>
              <a:rPr lang="ko-KR" altLang="en-US" sz="700" kern="0" dirty="0">
                <a:solidFill>
                  <a:srgbClr val="FF0000"/>
                </a:solidFill>
              </a:rPr>
              <a:t> 정보 입력 필수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-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지급기한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은행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계좌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예금주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>
                <a:solidFill>
                  <a:srgbClr val="FF0000"/>
                </a:solidFill>
              </a:rPr>
              <a:t>임직원 </a:t>
            </a:r>
            <a:r>
              <a:rPr lang="en-US" altLang="ko-KR" sz="700" kern="0" dirty="0">
                <a:solidFill>
                  <a:srgbClr val="FF0000"/>
                </a:solidFill>
              </a:rPr>
              <a:t>: </a:t>
            </a:r>
            <a:r>
              <a:rPr lang="ko-KR" altLang="en-US" sz="700" kern="0" dirty="0" err="1">
                <a:solidFill>
                  <a:srgbClr val="FF0000"/>
                </a:solidFill>
              </a:rPr>
              <a:t>지급처에</a:t>
            </a:r>
            <a:r>
              <a:rPr lang="ko-KR" altLang="en-US" sz="700" kern="0" dirty="0">
                <a:solidFill>
                  <a:srgbClr val="FF0000"/>
                </a:solidFill>
              </a:rPr>
              <a:t> </a:t>
            </a:r>
            <a:r>
              <a:rPr lang="ko-KR" altLang="en-US" sz="700" kern="0" dirty="0" err="1">
                <a:solidFill>
                  <a:srgbClr val="FF0000"/>
                </a:solidFill>
              </a:rPr>
              <a:t>개인이름</a:t>
            </a:r>
            <a:r>
              <a:rPr lang="ko-KR" altLang="en-US" sz="700" kern="0" dirty="0">
                <a:solidFill>
                  <a:srgbClr val="FF0000"/>
                </a:solidFill>
              </a:rPr>
              <a:t> 입력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필수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45881" y="3688971"/>
            <a:ext cx="204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계약서정보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유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계약명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계약체결일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계약기간 항목 입력</a:t>
            </a:r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파일첨부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계약서 파일 첨부 필수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45881" y="5303176"/>
            <a:ext cx="22212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지급회차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즉시송금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즉시송금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체크박스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fnChangeTransQuick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즉시송금요청 진행 팝업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-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하도급계약은 즉시 송금 불가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: /Storage/GSWF/Manual/Subcontract_Guide.pdf</a:t>
            </a:r>
          </a:p>
          <a:p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즉시송금요청 관련 항목 입력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- </a:t>
            </a:r>
            <a:r>
              <a:rPr lang="ko-KR" altLang="en-US" sz="700" kern="0" dirty="0" err="1" smtClean="0">
                <a:solidFill>
                  <a:srgbClr val="FF0000"/>
                </a:solidFill>
              </a:rPr>
              <a:t>지급기한</a:t>
            </a:r>
            <a:r>
              <a:rPr lang="en-US" altLang="ko-KR" sz="700" kern="0" dirty="0">
                <a:solidFill>
                  <a:srgbClr val="FF0000"/>
                </a:solidFill>
              </a:rPr>
              <a:t>, </a:t>
            </a:r>
            <a:r>
              <a:rPr lang="ko-KR" altLang="en-US" sz="700" kern="0" dirty="0">
                <a:solidFill>
                  <a:srgbClr val="FF0000"/>
                </a:solidFill>
              </a:rPr>
              <a:t>지급방법 선택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 smtClean="0">
                <a:latin typeface="+mn-ea"/>
                <a:ea typeface="+mn-ea"/>
              </a:rPr>
              <a:t>기안서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ko-KR" altLang="en-US" sz="2000" b="0" dirty="0">
                <a:latin typeface="+mn-ea"/>
              </a:rPr>
              <a:t>계약</a:t>
            </a:r>
            <a:r>
              <a:rPr lang="en-US" altLang="ko-KR" sz="2000" b="0" dirty="0">
                <a:latin typeface="+mn-ea"/>
              </a:rPr>
              <a:t>/</a:t>
            </a:r>
            <a:r>
              <a:rPr lang="ko-KR" altLang="en-US" sz="2000" b="0" dirty="0">
                <a:latin typeface="+mn-ea"/>
              </a:rPr>
              <a:t>발주</a:t>
            </a:r>
            <a:r>
              <a:rPr lang="en-US" altLang="ko-KR" sz="2000" b="0" dirty="0">
                <a:latin typeface="+mn-ea"/>
              </a:rPr>
              <a:t>/</a:t>
            </a:r>
            <a:r>
              <a:rPr lang="ko-KR" altLang="en-US" sz="2000" b="0" dirty="0">
                <a:latin typeface="+mn-ea"/>
              </a:rPr>
              <a:t>비용</a:t>
            </a:r>
            <a:r>
              <a:rPr lang="en-US" altLang="ko-KR" sz="2000" b="0" dirty="0">
                <a:latin typeface="+mn-ea"/>
              </a:rPr>
              <a:t>)</a:t>
            </a:r>
            <a:r>
              <a:rPr lang="ko-KR" altLang="en-US" sz="2000" b="0" dirty="0" smtClean="0">
                <a:latin typeface="+mn-ea"/>
              </a:rPr>
              <a:t>신청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en-US" altLang="ko-KR" sz="2000" b="0" dirty="0" smtClean="0">
                <a:latin typeface="+mn-ea"/>
              </a:rPr>
              <a:t>2-2)</a:t>
            </a:r>
            <a:r>
              <a:rPr lang="ko-KR" altLang="en-US" sz="2000" b="0" dirty="0" smtClean="0">
                <a:latin typeface="+mn-ea"/>
              </a:rPr>
              <a:t> </a:t>
            </a:r>
            <a:r>
              <a:rPr lang="en-US" altLang="ko-KR" sz="2000" b="0" dirty="0" smtClean="0">
                <a:latin typeface="+mn-ea"/>
              </a:rPr>
              <a:t>: </a:t>
            </a:r>
            <a:r>
              <a:rPr lang="ko-KR" altLang="en-US" sz="2000" b="0" dirty="0" err="1">
                <a:latin typeface="+mn-ea"/>
              </a:rPr>
              <a:t>기안서</a:t>
            </a:r>
            <a:r>
              <a:rPr lang="en-US" altLang="ko-KR" sz="2000" b="0" dirty="0">
                <a:latin typeface="+mn-ea"/>
              </a:rPr>
              <a:t>(</a:t>
            </a:r>
            <a:r>
              <a:rPr lang="ko-KR" altLang="en-US" sz="2000" b="0" dirty="0">
                <a:latin typeface="+mn-ea"/>
              </a:rPr>
              <a:t>예산</a:t>
            </a:r>
            <a:r>
              <a:rPr lang="en-US" altLang="ko-KR" sz="2000" b="0" dirty="0">
                <a:latin typeface="+mn-ea"/>
              </a:rPr>
              <a:t>)</a:t>
            </a:r>
            <a:r>
              <a:rPr lang="ko-KR" altLang="en-US" sz="2000" b="0" dirty="0">
                <a:latin typeface="+mn-ea"/>
              </a:rPr>
              <a:t>불러오기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8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27" name="꺾인 연결선 26"/>
          <p:cNvCxnSpPr>
            <a:cxnSpLocks/>
            <a:stCxn id="9" idx="3"/>
            <a:endCxn id="50" idx="1"/>
          </p:cNvCxnSpPr>
          <p:nvPr/>
        </p:nvCxnSpPr>
        <p:spPr bwMode="auto">
          <a:xfrm flipV="1">
            <a:off x="1769814" y="1678657"/>
            <a:ext cx="630267" cy="519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endCxn id="96" idx="0"/>
          </p:cNvCxnSpPr>
          <p:nvPr/>
        </p:nvCxnSpPr>
        <p:spPr>
          <a:xfrm rot="16200000" flipH="1">
            <a:off x="2281714" y="2565387"/>
            <a:ext cx="1379864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362"/>
          <p:cNvSpPr>
            <a:spLocks noChangeArrowheads="1"/>
          </p:cNvSpPr>
          <p:nvPr/>
        </p:nvSpPr>
        <p:spPr bwMode="auto">
          <a:xfrm>
            <a:off x="2400081" y="4873477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지급회차</a:t>
            </a:r>
            <a:r>
              <a:rPr lang="ko-KR" altLang="en-US" sz="900" kern="0" dirty="0" smtClean="0">
                <a:latin typeface="+mn-ea"/>
              </a:rPr>
              <a:t> 및 </a:t>
            </a:r>
            <a:r>
              <a:rPr lang="ko-KR" altLang="en-US" sz="900" kern="0" dirty="0" err="1" smtClean="0">
                <a:latin typeface="+mn-ea"/>
              </a:rPr>
              <a:t>즉시송금</a:t>
            </a:r>
            <a:endParaRPr lang="en-US" altLang="ko-KR" sz="900" kern="0" dirty="0">
              <a:latin typeface="+mn-ea"/>
            </a:endParaRPr>
          </a:p>
        </p:txBody>
      </p:sp>
      <p:sp>
        <p:nvSpPr>
          <p:cNvPr id="61" name="AutoShape 362"/>
          <p:cNvSpPr>
            <a:spLocks noChangeArrowheads="1"/>
          </p:cNvSpPr>
          <p:nvPr/>
        </p:nvSpPr>
        <p:spPr bwMode="auto">
          <a:xfrm>
            <a:off x="5451541" y="1488223"/>
            <a:ext cx="1143133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ko-KR" altLang="en-US" sz="900" kern="0" dirty="0" smtClean="0">
                <a:latin typeface="+mn-ea"/>
              </a:rPr>
              <a:t>거래처 조회 팝업</a:t>
            </a:r>
            <a:endParaRPr lang="ko-KR" altLang="en-US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7994" y="1214665"/>
            <a:ext cx="204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거래구분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법인거래처</a:t>
            </a:r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개인거래처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 시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fnPopCustInfo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개인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개인정보수집동의서 첨부 안내 팝업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AutoShape 362"/>
          <p:cNvSpPr>
            <a:spLocks noChangeArrowheads="1"/>
          </p:cNvSpPr>
          <p:nvPr/>
        </p:nvSpPr>
        <p:spPr bwMode="auto">
          <a:xfrm>
            <a:off x="622953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defTabSz="914218"/>
            <a:r>
              <a:rPr lang="en-US" altLang="ko-KR" sz="900" b="1" dirty="0" err="1" smtClean="0">
                <a:solidFill>
                  <a:srgbClr val="0070C0"/>
                </a:solidFill>
                <a:latin typeface="+mn-ea"/>
              </a:rPr>
              <a:t>Prev</a:t>
            </a:r>
            <a:r>
              <a:rPr lang="en-US" altLang="ko-KR" sz="900" b="1" dirty="0" smtClean="0">
                <a:solidFill>
                  <a:srgbClr val="0070C0"/>
                </a:solidFill>
                <a:latin typeface="+mn-ea"/>
              </a:rPr>
              <a:t> page</a:t>
            </a:r>
            <a:endParaRPr lang="ko-KR" altLang="en-US" sz="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1" name="순서도: 수동 입력 50"/>
          <p:cNvSpPr/>
          <p:nvPr/>
        </p:nvSpPr>
        <p:spPr bwMode="auto">
          <a:xfrm>
            <a:off x="2400081" y="1451189"/>
            <a:ext cx="1143132" cy="415498"/>
          </a:xfrm>
          <a:prstGeom prst="flowChartManualInpu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지급처</a:t>
            </a: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정보입력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03800" y="1883376"/>
            <a:ext cx="2297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MDI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>
                <a:solidFill>
                  <a:srgbClr val="FF0000"/>
                </a:solidFill>
              </a:rPr>
              <a:t>팝업 </a:t>
            </a:r>
            <a:endParaRPr lang="en-US" altLang="ko-KR" sz="700" kern="0" dirty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http</a:t>
            </a:r>
            <a:r>
              <a:rPr lang="en-US" altLang="ko-KR" sz="700" kern="0" dirty="0">
                <a:solidFill>
                  <a:srgbClr val="FF0000"/>
                </a:solidFill>
              </a:rPr>
              <a:t>://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mdi.smiledev.net/mdi/cust/custOldData_p.do?index=0&amp;customerCd=19</a:t>
            </a:r>
            <a:br>
              <a:rPr lang="en-US" altLang="ko-KR" sz="700" kern="0" dirty="0" smtClean="0">
                <a:solidFill>
                  <a:srgbClr val="FF0000"/>
                </a:solidFill>
              </a:rPr>
            </a:br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법인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customerCd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=19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개인 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: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customerCd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=20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61270" y="1738688"/>
            <a:ext cx="213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거래처 선택 시 계좌정보 조회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fnGetCustomerInfo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ApprovalCost_Ajax.aspx </a:t>
            </a:r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SelectCustBankAccList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꺾인 연결선 90"/>
          <p:cNvCxnSpPr>
            <a:cxnSpLocks/>
          </p:cNvCxnSpPr>
          <p:nvPr/>
        </p:nvCxnSpPr>
        <p:spPr bwMode="auto">
          <a:xfrm flipV="1">
            <a:off x="3546474" y="1595199"/>
            <a:ext cx="1902604" cy="1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꺾인 연결선 92"/>
          <p:cNvCxnSpPr>
            <a:cxnSpLocks/>
          </p:cNvCxnSpPr>
          <p:nvPr/>
        </p:nvCxnSpPr>
        <p:spPr bwMode="auto">
          <a:xfrm flipV="1">
            <a:off x="3546657" y="1729083"/>
            <a:ext cx="1902421" cy="1"/>
          </a:xfrm>
          <a:prstGeom prst="bentConnector3">
            <a:avLst>
              <a:gd name="adj1" fmla="val 50000"/>
            </a:avLst>
          </a:prstGeom>
          <a:solidFill>
            <a:srgbClr val="C0C0C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6" name="AutoShape 362"/>
          <p:cNvSpPr>
            <a:spLocks noChangeArrowheads="1"/>
          </p:cNvSpPr>
          <p:nvPr/>
        </p:nvSpPr>
        <p:spPr bwMode="auto">
          <a:xfrm>
            <a:off x="2400081" y="3255320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계약서정보</a:t>
            </a:r>
            <a:r>
              <a:rPr lang="ko-KR" altLang="en-US" sz="900" kern="0" dirty="0" smtClean="0">
                <a:latin typeface="+mn-ea"/>
              </a:rPr>
              <a:t> 입력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98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60491" y="4259431"/>
            <a:ext cx="1222320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판단 103"/>
          <p:cNvSpPr/>
          <p:nvPr/>
        </p:nvSpPr>
        <p:spPr bwMode="auto">
          <a:xfrm>
            <a:off x="5388262" y="4741520"/>
            <a:ext cx="1313516" cy="63925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Validation 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체크</a:t>
            </a:r>
            <a:endParaRPr kumimoji="0" lang="ko-KR" altLang="en-US" sz="900" dirty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05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04" idx="0"/>
          </p:cNvCxnSpPr>
          <p:nvPr/>
        </p:nvCxnSpPr>
        <p:spPr>
          <a:xfrm rot="16200000" flipH="1" flipV="1">
            <a:off x="4526334" y="3354790"/>
            <a:ext cx="131956" cy="2905416"/>
          </a:xfrm>
          <a:prstGeom prst="bentConnector4">
            <a:avLst>
              <a:gd name="adj1" fmla="val -208596"/>
              <a:gd name="adj2" fmla="val 9983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utoShape 362"/>
          <p:cNvSpPr>
            <a:spLocks noChangeArrowheads="1"/>
          </p:cNvSpPr>
          <p:nvPr/>
        </p:nvSpPr>
        <p:spPr bwMode="auto">
          <a:xfrm>
            <a:off x="8280239" y="3487901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임시저장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07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>
            <a:off x="9395334" y="1678657"/>
            <a:ext cx="822105" cy="5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00548" y="4850782"/>
            <a:ext cx="439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true</a:t>
            </a:r>
            <a:endParaRPr lang="en-US" altLang="ko-KR" sz="800" kern="0" dirty="0"/>
          </a:p>
        </p:txBody>
      </p:sp>
      <p:sp>
        <p:nvSpPr>
          <p:cNvPr id="110" name="AutoShape 362"/>
          <p:cNvSpPr>
            <a:spLocks noChangeArrowheads="1"/>
          </p:cNvSpPr>
          <p:nvPr/>
        </p:nvSpPr>
        <p:spPr bwMode="auto">
          <a:xfrm>
            <a:off x="8275867" y="5559870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>
                <a:latin typeface="+mn-ea"/>
              </a:rPr>
              <a:t>삭제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flipV="1">
            <a:off x="7459980" y="3685604"/>
            <a:ext cx="815802" cy="10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104" idx="3"/>
            <a:endCxn id="131" idx="1"/>
          </p:cNvCxnSpPr>
          <p:nvPr/>
        </p:nvCxnSpPr>
        <p:spPr>
          <a:xfrm flipV="1">
            <a:off x="6701778" y="1678657"/>
            <a:ext cx="1578461" cy="3382490"/>
          </a:xfrm>
          <a:prstGeom prst="bentConnector3">
            <a:avLst>
              <a:gd name="adj1" fmla="val 4881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15932" y="4750527"/>
            <a:ext cx="169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임시저장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or 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fnSaveClick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38026" y="5401881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유효성 검사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FORM_fn_Validation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38050" y="3907630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38050" y="4284815"/>
            <a:ext cx="1630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>
                <a:solidFill>
                  <a:srgbClr val="FF0000"/>
                </a:solidFill>
              </a:rPr>
              <a:t>※ </a:t>
            </a:r>
            <a:r>
              <a:rPr lang="en-US" altLang="ko-KR" sz="700" b="1" kern="0" dirty="0" err="1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정보 저장 </a:t>
            </a:r>
            <a:r>
              <a:rPr lang="en-US" altLang="ko-KR" sz="700" b="1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10116" y="2236834"/>
            <a:ext cx="1630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저장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ApprovalFileUpload.aspx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USP_APPROVAL_COST_FILE_INSERT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10116" y="2587643"/>
            <a:ext cx="224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신청화면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 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endParaRPr lang="en-US" altLang="ko-KR" sz="700" b="1" kern="0" dirty="0">
              <a:solidFill>
                <a:srgbClr val="FF0000"/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ApprovalCostMainSaveProc.aspx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b="1" kern="0" dirty="0" smtClean="0">
                <a:solidFill>
                  <a:srgbClr val="FF0000"/>
                </a:solidFill>
              </a:rPr>
              <a:t>※</a:t>
            </a:r>
            <a:r>
              <a:rPr lang="en-US" altLang="ko-KR" sz="700" b="1" kern="0" dirty="0">
                <a:solidFill>
                  <a:srgbClr val="FF0000"/>
                </a:solidFill>
              </a:rPr>
              <a:t> </a:t>
            </a:r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>
                <a:solidFill>
                  <a:srgbClr val="FF0000"/>
                </a:solidFill>
              </a:rPr>
              <a:t>첨부파일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정보 저장 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hdnECMFileInfo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)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810116" y="1891276"/>
            <a:ext cx="1990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선택부서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위임규정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확인</a:t>
            </a: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SelectDeptDPConfirm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USP_APPROVAL_COST_DEPT_DP_CONFIRM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810116" y="3097661"/>
            <a:ext cx="1630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결재상신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팝업 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fnDraft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38050" y="4997486"/>
            <a:ext cx="219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버튼 클릭 시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fnDeleteClick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USP_APPROVAL_COST_MAIN_SAVE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WORK_MODE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"D" 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경우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DEL_YN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"Y"</a:t>
            </a:r>
            <a:r>
              <a:rPr lang="ko-KR" altLang="en-US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처리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38026" y="5672468"/>
            <a:ext cx="172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b="1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b="1" kern="0" dirty="0" smtClean="0">
                <a:solidFill>
                  <a:srgbClr val="FF0000"/>
                </a:solidFill>
              </a:rPr>
              <a:t>첨부파일 정보 추가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$('#</a:t>
            </a:r>
            <a:r>
              <a:rPr lang="en-US" altLang="ko-KR" sz="700" kern="0" dirty="0" err="1">
                <a:solidFill>
                  <a:srgbClr val="FF0000"/>
                </a:solidFill>
              </a:rPr>
              <a:t>hdnECMFileInfo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').</a:t>
            </a:r>
            <a:r>
              <a:rPr lang="en-US" altLang="ko-KR" sz="700" kern="0" dirty="0" err="1">
                <a:solidFill>
                  <a:srgbClr val="FF0000"/>
                </a:solidFill>
              </a:rPr>
              <a:t>val</a:t>
            </a:r>
            <a:r>
              <a:rPr lang="en-US" altLang="ko-KR" sz="700" kern="0" dirty="0">
                <a:solidFill>
                  <a:srgbClr val="FF0000"/>
                </a:solidFill>
              </a:rPr>
              <a:t>(</a:t>
            </a:r>
            <a:r>
              <a:rPr lang="en-US" altLang="ko-KR" sz="700" kern="0" dirty="0" err="1">
                <a:solidFill>
                  <a:srgbClr val="FF0000"/>
                </a:solidFill>
              </a:rPr>
              <a:t>sECMFileInfo</a:t>
            </a:r>
            <a:r>
              <a:rPr lang="en-US" altLang="ko-KR" sz="700" kern="0" dirty="0">
                <a:solidFill>
                  <a:srgbClr val="FF0000"/>
                </a:solidFill>
              </a:rPr>
              <a:t>)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</p:txBody>
      </p:sp>
      <p:sp>
        <p:nvSpPr>
          <p:cNvPr id="131" name="AutoShape 362"/>
          <p:cNvSpPr>
            <a:spLocks noChangeArrowheads="1"/>
          </p:cNvSpPr>
          <p:nvPr/>
        </p:nvSpPr>
        <p:spPr bwMode="auto">
          <a:xfrm>
            <a:off x="8280239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>
                <a:latin typeface="+mn-ea"/>
              </a:rPr>
              <a:t>결재상신</a:t>
            </a:r>
            <a:endParaRPr lang="en-US" altLang="ko-KR" sz="900" kern="0" dirty="0">
              <a:latin typeface="+mn-ea"/>
            </a:endParaRPr>
          </a:p>
        </p:txBody>
      </p:sp>
      <p:cxnSp>
        <p:nvCxnSpPr>
          <p:cNvPr id="132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  <a:stCxn id="56" idx="3"/>
            <a:endCxn id="104" idx="1"/>
          </p:cNvCxnSpPr>
          <p:nvPr/>
        </p:nvCxnSpPr>
        <p:spPr>
          <a:xfrm flipV="1">
            <a:off x="3543213" y="5061147"/>
            <a:ext cx="1845049" cy="27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656548" y="4501390"/>
            <a:ext cx="452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kern="0" dirty="0"/>
              <a:t>false</a:t>
            </a:r>
            <a:endParaRPr lang="en-US" altLang="ko-KR" sz="800" kern="0" dirty="0"/>
          </a:p>
        </p:txBody>
      </p:sp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814B7F8C-D6BE-46E5-912B-51609836BAC7}"/>
              </a:ext>
            </a:extLst>
          </p:cNvPr>
          <p:cNvCxnSpPr>
            <a:cxnSpLocks/>
          </p:cNvCxnSpPr>
          <p:nvPr/>
        </p:nvCxnSpPr>
        <p:spPr>
          <a:xfrm rot="5400000">
            <a:off x="8004069" y="4712133"/>
            <a:ext cx="1691101" cy="43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35702" y="1914945"/>
            <a:ext cx="1825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위임전결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규정 자동 매핑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FormBtnEvent_Update.js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GetDelegatedProvisionLine_CID_Main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ApprovalDocDPLineCheckAjax.ashx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Method</a:t>
            </a:r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SET_DP_APPLINE_CID_MAIN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SP: USP_UAN_DELEGATED_APPROVAL_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LINE_MAIN_CID_SELECT</a:t>
            </a: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ECM</a:t>
            </a:r>
            <a:r>
              <a:rPr lang="ko-KR" altLang="en-US" sz="7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첨부파일 조회 및 첨부</a:t>
            </a:r>
            <a:endParaRPr lang="en-US" altLang="ko-KR" sz="7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ApprovalCostContractMain_000.htm 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양식파일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7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fnECMAttachFIleList</a:t>
            </a:r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ApprovalCost_Ajax.aspx</a:t>
            </a:r>
          </a:p>
          <a:p>
            <a:r>
              <a:rPr lang="en-US" altLang="ko-KR" sz="7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USP_ECM_ATTACH_FILE_SELECT</a:t>
            </a: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※ </a:t>
            </a:r>
            <a:r>
              <a:rPr lang="en-US" altLang="ko-KR" sz="700" kern="0" dirty="0" err="1" smtClean="0">
                <a:solidFill>
                  <a:srgbClr val="FF0000"/>
                </a:solidFill>
              </a:rPr>
              <a:t>SmileDoc</a:t>
            </a:r>
            <a:r>
              <a:rPr lang="en-US" altLang="ko-KR" sz="700" kern="0" dirty="0" smtClean="0">
                <a:solidFill>
                  <a:srgbClr val="FF0000"/>
                </a:solidFill>
              </a:rPr>
              <a:t>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첨부파일 일 경우 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r>
              <a:rPr lang="en-US" altLang="ko-KR" sz="700" kern="0" dirty="0" smtClean="0">
                <a:solidFill>
                  <a:srgbClr val="FF0000"/>
                </a:solidFill>
              </a:rPr>
              <a:t>SG_EMO_cloud.png </a:t>
            </a:r>
            <a:r>
              <a:rPr lang="ko-KR" altLang="en-US" sz="700" kern="0" dirty="0" smtClean="0">
                <a:solidFill>
                  <a:srgbClr val="FF0000"/>
                </a:solidFill>
              </a:rPr>
              <a:t>아이콘 추가</a:t>
            </a:r>
            <a:endParaRPr lang="en-US" altLang="ko-KR" sz="700" kern="0" dirty="0" smtClean="0">
              <a:solidFill>
                <a:srgbClr val="FF0000"/>
              </a:solidFill>
            </a:endParaRPr>
          </a:p>
          <a:p>
            <a:endParaRPr lang="en-US" altLang="ko-KR" sz="7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33582" y="4297697"/>
            <a:ext cx="163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기안서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결재상태</a:t>
            </a:r>
            <a:r>
              <a:rPr lang="ko-KR" altLang="en-US" sz="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전송</a:t>
            </a:r>
            <a:endParaRPr lang="en-US" altLang="ko-KR" sz="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LegacyFN_E_ApprovalCost</a:t>
            </a:r>
            <a:endParaRPr lang="en-US" altLang="ko-KR" sz="7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USP_APPROVAL_COST_PID_UPDATE</a:t>
            </a:r>
          </a:p>
          <a:p>
            <a:r>
              <a:rPr lang="en-US" altLang="ko-KR" sz="700" kern="0" dirty="0">
                <a:solidFill>
                  <a:srgbClr val="FF0000"/>
                </a:solidFill>
              </a:rPr>
              <a:t>※ C:</a:t>
            </a:r>
            <a:r>
              <a:rPr lang="ko-KR" altLang="en-US" sz="700" kern="0" dirty="0">
                <a:solidFill>
                  <a:srgbClr val="FF0000"/>
                </a:solidFill>
              </a:rPr>
              <a:t>완료</a:t>
            </a:r>
            <a:r>
              <a:rPr lang="en-US" altLang="ko-KR" sz="700" kern="0" dirty="0">
                <a:solidFill>
                  <a:srgbClr val="FF0000"/>
                </a:solidFill>
              </a:rPr>
              <a:t>, P:</a:t>
            </a:r>
            <a:r>
              <a:rPr lang="ko-KR" altLang="en-US" sz="700" kern="0" dirty="0">
                <a:solidFill>
                  <a:srgbClr val="FF0000"/>
                </a:solidFill>
              </a:rPr>
              <a:t>진행중</a:t>
            </a:r>
            <a:r>
              <a:rPr lang="en-US" altLang="ko-KR" sz="700" kern="0" dirty="0">
                <a:solidFill>
                  <a:srgbClr val="FF0000"/>
                </a:solidFill>
              </a:rPr>
              <a:t>, B:</a:t>
            </a:r>
            <a:r>
              <a:rPr lang="ko-KR" altLang="en-US" sz="700" kern="0" dirty="0">
                <a:solidFill>
                  <a:srgbClr val="FF0000"/>
                </a:solidFill>
              </a:rPr>
              <a:t>취소</a:t>
            </a:r>
            <a:r>
              <a:rPr lang="en-US" altLang="ko-KR" sz="700" kern="0" dirty="0">
                <a:solidFill>
                  <a:srgbClr val="FF0000"/>
                </a:solidFill>
              </a:rPr>
              <a:t>, R:</a:t>
            </a:r>
            <a:r>
              <a:rPr lang="ko-KR" altLang="en-US" sz="700" kern="0" dirty="0">
                <a:solidFill>
                  <a:srgbClr val="FF0000"/>
                </a:solidFill>
              </a:rPr>
              <a:t>반려</a:t>
            </a:r>
            <a:endParaRPr lang="en-US" altLang="ko-KR" sz="700" kern="0" dirty="0">
              <a:solidFill>
                <a:srgbClr val="FF0000"/>
              </a:solidFill>
            </a:endParaRPr>
          </a:p>
        </p:txBody>
      </p:sp>
      <p:sp>
        <p:nvSpPr>
          <p:cNvPr id="50" name="AutoShape 362"/>
          <p:cNvSpPr>
            <a:spLocks noChangeArrowheads="1"/>
          </p:cNvSpPr>
          <p:nvPr/>
        </p:nvSpPr>
        <p:spPr bwMode="auto">
          <a:xfrm>
            <a:off x="10201089" y="3863738"/>
            <a:ext cx="1143132" cy="3808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en-US" altLang="ko-KR" sz="900" kern="0" dirty="0" err="1">
                <a:latin typeface="+mn-ea"/>
              </a:rPr>
              <a:t>LegacyAgent</a:t>
            </a:r>
            <a:endParaRPr lang="ko-KR" altLang="ko-KR" sz="900" kern="0" dirty="0">
              <a:latin typeface="+mn-ea"/>
            </a:endParaRPr>
          </a:p>
        </p:txBody>
      </p:sp>
      <p:sp>
        <p:nvSpPr>
          <p:cNvPr id="52" name="AutoShape 362"/>
          <p:cNvSpPr>
            <a:spLocks noChangeArrowheads="1"/>
          </p:cNvSpPr>
          <p:nvPr/>
        </p:nvSpPr>
        <p:spPr bwMode="auto">
          <a:xfrm>
            <a:off x="10202347" y="1488223"/>
            <a:ext cx="1143132" cy="3808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900" kern="0" dirty="0" err="1" smtClean="0">
                <a:latin typeface="+mn-ea"/>
              </a:rPr>
              <a:t>결재진행</a:t>
            </a:r>
            <a:endParaRPr lang="en-US" altLang="ko-KR" sz="9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37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업무 프로세스</a:t>
            </a:r>
            <a:r>
              <a:rPr lang="ko-KR" altLang="en-US" sz="2000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– </a:t>
            </a:r>
            <a:r>
              <a:rPr lang="ko-KR" altLang="en-US" sz="2000" b="0" dirty="0" err="1" smtClean="0">
                <a:latin typeface="+mn-ea"/>
                <a:ea typeface="+mn-ea"/>
              </a:rPr>
              <a:t>송금요청서</a:t>
            </a:r>
            <a:r>
              <a:rPr lang="en-US" altLang="ko-KR" sz="2000" b="0" dirty="0" smtClean="0">
                <a:latin typeface="+mn-ea"/>
                <a:ea typeface="+mn-ea"/>
              </a:rPr>
              <a:t> </a:t>
            </a:r>
            <a:r>
              <a:rPr lang="ko-KR" altLang="en-US" sz="2000" b="0" dirty="0">
                <a:latin typeface="+mn-ea"/>
                <a:ea typeface="+mn-ea"/>
              </a:rPr>
              <a:t>신청 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E3B4E-076C-4E34-91BF-DCDD1DD84D0A}" type="slidenum">
              <a:rPr lang="ko-KR" altLang="en-US" smtClean="0">
                <a:solidFill>
                  <a:prstClr val="black"/>
                </a:solidFill>
                <a:latin typeface="+mn-ea"/>
              </a:rPr>
              <a:pPr/>
              <a:t>9</a:t>
            </a:fld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AutoShape 362"/>
          <p:cNvSpPr>
            <a:spLocks noChangeArrowheads="1"/>
          </p:cNvSpPr>
          <p:nvPr/>
        </p:nvSpPr>
        <p:spPr bwMode="auto">
          <a:xfrm>
            <a:off x="861339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 err="1">
                <a:latin typeface="+mn-ea"/>
              </a:rPr>
              <a:t>기안서</a:t>
            </a:r>
            <a:r>
              <a:rPr lang="ko-KR" altLang="en-US" sz="1100" kern="0" dirty="0">
                <a:latin typeface="+mn-ea"/>
              </a:rPr>
              <a:t> 등록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26" name="AutoShape 362"/>
          <p:cNvSpPr>
            <a:spLocks noChangeArrowheads="1"/>
          </p:cNvSpPr>
          <p:nvPr/>
        </p:nvSpPr>
        <p:spPr bwMode="auto">
          <a:xfrm>
            <a:off x="10316449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>
                <a:latin typeface="+mn-ea"/>
              </a:rPr>
              <a:t>결재 완료</a:t>
            </a:r>
            <a:endParaRPr lang="ko-KR" altLang="ko-KR" sz="1100" kern="0" dirty="0">
              <a:latin typeface="+mn-ea"/>
            </a:endParaRPr>
          </a:p>
        </p:txBody>
      </p:sp>
      <p:cxnSp>
        <p:nvCxnSpPr>
          <p:cNvPr id="44" name="직선 화살표 연결선 43"/>
          <p:cNvCxnSpPr>
            <a:stCxn id="6" idx="3"/>
            <a:endCxn id="26" idx="1"/>
          </p:cNvCxnSpPr>
          <p:nvPr/>
        </p:nvCxnSpPr>
        <p:spPr>
          <a:xfrm>
            <a:off x="1846594" y="1523292"/>
            <a:ext cx="846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362"/>
          <p:cNvSpPr>
            <a:spLocks noChangeArrowheads="1"/>
          </p:cNvSpPr>
          <p:nvPr/>
        </p:nvSpPr>
        <p:spPr bwMode="auto">
          <a:xfrm>
            <a:off x="2722990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>
                <a:latin typeface="+mn-ea"/>
              </a:rPr>
              <a:t>결제 요청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72" name="AutoShape 362"/>
          <p:cNvSpPr>
            <a:spLocks noChangeArrowheads="1"/>
          </p:cNvSpPr>
          <p:nvPr/>
        </p:nvSpPr>
        <p:spPr bwMode="auto">
          <a:xfrm>
            <a:off x="6593149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>
                <a:latin typeface="+mn-ea"/>
              </a:rPr>
              <a:t>담당 검토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73" name="AutoShape 362"/>
          <p:cNvSpPr>
            <a:spLocks noChangeArrowheads="1"/>
          </p:cNvSpPr>
          <p:nvPr/>
        </p:nvSpPr>
        <p:spPr bwMode="auto">
          <a:xfrm>
            <a:off x="4584641" y="1327513"/>
            <a:ext cx="1132112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>
                <a:latin typeface="+mn-ea"/>
              </a:rPr>
              <a:t>팀 내 프로세스</a:t>
            </a:r>
            <a:endParaRPr lang="ko-KR" altLang="ko-KR" sz="1100" kern="0" dirty="0">
              <a:latin typeface="+mn-ea"/>
            </a:endParaRPr>
          </a:p>
        </p:txBody>
      </p:sp>
      <p:sp>
        <p:nvSpPr>
          <p:cNvPr id="74" name="AutoShape 362"/>
          <p:cNvSpPr>
            <a:spLocks noChangeArrowheads="1"/>
          </p:cNvSpPr>
          <p:nvPr/>
        </p:nvSpPr>
        <p:spPr bwMode="auto">
          <a:xfrm>
            <a:off x="8454800" y="1327513"/>
            <a:ext cx="985255" cy="3915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 anchorCtr="0"/>
          <a:lstStyle/>
          <a:p>
            <a:pPr algn="ctr" latinLnBrk="0">
              <a:defRPr/>
            </a:pPr>
            <a:r>
              <a:rPr lang="ko-KR" altLang="en-US" sz="1100" kern="0" dirty="0">
                <a:latin typeface="+mn-ea"/>
              </a:rPr>
              <a:t>검토 완료</a:t>
            </a:r>
            <a:endParaRPr lang="ko-KR" altLang="ko-KR" sz="1100" kern="0" dirty="0">
              <a:latin typeface="+mn-ea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H="1">
            <a:off x="3215616" y="1719070"/>
            <a:ext cx="1" cy="21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9902610" y="1636774"/>
            <a:ext cx="1" cy="21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6176235" y="1719070"/>
            <a:ext cx="1" cy="21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020" y="2457558"/>
            <a:ext cx="644433" cy="644433"/>
          </a:xfrm>
          <a:prstGeom prst="rect">
            <a:avLst/>
          </a:prstGeom>
        </p:spPr>
      </p:pic>
      <p:pic>
        <p:nvPicPr>
          <p:cNvPr id="82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9174" y="2457558"/>
            <a:ext cx="644433" cy="644433"/>
          </a:xfrm>
          <a:prstGeom prst="rect">
            <a:avLst/>
          </a:prstGeom>
        </p:spPr>
      </p:pic>
      <p:pic>
        <p:nvPicPr>
          <p:cNvPr id="83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0206" y="2457558"/>
            <a:ext cx="644433" cy="644433"/>
          </a:xfrm>
          <a:prstGeom prst="rect">
            <a:avLst/>
          </a:prstGeom>
        </p:spPr>
      </p:pic>
      <p:pic>
        <p:nvPicPr>
          <p:cNvPr id="84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818" y="2457558"/>
            <a:ext cx="644433" cy="644433"/>
          </a:xfrm>
          <a:prstGeom prst="rect">
            <a:avLst/>
          </a:prstGeom>
        </p:spPr>
      </p:pic>
      <p:pic>
        <p:nvPicPr>
          <p:cNvPr id="85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859" y="2457558"/>
            <a:ext cx="644433" cy="64443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1601312" y="3370786"/>
            <a:ext cx="619862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/>
          </a:bodyPr>
          <a:lstStyle/>
          <a:p>
            <a:r>
              <a:rPr lang="ko-KR" altLang="en-US" sz="1400"/>
              <a:t>기안자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4301816" y="3370786"/>
            <a:ext cx="909543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/>
          </a:bodyPr>
          <a:lstStyle/>
          <a:p>
            <a:r>
              <a:rPr lang="ko-KR" altLang="en-US" sz="1400" dirty="0"/>
              <a:t>직책 그룹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6784450" y="3370786"/>
            <a:ext cx="2450990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1400" dirty="0" smtClean="0"/>
              <a:t>재무담당</a:t>
            </a:r>
            <a:endParaRPr lang="ko-KR" altLang="en-US" sz="1400" dirty="0"/>
          </a:p>
        </p:txBody>
      </p:sp>
      <p:pic>
        <p:nvPicPr>
          <p:cNvPr id="89" name="그래픽 18" descr="먹고 있는 사람">
            <a:extLst>
              <a:ext uri="{FF2B5EF4-FFF2-40B4-BE49-F238E27FC236}">
                <a16:creationId xmlns:a16="http://schemas.microsoft.com/office/drawing/2014/main" id="{69843CD5-8101-4EA2-B3B1-395618CF0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4577" y="2457558"/>
            <a:ext cx="644433" cy="64443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0A97F7C-9FD4-4995-9756-F64417CFEBD4}"/>
              </a:ext>
            </a:extLst>
          </p:cNvPr>
          <p:cNvSpPr txBox="1"/>
          <p:nvPr/>
        </p:nvSpPr>
        <p:spPr>
          <a:xfrm>
            <a:off x="10316449" y="3370786"/>
            <a:ext cx="909543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/>
          </a:bodyPr>
          <a:lstStyle/>
          <a:p>
            <a:r>
              <a:rPr lang="ko-KR" altLang="en-US" sz="1400"/>
              <a:t>직책 그룹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87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wrap="none" anchor="ctr"/>
      <a:lstStyle>
        <a:defPPr algn="ctr" defTabSz="914218" eaLnBrk="1" fontAlgn="auto" latinLnBrk="1" hangingPunct="1">
          <a:spcBef>
            <a:spcPts val="0"/>
          </a:spcBef>
          <a:spcAft>
            <a:spcPts val="0"/>
          </a:spcAft>
          <a:buFont typeface="Arial" panose="020B0604020202020204" pitchFamily="34" charset="0"/>
          <a:buNone/>
          <a:defRPr kumimoji="0" sz="1800" b="1" dirty="0" smtClean="0">
            <a:solidFill>
              <a:prstClr val="black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wrap="none" anchor="ctr"/>
      <a:lstStyle>
        <a:defPPr algn="ctr" defTabSz="914218" eaLnBrk="1" fontAlgn="auto" latinLnBrk="1" hangingPunct="1">
          <a:spcBef>
            <a:spcPts val="0"/>
          </a:spcBef>
          <a:spcAft>
            <a:spcPts val="0"/>
          </a:spcAft>
          <a:buFont typeface="Arial" panose="020B0604020202020204" pitchFamily="34" charset="0"/>
          <a:buNone/>
          <a:defRPr kumimoji="0" sz="1800" b="1" dirty="0" smtClean="0">
            <a:solidFill>
              <a:prstClr val="black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8" ma:contentTypeDescription="새 문서를 만듭니다." ma:contentTypeScope="" ma:versionID="d928edd7f8b4f84b6039ff7d3f6ae95d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35e037fee3a6366967af1782a20a0b07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750B93-0935-4BB0-BBBB-1B849AA465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8B08FE-952B-4F9F-85AE-B8F62DC67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84001d98-66c4-4d8b-a189-cb7b68d5d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72FC13-C24C-4744-904E-C866B1B426D9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58091822-9829-45f4-b54c-b05253cb6811"/>
    <ds:schemaRef ds:uri="http://purl.org/dc/elements/1.1/"/>
    <ds:schemaRef ds:uri="84001d98-66c4-4d8b-a189-cb7b68d5d5f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13079</TotalTime>
  <Words>2553</Words>
  <Application>Microsoft Office PowerPoint</Application>
  <PresentationFormat>와이드스크린</PresentationFormat>
  <Paragraphs>752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맑은 고딕</vt:lpstr>
      <vt:lpstr>Arial</vt:lpstr>
      <vt:lpstr>제목</vt:lpstr>
      <vt:lpstr>목차</vt:lpstr>
      <vt:lpstr>본문</vt:lpstr>
      <vt:lpstr>끝</vt:lpstr>
      <vt:lpstr>기안서 업무 프로세스</vt:lpstr>
      <vt:lpstr>업무 프로세스 – 기안(예산)신청 상태</vt:lpstr>
      <vt:lpstr>업무 프로세스 – 기안서(예산)신청</vt:lpstr>
      <vt:lpstr>업무 프로세스 – 기안서(계약/발주/비용) 신청 </vt:lpstr>
      <vt:lpstr>업무 프로세스 – 기안서(계약/발주/비용)신청(1-1)</vt:lpstr>
      <vt:lpstr>업무 프로세스 – 기안서(계약/발주/비용)신청(1-2)</vt:lpstr>
      <vt:lpstr>업무 프로세스 – 기안서(계약/발주/비용)신청(2-1) : 기안서(예산)불러오기</vt:lpstr>
      <vt:lpstr>업무 프로세스 – 기안서(계약/발주/비용)신청(2-2) : 기안서(예산)불러오기</vt:lpstr>
      <vt:lpstr>업무 프로세스 – 송금요청서 신청 </vt:lpstr>
      <vt:lpstr>업무 프로세스 – 송금요청서 신청(1-2)</vt:lpstr>
      <vt:lpstr>업무 프로세스 – 송금요청서 신청(1-2)</vt:lpstr>
      <vt:lpstr>업무 프로세스 – 기안(실적)신청 상태</vt:lpstr>
      <vt:lpstr>업무 프로세스 – 기안서(실적)신청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전치원</dc:creator>
  <cp:lastModifiedBy>이우형</cp:lastModifiedBy>
  <cp:revision>294</cp:revision>
  <dcterms:created xsi:type="dcterms:W3CDTF">2017-12-08T02:48:08Z</dcterms:created>
  <dcterms:modified xsi:type="dcterms:W3CDTF">2021-01-08T00:29:28Z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