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1" r:id="rId3"/>
    <p:sldId id="269" r:id="rId4"/>
    <p:sldId id="283" r:id="rId5"/>
    <p:sldId id="286" r:id="rId6"/>
    <p:sldId id="288" r:id="rId7"/>
    <p:sldId id="289" r:id="rId8"/>
    <p:sldId id="291" r:id="rId9"/>
    <p:sldId id="285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3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5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9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8723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기안서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계약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발주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비용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21.07.21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12121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6" y="390045"/>
            <a:ext cx="3834847" cy="64527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계약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발주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err="1" smtClean="0"/>
              <a:t>기안서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예산</a:t>
            </a:r>
            <a:r>
              <a:rPr lang="en-US" altLang="ko-KR" sz="700" b="1" dirty="0" smtClean="0"/>
              <a:t>) </a:t>
            </a:r>
            <a:r>
              <a:rPr lang="ko-KR" altLang="en-US" sz="700" b="1" dirty="0" smtClean="0"/>
              <a:t>불러오기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실적을 입력하기 위한 </a:t>
            </a:r>
            <a:r>
              <a:rPr lang="ko-KR" altLang="en-US" sz="700" dirty="0" err="1" smtClean="0"/>
              <a:t>기안서</a:t>
            </a:r>
            <a:r>
              <a:rPr lang="ko-KR" altLang="en-US" sz="700" dirty="0" smtClean="0"/>
              <a:t> 가져오기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fnOpenApproval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err="1" smtClean="0"/>
              <a:t>기안유형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양식구분</a:t>
            </a:r>
            <a:r>
              <a:rPr lang="ko-KR" altLang="en-US" sz="700" dirty="0" smtClean="0"/>
              <a:t> 기준 허용 가능한 </a:t>
            </a:r>
            <a:r>
              <a:rPr lang="ko-KR" altLang="en-US" sz="700" dirty="0" err="1" smtClean="0"/>
              <a:t>기안서</a:t>
            </a:r>
            <a:r>
              <a:rPr lang="ko-KR" altLang="en-US" sz="700" dirty="0" smtClean="0"/>
              <a:t> 유형 설정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fnChangeApprFg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예산추가버튼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연간 </a:t>
            </a:r>
            <a:r>
              <a:rPr lang="ko-KR" altLang="en-US" sz="700" dirty="0" err="1" smtClean="0"/>
              <a:t>비용계획</a:t>
            </a:r>
            <a:r>
              <a:rPr lang="ko-KR" altLang="en-US" sz="700" dirty="0" smtClean="0"/>
              <a:t> 및 실적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fnPopBudgetDept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예상 비용 상세 내 </a:t>
            </a:r>
            <a:r>
              <a:rPr lang="en-US" altLang="ko-KR" sz="700" b="1" dirty="0" smtClean="0"/>
              <a:t>Project </a:t>
            </a:r>
            <a:r>
              <a:rPr lang="ko-KR" altLang="en-US" sz="700" b="1" dirty="0" smtClean="0"/>
              <a:t>설정</a:t>
            </a:r>
            <a:endParaRPr lang="en-US" altLang="ko-KR" sz="700" b="1" dirty="0" smtClean="0"/>
          </a:p>
          <a:p>
            <a:r>
              <a:rPr lang="en-US" altLang="ko-KR" sz="700" dirty="0" smtClean="0"/>
              <a:t>- Project </a:t>
            </a:r>
            <a:r>
              <a:rPr lang="ko-KR" altLang="en-US" sz="700" dirty="0" smtClean="0"/>
              <a:t>선택을 위한 팝업 호출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지급 금액 항목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지급을 위해 설정 된 금액 정보 </a:t>
            </a:r>
            <a:r>
              <a:rPr lang="ko-KR" altLang="en-US" sz="700" dirty="0" smtClean="0"/>
              <a:t>표기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err="1" smtClean="0"/>
              <a:t>거래구분</a:t>
            </a:r>
            <a:r>
              <a:rPr lang="ko-KR" altLang="en-US" sz="700" b="1" dirty="0" smtClean="0"/>
              <a:t> 선택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거래처와의 구분 갑으로 거래처를 선택하기 위한 팝업 호출</a:t>
            </a:r>
            <a:endParaRPr lang="en-US" altLang="ko-KR" sz="700" dirty="0" smtClean="0"/>
          </a:p>
          <a:p>
            <a:endParaRPr lang="en-US" altLang="ko-KR" sz="700" b="1" dirty="0"/>
          </a:p>
          <a:p>
            <a:r>
              <a:rPr lang="en-US" altLang="ko-KR" sz="700" b="1" dirty="0" smtClean="0"/>
              <a:t>5</a:t>
            </a:r>
            <a:r>
              <a:rPr lang="en-US" altLang="ko-KR" sz="700" b="1" dirty="0"/>
              <a:t>. </a:t>
            </a:r>
            <a:r>
              <a:rPr lang="ko-KR" altLang="en-US" sz="700" b="1" dirty="0" smtClean="0"/>
              <a:t>계약서 유무 </a:t>
            </a:r>
            <a:r>
              <a:rPr lang="en-US" altLang="ko-KR" sz="700" b="1" dirty="0" smtClean="0"/>
              <a:t>Radio </a:t>
            </a:r>
            <a:r>
              <a:rPr lang="ko-KR" altLang="en-US" sz="700" b="1" dirty="0" smtClean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계약서 유무 관련 </a:t>
            </a:r>
            <a:r>
              <a:rPr lang="en-US" altLang="ko-KR" sz="700" dirty="0" smtClean="0"/>
              <a:t>Radio </a:t>
            </a:r>
            <a:r>
              <a:rPr lang="ko-KR" altLang="en-US" sz="700" dirty="0" smtClean="0"/>
              <a:t>버튼으로 계약서 관련 </a:t>
            </a:r>
            <a:r>
              <a:rPr lang="en-US" altLang="ko-KR" sz="700" dirty="0" err="1" smtClean="0"/>
              <a:t>Div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표시 또는 숨김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endParaRPr lang="en-US" altLang="ko-KR" sz="700" b="1" dirty="0" smtClean="0"/>
          </a:p>
          <a:p>
            <a:r>
              <a:rPr lang="en-US" altLang="ko-KR" sz="700" b="1" dirty="0"/>
              <a:t>5. </a:t>
            </a:r>
            <a:r>
              <a:rPr lang="ko-KR" altLang="en-US" sz="700" b="1" dirty="0" smtClean="0"/>
              <a:t>즉시송금요청 관련 체크박스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즉시 송금 요청 관련 </a:t>
            </a:r>
            <a:r>
              <a:rPr lang="en-US" altLang="ko-KR" sz="700" dirty="0" err="1" smtClean="0"/>
              <a:t>Div</a:t>
            </a:r>
            <a:r>
              <a:rPr lang="ko-KR" altLang="en-US" sz="700" dirty="0" smtClean="0"/>
              <a:t>를 표시 또는 숨김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endParaRPr lang="en-US" altLang="ko-KR" sz="700" b="1" dirty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smtClean="0"/>
              <a:t>파일첨부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필수 항목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실적에 대한 증빙 파일을 첨부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AddFile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err="1" smtClean="0"/>
              <a:t>참조결재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정보를 설정하기 위한 팝업 호출</a:t>
            </a:r>
            <a:endParaRPr lang="en-US" altLang="ko-KR" sz="700" dirty="0" smtClean="0"/>
          </a:p>
          <a:p>
            <a:r>
              <a:rPr lang="en-US" altLang="ko-KR" sz="700" dirty="0"/>
              <a:t>: _</a:t>
            </a:r>
            <a:r>
              <a:rPr lang="en-US" altLang="ko-KR" sz="700" dirty="0" err="1"/>
              <a:t>FORM_fnSelectDocLink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</a:t>
            </a:r>
            <a:r>
              <a:rPr lang="en-US" altLang="ko-KR" sz="700" b="1" dirty="0" smtClean="0"/>
              <a:t>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현재까지 작성한 정보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결재상신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전자결재 양식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fnDraftClick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임시저장</a:t>
            </a:r>
            <a:r>
              <a:rPr lang="ko-KR" altLang="en-US" sz="700" dirty="0" smtClean="0"/>
              <a:t> 정보와 상신 된 정보 삭제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fnDeleteClick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목록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 목록으로 이동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fnList</a:t>
            </a:r>
            <a:endParaRPr lang="en-US" altLang="ko-KR" sz="700" dirty="0"/>
          </a:p>
        </p:txBody>
      </p:sp>
      <p:sp>
        <p:nvSpPr>
          <p:cNvPr id="27" name="직사각형 26"/>
          <p:cNvSpPr/>
          <p:nvPr/>
        </p:nvSpPr>
        <p:spPr>
          <a:xfrm>
            <a:off x="257007" y="1661013"/>
            <a:ext cx="3646007" cy="588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1978" y="2911687"/>
            <a:ext cx="3641037" cy="16565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7007" y="4874666"/>
            <a:ext cx="3637725" cy="11512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7007" y="6208165"/>
            <a:ext cx="3637725" cy="2650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634119" y="163947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2274401" y="293631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157980" y="479245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151902" y="610947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72188" y="1246882"/>
            <a:ext cx="1093305" cy="1490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151902" y="115461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2849471" y="64014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58665" y="2331904"/>
            <a:ext cx="3644349" cy="5466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3478948" y="64014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3197339" y="64014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3702580" y="64014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1673336" y="65716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타원 49"/>
          <p:cNvSpPr/>
          <p:nvPr/>
        </p:nvSpPr>
        <p:spPr bwMode="auto">
          <a:xfrm>
            <a:off x="1891997" y="601103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171347" y="223328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75232" y="3491469"/>
            <a:ext cx="3594653" cy="4555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3765333" y="340367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156125" y="327831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175844" y="389379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3147640" y="200391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817" y="691945"/>
            <a:ext cx="1876687" cy="3067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타원 58"/>
          <p:cNvSpPr/>
          <p:nvPr/>
        </p:nvSpPr>
        <p:spPr bwMode="auto">
          <a:xfrm>
            <a:off x="4323769" y="56605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0" name="타원 59"/>
          <p:cNvSpPr/>
          <p:nvPr/>
        </p:nvSpPr>
        <p:spPr bwMode="auto">
          <a:xfrm>
            <a:off x="1830916" y="301898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61" name="꺾인 연결선 60"/>
          <p:cNvCxnSpPr>
            <a:stCxn id="41" idx="3"/>
            <a:endCxn id="59" idx="2"/>
          </p:cNvCxnSpPr>
          <p:nvPr/>
        </p:nvCxnSpPr>
        <p:spPr>
          <a:xfrm flipV="1">
            <a:off x="1865493" y="661035"/>
            <a:ext cx="2458276" cy="6603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2" idx="6"/>
            <a:endCxn id="53" idx="0"/>
          </p:cNvCxnSpPr>
          <p:nvPr/>
        </p:nvCxnSpPr>
        <p:spPr>
          <a:xfrm>
            <a:off x="2470805" y="3031298"/>
            <a:ext cx="1392730" cy="372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5" idx="2"/>
            <a:endCxn id="56" idx="2"/>
          </p:cNvCxnSpPr>
          <p:nvPr/>
        </p:nvCxnSpPr>
        <p:spPr>
          <a:xfrm rot="10800000" flipH="1" flipV="1">
            <a:off x="156124" y="3373295"/>
            <a:ext cx="19719" cy="615479"/>
          </a:xfrm>
          <a:prstGeom prst="bentConnector3">
            <a:avLst>
              <a:gd name="adj1" fmla="val -1159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" y="390672"/>
            <a:ext cx="6201744" cy="489502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계약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발주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예산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선택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목록 검색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GetList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양식구분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양식 구분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예산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계약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발주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비용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실적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fnApprovalCostFlagList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기안서</a:t>
            </a:r>
            <a:r>
              <a:rPr lang="ko-KR" altLang="en-US" sz="800" b="1" dirty="0" smtClean="0"/>
              <a:t> 목록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목록 정보 로드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GetList</a:t>
            </a:r>
            <a:endParaRPr lang="en-US" altLang="ko-KR" sz="800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3843103" y="90419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7037" y="1575084"/>
            <a:ext cx="5913783" cy="4472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08835" y="149280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9668" y="129347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494" y="800661"/>
            <a:ext cx="2010056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타원 35"/>
          <p:cNvSpPr/>
          <p:nvPr/>
        </p:nvSpPr>
        <p:spPr bwMode="auto">
          <a:xfrm>
            <a:off x="6866255" y="692988"/>
            <a:ext cx="196404" cy="1899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38" name="꺾인 연결선 37"/>
          <p:cNvCxnSpPr>
            <a:stCxn id="2" idx="0"/>
            <a:endCxn id="36" idx="2"/>
          </p:cNvCxnSpPr>
          <p:nvPr/>
        </p:nvCxnSpPr>
        <p:spPr>
          <a:xfrm rot="5400000" flipH="1" flipV="1">
            <a:off x="3755876" y="-1780455"/>
            <a:ext cx="541953" cy="56788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66750" y="1329923"/>
            <a:ext cx="1041400" cy="140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" y="393157"/>
            <a:ext cx="5978999" cy="491158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계약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발주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연간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비용계획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및 실적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년도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연간 </a:t>
            </a:r>
            <a:r>
              <a:rPr lang="ko-KR" altLang="en-US" sz="800" dirty="0" err="1" smtClean="0"/>
              <a:t>비용계획</a:t>
            </a:r>
            <a:r>
              <a:rPr lang="ko-KR" altLang="en-US" sz="800" dirty="0" smtClean="0"/>
              <a:t> 및 실적을 보기 위한 년도 제공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fnSelectBudgetCode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부서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작성자가 속한 부서 타입 제공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fnSelectBudgetCode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비용항목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비용항목</a:t>
            </a:r>
            <a:r>
              <a:rPr lang="ko-KR" altLang="en-US" sz="800" dirty="0" smtClean="0"/>
              <a:t> 타입 제공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검색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조건에 따른 정보 로드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fnBudgetMainList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제공 된 정보에서 사용 할 예산 정보 선택을 하였다면 </a:t>
            </a:r>
            <a:r>
              <a:rPr lang="ko-KR" altLang="en-US" sz="800" dirty="0" err="1" smtClean="0"/>
              <a:t>부모창에</a:t>
            </a:r>
            <a:r>
              <a:rPr lang="ko-KR" altLang="en-US" sz="800" dirty="0" smtClean="0"/>
              <a:t> 예산 정보 전달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fnSaveProject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연간 </a:t>
            </a:r>
            <a:r>
              <a:rPr lang="ko-KR" altLang="en-US" sz="800" b="1" dirty="0" err="1" smtClean="0"/>
              <a:t>비용계획</a:t>
            </a:r>
            <a:r>
              <a:rPr lang="ko-KR" altLang="en-US" sz="800" b="1" dirty="0" smtClean="0"/>
              <a:t> 및 사용 내역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연간 </a:t>
            </a:r>
            <a:r>
              <a:rPr lang="ko-KR" altLang="en-US" sz="800" dirty="0" err="1" smtClean="0"/>
              <a:t>비용계획</a:t>
            </a:r>
            <a:r>
              <a:rPr lang="ko-KR" altLang="en-US" sz="800" dirty="0" smtClean="0"/>
              <a:t> 및 사용 내역 목록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상세 내역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연간 </a:t>
            </a:r>
            <a:r>
              <a:rPr lang="ko-KR" altLang="en-US" sz="800" dirty="0" err="1" smtClean="0"/>
              <a:t>비용계획</a:t>
            </a:r>
            <a:r>
              <a:rPr lang="ko-KR" altLang="en-US" sz="800" dirty="0" smtClean="0"/>
              <a:t> 및 사용 내역의 상세 내역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fnBudgetDetailList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37" name="타원 36"/>
          <p:cNvSpPr/>
          <p:nvPr/>
        </p:nvSpPr>
        <p:spPr bwMode="auto">
          <a:xfrm>
            <a:off x="4578597" y="99281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5597358" y="119988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 bwMode="auto">
          <a:xfrm>
            <a:off x="6044618" y="1481492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6069467" y="184592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6052902" y="321255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2174354" y="1017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3233500" y="1017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31" y="1221418"/>
            <a:ext cx="894523" cy="417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직사각형 46"/>
          <p:cNvSpPr/>
          <p:nvPr/>
        </p:nvSpPr>
        <p:spPr>
          <a:xfrm>
            <a:off x="240166" y="1693527"/>
            <a:ext cx="5772979" cy="5218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762" y="3013774"/>
            <a:ext cx="5728251" cy="5218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3" y="1254548"/>
            <a:ext cx="470127" cy="513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70" y="1246266"/>
            <a:ext cx="889805" cy="538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계약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발주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프로젝트 선택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en-US" altLang="ko-KR" sz="800" b="1" dirty="0" smtClean="0"/>
              <a:t>Project </a:t>
            </a:r>
            <a:r>
              <a:rPr lang="ko-KR" altLang="en-US" sz="800" b="1" dirty="0" smtClean="0"/>
              <a:t>트리 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Project </a:t>
            </a:r>
            <a:r>
              <a:rPr lang="ko-KR" altLang="en-US" sz="800" dirty="0" smtClean="0"/>
              <a:t>트리 정보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fnSelectMDIProject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검색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Project </a:t>
            </a:r>
            <a:r>
              <a:rPr lang="ko-KR" altLang="en-US" sz="800" dirty="0" smtClean="0"/>
              <a:t>검색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searchClick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en-US" altLang="ko-KR" sz="800" b="1" dirty="0" smtClean="0"/>
              <a:t>Project </a:t>
            </a:r>
            <a:r>
              <a:rPr lang="ko-KR" altLang="en-US" sz="800" b="1" dirty="0" smtClean="0"/>
              <a:t>선택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지정 된 프로젝트를 </a:t>
            </a:r>
            <a:r>
              <a:rPr lang="ko-KR" altLang="en-US" sz="800" dirty="0" err="1" smtClean="0"/>
              <a:t>부모창에</a:t>
            </a:r>
            <a:r>
              <a:rPr lang="ko-KR" altLang="en-US" sz="800" dirty="0" smtClean="0"/>
              <a:t> 전달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fnSaveProject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6" y="355057"/>
            <a:ext cx="2782194" cy="4687617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2" name="타원 21"/>
          <p:cNvSpPr/>
          <p:nvPr/>
        </p:nvSpPr>
        <p:spPr bwMode="auto">
          <a:xfrm>
            <a:off x="45801" y="1431798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3" name="타원 22"/>
          <p:cNvSpPr/>
          <p:nvPr/>
        </p:nvSpPr>
        <p:spPr bwMode="auto">
          <a:xfrm>
            <a:off x="1752019" y="88514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2111484" y="88514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83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6" y="355057"/>
            <a:ext cx="5574196" cy="487999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기안서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계약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발주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기존 거래처 조회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거래처 타입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거래처 타입 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getCustKindList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조회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검색 조건에 따라 거래처 정보 조회</a:t>
            </a:r>
            <a:endParaRPr lang="en-US" altLang="ko-KR" sz="800" dirty="0" smtClean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searchClick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거래처 목록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검색 된 거래처 정보를 바인딩한 목록 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AUIGrid.setGridData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거래처 선택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선택 된 거래처 정보를 부모 창에 전달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doSelectRow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6" name="타원 15"/>
          <p:cNvSpPr/>
          <p:nvPr/>
        </p:nvSpPr>
        <p:spPr bwMode="auto">
          <a:xfrm>
            <a:off x="2517930" y="117149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5056378" y="130706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202113" y="248842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5146830" y="266236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5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계약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발주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0" y="389992"/>
            <a:ext cx="3867978" cy="6493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>
                <a:solidFill>
                  <a:schemeClr val="bg1"/>
                </a:solidFill>
              </a:rPr>
              <a:t>기안서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계약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발주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비용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결재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기안서</a:t>
            </a:r>
            <a:r>
              <a:rPr lang="ko-KR" altLang="en-US" sz="800" dirty="0" smtClean="0"/>
              <a:t> 신청에서 작성 한 정보 노출 영역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기안 결재자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기안자 결재 프로세스 정보를 확인 가능한 영역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수신 결재자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담당 </a:t>
            </a:r>
            <a:r>
              <a:rPr lang="ko-KR" altLang="en-US" sz="800" b="1" dirty="0"/>
              <a:t>결재자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담당자 결재 프로세스 정보를 확인 가능한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TotalApprovalLineMgr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보안설정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문서 보안 설정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보안 된 문서는 지정된 </a:t>
            </a:r>
            <a:r>
              <a:rPr lang="ko-KR" altLang="en-US" sz="800" dirty="0" err="1" smtClean="0"/>
              <a:t>회람자만</a:t>
            </a:r>
            <a:r>
              <a:rPr lang="ko-KR" altLang="en-US" sz="800" dirty="0" smtClean="0"/>
              <a:t> 문서를 볼 수 있음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SetSecurity_OnClick</a:t>
            </a:r>
            <a:endParaRPr lang="en-US" altLang="ko-KR" sz="800" dirty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787" y="745695"/>
            <a:ext cx="4676379" cy="384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/>
          <p:cNvSpPr/>
          <p:nvPr/>
        </p:nvSpPr>
        <p:spPr bwMode="auto">
          <a:xfrm>
            <a:off x="4311987" y="64531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cxnSp>
        <p:nvCxnSpPr>
          <p:cNvPr id="57" name="꺾인 연결선 56"/>
          <p:cNvCxnSpPr>
            <a:endCxn id="56" idx="0"/>
          </p:cNvCxnSpPr>
          <p:nvPr/>
        </p:nvCxnSpPr>
        <p:spPr>
          <a:xfrm rot="16200000" flipH="1">
            <a:off x="2482446" y="-1282425"/>
            <a:ext cx="139266" cy="3716219"/>
          </a:xfrm>
          <a:prstGeom prst="bentConnector3">
            <a:avLst>
              <a:gd name="adj1" fmla="val -145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 bwMode="auto">
          <a:xfrm>
            <a:off x="268887" y="50125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616756" y="4929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29" name="타원 28"/>
          <p:cNvSpPr/>
          <p:nvPr/>
        </p:nvSpPr>
        <p:spPr bwMode="auto">
          <a:xfrm>
            <a:off x="948060" y="501255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1304212" y="50125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1618951" y="50953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93734" y="1984116"/>
            <a:ext cx="3503545" cy="46244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30308" y="1254695"/>
            <a:ext cx="766971" cy="5847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3186" y="1241443"/>
            <a:ext cx="766971" cy="5847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9751" y="6659097"/>
            <a:ext cx="766971" cy="1755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195532" y="1889134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3" name="타원 42"/>
          <p:cNvSpPr/>
          <p:nvPr/>
        </p:nvSpPr>
        <p:spPr bwMode="auto">
          <a:xfrm>
            <a:off x="284984" y="116679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2932106" y="116011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291183" y="656329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27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48745</TotalTime>
  <Words>880</Words>
  <Application>Microsoft Office PowerPoint</Application>
  <PresentationFormat>와이드스크린</PresentationFormat>
  <Paragraphs>302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836</cp:revision>
  <dcterms:created xsi:type="dcterms:W3CDTF">2019-06-18T00:52:31Z</dcterms:created>
  <dcterms:modified xsi:type="dcterms:W3CDTF">2021-07-15T10:07:42Z</dcterms:modified>
</cp:coreProperties>
</file>