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61" r:id="rId3"/>
    <p:sldId id="269" r:id="rId4"/>
    <p:sldId id="283" r:id="rId5"/>
    <p:sldId id="286" r:id="rId6"/>
    <p:sldId id="289" r:id="rId7"/>
    <p:sldId id="291" r:id="rId8"/>
    <p:sldId id="292" r:id="rId9"/>
    <p:sldId id="293" r:id="rId10"/>
    <p:sldId id="29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2795" autoAdjust="0"/>
  </p:normalViewPr>
  <p:slideViewPr>
    <p:cSldViewPr snapToGrid="0" showGuides="1">
      <p:cViewPr>
        <p:scale>
          <a:sx n="100" d="100"/>
          <a:sy n="100" d="100"/>
        </p:scale>
        <p:origin x="-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000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359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099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515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936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2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610295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</a:rPr>
              <a:t>기안서</a:t>
            </a:r>
            <a:r>
              <a:rPr lang="en-US" altLang="ko-KR" sz="32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</a:rPr>
              <a:t>송금요청서</a:t>
            </a:r>
            <a:r>
              <a:rPr lang="en-US" altLang="ko-KR" sz="3200" b="1" dirty="0" smtClean="0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기능 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21.07.21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112121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21.07.21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90" y="384688"/>
            <a:ext cx="4125975" cy="631963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기안서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송금요청서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기안서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신청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69237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1</a:t>
            </a:r>
            <a:r>
              <a:rPr lang="en-US" altLang="ko-KR" sz="700" b="1" dirty="0"/>
              <a:t>. </a:t>
            </a:r>
            <a:r>
              <a:rPr lang="ko-KR" altLang="en-US" sz="700" b="1" dirty="0" err="1"/>
              <a:t>기안서</a:t>
            </a:r>
            <a:r>
              <a:rPr lang="ko-KR" altLang="en-US" sz="700" b="1" dirty="0"/>
              <a:t> 선택 버튼</a:t>
            </a:r>
            <a:endParaRPr lang="en-US" altLang="ko-KR" sz="700" b="1" dirty="0"/>
          </a:p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기안서를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선택하는 팝업 창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호출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양식은 필수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참조결재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항목에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</a:t>
            </a: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700" dirty="0" smtClean="0"/>
              <a:t> </a:t>
            </a:r>
            <a:r>
              <a:rPr lang="en-US" altLang="ko-KR" sz="700" dirty="0"/>
              <a:t>: </a:t>
            </a:r>
            <a:r>
              <a:rPr lang="en-US" altLang="ko-KR" sz="700" dirty="0" err="1" smtClean="0"/>
              <a:t>fnOpenApproval</a:t>
            </a:r>
            <a:r>
              <a:rPr lang="en-US" altLang="ko-KR" sz="700" dirty="0" smtClean="0"/>
              <a:t>()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2. </a:t>
            </a:r>
            <a:r>
              <a:rPr lang="ko-KR" altLang="en-US" sz="700" b="1" dirty="0" err="1" smtClean="0"/>
              <a:t>기안유형</a:t>
            </a:r>
            <a:endParaRPr lang="en-US" altLang="ko-KR" sz="700" b="1" dirty="0"/>
          </a:p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기안유형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선택 후 양식 정보 설정</a:t>
            </a: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700" dirty="0" smtClean="0"/>
              <a:t> </a:t>
            </a:r>
            <a:r>
              <a:rPr lang="en-US" altLang="ko-KR" sz="700" dirty="0"/>
              <a:t>: </a:t>
            </a:r>
            <a:r>
              <a:rPr lang="en-US" altLang="ko-KR" sz="700" dirty="0" err="1"/>
              <a:t>fnChangeApprFg</a:t>
            </a:r>
            <a:r>
              <a:rPr lang="en-US" altLang="ko-KR" sz="700" dirty="0"/>
              <a:t>()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3. </a:t>
            </a:r>
            <a:r>
              <a:rPr lang="ko-KR" altLang="en-US" sz="700" b="1" dirty="0" smtClean="0"/>
              <a:t>예산비용상세</a:t>
            </a:r>
            <a:endParaRPr lang="en-US" altLang="ko-KR" sz="700" b="1" dirty="0"/>
          </a:p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적용된 예산 관련 정보 화면</a:t>
            </a: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4. </a:t>
            </a:r>
            <a:r>
              <a:rPr lang="ko-KR" altLang="en-US" sz="700" b="1" dirty="0" smtClean="0"/>
              <a:t>예상 비용 상세 내 </a:t>
            </a:r>
            <a:r>
              <a:rPr lang="en-US" altLang="ko-KR" sz="700" b="1" dirty="0" smtClean="0"/>
              <a:t>Project </a:t>
            </a:r>
            <a:r>
              <a:rPr lang="ko-KR" altLang="en-US" sz="700" b="1" dirty="0" smtClean="0"/>
              <a:t>설정</a:t>
            </a:r>
            <a:endParaRPr lang="en-US" altLang="ko-KR" sz="700" b="1" dirty="0" smtClean="0"/>
          </a:p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Project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선택을 위한 팝업 호출</a:t>
            </a: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5. </a:t>
            </a:r>
            <a:r>
              <a:rPr lang="ko-KR" altLang="en-US" sz="700" b="1" dirty="0" err="1" smtClean="0"/>
              <a:t>지급금액</a:t>
            </a:r>
            <a:endParaRPr lang="en-US" altLang="ko-KR" sz="700" b="1" dirty="0" smtClean="0"/>
          </a:p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지급을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위해 설정 된 금액 정보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표기</a:t>
            </a: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700" b="1" dirty="0" smtClean="0"/>
              <a:t>6. </a:t>
            </a:r>
            <a:r>
              <a:rPr lang="ko-KR" altLang="en-US" sz="700" b="1" dirty="0" smtClean="0"/>
              <a:t>지급내용상세</a:t>
            </a:r>
            <a:endParaRPr lang="en-US" altLang="ko-KR" sz="700" b="1" dirty="0"/>
          </a:p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지급 관련 내용에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정보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표기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700" dirty="0" smtClean="0"/>
          </a:p>
          <a:p>
            <a:r>
              <a:rPr lang="en-US" altLang="ko-KR" sz="700" b="1" dirty="0"/>
              <a:t>7</a:t>
            </a:r>
            <a:r>
              <a:rPr lang="en-US" altLang="ko-KR" sz="700" b="1" dirty="0" smtClean="0"/>
              <a:t>. </a:t>
            </a:r>
            <a:r>
              <a:rPr lang="ko-KR" altLang="en-US" sz="700" b="1" dirty="0" err="1" smtClean="0"/>
              <a:t>거래구분</a:t>
            </a:r>
            <a:endParaRPr lang="en-US" altLang="ko-KR" sz="700" b="1" dirty="0"/>
          </a:p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거래처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구분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값으로 선택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팝업 호출</a:t>
            </a: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700" b="1" dirty="0"/>
          </a:p>
          <a:p>
            <a:r>
              <a:rPr lang="en-US" altLang="ko-KR" sz="700" b="1" dirty="0" smtClean="0"/>
              <a:t>8. </a:t>
            </a:r>
            <a:r>
              <a:rPr lang="ko-KR" altLang="en-US" sz="700" b="1" dirty="0" err="1" smtClean="0"/>
              <a:t>계약서정보</a:t>
            </a:r>
            <a:r>
              <a:rPr lang="ko-KR" altLang="en-US" sz="700" b="1" dirty="0" smtClean="0"/>
              <a:t> </a:t>
            </a:r>
            <a:r>
              <a:rPr lang="en-US" altLang="ko-KR" sz="700" b="1" dirty="0" smtClean="0"/>
              <a:t>(</a:t>
            </a:r>
            <a:r>
              <a:rPr lang="ko-KR" altLang="en-US" sz="700" b="1" dirty="0" smtClean="0"/>
              <a:t>유</a:t>
            </a:r>
            <a:r>
              <a:rPr lang="en-US" altLang="ko-KR" sz="700" b="1" dirty="0" smtClean="0"/>
              <a:t>,</a:t>
            </a:r>
            <a:r>
              <a:rPr lang="ko-KR" altLang="en-US" sz="700" b="1" dirty="0" smtClean="0"/>
              <a:t>무</a:t>
            </a:r>
            <a:r>
              <a:rPr lang="en-US" altLang="ko-KR" sz="700" b="1" dirty="0" smtClean="0"/>
              <a:t>)</a:t>
            </a:r>
            <a:endParaRPr lang="en-US" altLang="ko-KR" sz="700" b="1" dirty="0"/>
          </a:p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Radio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선택으로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계약서 관련 </a:t>
            </a:r>
            <a:r>
              <a:rPr lang="en-US" altLang="ko-KR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Div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활성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또는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비활성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700" b="1" dirty="0" smtClean="0"/>
          </a:p>
          <a:p>
            <a:r>
              <a:rPr lang="en-US" altLang="ko-KR" sz="700" b="1" dirty="0" smtClean="0"/>
              <a:t>9. </a:t>
            </a:r>
            <a:r>
              <a:rPr lang="ko-KR" altLang="en-US" sz="700" b="1" dirty="0" err="1" smtClean="0"/>
              <a:t>지급회차</a:t>
            </a:r>
            <a:endParaRPr lang="en-US" altLang="ko-KR" sz="700" b="1" dirty="0"/>
          </a:p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지급회차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정보 선택</a:t>
            </a: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체크박스 선택하여 즉시송금요청관련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DIV</a:t>
            </a:r>
            <a:b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활성 또는 비활성</a:t>
            </a: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700" b="1" dirty="0" smtClean="0"/>
              <a:t>10. </a:t>
            </a:r>
            <a:r>
              <a:rPr lang="ko-KR" altLang="en-US" sz="700" b="1" dirty="0" smtClean="0"/>
              <a:t>지급방법 </a:t>
            </a:r>
            <a:r>
              <a:rPr lang="en-US" altLang="ko-KR" sz="700" b="1" dirty="0" smtClean="0"/>
              <a:t>(</a:t>
            </a:r>
            <a:r>
              <a:rPr lang="ko-KR" altLang="en-US" sz="700" b="1" dirty="0" err="1" smtClean="0"/>
              <a:t>필수값</a:t>
            </a:r>
            <a:r>
              <a:rPr lang="en-US" altLang="ko-KR" sz="700" b="1" dirty="0" smtClean="0"/>
              <a:t>)</a:t>
            </a:r>
            <a:endParaRPr lang="en-US" altLang="ko-KR" sz="700" b="1" dirty="0"/>
          </a:p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계좌이체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자동이체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전자납부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기타의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방법</a:t>
            </a:r>
            <a:endParaRPr lang="en-US" altLang="ko-KR" sz="700" b="1" dirty="0"/>
          </a:p>
          <a:p>
            <a:pPr marL="171450" indent="-171450">
              <a:buFontTx/>
              <a:buChar char="-"/>
            </a:pPr>
            <a:endParaRPr lang="en-US" altLang="ko-KR" sz="700" b="1" dirty="0"/>
          </a:p>
          <a:p>
            <a:r>
              <a:rPr lang="en-US" altLang="ko-KR" sz="700" b="1" dirty="0" smtClean="0"/>
              <a:t>11</a:t>
            </a:r>
            <a:r>
              <a:rPr lang="en-US" altLang="ko-KR" sz="700" b="1" dirty="0" smtClean="0"/>
              <a:t>. </a:t>
            </a:r>
            <a:r>
              <a:rPr lang="ko-KR" altLang="en-US" sz="700" b="1" dirty="0" smtClean="0"/>
              <a:t>파일첨부</a:t>
            </a:r>
            <a:endParaRPr lang="en-US" altLang="ko-KR" sz="700" b="1" dirty="0" smtClean="0">
              <a:solidFill>
                <a:srgbClr val="FF0000"/>
              </a:solidFill>
            </a:endParaRPr>
          </a:p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파일 첨부 관련 정보를 표기</a:t>
            </a: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12. </a:t>
            </a:r>
            <a:r>
              <a:rPr lang="ko-KR" altLang="en-US" sz="700" b="1" dirty="0" err="1" smtClean="0"/>
              <a:t>참조결재</a:t>
            </a:r>
            <a:endParaRPr lang="en-US" altLang="ko-KR" sz="700" b="1" dirty="0"/>
          </a:p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참조결재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정보를 설정하기 위한 팝업 호출</a:t>
            </a: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700" dirty="0"/>
              <a:t>: _</a:t>
            </a:r>
            <a:r>
              <a:rPr lang="en-US" altLang="ko-KR" sz="700" dirty="0" err="1" smtClean="0"/>
              <a:t>FORM_fnSelectDocLink</a:t>
            </a:r>
            <a:r>
              <a:rPr lang="en-US" altLang="ko-KR" sz="700" dirty="0" smtClean="0"/>
              <a:t>()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13. </a:t>
            </a:r>
            <a:r>
              <a:rPr lang="ko-KR" altLang="en-US" sz="700" b="1" dirty="0" err="1" smtClean="0"/>
              <a:t>임시저장</a:t>
            </a:r>
            <a:endParaRPr lang="en-US" altLang="ko-KR" sz="700" b="1" dirty="0" smtClean="0"/>
          </a:p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현재까지 작성한 정보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임시저장</a:t>
            </a: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fnSaveClick</a:t>
            </a:r>
            <a:r>
              <a:rPr lang="en-US" altLang="ko-KR" sz="700" dirty="0" smtClean="0"/>
              <a:t>()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14. </a:t>
            </a:r>
            <a:r>
              <a:rPr lang="ko-KR" altLang="en-US" sz="700" b="1" dirty="0" err="1" smtClean="0"/>
              <a:t>결재상신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전자상신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관련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양식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팝업 호출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fnDraftClick</a:t>
            </a:r>
            <a:r>
              <a:rPr lang="en-US" altLang="ko-KR" sz="700" dirty="0" smtClean="0"/>
              <a:t>()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15. </a:t>
            </a:r>
            <a:r>
              <a:rPr lang="ko-KR" altLang="en-US" sz="700" b="1" dirty="0" smtClean="0"/>
              <a:t>삭제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임시저장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정보와 상신 된 정보 삭제</a:t>
            </a: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fnDeleteClick</a:t>
            </a:r>
            <a:r>
              <a:rPr lang="en-US" altLang="ko-KR" sz="700" dirty="0" smtClean="0"/>
              <a:t>()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16. </a:t>
            </a:r>
            <a:r>
              <a:rPr lang="ko-KR" altLang="en-US" sz="700" b="1" dirty="0" smtClean="0"/>
              <a:t>목록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기안 목록으로 이동</a:t>
            </a: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fnList</a:t>
            </a:r>
            <a:r>
              <a:rPr lang="en-US" altLang="ko-KR" sz="700" dirty="0" smtClean="0"/>
              <a:t>()</a:t>
            </a:r>
            <a:endParaRPr lang="en-US" altLang="ko-KR" sz="700" dirty="0"/>
          </a:p>
        </p:txBody>
      </p:sp>
      <p:sp>
        <p:nvSpPr>
          <p:cNvPr id="27" name="직사각형 26"/>
          <p:cNvSpPr/>
          <p:nvPr/>
        </p:nvSpPr>
        <p:spPr>
          <a:xfrm>
            <a:off x="571500" y="1689588"/>
            <a:ext cx="3924300" cy="58806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1" name="타원 30"/>
          <p:cNvSpPr/>
          <p:nvPr/>
        </p:nvSpPr>
        <p:spPr bwMode="auto">
          <a:xfrm>
            <a:off x="414794" y="161090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32" name="타원 31"/>
          <p:cNvSpPr/>
          <p:nvPr/>
        </p:nvSpPr>
        <p:spPr bwMode="auto">
          <a:xfrm>
            <a:off x="2245826" y="3136341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49" name="타원 48"/>
          <p:cNvSpPr/>
          <p:nvPr/>
        </p:nvSpPr>
        <p:spPr bwMode="auto">
          <a:xfrm>
            <a:off x="1981344" y="724538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55" name="타원 54"/>
          <p:cNvSpPr/>
          <p:nvPr/>
        </p:nvSpPr>
        <p:spPr bwMode="auto">
          <a:xfrm>
            <a:off x="3756575" y="311638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타원 56"/>
          <p:cNvSpPr/>
          <p:nvPr/>
        </p:nvSpPr>
        <p:spPr bwMode="auto">
          <a:xfrm>
            <a:off x="3109540" y="196581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59" name="타원 58"/>
          <p:cNvSpPr/>
          <p:nvPr/>
        </p:nvSpPr>
        <p:spPr bwMode="auto">
          <a:xfrm>
            <a:off x="2275894" y="1299478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5505450" y="819150"/>
            <a:ext cx="2114550" cy="3200400"/>
            <a:chOff x="5934738" y="1019175"/>
            <a:chExt cx="2009112" cy="3200400"/>
          </a:xfrm>
        </p:grpSpPr>
        <p:sp>
          <p:nvSpPr>
            <p:cNvPr id="41" name="직사각형 40"/>
            <p:cNvSpPr/>
            <p:nvPr/>
          </p:nvSpPr>
          <p:spPr>
            <a:xfrm>
              <a:off x="5934738" y="1019175"/>
              <a:ext cx="2009112" cy="320040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>
                <a:solidFill>
                  <a:srgbClr val="FF0000"/>
                </a:solidFill>
              </a:endParaRPr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08821" y="1088844"/>
              <a:ext cx="1876687" cy="3071206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grpSp>
        <p:nvGrpSpPr>
          <p:cNvPr id="8" name="그룹 7"/>
          <p:cNvGrpSpPr/>
          <p:nvPr/>
        </p:nvGrpSpPr>
        <p:grpSpPr>
          <a:xfrm>
            <a:off x="5505450" y="4410074"/>
            <a:ext cx="742950" cy="1095375"/>
            <a:chOff x="5953125" y="4343399"/>
            <a:chExt cx="742950" cy="1095375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0537" y="4393605"/>
              <a:ext cx="657317" cy="1009791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48" name="직사각형 47"/>
            <p:cNvSpPr/>
            <p:nvPr/>
          </p:nvSpPr>
          <p:spPr>
            <a:xfrm>
              <a:off x="5953125" y="4343399"/>
              <a:ext cx="742950" cy="109537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>
                <a:solidFill>
                  <a:srgbClr val="FF0000"/>
                </a:solidFill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571500" y="2375388"/>
            <a:ext cx="3924300" cy="58806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1500" y="3032613"/>
            <a:ext cx="3924300" cy="156796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67" name="타원 66"/>
          <p:cNvSpPr/>
          <p:nvPr/>
        </p:nvSpPr>
        <p:spPr bwMode="auto">
          <a:xfrm>
            <a:off x="414794" y="231575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타원 67"/>
          <p:cNvSpPr/>
          <p:nvPr/>
        </p:nvSpPr>
        <p:spPr bwMode="auto">
          <a:xfrm>
            <a:off x="414794" y="2992028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71500" y="4661388"/>
            <a:ext cx="3924300" cy="1139337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71500" y="5852014"/>
            <a:ext cx="3924300" cy="44401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3401921" y="625854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4059973" y="625854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3740264" y="625854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4283605" y="625854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437652" y="4690247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타원 70"/>
          <p:cNvSpPr/>
          <p:nvPr/>
        </p:nvSpPr>
        <p:spPr bwMode="auto">
          <a:xfrm>
            <a:off x="437652" y="5852297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꺾인 연결선 60"/>
          <p:cNvCxnSpPr>
            <a:stCxn id="59" idx="6"/>
            <a:endCxn id="41" idx="1"/>
          </p:cNvCxnSpPr>
          <p:nvPr/>
        </p:nvCxnSpPr>
        <p:spPr>
          <a:xfrm>
            <a:off x="2472298" y="1394460"/>
            <a:ext cx="3033152" cy="1024890"/>
          </a:xfrm>
          <a:prstGeom prst="bentConnector3">
            <a:avLst>
              <a:gd name="adj1" fmla="val 8579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75" idx="6"/>
            <a:endCxn id="48" idx="1"/>
          </p:cNvCxnSpPr>
          <p:nvPr/>
        </p:nvCxnSpPr>
        <p:spPr>
          <a:xfrm>
            <a:off x="2691456" y="3566029"/>
            <a:ext cx="2813994" cy="1391733"/>
          </a:xfrm>
          <a:prstGeom prst="bentConnector3">
            <a:avLst>
              <a:gd name="adj1" fmla="val 8283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 bwMode="auto">
          <a:xfrm>
            <a:off x="2495052" y="3471047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/>
          <p:cNvSpPr/>
          <p:nvPr/>
        </p:nvSpPr>
        <p:spPr bwMode="auto">
          <a:xfrm>
            <a:off x="4156625" y="330688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34" y="682663"/>
            <a:ext cx="6127832" cy="4825923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>
                <a:solidFill>
                  <a:schemeClr val="bg1"/>
                </a:solidFill>
              </a:rPr>
              <a:t>기안서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송금요청서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기안서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선택 팝업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검색 버튼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기안서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목록 검색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: </a:t>
            </a:r>
            <a:r>
              <a:rPr lang="en-US" altLang="ko-KR" sz="800" dirty="0" err="1" smtClean="0"/>
              <a:t>GetList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양식구분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기안서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계약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발주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비용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만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 가능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: </a:t>
            </a:r>
            <a:r>
              <a:rPr lang="en-US" altLang="ko-KR" sz="800" dirty="0" err="1" smtClean="0"/>
              <a:t>fnApprovalCostFlagList</a:t>
            </a:r>
            <a:r>
              <a:rPr lang="en-US" altLang="ko-KR" sz="800" dirty="0" smtClean="0"/>
              <a:t>()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err="1" smtClean="0"/>
              <a:t>기안서</a:t>
            </a:r>
            <a:r>
              <a:rPr lang="ko-KR" altLang="en-US" sz="800" b="1" dirty="0" smtClean="0"/>
              <a:t> 목록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기안서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목록 정보 로드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: </a:t>
            </a:r>
            <a:r>
              <a:rPr lang="en-US" altLang="ko-KR" sz="800" dirty="0" err="1" smtClean="0"/>
              <a:t>GetList</a:t>
            </a:r>
            <a:r>
              <a:rPr lang="en-US" altLang="ko-KR" sz="800" dirty="0" smtClean="0"/>
              <a:t>()</a:t>
            </a:r>
            <a:endParaRPr lang="en-US" altLang="ko-KR" sz="800" dirty="0" smtClean="0"/>
          </a:p>
        </p:txBody>
      </p:sp>
      <p:sp>
        <p:nvSpPr>
          <p:cNvPr id="30" name="타원 29"/>
          <p:cNvSpPr/>
          <p:nvPr/>
        </p:nvSpPr>
        <p:spPr bwMode="auto">
          <a:xfrm>
            <a:off x="3966928" y="1218520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2" name="타원 31"/>
          <p:cNvSpPr/>
          <p:nvPr/>
        </p:nvSpPr>
        <p:spPr bwMode="auto">
          <a:xfrm>
            <a:off x="2733675" y="1921427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33" name="타원 32"/>
          <p:cNvSpPr/>
          <p:nvPr/>
        </p:nvSpPr>
        <p:spPr bwMode="auto">
          <a:xfrm>
            <a:off x="240168" y="1588752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151" y="928660"/>
            <a:ext cx="1409897" cy="39058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400049" y="2042013"/>
            <a:ext cx="5781675" cy="615462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cxnSp>
        <p:nvCxnSpPr>
          <p:cNvPr id="22" name="꺾인 연결선 21"/>
          <p:cNvCxnSpPr>
            <a:stCxn id="33" idx="0"/>
            <a:endCxn id="23" idx="0"/>
          </p:cNvCxnSpPr>
          <p:nvPr/>
        </p:nvCxnSpPr>
        <p:spPr>
          <a:xfrm rot="5400000" flipH="1" flipV="1">
            <a:off x="3639078" y="-2420744"/>
            <a:ext cx="708789" cy="7310205"/>
          </a:xfrm>
          <a:prstGeom prst="bentConnector3">
            <a:avLst>
              <a:gd name="adj1" fmla="val 15106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896100" y="879963"/>
            <a:ext cx="1504949" cy="491637"/>
          </a:xfrm>
          <a:prstGeom prst="rect">
            <a:avLst/>
          </a:prstGeom>
          <a:noFill/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1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기안서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송금요청서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프로젝트 선택 팝업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Project </a:t>
            </a:r>
            <a:r>
              <a:rPr lang="ko-KR" altLang="en-US" sz="800" b="1" dirty="0" smtClean="0"/>
              <a:t>트리 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Project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트리 정보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: </a:t>
            </a:r>
            <a:r>
              <a:rPr lang="en-US" altLang="ko-KR" sz="800" dirty="0" err="1" smtClean="0"/>
              <a:t>fnSelectMDIProject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검색 버튼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Project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검색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: </a:t>
            </a:r>
            <a:r>
              <a:rPr lang="en-US" altLang="ko-KR" sz="800" dirty="0" err="1" smtClean="0"/>
              <a:t>searchClick</a:t>
            </a:r>
            <a:r>
              <a:rPr lang="en-US" altLang="ko-KR" sz="800" dirty="0" smtClean="0"/>
              <a:t>()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3. Project </a:t>
            </a:r>
            <a:r>
              <a:rPr lang="ko-KR" altLang="en-US" sz="800" b="1" dirty="0" smtClean="0"/>
              <a:t>선택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지정 된 프로젝트를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부모창에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전달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: </a:t>
            </a:r>
            <a:r>
              <a:rPr lang="en-US" altLang="ko-KR" sz="800" dirty="0" err="1" smtClean="0"/>
              <a:t>fnSaveProject</a:t>
            </a:r>
            <a:r>
              <a:rPr lang="en-US" altLang="ko-KR" sz="800" dirty="0" smtClean="0"/>
              <a:t>()</a:t>
            </a:r>
            <a:endParaRPr lang="en-US" altLang="ko-KR" sz="800" dirty="0" smtClean="0"/>
          </a:p>
          <a:p>
            <a:endParaRPr lang="en-US" altLang="ko-KR" sz="800" dirty="0" smtClean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56" y="669382"/>
            <a:ext cx="2782194" cy="46876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2" name="타원 21"/>
          <p:cNvSpPr/>
          <p:nvPr/>
        </p:nvSpPr>
        <p:spPr bwMode="auto">
          <a:xfrm>
            <a:off x="369651" y="174612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23" name="타원 22"/>
          <p:cNvSpPr/>
          <p:nvPr/>
        </p:nvSpPr>
        <p:spPr bwMode="auto">
          <a:xfrm>
            <a:off x="2066344" y="1237571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4" name="타원 23"/>
          <p:cNvSpPr/>
          <p:nvPr/>
        </p:nvSpPr>
        <p:spPr bwMode="auto">
          <a:xfrm>
            <a:off x="2425809" y="1237571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9837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86" y="555082"/>
            <a:ext cx="5574196" cy="4879999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기안서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송금요청서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기존 거래처 조회 팝업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거래처종류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거래처 타입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: </a:t>
            </a:r>
            <a:r>
              <a:rPr lang="en-US" altLang="ko-KR" sz="800" dirty="0" err="1" smtClean="0"/>
              <a:t>getCustKindList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조회 버튼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검색 조건에 따라 거래처 정보 조회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: </a:t>
            </a:r>
            <a:r>
              <a:rPr lang="en-US" altLang="ko-KR" sz="800" dirty="0" err="1" smtClean="0"/>
              <a:t>searchClick</a:t>
            </a:r>
            <a:r>
              <a:rPr lang="en-US" altLang="ko-KR" sz="800" dirty="0" smtClean="0"/>
              <a:t>()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거래처 목록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검색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거래처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정보를 바인딩한 목록 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: </a:t>
            </a:r>
            <a:r>
              <a:rPr lang="en-US" altLang="ko-KR" sz="800" dirty="0" err="1" smtClean="0"/>
              <a:t>AUIGrid.setGridData</a:t>
            </a:r>
            <a:r>
              <a:rPr lang="en-US" altLang="ko-KR" sz="800" dirty="0" smtClean="0"/>
              <a:t>()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거래처 선택 버튼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거래처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정보를 부모 창에 전달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: </a:t>
            </a:r>
            <a:r>
              <a:rPr lang="en-US" altLang="ko-KR" sz="800" dirty="0" err="1" smtClean="0"/>
              <a:t>doSelectRow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6" name="타원 15"/>
          <p:cNvSpPr/>
          <p:nvPr/>
        </p:nvSpPr>
        <p:spPr bwMode="auto">
          <a:xfrm>
            <a:off x="2756055" y="137151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5580253" y="1402311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5" name="타원 24"/>
          <p:cNvSpPr/>
          <p:nvPr/>
        </p:nvSpPr>
        <p:spPr bwMode="auto">
          <a:xfrm>
            <a:off x="525963" y="265987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26" name="타원 25"/>
          <p:cNvSpPr/>
          <p:nvPr/>
        </p:nvSpPr>
        <p:spPr bwMode="auto">
          <a:xfrm>
            <a:off x="5423055" y="283381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853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911" y="755330"/>
            <a:ext cx="3480012" cy="4072301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64" y="755330"/>
            <a:ext cx="4139226" cy="4233728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826" y="755330"/>
            <a:ext cx="1925948" cy="2848819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>
                <a:solidFill>
                  <a:schemeClr val="bg1"/>
                </a:solidFill>
              </a:rPr>
              <a:t>기안서</a:t>
            </a:r>
            <a:r>
              <a:rPr lang="en-US" altLang="ko-KR" sz="1400" b="1" dirty="0">
                <a:solidFill>
                  <a:schemeClr val="bg1"/>
                </a:solidFill>
              </a:rPr>
              <a:t>(</a:t>
            </a:r>
            <a:r>
              <a:rPr lang="ko-KR" altLang="en-US" sz="1400" b="1" dirty="0" err="1">
                <a:solidFill>
                  <a:schemeClr val="bg1"/>
                </a:solidFill>
              </a:rPr>
              <a:t>송금요청서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참조 문서 선택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결재문서</a:t>
            </a:r>
            <a:r>
              <a:rPr lang="ko-KR" altLang="en-US" sz="800" b="1" dirty="0" smtClean="0"/>
              <a:t> 트리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결재문서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관련 트리 정보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_</a:t>
            </a:r>
            <a:r>
              <a:rPr lang="en-US" altLang="ko-KR" sz="800" dirty="0" err="1" smtClean="0"/>
              <a:t>fn_BindingFolderTree</a:t>
            </a:r>
            <a:r>
              <a:rPr lang="en-US" altLang="ko-KR" sz="800" dirty="0" smtClean="0"/>
              <a:t>()</a:t>
            </a: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문서조회</a:t>
            </a:r>
            <a:endParaRPr lang="en-US" altLang="ko-KR" sz="800" b="1" dirty="0" smtClean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기간 및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검색어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입력을 통한 조회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_</a:t>
            </a:r>
            <a:r>
              <a:rPr lang="en-US" altLang="ko-KR" sz="800" dirty="0" err="1" smtClean="0"/>
              <a:t>fnSearchDocList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3. </a:t>
            </a:r>
            <a:r>
              <a:rPr lang="ko-KR" altLang="en-US" sz="800" b="1" dirty="0" err="1" smtClean="0"/>
              <a:t>문서목록</a:t>
            </a:r>
            <a:endParaRPr lang="en-US" altLang="ko-KR" sz="800" b="1" dirty="0" smtClean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조건에 따른 목록 조회 화면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getDocList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목록 내 </a:t>
            </a:r>
            <a:r>
              <a:rPr lang="ko-KR" altLang="en-US" sz="800" b="1" dirty="0" err="1" smtClean="0"/>
              <a:t>문서선택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 된 문서 상세페이지 팝업 노출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: </a:t>
            </a:r>
            <a:r>
              <a:rPr lang="en-US" altLang="ko-KR" sz="800" dirty="0" err="1" smtClean="0"/>
              <a:t>fnOpenDoc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첨부파일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첨부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Div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: </a:t>
            </a:r>
            <a:r>
              <a:rPr lang="en-US" altLang="ko-KR" sz="800" dirty="0" err="1" smtClean="0"/>
              <a:t>FileAttach_OnClick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err="1" smtClean="0"/>
              <a:t>참조결재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참조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결재 팝업 창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/>
              <a:t>_</a:t>
            </a:r>
            <a:r>
              <a:rPr lang="en-US" altLang="ko-KR" sz="800" dirty="0" err="1" smtClean="0"/>
              <a:t>FORM_fnSelectDocLink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err="1" smtClean="0"/>
              <a:t>의견보기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 된 의견 정보 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fnViewComment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8. </a:t>
            </a:r>
            <a:r>
              <a:rPr lang="ko-KR" altLang="en-US" sz="800" b="1" dirty="0" smtClean="0"/>
              <a:t>결재선 보기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결재선 정보 노출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fnViewLine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9. </a:t>
            </a:r>
            <a:r>
              <a:rPr lang="ko-KR" altLang="en-US" sz="800" b="1" dirty="0" smtClean="0"/>
              <a:t>인쇄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문서 화면 인쇄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fnPrintContent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10. </a:t>
            </a:r>
            <a:r>
              <a:rPr lang="ko-KR" altLang="en-US" sz="800" b="1" dirty="0" err="1" smtClean="0"/>
              <a:t>권한관리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문서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권한관리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팝업 페이지 로드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fnAuthMgr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11. </a:t>
            </a:r>
            <a:r>
              <a:rPr lang="ko-KR" altLang="en-US" sz="800" b="1" dirty="0" err="1" smtClean="0"/>
              <a:t>의견보기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번 동일 기능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된 의견 정보 노출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/>
              <a:t>fnViewComment</a:t>
            </a:r>
            <a:r>
              <a:rPr lang="en-US" altLang="ko-KR" sz="800" dirty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12. </a:t>
            </a:r>
            <a:r>
              <a:rPr lang="ko-KR" altLang="en-US" sz="800" b="1" dirty="0" err="1" smtClean="0"/>
              <a:t>결재선보기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번 동일 기능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결재선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정보 노출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/>
              <a:t>fnViewLine</a:t>
            </a:r>
            <a:r>
              <a:rPr lang="en-US" altLang="ko-KR" sz="800" dirty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/>
          </a:p>
          <a:p>
            <a:r>
              <a:rPr lang="en-US" altLang="ko-KR" sz="800" b="1" dirty="0" smtClean="0"/>
              <a:t>13. </a:t>
            </a:r>
            <a:r>
              <a:rPr lang="ko-KR" altLang="en-US" sz="800" b="1" dirty="0" smtClean="0"/>
              <a:t>문서 상세페이지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상세내용 페이지 로드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GetDocInfo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939246" y="10849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54035" y="12459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154004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5387009" y="872670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867639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541331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8612" y="3118982"/>
            <a:ext cx="3052555" cy="1753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1791" y="1435762"/>
            <a:ext cx="747766" cy="781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00432" y="695455"/>
            <a:ext cx="3566122" cy="4183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93561" y="1435762"/>
            <a:ext cx="3102658" cy="781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12459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93561" y="2555310"/>
            <a:ext cx="3102658" cy="2167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236072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309323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161188" y="10849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11" name="꺾인 연결선 10"/>
          <p:cNvCxnSpPr>
            <a:stCxn id="2" idx="2"/>
            <a:endCxn id="36" idx="2"/>
          </p:cNvCxnSpPr>
          <p:nvPr/>
        </p:nvCxnSpPr>
        <p:spPr>
          <a:xfrm rot="16200000" flipH="1">
            <a:off x="3621790" y="2317445"/>
            <a:ext cx="1584802" cy="3538603"/>
          </a:xfrm>
          <a:prstGeom prst="bentConnector3">
            <a:avLst>
              <a:gd name="adj1" fmla="val 114425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058149" y="695456"/>
            <a:ext cx="2032479" cy="2952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09512" y="1328282"/>
            <a:ext cx="3358138" cy="17666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09512" y="1671181"/>
            <a:ext cx="3358138" cy="73864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509512" y="2566531"/>
            <a:ext cx="3358138" cy="217691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1631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123141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2517289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198113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531488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874388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9579238" y="1069489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6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911" y="755330"/>
            <a:ext cx="3480012" cy="4072301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64" y="755330"/>
            <a:ext cx="4139226" cy="4233728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826" y="755330"/>
            <a:ext cx="1925948" cy="2848819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>
                <a:solidFill>
                  <a:schemeClr val="bg1"/>
                </a:solidFill>
              </a:rPr>
              <a:t>기안서</a:t>
            </a:r>
            <a:r>
              <a:rPr lang="en-US" altLang="ko-KR" sz="1400" b="1" dirty="0">
                <a:solidFill>
                  <a:schemeClr val="bg1"/>
                </a:solidFill>
              </a:rPr>
              <a:t>(</a:t>
            </a:r>
            <a:r>
              <a:rPr lang="ko-KR" altLang="en-US" sz="1400" b="1" dirty="0" err="1">
                <a:solidFill>
                  <a:schemeClr val="bg1"/>
                </a:solidFill>
              </a:rPr>
              <a:t>송금요청서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</a:rPr>
              <a:t>문서권한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 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14. </a:t>
            </a:r>
            <a:r>
              <a:rPr lang="ko-KR" altLang="en-US" sz="800" b="1" dirty="0" err="1" smtClean="0"/>
              <a:t>부서찾기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및 부서 선택 팝업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_</a:t>
            </a:r>
            <a:r>
              <a:rPr lang="en-US" altLang="ko-KR" sz="800" dirty="0" err="1" smtClean="0"/>
              <a:t>fnAuthAdd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15. </a:t>
            </a:r>
            <a:r>
              <a:rPr lang="ko-KR" altLang="en-US" sz="800" b="1" dirty="0" err="1" smtClean="0"/>
              <a:t>사용자찾기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및 부서 선택 팝업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</a:t>
            </a:r>
            <a:r>
              <a:rPr lang="en-US" altLang="ko-KR" sz="800" dirty="0"/>
              <a:t>: _</a:t>
            </a:r>
            <a:r>
              <a:rPr lang="en-US" altLang="ko-KR" sz="800" dirty="0" err="1" smtClean="0"/>
              <a:t>fnAuthAdd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16. </a:t>
            </a:r>
            <a:r>
              <a:rPr lang="ko-KR" altLang="en-US" sz="800" b="1" dirty="0" smtClean="0"/>
              <a:t>삭제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권한 목록에서 삭제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fnAuthDel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17. </a:t>
            </a:r>
            <a:r>
              <a:rPr lang="ko-KR" altLang="en-US" sz="800" b="1" dirty="0" smtClean="0"/>
              <a:t>저장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문서 권한 정보 저장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: </a:t>
            </a:r>
            <a:r>
              <a:rPr lang="en-US" altLang="ko-KR" sz="800" dirty="0" err="1" smtClean="0"/>
              <a:t>fnSave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939246" y="10849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54035" y="12459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154004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5387009" y="872670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867639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541331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8612" y="3118982"/>
            <a:ext cx="3052555" cy="1753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1791" y="1435762"/>
            <a:ext cx="747766" cy="781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00432" y="695455"/>
            <a:ext cx="3566122" cy="4183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93561" y="1435762"/>
            <a:ext cx="3102658" cy="781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12459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93561" y="2555310"/>
            <a:ext cx="3102658" cy="2167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236072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309323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161188" y="10849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11" name="꺾인 연결선 10"/>
          <p:cNvCxnSpPr>
            <a:stCxn id="29" idx="0"/>
            <a:endCxn id="44" idx="0"/>
          </p:cNvCxnSpPr>
          <p:nvPr/>
        </p:nvCxnSpPr>
        <p:spPr>
          <a:xfrm rot="5400000" flipH="1" flipV="1">
            <a:off x="7193937" y="-1007781"/>
            <a:ext cx="177214" cy="3583689"/>
          </a:xfrm>
          <a:prstGeom prst="bentConnector3">
            <a:avLst>
              <a:gd name="adj1" fmla="val 228997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058149" y="695456"/>
            <a:ext cx="2032479" cy="2952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09512" y="1328282"/>
            <a:ext cx="3358138" cy="17666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09512" y="1671181"/>
            <a:ext cx="3358138" cy="73864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509512" y="2566531"/>
            <a:ext cx="3358138" cy="217691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1631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123141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2517289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198113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531488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874388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9579238" y="1069489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41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76" y="685800"/>
            <a:ext cx="5147099" cy="6103040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019" y="686472"/>
            <a:ext cx="3981152" cy="3266495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>
                <a:solidFill>
                  <a:schemeClr val="bg1"/>
                </a:solidFill>
              </a:rPr>
              <a:t>기안서</a:t>
            </a:r>
            <a:r>
              <a:rPr lang="en-US" altLang="ko-KR" sz="1400" b="1" dirty="0">
                <a:solidFill>
                  <a:schemeClr val="bg1"/>
                </a:solidFill>
              </a:rPr>
              <a:t>(</a:t>
            </a:r>
            <a:r>
              <a:rPr lang="ko-KR" altLang="en-US" sz="1400" b="1" dirty="0" err="1">
                <a:solidFill>
                  <a:schemeClr val="bg1"/>
                </a:solidFill>
              </a:rPr>
              <a:t>송금요청서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 –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결재상신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기안부서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기안자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결재 프로세스 정보</a:t>
            </a:r>
            <a:endParaRPr lang="en-US" altLang="ko-KR" sz="800" dirty="0" smtClean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2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결재 상신 정보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상신한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내역 조회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err="1" smtClean="0"/>
              <a:t>담당결재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담당자 결재 프로세스 정보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상신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결재상신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진행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 err="1" smtClean="0"/>
              <a:t>DraftAction_OnClick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5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결재선지정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결재선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지정 관련 팝업 창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TotalApprovalLineMgr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/>
              <a:t>6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의견입력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의견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입력창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노출 및 기입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DraftComment_OnClick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smtClean="0"/>
              <a:t>보안설정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보안문서는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지정된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회람자만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열람가능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SetSecurity_OnClick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/>
              <a:t>8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인쇄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양식화면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인쇄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 err="1" smtClean="0"/>
              <a:t>printNow</a:t>
            </a:r>
            <a:r>
              <a:rPr lang="en-US" altLang="ko-KR" sz="800" dirty="0" smtClean="0"/>
              <a:t>()</a:t>
            </a:r>
            <a:endParaRPr lang="en-US" altLang="ko-KR" sz="8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004142" y="7727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58054" y="7727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19575" y="1390650"/>
            <a:ext cx="1088898" cy="590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442193" y="16352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960599" y="362598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3098" y="2079868"/>
            <a:ext cx="4673089" cy="4025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790821" y="606207"/>
            <a:ext cx="4092215" cy="3394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47" name="꺾인 연결선 46"/>
          <p:cNvCxnSpPr>
            <a:stCxn id="30" idx="0"/>
            <a:endCxn id="46" idx="0"/>
          </p:cNvCxnSpPr>
          <p:nvPr/>
        </p:nvCxnSpPr>
        <p:spPr>
          <a:xfrm rot="5400000" flipH="1" flipV="1">
            <a:off x="4384433" y="-2679786"/>
            <a:ext cx="166502" cy="6738489"/>
          </a:xfrm>
          <a:prstGeom prst="bentConnector3">
            <a:avLst>
              <a:gd name="adj1" fmla="val 237296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04423" y="6200774"/>
            <a:ext cx="995777" cy="523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993877" y="636651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489917" y="7727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947117" y="7727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432892" y="7727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79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48820</TotalTime>
  <Words>837</Words>
  <Application>Microsoft Office PowerPoint</Application>
  <PresentationFormat>와이드스크린</PresentationFormat>
  <Paragraphs>287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이우형</cp:lastModifiedBy>
  <cp:revision>851</cp:revision>
  <dcterms:created xsi:type="dcterms:W3CDTF">2019-06-18T00:52:31Z</dcterms:created>
  <dcterms:modified xsi:type="dcterms:W3CDTF">2021-07-16T00:49:24Z</dcterms:modified>
</cp:coreProperties>
</file>