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61" r:id="rId3"/>
    <p:sldId id="269" r:id="rId4"/>
    <p:sldId id="283" r:id="rId5"/>
    <p:sldId id="286" r:id="rId6"/>
    <p:sldId id="285" r:id="rId7"/>
    <p:sldId id="28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3875" autoAdjust="0"/>
  </p:normalViewPr>
  <p:slideViewPr>
    <p:cSldViewPr snapToGrid="0" showGuides="1">
      <p:cViewPr>
        <p:scale>
          <a:sx n="150" d="100"/>
          <a:sy n="150" d="100"/>
        </p:scale>
        <p:origin x="11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000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839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217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48718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</a:rPr>
              <a:t>기안서</a:t>
            </a:r>
            <a:r>
              <a:rPr lang="en-US" altLang="ko-KR" sz="3200" b="1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실적</a:t>
            </a:r>
            <a:r>
              <a:rPr lang="en-US" altLang="ko-KR" sz="3200" b="1" dirty="0" smtClean="0">
                <a:solidFill>
                  <a:schemeClr val="bg1"/>
                </a:solidFill>
                <a:latin typeface="+mn-ea"/>
              </a:rPr>
              <a:t>) 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기능 정의서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21.07.20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406437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21.07.20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56" y="390045"/>
            <a:ext cx="4497587" cy="6460434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기안서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실적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신청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err="1" smtClean="0"/>
              <a:t>기안서</a:t>
            </a:r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예산</a:t>
            </a:r>
            <a:r>
              <a:rPr lang="en-US" altLang="ko-KR" sz="800" b="1" dirty="0" smtClean="0"/>
              <a:t>) </a:t>
            </a:r>
            <a:r>
              <a:rPr lang="ko-KR" altLang="en-US" sz="800" b="1" dirty="0" smtClean="0"/>
              <a:t>불러오기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실적을 입력하기 위한 </a:t>
            </a:r>
            <a:r>
              <a:rPr lang="ko-KR" altLang="en-US" sz="800" dirty="0" err="1" smtClean="0"/>
              <a:t>기안서</a:t>
            </a:r>
            <a:r>
              <a:rPr lang="ko-KR" altLang="en-US" sz="800" dirty="0" smtClean="0"/>
              <a:t> 가져오기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fnOpenApproval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기안유형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기안서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실적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은 </a:t>
            </a:r>
            <a:r>
              <a:rPr lang="ko-KR" altLang="en-US" sz="800" dirty="0" err="1" smtClean="0"/>
              <a:t>게임행사</a:t>
            </a:r>
            <a:r>
              <a:rPr lang="en-US" altLang="ko-KR" sz="800" dirty="0" smtClean="0"/>
              <a:t>_Project, </a:t>
            </a:r>
            <a:r>
              <a:rPr lang="ko-KR" altLang="en-US" sz="800" dirty="0" err="1" smtClean="0"/>
              <a:t>게임마케팅</a:t>
            </a:r>
            <a:r>
              <a:rPr lang="en-US" altLang="ko-KR" sz="800" dirty="0" smtClean="0"/>
              <a:t>_Project </a:t>
            </a:r>
            <a:r>
              <a:rPr lang="ko-KR" altLang="en-US" sz="800" dirty="0" smtClean="0"/>
              <a:t>두 유형만 지정 가능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fnChangeApprFg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err="1" smtClean="0"/>
              <a:t>예산금액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기안 당시에 예산 금액으로 </a:t>
            </a:r>
            <a:r>
              <a:rPr lang="ko-KR" altLang="en-US" sz="800" dirty="0" err="1" smtClean="0"/>
              <a:t>기안서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예산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을 선택하면 자동으로 입력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err="1" smtClean="0"/>
              <a:t>실적</a:t>
            </a:r>
            <a:r>
              <a:rPr lang="ko-KR" altLang="en-US" sz="800" b="1" dirty="0" err="1" smtClean="0"/>
              <a:t>금액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실적 금액에 대하여 입력하는 영역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smtClean="0"/>
              <a:t>지급내용상세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실적율</a:t>
            </a:r>
            <a:r>
              <a:rPr lang="ko-KR" altLang="en-US" sz="800" dirty="0" smtClean="0"/>
              <a:t> 및 상세 내용을 입력</a:t>
            </a:r>
            <a:endParaRPr lang="en-US" altLang="ko-KR" sz="800" dirty="0" smtClean="0"/>
          </a:p>
          <a:p>
            <a:pPr marL="171450" indent="-171450">
              <a:buFontTx/>
              <a:buChar char="-"/>
            </a:pPr>
            <a:endParaRPr lang="en-US" altLang="ko-KR" sz="800" b="1" dirty="0" smtClean="0"/>
          </a:p>
          <a:p>
            <a:r>
              <a:rPr lang="en-US" altLang="ko-KR" sz="800" b="1" dirty="0" smtClean="0"/>
              <a:t>6. </a:t>
            </a:r>
            <a:r>
              <a:rPr lang="ko-KR" altLang="en-US" sz="800" b="1" dirty="0" smtClean="0"/>
              <a:t>파일첨부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필수 항목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)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실적에 대한 증빙 파일을 첨부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AddFile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err="1" smtClean="0"/>
              <a:t>참조결재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참조결재</a:t>
            </a:r>
            <a:r>
              <a:rPr lang="ko-KR" altLang="en-US" sz="800" dirty="0" smtClean="0"/>
              <a:t> 정보를 설정하기 위한 팝업 호출</a:t>
            </a:r>
            <a:endParaRPr lang="en-US" altLang="ko-KR" sz="800" dirty="0" smtClean="0"/>
          </a:p>
          <a:p>
            <a:r>
              <a:rPr lang="en-US" altLang="ko-KR" sz="800" dirty="0"/>
              <a:t>: _</a:t>
            </a:r>
            <a:r>
              <a:rPr lang="en-US" altLang="ko-KR" sz="800" dirty="0" err="1"/>
              <a:t>FORM_fnSelectDocLink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8. </a:t>
            </a:r>
            <a:r>
              <a:rPr lang="ko-KR" altLang="en-US" sz="800" b="1" dirty="0" err="1" smtClean="0"/>
              <a:t>임시저장</a:t>
            </a:r>
            <a:r>
              <a:rPr lang="ko-KR" altLang="en-US" sz="800" b="1" dirty="0" smtClean="0"/>
              <a:t> 버튼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현재까지 작성한 정보 </a:t>
            </a:r>
            <a:r>
              <a:rPr lang="ko-KR" altLang="en-US" sz="800" dirty="0" err="1" smtClean="0"/>
              <a:t>임시저장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fnSaveClick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9. </a:t>
            </a:r>
            <a:r>
              <a:rPr lang="ko-KR" altLang="en-US" sz="800" b="1" dirty="0" err="1" smtClean="0"/>
              <a:t>결재상신</a:t>
            </a:r>
            <a:r>
              <a:rPr lang="ko-KR" altLang="en-US" sz="800" b="1" dirty="0" smtClean="0"/>
              <a:t> 버튼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전자결재 양식 호출</a:t>
            </a:r>
            <a:endParaRPr lang="en-US" altLang="ko-KR" sz="800" dirty="0"/>
          </a:p>
          <a:p>
            <a:r>
              <a:rPr lang="en-US" altLang="ko-KR" sz="800" dirty="0"/>
              <a:t>: </a:t>
            </a:r>
            <a:r>
              <a:rPr lang="en-US" altLang="ko-KR" sz="800" dirty="0" err="1"/>
              <a:t>fnDraftClick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10. </a:t>
            </a:r>
            <a:r>
              <a:rPr lang="ko-KR" altLang="en-US" sz="800" b="1" dirty="0" smtClean="0"/>
              <a:t>삭제 </a:t>
            </a:r>
            <a:r>
              <a:rPr lang="ko-KR" altLang="en-US" sz="800" b="1" dirty="0"/>
              <a:t>버튼</a:t>
            </a:r>
            <a:endParaRPr lang="en-US" altLang="ko-KR" sz="800" b="1" dirty="0"/>
          </a:p>
          <a:p>
            <a:r>
              <a:rPr lang="en-US" altLang="ko-KR" sz="800" dirty="0" smtClean="0"/>
              <a:t>-</a:t>
            </a:r>
            <a:r>
              <a:rPr lang="ko-KR" altLang="en-US" sz="800" dirty="0"/>
              <a:t> </a:t>
            </a:r>
            <a:r>
              <a:rPr lang="ko-KR" altLang="en-US" sz="800" dirty="0" err="1" smtClean="0"/>
              <a:t>임시저장</a:t>
            </a:r>
            <a:r>
              <a:rPr lang="ko-KR" altLang="en-US" sz="800" dirty="0" smtClean="0"/>
              <a:t> 정보와 상신 된 정보 삭제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fnDeleteClick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11. </a:t>
            </a:r>
            <a:r>
              <a:rPr lang="ko-KR" altLang="en-US" sz="800" b="1" dirty="0" smtClean="0"/>
              <a:t>목록 </a:t>
            </a:r>
            <a:r>
              <a:rPr lang="ko-KR" altLang="en-US" sz="800" b="1" dirty="0"/>
              <a:t>버튼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기안 목록으로 이동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fnList</a:t>
            </a:r>
            <a:endParaRPr lang="en-US" altLang="ko-KR" sz="800" dirty="0"/>
          </a:p>
        </p:txBody>
      </p:sp>
      <p:sp>
        <p:nvSpPr>
          <p:cNvPr id="35" name="직사각형 34"/>
          <p:cNvSpPr/>
          <p:nvPr/>
        </p:nvSpPr>
        <p:spPr>
          <a:xfrm>
            <a:off x="157613" y="1779866"/>
            <a:ext cx="4507399" cy="68911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59274" y="3156436"/>
            <a:ext cx="4505739" cy="142460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59275" y="4581045"/>
            <a:ext cx="4505738" cy="13086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59274" y="6081856"/>
            <a:ext cx="4505739" cy="32964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636888" y="920132"/>
            <a:ext cx="824951" cy="18221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73" name="타원 72"/>
          <p:cNvSpPr/>
          <p:nvPr/>
        </p:nvSpPr>
        <p:spPr bwMode="auto">
          <a:xfrm>
            <a:off x="3321574" y="6407082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159272" y="2485545"/>
            <a:ext cx="4505741" cy="66260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75" name="타원 74"/>
          <p:cNvSpPr/>
          <p:nvPr/>
        </p:nvSpPr>
        <p:spPr bwMode="auto">
          <a:xfrm>
            <a:off x="4042160" y="6407082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76" name="타원 75"/>
          <p:cNvSpPr/>
          <p:nvPr/>
        </p:nvSpPr>
        <p:spPr bwMode="auto">
          <a:xfrm>
            <a:off x="3727422" y="6407082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77" name="타원 76"/>
          <p:cNvSpPr/>
          <p:nvPr/>
        </p:nvSpPr>
        <p:spPr bwMode="auto">
          <a:xfrm>
            <a:off x="4307204" y="6407082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48" name="타원 47"/>
          <p:cNvSpPr/>
          <p:nvPr/>
        </p:nvSpPr>
        <p:spPr bwMode="auto">
          <a:xfrm>
            <a:off x="1538686" y="825264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67" name="타원 66"/>
          <p:cNvSpPr/>
          <p:nvPr/>
        </p:nvSpPr>
        <p:spPr bwMode="auto">
          <a:xfrm>
            <a:off x="54066" y="4478873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68" name="타원 67"/>
          <p:cNvSpPr/>
          <p:nvPr/>
        </p:nvSpPr>
        <p:spPr bwMode="auto">
          <a:xfrm>
            <a:off x="66125" y="5994064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275229" y="1417089"/>
            <a:ext cx="1524001" cy="15737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78" name="타원 77"/>
          <p:cNvSpPr/>
          <p:nvPr/>
        </p:nvSpPr>
        <p:spPr bwMode="auto">
          <a:xfrm>
            <a:off x="59775" y="1690526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79" name="타원 78"/>
          <p:cNvSpPr/>
          <p:nvPr/>
        </p:nvSpPr>
        <p:spPr bwMode="auto">
          <a:xfrm>
            <a:off x="60937" y="2390103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80" name="타원 79"/>
          <p:cNvSpPr/>
          <p:nvPr/>
        </p:nvSpPr>
        <p:spPr bwMode="auto">
          <a:xfrm>
            <a:off x="59775" y="3050960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81" name="타원 80"/>
          <p:cNvSpPr/>
          <p:nvPr/>
        </p:nvSpPr>
        <p:spPr bwMode="auto">
          <a:xfrm>
            <a:off x="59302" y="5796428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54" name="타원 53"/>
          <p:cNvSpPr/>
          <p:nvPr/>
        </p:nvSpPr>
        <p:spPr bwMode="auto">
          <a:xfrm>
            <a:off x="167556" y="1327059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322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06" y="390672"/>
            <a:ext cx="6201744" cy="4895022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기안서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실적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기안서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예산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선택 팝업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검색 버튼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기안서</a:t>
            </a:r>
            <a:r>
              <a:rPr lang="ko-KR" altLang="en-US" sz="800" dirty="0" smtClean="0"/>
              <a:t> 목록 검색</a:t>
            </a:r>
            <a:endParaRPr lang="en-US" altLang="ko-KR" sz="800" dirty="0" smtClean="0"/>
          </a:p>
          <a:p>
            <a:r>
              <a:rPr lang="en-US" altLang="ko-KR" sz="800" dirty="0"/>
              <a:t>: </a:t>
            </a:r>
            <a:r>
              <a:rPr lang="en-US" altLang="ko-KR" sz="800" dirty="0" err="1" smtClean="0"/>
              <a:t>GetList</a:t>
            </a:r>
            <a:endParaRPr lang="en-US" altLang="ko-KR" sz="800" dirty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양식구분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양식 구분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예산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계약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발주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비용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실적</a:t>
            </a:r>
            <a:r>
              <a:rPr lang="en-US" altLang="ko-KR" sz="800" dirty="0" smtClean="0"/>
              <a:t>)</a:t>
            </a:r>
            <a:endParaRPr lang="en-US" altLang="ko-KR" sz="800" dirty="0" smtClean="0"/>
          </a:p>
          <a:p>
            <a:r>
              <a:rPr lang="en-US" altLang="ko-KR" sz="800" dirty="0"/>
              <a:t>: </a:t>
            </a:r>
            <a:r>
              <a:rPr lang="en-US" altLang="ko-KR" sz="800" dirty="0" err="1" smtClean="0"/>
              <a:t>fnApprovalCostFlagList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err="1" smtClean="0"/>
              <a:t>기안서</a:t>
            </a:r>
            <a:r>
              <a:rPr lang="ko-KR" altLang="en-US" sz="800" b="1" dirty="0" smtClean="0"/>
              <a:t> 목록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기안서</a:t>
            </a:r>
            <a:r>
              <a:rPr lang="ko-KR" altLang="en-US" sz="800" dirty="0" smtClean="0"/>
              <a:t> 목록 정보 로드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GetList</a:t>
            </a:r>
            <a:endParaRPr lang="en-US" altLang="ko-KR" sz="800" dirty="0" smtClean="0"/>
          </a:p>
        </p:txBody>
      </p:sp>
      <p:sp>
        <p:nvSpPr>
          <p:cNvPr id="30" name="타원 29"/>
          <p:cNvSpPr/>
          <p:nvPr/>
        </p:nvSpPr>
        <p:spPr bwMode="auto">
          <a:xfrm>
            <a:off x="3843103" y="904195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07037" y="1575084"/>
            <a:ext cx="5913783" cy="44726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32" name="타원 31"/>
          <p:cNvSpPr/>
          <p:nvPr/>
        </p:nvSpPr>
        <p:spPr bwMode="auto">
          <a:xfrm>
            <a:off x="108835" y="1492802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33" name="타원 32"/>
          <p:cNvSpPr/>
          <p:nvPr/>
        </p:nvSpPr>
        <p:spPr bwMode="auto">
          <a:xfrm>
            <a:off x="49668" y="1293477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0494" y="800661"/>
            <a:ext cx="2010056" cy="8478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타원 35"/>
          <p:cNvSpPr/>
          <p:nvPr/>
        </p:nvSpPr>
        <p:spPr bwMode="auto">
          <a:xfrm>
            <a:off x="6866255" y="692988"/>
            <a:ext cx="196404" cy="18996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cxnSp>
        <p:nvCxnSpPr>
          <p:cNvPr id="38" name="꺾인 연결선 37"/>
          <p:cNvCxnSpPr>
            <a:stCxn id="2" idx="0"/>
            <a:endCxn id="36" idx="2"/>
          </p:cNvCxnSpPr>
          <p:nvPr/>
        </p:nvCxnSpPr>
        <p:spPr>
          <a:xfrm rot="5400000" flipH="1" flipV="1">
            <a:off x="3755876" y="-1780455"/>
            <a:ext cx="541953" cy="56788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66750" y="1329923"/>
            <a:ext cx="1041400" cy="1408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21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>
                <a:solidFill>
                  <a:schemeClr val="bg1"/>
                </a:solidFill>
              </a:rPr>
              <a:t>기안서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실적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참조 결재 팝업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1. </a:t>
            </a:r>
            <a:r>
              <a:rPr lang="ko-KR" altLang="en-US" sz="700" b="1" dirty="0" smtClean="0"/>
              <a:t>결재 문서 트리</a:t>
            </a:r>
            <a:endParaRPr lang="en-US" altLang="ko-KR" sz="700" b="1" dirty="0" smtClean="0"/>
          </a:p>
          <a:p>
            <a:r>
              <a:rPr kumimoji="0" lang="en-US" altLang="ko-KR" sz="7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700" noProof="0" dirty="0" smtClean="0">
                <a:latin typeface="맑은 고딕" panose="020F0502020204030204"/>
                <a:ea typeface="맑은 고딕" panose="020B0503020000020004" pitchFamily="50" charset="-127"/>
              </a:rPr>
              <a:t>결재 타입 트리</a:t>
            </a:r>
            <a:r>
              <a:rPr lang="en-US" altLang="ko-KR" sz="700" dirty="0" smtClean="0"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7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700" dirty="0" smtClean="0"/>
              <a:t>: _</a:t>
            </a:r>
            <a:r>
              <a:rPr lang="en-US" altLang="ko-KR" sz="700" dirty="0" err="1" smtClean="0"/>
              <a:t>fn_BindingFolderTree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2. </a:t>
            </a:r>
            <a:r>
              <a:rPr lang="ko-KR" altLang="en-US" sz="700" b="1" dirty="0" smtClean="0"/>
              <a:t>문서 조회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조건에 따라 결재 문서 검색</a:t>
            </a:r>
            <a:endParaRPr lang="en-US" altLang="ko-KR" sz="700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fnSearchDocList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3. </a:t>
            </a:r>
            <a:r>
              <a:rPr lang="ko-KR" altLang="en-US" sz="700" b="1" dirty="0"/>
              <a:t>문서 </a:t>
            </a:r>
            <a:r>
              <a:rPr lang="ko-KR" altLang="en-US" sz="700" b="1" dirty="0" smtClean="0"/>
              <a:t>목록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검색 된 결재 문서 로드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getDocList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4. </a:t>
            </a:r>
            <a:r>
              <a:rPr lang="ko-KR" altLang="en-US" sz="700" b="1" dirty="0" smtClean="0"/>
              <a:t>확인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결재 문서를 부모 창의 전자결재양식 </a:t>
            </a:r>
            <a:r>
              <a:rPr lang="ko-KR" altLang="en-US" sz="700" dirty="0" err="1" smtClean="0"/>
              <a:t>참조결재</a:t>
            </a:r>
            <a:r>
              <a:rPr lang="ko-KR" altLang="en-US" sz="700" dirty="0" smtClean="0"/>
              <a:t> 부분에 적용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fnSelDocFile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5. </a:t>
            </a:r>
            <a:r>
              <a:rPr lang="ko-KR" altLang="en-US" sz="700" b="1" dirty="0" smtClean="0"/>
              <a:t>취소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팝업 닫기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fnCancelDocFile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6. </a:t>
            </a:r>
            <a:r>
              <a:rPr lang="ko-KR" altLang="en-US" sz="700" b="1" dirty="0"/>
              <a:t>문서 </a:t>
            </a:r>
            <a:r>
              <a:rPr lang="ko-KR" altLang="en-US" sz="700" b="1" dirty="0" smtClean="0"/>
              <a:t>선택 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양식 상세 페이지 팝업 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fnOpenDoc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7. </a:t>
            </a:r>
            <a:r>
              <a:rPr lang="ko-KR" altLang="en-US" sz="700" b="1" dirty="0" smtClean="0"/>
              <a:t>결재 문서 상세 정보 </a:t>
            </a:r>
            <a:endParaRPr lang="en-US" altLang="ko-KR" sz="700" b="1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GetDocInfo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8. </a:t>
            </a:r>
            <a:r>
              <a:rPr lang="ko-KR" altLang="en-US" sz="700" b="1" dirty="0" err="1" smtClean="0"/>
              <a:t>의견보기</a:t>
            </a:r>
            <a:r>
              <a:rPr lang="ko-KR" altLang="en-US" sz="700" b="1" dirty="0" smtClean="0"/>
              <a:t> </a:t>
            </a:r>
            <a:r>
              <a:rPr lang="ko-KR" altLang="en-US" sz="700" b="1" dirty="0" err="1" smtClean="0"/>
              <a:t>토글</a:t>
            </a:r>
            <a:r>
              <a:rPr lang="ko-KR" altLang="en-US" sz="700" b="1" dirty="0" smtClean="0"/>
              <a:t>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의견 입력 영역 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fnViewComment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9. </a:t>
            </a:r>
            <a:r>
              <a:rPr lang="ko-KR" altLang="en-US" sz="700" b="1" dirty="0" err="1" smtClean="0"/>
              <a:t>결재선보기</a:t>
            </a:r>
            <a:r>
              <a:rPr lang="ko-KR" altLang="en-US" sz="700" b="1" dirty="0" smtClean="0"/>
              <a:t> </a:t>
            </a:r>
            <a:r>
              <a:rPr lang="ko-KR" altLang="en-US" sz="700" b="1" dirty="0" err="1" smtClean="0"/>
              <a:t>토글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결재선 영역 노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fnViewLine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10. </a:t>
            </a:r>
            <a:r>
              <a:rPr lang="ko-KR" altLang="en-US" sz="700" b="1" dirty="0" smtClean="0"/>
              <a:t>인쇄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fnPrintContent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11. </a:t>
            </a:r>
            <a:r>
              <a:rPr lang="ko-KR" altLang="en-US" sz="700" b="1" dirty="0" err="1" smtClean="0"/>
              <a:t>권한관리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문서의 권한 관리 팝업 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fnAuthMgr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12. </a:t>
            </a:r>
            <a:r>
              <a:rPr lang="ko-KR" altLang="en-US" sz="700" b="1" dirty="0" err="1" smtClean="0"/>
              <a:t>부서찾기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fnAuthAdd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13. </a:t>
            </a:r>
            <a:r>
              <a:rPr lang="ko-KR" altLang="en-US" sz="700" b="1" dirty="0" err="1" smtClean="0"/>
              <a:t>사용자찾기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fnAuthAdd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14. </a:t>
            </a:r>
            <a:r>
              <a:rPr lang="ko-KR" altLang="en-US" sz="700" b="1" dirty="0" smtClean="0"/>
              <a:t>삭제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fnAuthDel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15. </a:t>
            </a:r>
            <a:r>
              <a:rPr lang="ko-KR" altLang="en-US" sz="700" b="1" dirty="0" smtClean="0"/>
              <a:t>저장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현재 지정 된 정보로 권한 정보 저장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fnSave</a:t>
            </a:r>
            <a:endParaRPr lang="en-US" altLang="ko-KR" sz="7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564" y="590052"/>
            <a:ext cx="3768105" cy="40723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47" y="428625"/>
            <a:ext cx="4642109" cy="4233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직사각형 24"/>
          <p:cNvSpPr/>
          <p:nvPr/>
        </p:nvSpPr>
        <p:spPr>
          <a:xfrm>
            <a:off x="1034498" y="2064927"/>
            <a:ext cx="3594651" cy="22992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4321038" y="71486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30" name="타원 29"/>
          <p:cNvSpPr/>
          <p:nvPr/>
        </p:nvSpPr>
        <p:spPr bwMode="auto">
          <a:xfrm>
            <a:off x="4552950" y="70657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34499" y="1299613"/>
            <a:ext cx="3586370" cy="56321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6725" y="1089235"/>
            <a:ext cx="634447" cy="6990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005213" y="2311475"/>
            <a:ext cx="3702326" cy="22992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4860782" y="476367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008528" y="1436831"/>
            <a:ext cx="3702326" cy="84317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03557" y="1083992"/>
            <a:ext cx="3702326" cy="26007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9877" y="3888600"/>
            <a:ext cx="1929845" cy="28488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타원 44"/>
          <p:cNvSpPr/>
          <p:nvPr/>
        </p:nvSpPr>
        <p:spPr bwMode="auto">
          <a:xfrm>
            <a:off x="4909813" y="222858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5093010" y="70796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4912660" y="100290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/>
          <p:cNvSpPr/>
          <p:nvPr/>
        </p:nvSpPr>
        <p:spPr bwMode="auto">
          <a:xfrm>
            <a:off x="5440878" y="70796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4912660" y="133904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/>
          <p:cNvSpPr/>
          <p:nvPr/>
        </p:nvSpPr>
        <p:spPr bwMode="auto">
          <a:xfrm>
            <a:off x="5730769" y="7162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51" name="타원 50"/>
          <p:cNvSpPr/>
          <p:nvPr/>
        </p:nvSpPr>
        <p:spPr bwMode="auto">
          <a:xfrm>
            <a:off x="5987530" y="7162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52" name="타원 51"/>
          <p:cNvSpPr/>
          <p:nvPr/>
        </p:nvSpPr>
        <p:spPr bwMode="auto">
          <a:xfrm>
            <a:off x="8052770" y="37748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53" name="타원 52"/>
          <p:cNvSpPr/>
          <p:nvPr/>
        </p:nvSpPr>
        <p:spPr bwMode="auto">
          <a:xfrm>
            <a:off x="2729482" y="305960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54" name="타원 53"/>
          <p:cNvSpPr/>
          <p:nvPr/>
        </p:nvSpPr>
        <p:spPr bwMode="auto">
          <a:xfrm>
            <a:off x="8257631" y="43931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55" name="타원 54"/>
          <p:cNvSpPr/>
          <p:nvPr/>
        </p:nvSpPr>
        <p:spPr bwMode="auto">
          <a:xfrm>
            <a:off x="8604169" y="440322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</a:p>
        </p:txBody>
      </p:sp>
      <p:sp>
        <p:nvSpPr>
          <p:cNvPr id="56" name="타원 55"/>
          <p:cNvSpPr/>
          <p:nvPr/>
        </p:nvSpPr>
        <p:spPr bwMode="auto">
          <a:xfrm>
            <a:off x="8903652" y="441868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</a:p>
        </p:txBody>
      </p:sp>
      <p:sp>
        <p:nvSpPr>
          <p:cNvPr id="57" name="타원 56"/>
          <p:cNvSpPr/>
          <p:nvPr/>
        </p:nvSpPr>
        <p:spPr bwMode="auto">
          <a:xfrm>
            <a:off x="9619270" y="4221563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</a:p>
        </p:txBody>
      </p:sp>
      <p:sp>
        <p:nvSpPr>
          <p:cNvPr id="32" name="타원 31"/>
          <p:cNvSpPr/>
          <p:nvPr/>
        </p:nvSpPr>
        <p:spPr bwMode="auto">
          <a:xfrm>
            <a:off x="34497" y="100290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33" name="타원 32"/>
          <p:cNvSpPr/>
          <p:nvPr/>
        </p:nvSpPr>
        <p:spPr bwMode="auto">
          <a:xfrm>
            <a:off x="942271" y="120463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26" name="타원 25"/>
          <p:cNvSpPr/>
          <p:nvPr/>
        </p:nvSpPr>
        <p:spPr bwMode="auto">
          <a:xfrm>
            <a:off x="947397" y="195781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cxnSp>
        <p:nvCxnSpPr>
          <p:cNvPr id="5" name="꺾인 연결선 4"/>
          <p:cNvCxnSpPr>
            <a:stCxn id="53" idx="0"/>
            <a:endCxn id="41" idx="2"/>
          </p:cNvCxnSpPr>
          <p:nvPr/>
        </p:nvCxnSpPr>
        <p:spPr>
          <a:xfrm rot="5400000" flipH="1" flipV="1">
            <a:off x="2600108" y="798926"/>
            <a:ext cx="2488251" cy="20330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1" idx="6"/>
          </p:cNvCxnSpPr>
          <p:nvPr/>
        </p:nvCxnSpPr>
        <p:spPr>
          <a:xfrm>
            <a:off x="6183934" y="811226"/>
            <a:ext cx="1967039" cy="29433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10" y="396342"/>
            <a:ext cx="3791154" cy="588213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기안서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실적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전자결재 양식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결재 정보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기안서</a:t>
            </a:r>
            <a:r>
              <a:rPr lang="ko-KR" altLang="en-US" sz="800" dirty="0" smtClean="0"/>
              <a:t> 신청에서 작성 한 정보 노출 영역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기안 결재자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기안자 결재 프로세스 정보를 확인 가능한 영역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smtClean="0"/>
              <a:t>수신 결재자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수신자 결재 프로세스 정보를 확인 가능한 영역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수신자가 없을 시 기안 결재자 영역</a:t>
            </a:r>
            <a:endParaRPr lang="en-US" altLang="ko-KR" sz="800" b="1" dirty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smtClean="0"/>
              <a:t>담당 </a:t>
            </a:r>
            <a:r>
              <a:rPr lang="ko-KR" altLang="en-US" sz="800" b="1" dirty="0"/>
              <a:t>결재자</a:t>
            </a:r>
            <a:endParaRPr lang="en-US" altLang="ko-KR" sz="800" b="1" dirty="0"/>
          </a:p>
          <a:p>
            <a:r>
              <a:rPr lang="en-US" altLang="ko-KR" sz="800" dirty="0"/>
              <a:t>- </a:t>
            </a:r>
            <a:r>
              <a:rPr lang="ko-KR" altLang="en-US" sz="800" dirty="0" smtClean="0"/>
              <a:t>담당자 결재 프로세스 정보를 확인 가능한 영역</a:t>
            </a:r>
            <a:endParaRPr lang="en-US" altLang="ko-KR" sz="800" b="1" dirty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smtClean="0"/>
              <a:t>상신 버튼</a:t>
            </a:r>
            <a:endParaRPr lang="en-US" altLang="ko-KR" sz="800" b="1" dirty="0"/>
          </a:p>
          <a:p>
            <a:r>
              <a:rPr lang="en-US" altLang="ko-KR" sz="800" dirty="0"/>
              <a:t>- </a:t>
            </a:r>
            <a:r>
              <a:rPr lang="ko-KR" altLang="en-US" sz="800" dirty="0" smtClean="0"/>
              <a:t>결재 상신</a:t>
            </a:r>
            <a:endParaRPr lang="en-US" altLang="ko-KR" sz="800" b="1" dirty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DraftAction_OnClick</a:t>
            </a:r>
            <a:endParaRPr lang="en-US" altLang="ko-KR" sz="800" dirty="0"/>
          </a:p>
          <a:p>
            <a:r>
              <a:rPr lang="en-US" altLang="ko-KR" sz="800" dirty="0" smtClean="0"/>
              <a:t>-&gt; draft</a:t>
            </a:r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InsertApprovalDocExtendField</a:t>
            </a:r>
            <a:endParaRPr lang="en-US" altLang="ko-KR" sz="800" dirty="0" smtClean="0"/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DraftTempDocDelete</a:t>
            </a:r>
            <a:endParaRPr lang="en-US" altLang="ko-KR" sz="800" dirty="0"/>
          </a:p>
          <a:p>
            <a:endParaRPr lang="en-US" altLang="ko-KR" sz="800" b="1" dirty="0"/>
          </a:p>
          <a:p>
            <a:r>
              <a:rPr lang="en-US" altLang="ko-KR" sz="800" b="1" dirty="0" smtClean="0"/>
              <a:t>6. </a:t>
            </a:r>
            <a:r>
              <a:rPr lang="ko-KR" altLang="en-US" sz="800" b="1" dirty="0" err="1" smtClean="0"/>
              <a:t>결재선지정</a:t>
            </a:r>
            <a:r>
              <a:rPr lang="ko-KR" altLang="en-US" sz="800" b="1" dirty="0" smtClean="0"/>
              <a:t> 버튼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결재선 지정 팝업 호출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TotalApprovalLineMgr</a:t>
            </a:r>
            <a:endParaRPr lang="en-US" altLang="ko-KR" sz="800" dirty="0" smtClean="0"/>
          </a:p>
          <a:p>
            <a:pPr marL="171450" indent="-171450">
              <a:buFontTx/>
              <a:buChar char="-"/>
            </a:pPr>
            <a:endParaRPr lang="en-US" altLang="ko-KR" sz="800" b="1" dirty="0"/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err="1" smtClean="0"/>
              <a:t>의견입력</a:t>
            </a:r>
            <a:r>
              <a:rPr lang="ko-KR" altLang="en-US" sz="800" b="1" dirty="0" smtClean="0"/>
              <a:t> 버튼</a:t>
            </a:r>
            <a:endParaRPr lang="en-US" altLang="ko-KR" sz="800" b="1" dirty="0" smtClean="0"/>
          </a:p>
          <a:p>
            <a:pPr>
              <a:defRPr/>
            </a:pPr>
            <a:r>
              <a:rPr lang="en-US" altLang="ko-KR" sz="800" dirty="0" smtClean="0"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800" dirty="0" smtClean="0">
                <a:latin typeface="맑은 고딕" panose="020F0502020204030204"/>
                <a:ea typeface="맑은 고딕" panose="020B0503020000020004" pitchFamily="50" charset="-127"/>
              </a:rPr>
              <a:t>의견 입력 창 호출</a:t>
            </a:r>
            <a:endParaRPr lang="en-US" altLang="ko-KR" sz="800" dirty="0" smtClean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DraftComment_OnClick</a:t>
            </a:r>
            <a:endParaRPr lang="en-US" altLang="ko-KR" sz="800" dirty="0" smtClean="0"/>
          </a:p>
          <a:p>
            <a:endParaRPr kumimoji="0" lang="en-US" altLang="ko-KR" sz="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/>
              <a:t>8. </a:t>
            </a:r>
            <a:r>
              <a:rPr lang="ko-KR" altLang="en-US" sz="800" b="1" dirty="0" smtClean="0"/>
              <a:t>보안설정 </a:t>
            </a:r>
            <a:r>
              <a:rPr lang="ko-KR" altLang="en-US" sz="800" b="1" dirty="0"/>
              <a:t>버튼</a:t>
            </a:r>
            <a:endParaRPr lang="en-US" altLang="ko-KR" sz="800" b="1" dirty="0"/>
          </a:p>
          <a:p>
            <a:pPr>
              <a:defRPr/>
            </a:pPr>
            <a:r>
              <a:rPr lang="en-US" altLang="ko-KR" sz="800" dirty="0"/>
              <a:t>- </a:t>
            </a:r>
            <a:r>
              <a:rPr lang="ko-KR" altLang="en-US" sz="800" dirty="0" smtClean="0"/>
              <a:t>문서 보안 설정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보안 된 문서는 지정된 </a:t>
            </a:r>
            <a:r>
              <a:rPr lang="ko-KR" altLang="en-US" sz="800" dirty="0" err="1" smtClean="0"/>
              <a:t>회람자만</a:t>
            </a:r>
            <a:r>
              <a:rPr lang="ko-KR" altLang="en-US" sz="800" dirty="0" smtClean="0"/>
              <a:t> 문서를 볼 수 있음</a:t>
            </a:r>
            <a:r>
              <a:rPr lang="en-US" altLang="ko-KR" sz="800" dirty="0" smtClean="0"/>
              <a:t>.</a:t>
            </a:r>
            <a:endParaRPr lang="en-US" altLang="ko-KR" sz="800" dirty="0"/>
          </a:p>
          <a:p>
            <a:r>
              <a:rPr lang="en-US" altLang="ko-KR" sz="800" dirty="0"/>
              <a:t>: </a:t>
            </a:r>
            <a:r>
              <a:rPr lang="en-US" altLang="ko-KR" sz="800" dirty="0" err="1" smtClean="0"/>
              <a:t>SetSecurity_OnClick</a:t>
            </a:r>
            <a:endParaRPr lang="en-US" altLang="ko-KR" sz="800" dirty="0"/>
          </a:p>
          <a:p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/>
              <a:t>9. </a:t>
            </a:r>
            <a:r>
              <a:rPr lang="ko-KR" altLang="en-US" sz="800" b="1" dirty="0" smtClean="0"/>
              <a:t>인쇄 버튼</a:t>
            </a:r>
            <a:endParaRPr lang="en-US" altLang="ko-KR" sz="800" b="1" dirty="0"/>
          </a:p>
          <a:p>
            <a:pPr>
              <a:defRPr/>
            </a:pPr>
            <a:r>
              <a:rPr lang="en-US" altLang="ko-KR" sz="800" dirty="0"/>
              <a:t>- </a:t>
            </a:r>
            <a:r>
              <a:rPr lang="ko-KR" altLang="en-US" sz="800" dirty="0" smtClean="0"/>
              <a:t>화면 인쇄</a:t>
            </a:r>
            <a:r>
              <a:rPr lang="en-US" altLang="ko-KR" sz="800" dirty="0" smtClean="0"/>
              <a:t>.</a:t>
            </a:r>
            <a:r>
              <a:rPr lang="en-US" altLang="ko-KR" sz="800" b="1" dirty="0" smtClean="0"/>
              <a:t> </a:t>
            </a:r>
          </a:p>
          <a:p>
            <a:pPr>
              <a:defRPr/>
            </a:pP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printNow</a:t>
            </a:r>
            <a:endParaRPr lang="en-US" altLang="ko-KR" sz="800" dirty="0" smtClean="0"/>
          </a:p>
          <a:p>
            <a:pPr>
              <a:defRPr/>
            </a:pP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11675" y="1957279"/>
            <a:ext cx="3444349" cy="411189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264464" y="506051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26" name="타원 25"/>
          <p:cNvSpPr/>
          <p:nvPr/>
        </p:nvSpPr>
        <p:spPr bwMode="auto">
          <a:xfrm>
            <a:off x="595768" y="506051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32" name="타원 31"/>
          <p:cNvSpPr/>
          <p:nvPr/>
        </p:nvSpPr>
        <p:spPr bwMode="auto">
          <a:xfrm>
            <a:off x="935355" y="506051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33" name="타원 32"/>
          <p:cNvSpPr/>
          <p:nvPr/>
        </p:nvSpPr>
        <p:spPr bwMode="auto">
          <a:xfrm>
            <a:off x="1250094" y="506051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35" name="타원 34"/>
          <p:cNvSpPr/>
          <p:nvPr/>
        </p:nvSpPr>
        <p:spPr bwMode="auto">
          <a:xfrm>
            <a:off x="1606246" y="506051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964041" y="1229398"/>
            <a:ext cx="766971" cy="58475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33485" y="1232711"/>
            <a:ext cx="766971" cy="58475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09990" y="6090735"/>
            <a:ext cx="766971" cy="1755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213529" y="1864425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 bwMode="auto">
          <a:xfrm>
            <a:off x="235283" y="1138004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53" name="타원 52"/>
          <p:cNvSpPr/>
          <p:nvPr/>
        </p:nvSpPr>
        <p:spPr bwMode="auto">
          <a:xfrm>
            <a:off x="2878073" y="1139223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54" name="타원 53"/>
          <p:cNvSpPr/>
          <p:nvPr/>
        </p:nvSpPr>
        <p:spPr bwMode="auto">
          <a:xfrm>
            <a:off x="211788" y="6000157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787" y="745695"/>
            <a:ext cx="4676379" cy="38415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6" name="타원 55"/>
          <p:cNvSpPr/>
          <p:nvPr/>
        </p:nvSpPr>
        <p:spPr bwMode="auto">
          <a:xfrm>
            <a:off x="4311987" y="645317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cxnSp>
        <p:nvCxnSpPr>
          <p:cNvPr id="57" name="꺾인 연결선 56"/>
          <p:cNvCxnSpPr>
            <a:stCxn id="26" idx="0"/>
            <a:endCxn id="56" idx="0"/>
          </p:cNvCxnSpPr>
          <p:nvPr/>
        </p:nvCxnSpPr>
        <p:spPr>
          <a:xfrm rot="16200000" flipH="1">
            <a:off x="2482446" y="-1282425"/>
            <a:ext cx="139266" cy="3716219"/>
          </a:xfrm>
          <a:prstGeom prst="bentConnector3">
            <a:avLst>
              <a:gd name="adj1" fmla="val -145908"/>
            </a:avLst>
          </a:prstGeom>
          <a:ln>
            <a:solidFill>
              <a:srgbClr val="E41D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77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48717</TotalTime>
  <Words>579</Words>
  <Application>Microsoft Office PowerPoint</Application>
  <PresentationFormat>와이드스크린</PresentationFormat>
  <Paragraphs>212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강남구B/ SG ITO팀</cp:lastModifiedBy>
  <cp:revision>804</cp:revision>
  <dcterms:created xsi:type="dcterms:W3CDTF">2019-06-18T00:52:31Z</dcterms:created>
  <dcterms:modified xsi:type="dcterms:W3CDTF">2021-07-15T09:36:58Z</dcterms:modified>
</cp:coreProperties>
</file>