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9" r:id="rId4"/>
    <p:sldId id="283" r:id="rId5"/>
    <p:sldId id="285" r:id="rId6"/>
    <p:sldId id="286" r:id="rId7"/>
    <p:sldId id="284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150" d="100"/>
          <a:sy n="150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3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061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리프레쉬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휴가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신청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양식 기능 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21.07.06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67116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21.07.06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7" y="393157"/>
            <a:ext cx="6717196" cy="64267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리프레쉬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휴가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반차</a:t>
            </a:r>
            <a:r>
              <a:rPr lang="ko-KR" altLang="en-US" sz="800" b="1" dirty="0" smtClean="0"/>
              <a:t> 구분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반차</a:t>
            </a:r>
            <a:r>
              <a:rPr lang="ko-KR" altLang="en-US" sz="800" dirty="0" smtClean="0"/>
              <a:t> 구분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시작 일자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시작 일을 지정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종료 일자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종료 일을 지정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총 일수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종료일 </a:t>
            </a:r>
            <a:r>
              <a:rPr lang="en-US" altLang="ko-KR" sz="800" dirty="0" smtClean="0"/>
              <a:t>– </a:t>
            </a:r>
            <a:r>
              <a:rPr lang="ko-KR" altLang="en-US" sz="800" dirty="0" smtClean="0"/>
              <a:t>시작일 기준 총 일 수 자동 계산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휴가 사유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휴가 사유를 입력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부서 선택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부서 정보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9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신청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기준 전자결재 양식 팝업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</a:t>
            </a:r>
            <a:r>
              <a:rPr lang="en-US" altLang="ko-KR" sz="800" dirty="0" err="1" smtClean="0"/>
              <a:t>Insert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</a:t>
            </a:r>
            <a:r>
              <a:rPr lang="ko-KR" altLang="en-US" sz="800" dirty="0" smtClean="0"/>
              <a:t>취소 후 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goCancel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3906" y="16822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73906" y="190382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3435847" y="167028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435847" y="190382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35847" y="144875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113957" y="638934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497840" y="638934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773" y="2363180"/>
            <a:ext cx="2019582" cy="3429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240885" y="1543050"/>
            <a:ext cx="364837" cy="185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3" idx="0"/>
            <a:endCxn id="22" idx="1"/>
          </p:cNvCxnSpPr>
          <p:nvPr/>
        </p:nvCxnSpPr>
        <p:spPr>
          <a:xfrm rot="5400000" flipH="1" flipV="1">
            <a:off x="4498063" y="1160423"/>
            <a:ext cx="307868" cy="457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691" y="1049418"/>
            <a:ext cx="504895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7092475" y="22561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79236" y="2369530"/>
            <a:ext cx="1427964" cy="1895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0"/>
            <a:endCxn id="32" idx="0"/>
          </p:cNvCxnSpPr>
          <p:nvPr/>
        </p:nvCxnSpPr>
        <p:spPr>
          <a:xfrm rot="5400000" flipH="1" flipV="1">
            <a:off x="6583321" y="1766079"/>
            <a:ext cx="113348" cy="1093555"/>
          </a:xfrm>
          <a:prstGeom prst="bentConnector3">
            <a:avLst>
              <a:gd name="adj1" fmla="val 3016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6580"/>
            <a:ext cx="8012598" cy="3034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리프레쉬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휴가 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목록 </a:t>
            </a:r>
            <a:r>
              <a:rPr lang="ko-KR" altLang="en-US" sz="1400" b="1" dirty="0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검색 조건</a:t>
            </a:r>
            <a:endParaRPr lang="en-US" altLang="ko-KR" sz="800" b="1" dirty="0" smtClean="0"/>
          </a:p>
          <a:p>
            <a:r>
              <a:rPr lang="en-US" altLang="ko-KR" sz="800" noProof="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noProof="0" dirty="0" smtClean="0">
                <a:latin typeface="맑은 고딕" panose="020F0502020204030204"/>
                <a:ea typeface="맑은 고딕" panose="020B0503020000020004" pitchFamily="50" charset="-127"/>
              </a:rPr>
              <a:t>결재 상태 조건에 따라 목록을 다시 가져 옵니다</a:t>
            </a:r>
            <a:r>
              <a:rPr lang="en-US" altLang="ko-KR" sz="800" noProof="0" dirty="0" smtClean="0"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리프레쉬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휴가신청</a:t>
            </a:r>
            <a:r>
              <a:rPr lang="ko-KR" altLang="en-US" sz="800" b="1" dirty="0" smtClean="0"/>
              <a:t>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신청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페이지로 이동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latin typeface="맑은 고딕" panose="020F0502020204030204"/>
                <a:ea typeface="맑은 고딕" panose="020B0503020000020004" pitchFamily="50" charset="-127"/>
              </a:rPr>
              <a:t>goInsert</a:t>
            </a:r>
            <a:endParaRPr lang="en-US" altLang="ko-KR" sz="800" b="1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리프레쉬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휴가신청</a:t>
            </a:r>
            <a:r>
              <a:rPr lang="ko-KR" altLang="en-US" sz="800" b="1" dirty="0" smtClean="0"/>
              <a:t> </a:t>
            </a:r>
            <a:r>
              <a:rPr lang="ko-KR" altLang="en-US" sz="800" b="1" dirty="0" smtClean="0"/>
              <a:t>목록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신청 목록 정보가 제공되며 상태 칼럼 외에 다른 값을 클릭 시 상세 화면으로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goDetail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전자결재 상세 페이지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전자결재 상세 페이지 이동</a:t>
            </a:r>
            <a:endParaRPr lang="en-US" altLang="ko-KR" sz="800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goProcess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페이징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 </a:t>
            </a:r>
            <a:r>
              <a:rPr lang="ko-KR" altLang="en-US" sz="800" dirty="0" err="1" smtClean="0"/>
              <a:t>페이징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fn_selectList</a:t>
            </a:r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67560" y="171798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68094" y="19065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7718705" y="219186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3991614" y="306306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223" y="508180"/>
            <a:ext cx="1105054" cy="3115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898651" y="1363918"/>
            <a:ext cx="768350" cy="1696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2" idx="0"/>
            <a:endCxn id="17" idx="2"/>
          </p:cNvCxnSpPr>
          <p:nvPr/>
        </p:nvCxnSpPr>
        <p:spPr>
          <a:xfrm rot="5400000" flipH="1" flipV="1">
            <a:off x="4822594" y="-2059270"/>
            <a:ext cx="883421" cy="59629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578519" y="127560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245782" y="3861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5" y="398838"/>
            <a:ext cx="9135716" cy="3070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리프레쉬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신청 </a:t>
            </a:r>
            <a:r>
              <a:rPr lang="en-US" altLang="ko-KR" sz="1400" b="1" dirty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 화면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삭제</a:t>
            </a:r>
            <a:r>
              <a:rPr lang="ko-KR" altLang="en-US" sz="800" b="1" dirty="0" smtClean="0"/>
              <a:t> </a:t>
            </a:r>
            <a:r>
              <a:rPr lang="ko-KR" altLang="en-US" sz="800" b="1" dirty="0" smtClean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작성 된 정보 삭제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goDelete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목록 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목록으로 이동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/>
              <a:t>goList</a:t>
            </a:r>
            <a:endParaRPr lang="en-US" altLang="ko-KR" sz="800" dirty="0"/>
          </a:p>
          <a:p>
            <a:endParaRPr lang="en-US" altLang="ko-KR" sz="8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305148" y="303982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4715993" y="304014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0" y="405046"/>
            <a:ext cx="6032862" cy="6385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리프레쉬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휴가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전자결재 양식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smtClean="0"/>
              <a:t>전자결재 기본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신청 내역 조회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기간계에</a:t>
            </a:r>
            <a:r>
              <a:rPr lang="ko-KR" altLang="en-US" sz="800" b="1" dirty="0" smtClean="0"/>
              <a:t> 저장 된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 </a:t>
            </a:r>
            <a:r>
              <a:rPr lang="ko-KR" altLang="en-US" sz="800" dirty="0" err="1" smtClean="0"/>
              <a:t>기간계에</a:t>
            </a:r>
            <a:r>
              <a:rPr lang="ko-KR" altLang="en-US" sz="800" dirty="0" smtClean="0"/>
              <a:t> 저장 된 외근 관련 정보 제공 영역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외근 신청에 지정 된 </a:t>
            </a:r>
            <a:r>
              <a:rPr lang="en-US" altLang="ko-KR" sz="800" dirty="0" smtClean="0"/>
              <a:t>XSL </a:t>
            </a:r>
            <a:r>
              <a:rPr lang="ko-KR" altLang="en-US" sz="800" dirty="0" smtClean="0"/>
              <a:t>파일 호출</a:t>
            </a:r>
            <a:endParaRPr lang="en-US" altLang="ko-KR" sz="800" dirty="0" smtClean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SetDocExtendData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기안 결재자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수신자 결재 프로세스 정보를 확인 가능한 영역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수신자가 없을 시 기안 결재자 영역</a:t>
            </a:r>
            <a:endParaRPr lang="en-US" altLang="ko-KR" sz="800" b="1" dirty="0"/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상신 버튼</a:t>
            </a:r>
            <a:endParaRPr lang="en-US" altLang="ko-KR" sz="800" b="1" dirty="0"/>
          </a:p>
          <a:p>
            <a:r>
              <a:rPr lang="en-US" altLang="ko-KR" sz="800" dirty="0"/>
              <a:t>-  </a:t>
            </a:r>
            <a:r>
              <a:rPr lang="ko-KR" altLang="en-US" sz="800" dirty="0" smtClean="0"/>
              <a:t>결재 상신</a:t>
            </a:r>
            <a:endParaRPr lang="en-US" altLang="ko-KR" sz="800" b="1" dirty="0"/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DraftAction_OnClick</a:t>
            </a:r>
            <a:endParaRPr lang="en-US" altLang="ko-KR" sz="800" dirty="0"/>
          </a:p>
          <a:p>
            <a:r>
              <a:rPr lang="en-US" altLang="ko-KR" sz="800" dirty="0" smtClean="0"/>
              <a:t>-&gt; draft</a:t>
            </a:r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InsertApprovalDocExtendField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DraftTempDocDelete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결재선지정</a:t>
            </a:r>
            <a:r>
              <a:rPr lang="ko-KR" altLang="en-US" sz="800" b="1" dirty="0" smtClean="0"/>
              <a:t> 버튼</a:t>
            </a:r>
            <a:endParaRPr lang="en-US" altLang="ko-KR" sz="800" b="1" dirty="0"/>
          </a:p>
          <a:p>
            <a:r>
              <a:rPr lang="en-US" altLang="ko-KR" sz="800" dirty="0" smtClean="0"/>
              <a:t>-  </a:t>
            </a:r>
            <a:r>
              <a:rPr lang="ko-KR" altLang="en-US" sz="800" dirty="0" smtClean="0"/>
              <a:t>결재선 지정 팝업 호출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의견입력</a:t>
            </a:r>
            <a:r>
              <a:rPr lang="ko-KR" altLang="en-US" sz="800" b="1" dirty="0" smtClean="0"/>
              <a:t> 버튼</a:t>
            </a:r>
            <a:endParaRPr lang="en-US" altLang="ko-KR" sz="800" b="1" dirty="0" smtClean="0"/>
          </a:p>
          <a:p>
            <a:pPr>
              <a:defRPr/>
            </a:pPr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의견 입력 창 호출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DraftComment_OnClick</a:t>
            </a:r>
            <a:endParaRPr lang="en-US" altLang="ko-KR" sz="800" dirty="0" smtClean="0"/>
          </a:p>
          <a:p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인쇄 버튼</a:t>
            </a:r>
            <a:endParaRPr lang="en-US" altLang="ko-KR" sz="800" b="1" dirty="0"/>
          </a:p>
          <a:p>
            <a:pPr>
              <a:defRPr/>
            </a:pPr>
            <a:r>
              <a:rPr lang="en-US" altLang="ko-KR" sz="800" dirty="0"/>
              <a:t>-  </a:t>
            </a:r>
            <a:r>
              <a:rPr lang="ko-KR" altLang="en-US" sz="800" dirty="0" smtClean="0"/>
              <a:t>화면 인쇄</a:t>
            </a:r>
            <a:r>
              <a:rPr lang="en-US" altLang="ko-KR" sz="800" dirty="0" smtClean="0"/>
              <a:t>.</a:t>
            </a:r>
            <a:r>
              <a:rPr lang="en-US" altLang="ko-KR" sz="800" b="1" dirty="0" smtClean="0"/>
              <a:t> </a:t>
            </a:r>
          </a:p>
          <a:p>
            <a:pPr>
              <a:defRPr/>
            </a:pP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printNow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92272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590804" y="8192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1199272" y="8046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770908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16" y="898905"/>
            <a:ext cx="3765964" cy="309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6208547" y="79001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꺾인 연결선 2"/>
          <p:cNvCxnSpPr>
            <a:stCxn id="39" idx="7"/>
            <a:endCxn id="26" idx="0"/>
          </p:cNvCxnSpPr>
          <p:nvPr/>
        </p:nvCxnSpPr>
        <p:spPr>
          <a:xfrm rot="5400000" flipH="1" flipV="1">
            <a:off x="3498905" y="-1957114"/>
            <a:ext cx="56815" cy="5551065"/>
          </a:xfrm>
          <a:prstGeom prst="bentConnector3">
            <a:avLst>
              <a:gd name="adj1" fmla="val 5023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7522" y="2979097"/>
            <a:ext cx="5571478" cy="6125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5747" y="3594963"/>
            <a:ext cx="5573252" cy="17771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349734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03225" y="288480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37100" y="1784350"/>
            <a:ext cx="1231899" cy="9688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4635756" y="167696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9" y="408221"/>
            <a:ext cx="9259957" cy="5035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리프레쉬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휴가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기간계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연동 관리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19120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목록</a:t>
            </a:r>
            <a:endParaRPr lang="en-US" altLang="ko-KR" sz="800" b="1" dirty="0" smtClean="0"/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연동 목록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kumimoji="0" lang="en-US" altLang="ko-KR" sz="8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GetLegacyConnectListAll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800" b="1" dirty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기간계</a:t>
            </a:r>
            <a:r>
              <a:rPr lang="ko-KR" altLang="en-US" sz="800" b="1" dirty="0" smtClean="0"/>
              <a:t> 연동 기본 정보</a:t>
            </a:r>
            <a:endParaRPr lang="en-US" altLang="ko-KR" sz="800" b="1" dirty="0"/>
          </a:p>
          <a:p>
            <a:r>
              <a:rPr lang="en-US" altLang="ko-KR" sz="800" dirty="0" smtClean="0"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선택 된 </a:t>
            </a:r>
            <a:r>
              <a:rPr lang="ko-KR" altLang="en-US" sz="800" dirty="0" err="1" smtClean="0">
                <a:latin typeface="맑은 고딕" panose="020F0502020204030204"/>
                <a:ea typeface="맑은 고딕" panose="020B0503020000020004" pitchFamily="50" charset="-127"/>
              </a:rPr>
              <a:t>기간계의</a:t>
            </a:r>
            <a:r>
              <a:rPr lang="ko-KR" altLang="en-US" sz="800" dirty="0" smtClean="0">
                <a:latin typeface="맑은 고딕" panose="020F0502020204030204"/>
                <a:ea typeface="맑은 고딕" panose="020B0503020000020004" pitchFamily="50" charset="-127"/>
              </a:rPr>
              <a:t> 기본 정보 표시</a:t>
            </a:r>
            <a:endParaRPr lang="en-US" altLang="ko-KR" sz="800" dirty="0" smtClean="0"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/>
            </a:r>
            <a:b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800" b="1" dirty="0" smtClean="0"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갑지에</a:t>
            </a:r>
            <a:r>
              <a:rPr lang="ko-KR" altLang="en-US" sz="800" b="1" dirty="0" smtClean="0"/>
              <a:t> 설정 된 쿼리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선택 된 </a:t>
            </a:r>
            <a:r>
              <a:rPr lang="ko-KR" altLang="en-US" sz="800" dirty="0" err="1" smtClean="0"/>
              <a:t>기간계의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갑지에</a:t>
            </a:r>
            <a:r>
              <a:rPr lang="ko-KR" altLang="en-US" sz="800" dirty="0" smtClean="0"/>
              <a:t> 설정 된 쿼리 정보 표시</a:t>
            </a:r>
            <a:endParaRPr lang="en-US" altLang="ko-KR" sz="800" dirty="0" smtClean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쿼리에 설정 된 </a:t>
            </a:r>
            <a:r>
              <a:rPr lang="ko-KR" altLang="en-US" sz="800" b="1" dirty="0" err="1" smtClean="0"/>
              <a:t>파라미터</a:t>
            </a:r>
            <a:r>
              <a:rPr lang="ko-KR" altLang="en-US" sz="800" b="1" dirty="0" smtClean="0"/>
              <a:t> 정보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쿼리에 설정 된 </a:t>
            </a:r>
            <a:r>
              <a:rPr lang="ko-KR" altLang="en-US" sz="800" dirty="0" err="1" smtClean="0"/>
              <a:t>파라미터</a:t>
            </a:r>
            <a:r>
              <a:rPr lang="ko-KR" altLang="en-US" sz="800" dirty="0" smtClean="0"/>
              <a:t> 값 표시</a:t>
            </a:r>
            <a:endParaRPr lang="en-US" altLang="ko-KR" sz="800" dirty="0"/>
          </a:p>
          <a:p>
            <a:endParaRPr lang="en-US" altLang="ko-KR" sz="800" b="1" dirty="0"/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신규 버튼</a:t>
            </a:r>
            <a:endParaRPr lang="en-US" altLang="ko-KR" sz="800" b="1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신규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저장을 위한 화면 </a:t>
            </a:r>
            <a:r>
              <a:rPr lang="ko-KR" altLang="en-US" sz="800" dirty="0" err="1" smtClean="0"/>
              <a:t>클리어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저장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저장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SaveLegacyConnection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DeleteLegacyQueryAll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InsertLegacyQuery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DeleteLegacyExtAll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</a:t>
            </a:r>
            <a:endParaRPr lang="en-US" altLang="ko-KR" sz="800" dirty="0" smtClean="0"/>
          </a:p>
          <a:p>
            <a:r>
              <a:rPr lang="en-US" altLang="ko-KR" sz="800" dirty="0" smtClean="0"/>
              <a:t>-&gt; </a:t>
            </a:r>
            <a:r>
              <a:rPr lang="en-US" altLang="ko-KR" sz="800" dirty="0" err="1" smtClean="0"/>
              <a:t>InsertLegacyExtQuery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삭제 </a:t>
            </a:r>
            <a:r>
              <a:rPr lang="ko-KR" altLang="en-US" sz="800" b="1" dirty="0"/>
              <a:t>버튼</a:t>
            </a:r>
            <a:endParaRPr lang="en-US" altLang="ko-KR" sz="800" b="1" dirty="0"/>
          </a:p>
          <a:p>
            <a:r>
              <a:rPr lang="en-US" altLang="ko-KR" sz="800" dirty="0" smtClean="0"/>
              <a:t>- </a:t>
            </a:r>
            <a:r>
              <a:rPr lang="ko-KR" altLang="en-US" sz="800" dirty="0" err="1" smtClean="0"/>
              <a:t>기간계</a:t>
            </a:r>
            <a:r>
              <a:rPr lang="ko-KR" altLang="en-US" sz="800" dirty="0" smtClean="0"/>
              <a:t> 연동 정보 삭제</a:t>
            </a:r>
            <a:endParaRPr lang="en-US" altLang="ko-KR" sz="800" dirty="0"/>
          </a:p>
          <a:p>
            <a:r>
              <a:rPr lang="en-US" altLang="ko-KR" sz="800" dirty="0"/>
              <a:t>: </a:t>
            </a:r>
            <a:r>
              <a:rPr lang="en-US" altLang="ko-KR" sz="800" dirty="0" err="1" smtClean="0"/>
              <a:t>DeleteLegacyConnection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 smtClean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566663" y="8363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1566664" y="253250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1566665" y="39219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2995" y="53816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8146150" y="75618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B8F16F-8551-408B-B7AB-C145FEAF5054}"/>
              </a:ext>
            </a:extLst>
          </p:cNvPr>
          <p:cNvSpPr/>
          <p:nvPr/>
        </p:nvSpPr>
        <p:spPr>
          <a:xfrm>
            <a:off x="8434398" y="75216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8845120" y="7420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48604</TotalTime>
  <Words>471</Words>
  <Application>Microsoft Office PowerPoint</Application>
  <PresentationFormat>와이드스크린</PresentationFormat>
  <Paragraphs>165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강남구B/ SG ITO팀</cp:lastModifiedBy>
  <cp:revision>759</cp:revision>
  <dcterms:created xsi:type="dcterms:W3CDTF">2019-06-18T00:52:31Z</dcterms:created>
  <dcterms:modified xsi:type="dcterms:W3CDTF">2021-07-14T05:12:14Z</dcterms:modified>
</cp:coreProperties>
</file>