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1" r:id="rId3"/>
    <p:sldId id="269" r:id="rId4"/>
    <p:sldId id="283" r:id="rId5"/>
    <p:sldId id="285" r:id="rId6"/>
    <p:sldId id="286" r:id="rId7"/>
    <p:sldId id="284" r:id="rId8"/>
    <p:sldId id="28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3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5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24081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충원 요청 신청 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21.07.08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88580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21.07.08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8" b="59442"/>
          <a:stretch/>
        </p:blipFill>
        <p:spPr bwMode="auto">
          <a:xfrm>
            <a:off x="4278933" y="395308"/>
            <a:ext cx="5870128" cy="16099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3" y="393157"/>
            <a:ext cx="4048235" cy="58806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충원요청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요청부서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부서 조회 팝업 호출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충원사유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충원 사유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충원직무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담당역할</a:t>
            </a:r>
            <a:r>
              <a:rPr lang="ko-KR" altLang="en-US" sz="800" dirty="0" smtClean="0"/>
              <a:t> 조회 팝업 호출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 smtClean="0"/>
              <a:t>충원인원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고용형태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경력구분</a:t>
            </a:r>
            <a:endParaRPr lang="en-US" altLang="ko-KR" sz="800" b="1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업무난이도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업무난이도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상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중하</a:t>
            </a:r>
            <a:r>
              <a:rPr lang="en-US" altLang="ko-KR" sz="800" dirty="0" smtClean="0"/>
              <a:t>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호칭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직책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smtClean="0"/>
              <a:t>성별</a:t>
            </a:r>
            <a:endParaRPr lang="en-US" altLang="ko-KR" sz="800" dirty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smtClean="0"/>
              <a:t>학력</a:t>
            </a:r>
            <a:endParaRPr lang="en-US" altLang="ko-KR" sz="800" b="1" dirty="0"/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smtClean="0"/>
              <a:t>전공</a:t>
            </a:r>
            <a:endParaRPr lang="en-US" altLang="ko-KR" sz="800" b="1" dirty="0"/>
          </a:p>
          <a:p>
            <a:r>
              <a:rPr lang="en-US" altLang="ko-KR" sz="800" b="1" dirty="0" smtClean="0"/>
              <a:t>13. </a:t>
            </a:r>
            <a:r>
              <a:rPr lang="ko-KR" altLang="en-US" sz="800" b="1" dirty="0" smtClean="0"/>
              <a:t>연령</a:t>
            </a:r>
            <a:endParaRPr lang="en-US" altLang="ko-KR" sz="800" b="1" dirty="0"/>
          </a:p>
          <a:p>
            <a:r>
              <a:rPr lang="en-US" altLang="ko-KR" sz="800" b="1" dirty="0" smtClean="0"/>
              <a:t>14. </a:t>
            </a:r>
            <a:r>
              <a:rPr lang="ko-KR" altLang="en-US" sz="800" b="1" dirty="0" smtClean="0"/>
              <a:t>기타 요청사항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기타 요청 사항에 대한 입력 창</a:t>
            </a:r>
            <a:endParaRPr lang="en-US" altLang="ko-KR" sz="800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15. </a:t>
            </a:r>
            <a:r>
              <a:rPr lang="ko-KR" altLang="en-US" sz="800" b="1" dirty="0" err="1" smtClean="0"/>
              <a:t>직무사항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err="1" smtClean="0"/>
              <a:t>직무사항에</a:t>
            </a:r>
            <a:r>
              <a:rPr lang="ko-KR" altLang="en-US" sz="800" dirty="0" smtClean="0"/>
              <a:t> 대한 입력 필드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16. </a:t>
            </a:r>
            <a:r>
              <a:rPr lang="ko-KR" altLang="en-US" sz="800" b="1" dirty="0" err="1" smtClean="0"/>
              <a:t>충원사유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충원 사유에 대한 입력 필드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17. </a:t>
            </a:r>
            <a:r>
              <a:rPr lang="ko-KR" altLang="en-US" sz="800" b="1" dirty="0" smtClean="0"/>
              <a:t>신청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전자결재 신청 양식 팝업 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doSave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18. </a:t>
            </a:r>
            <a:r>
              <a:rPr lang="ko-KR" altLang="en-US" sz="800" b="1" dirty="0" smtClean="0"/>
              <a:t>취소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목록으로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goList</a:t>
            </a:r>
            <a:endParaRPr lang="en-US" altLang="ko-KR" sz="8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6130209" y="48739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4243282" y="69204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4650563" y="22044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4647932" y="244151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647931" y="269870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283094" y="316514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692096" y="314890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6" b="37534"/>
          <a:stretch/>
        </p:blipFill>
        <p:spPr bwMode="auto">
          <a:xfrm>
            <a:off x="4277526" y="2044737"/>
            <a:ext cx="5871535" cy="18627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34" b="3626"/>
          <a:stretch/>
        </p:blipFill>
        <p:spPr bwMode="auto">
          <a:xfrm>
            <a:off x="4277526" y="3940652"/>
            <a:ext cx="5871535" cy="20854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243282" y="492084"/>
            <a:ext cx="188595" cy="1839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6130209" y="6942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4243282" y="89668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6130209" y="90109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4243282" y="110132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6130209" y="110793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8020410" y="89834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8020410" y="110281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8020410" y="130728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6130209" y="131478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4243282" y="130596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4243282" y="15106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4191812" y="19486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4172866" y="385270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816912" y="60852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2369362" y="60852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600" y="1673804"/>
            <a:ext cx="3944266" cy="1093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8600" y="2793917"/>
            <a:ext cx="3944266" cy="12543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28600" y="4064068"/>
            <a:ext cx="3944266" cy="20141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stCxn id="2" idx="0"/>
            <a:endCxn id="22" idx="1"/>
          </p:cNvCxnSpPr>
          <p:nvPr/>
        </p:nvCxnSpPr>
        <p:spPr>
          <a:xfrm rot="5400000" flipH="1" flipV="1">
            <a:off x="3003073" y="397944"/>
            <a:ext cx="473520" cy="2078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9" idx="3"/>
          </p:cNvCxnSpPr>
          <p:nvPr/>
        </p:nvCxnSpPr>
        <p:spPr>
          <a:xfrm flipV="1">
            <a:off x="4172866" y="3337496"/>
            <a:ext cx="104660" cy="83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0" idx="3"/>
            <a:endCxn id="24" idx="1"/>
          </p:cNvCxnSpPr>
          <p:nvPr/>
        </p:nvCxnSpPr>
        <p:spPr>
          <a:xfrm flipV="1">
            <a:off x="4172866" y="4983401"/>
            <a:ext cx="104660" cy="87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854" y="3823533"/>
            <a:ext cx="3148274" cy="2838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854" y="355651"/>
            <a:ext cx="3148274" cy="33781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10" y="408221"/>
            <a:ext cx="6482161" cy="37089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충원요청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목록 </a:t>
            </a:r>
            <a:r>
              <a:rPr lang="ko-KR" altLang="en-US" sz="1400" b="1" dirty="0">
                <a:solidFill>
                  <a:schemeClr val="bg1"/>
                </a:solidFill>
              </a:rPr>
              <a:t>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부서명</a:t>
            </a:r>
            <a:endParaRPr lang="en-US" altLang="ko-KR" sz="800" b="1" dirty="0" smtClean="0"/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부서 조회 팝업을 호출</a:t>
            </a:r>
            <a:endParaRPr lang="en-US" altLang="ko-KR" sz="8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8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직무</a:t>
            </a:r>
            <a:endParaRPr lang="en-US" altLang="ko-KR" sz="800" b="1" dirty="0"/>
          </a:p>
          <a:p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외근 신청 페이지로 이동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800" dirty="0" err="1" smtClean="0">
                <a:latin typeface="맑은 고딕" panose="020F0502020204030204"/>
                <a:ea typeface="맑은 고딕" panose="020B0503020000020004" pitchFamily="50" charset="-127"/>
              </a:rPr>
              <a:t>goInsert</a:t>
            </a:r>
            <a:endParaRPr lang="en-US" altLang="ko-KR" sz="800" b="1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고용형태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 smtClean="0"/>
              <a:t>결재상태</a:t>
            </a:r>
            <a:endParaRPr lang="en-US" altLang="ko-KR" sz="800" b="1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공고상태</a:t>
            </a:r>
            <a:endParaRPr lang="en-US" altLang="ko-KR" sz="800" b="1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검색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목록 조회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fn_selectList</a:t>
            </a:r>
            <a:endParaRPr lang="en-US" altLang="ko-KR" sz="800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검색 초기화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검색 구성 값 초기화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fn_defaultSelect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상신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선택 된 목록 상신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fn_supplementReqGWPop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복사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선택 된 목록 복사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fn_supplementReqCopy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smtClean="0"/>
              <a:t>삭제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선택 된 목록 삭제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fn_supplementReqDel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err="1" smtClean="0"/>
              <a:t>충원요청서</a:t>
            </a:r>
            <a:r>
              <a:rPr lang="ko-KR" altLang="en-US" sz="800" b="1" dirty="0" smtClean="0"/>
              <a:t> 목록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충원요청서</a:t>
            </a:r>
            <a:r>
              <a:rPr lang="ko-KR" altLang="en-US" sz="800" dirty="0" smtClean="0"/>
              <a:t> 부서명 </a:t>
            </a:r>
            <a:r>
              <a:rPr lang="ko-KR" altLang="en-US" sz="800" dirty="0" err="1" smtClean="0"/>
              <a:t>클릭시</a:t>
            </a:r>
            <a:r>
              <a:rPr lang="ko-KR" altLang="en-US" sz="800" dirty="0" smtClean="0"/>
              <a:t> 상세 페이지로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goSupplementReqDetail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smtClean="0"/>
              <a:t>전자결재 양식 링크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전자결재 상세 페이지 이동</a:t>
            </a:r>
            <a:endParaRPr lang="en-US" altLang="ko-KR" sz="800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fn_supplementRegGWViewPop</a:t>
            </a:r>
            <a:r>
              <a:rPr lang="en-US" altLang="ko-KR" sz="800" dirty="0" smtClean="0"/>
              <a:t>(‘</a:t>
            </a:r>
            <a:r>
              <a:rPr lang="ko-KR" altLang="en-US" sz="800" dirty="0" smtClean="0"/>
              <a:t>문서번호</a:t>
            </a:r>
            <a:r>
              <a:rPr lang="en-US" altLang="ko-KR" sz="800" dirty="0" smtClean="0"/>
              <a:t>’)</a:t>
            </a:r>
          </a:p>
          <a:p>
            <a:endParaRPr lang="en-US" altLang="ko-KR" sz="800" b="1" dirty="0"/>
          </a:p>
          <a:p>
            <a:r>
              <a:rPr lang="en-US" altLang="ko-KR" sz="800" b="1" dirty="0" smtClean="0"/>
              <a:t>13. </a:t>
            </a:r>
            <a:r>
              <a:rPr lang="ko-KR" altLang="en-US" sz="800" b="1" dirty="0" err="1" smtClean="0"/>
              <a:t>페이징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목록 </a:t>
            </a:r>
            <a:r>
              <a:rPr lang="ko-KR" altLang="en-US" sz="800" dirty="0" err="1" smtClean="0"/>
              <a:t>페이징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fn_selectList</a:t>
            </a:r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798530" y="186809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35566" y="210751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6669556" y="373456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5214429" y="235186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26000" y="157140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979" y="4270756"/>
            <a:ext cx="812869" cy="2391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211" y="638174"/>
            <a:ext cx="836488" cy="8270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6047" y="1827712"/>
            <a:ext cx="581106" cy="3429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024697" y="155632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425905" y="15559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60754" y="172501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894205" y="169862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90228" y="186809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693798" y="191892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957569" y="191892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6220628" y="191182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3207471" y="375966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83973" y="17303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442137" y="53816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6656071" y="25614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494353" y="416857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17950" y="1594867"/>
            <a:ext cx="825500" cy="1524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06848" y="1602490"/>
            <a:ext cx="800623" cy="1524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06849" y="1751496"/>
            <a:ext cx="376096" cy="1524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3769" y="1593219"/>
            <a:ext cx="812002" cy="1524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3769" y="1743096"/>
            <a:ext cx="812002" cy="1524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42" idx="0"/>
            <a:endCxn id="34" idx="2"/>
          </p:cNvCxnSpPr>
          <p:nvPr/>
        </p:nvCxnSpPr>
        <p:spPr>
          <a:xfrm rot="5400000" flipH="1" flipV="1">
            <a:off x="3341532" y="-1721319"/>
            <a:ext cx="1242777" cy="53863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41" idx="2"/>
            <a:endCxn id="22" idx="1"/>
          </p:cNvCxnSpPr>
          <p:nvPr/>
        </p:nvCxnSpPr>
        <p:spPr>
          <a:xfrm rot="16200000" flipH="1">
            <a:off x="2742843" y="1755981"/>
            <a:ext cx="95259" cy="391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" idx="0"/>
            <a:endCxn id="21" idx="1"/>
          </p:cNvCxnSpPr>
          <p:nvPr/>
        </p:nvCxnSpPr>
        <p:spPr>
          <a:xfrm rot="5400000" flipH="1" flipV="1">
            <a:off x="4171881" y="1210538"/>
            <a:ext cx="543148" cy="2255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43" idx="2"/>
            <a:endCxn id="17" idx="1"/>
          </p:cNvCxnSpPr>
          <p:nvPr/>
        </p:nvCxnSpPr>
        <p:spPr>
          <a:xfrm rot="16200000" flipH="1">
            <a:off x="-353668" y="3518964"/>
            <a:ext cx="3571085" cy="3242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0" idx="2"/>
          </p:cNvCxnSpPr>
          <p:nvPr/>
        </p:nvCxnSpPr>
        <p:spPr>
          <a:xfrm rot="16200000" flipH="1">
            <a:off x="3224567" y="1337513"/>
            <a:ext cx="3121879" cy="39566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0" y="398838"/>
            <a:ext cx="6042740" cy="64022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충원요청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신청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상세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상세 정보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err="1" smtClean="0"/>
              <a:t>충원요청서</a:t>
            </a:r>
            <a:r>
              <a:rPr lang="ko-KR" altLang="en-US" sz="800" dirty="0" smtClean="0"/>
              <a:t> 상세 정보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목록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목록으로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goList</a:t>
            </a:r>
            <a:endParaRPr lang="en-US" altLang="ko-KR" sz="8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34705" y="117633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57348" y="65932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0" y="405848"/>
            <a:ext cx="3852914" cy="64521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충원요청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전자결재 기본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기본 기안 정보 설정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기간계에</a:t>
            </a:r>
            <a:r>
              <a:rPr lang="ko-KR" altLang="en-US" sz="800" b="1" dirty="0" smtClean="0"/>
              <a:t> 저장 된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기간계에</a:t>
            </a:r>
            <a:r>
              <a:rPr lang="ko-KR" altLang="en-US" sz="800" dirty="0" smtClean="0"/>
              <a:t> 저장 된 </a:t>
            </a:r>
            <a:r>
              <a:rPr lang="ko-KR" altLang="en-US" sz="800" dirty="0" err="1" smtClean="0"/>
              <a:t>충원요청</a:t>
            </a:r>
            <a:r>
              <a:rPr lang="ko-KR" altLang="en-US" sz="800" dirty="0" smtClean="0"/>
              <a:t> 관련 정보 제공 영역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외근 신청에 지정 된 </a:t>
            </a:r>
            <a:r>
              <a:rPr lang="en-US" altLang="ko-KR" sz="800" dirty="0" smtClean="0"/>
              <a:t>XSL </a:t>
            </a:r>
            <a:r>
              <a:rPr lang="ko-KR" altLang="en-US" sz="800" dirty="0" smtClean="0"/>
              <a:t>파일 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SetDocExtendData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기안 결재자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기안 결재 프로세스 정보를 확인 가능한 영역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수신 </a:t>
            </a:r>
            <a:r>
              <a:rPr lang="ko-KR" altLang="en-US" sz="800" b="1" dirty="0"/>
              <a:t>결재자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수신자 </a:t>
            </a:r>
            <a:r>
              <a:rPr lang="ko-KR" altLang="en-US" sz="800" dirty="0"/>
              <a:t>결재 프로세스 정보를 확인 가능한 영역</a:t>
            </a:r>
            <a:r>
              <a:rPr lang="en-US" altLang="ko-KR" sz="800" dirty="0"/>
              <a:t>, </a:t>
            </a:r>
            <a:r>
              <a:rPr lang="ko-KR" altLang="en-US" sz="800" dirty="0"/>
              <a:t>수신자가 없을 시 기안 결재자 영역</a:t>
            </a:r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상신 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결재 상신</a:t>
            </a:r>
            <a:endParaRPr lang="en-US" altLang="ko-KR" sz="800" b="1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DraftAction_OnClick</a:t>
            </a:r>
            <a:endParaRPr lang="en-US" altLang="ko-KR" sz="800" dirty="0"/>
          </a:p>
          <a:p>
            <a:r>
              <a:rPr lang="en-US" altLang="ko-KR" sz="800" dirty="0" smtClean="0"/>
              <a:t>-&gt; draft</a:t>
            </a:r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InsertApprovalDocExtendField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DraftTempDocDelete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결재선지정</a:t>
            </a:r>
            <a:r>
              <a:rPr lang="ko-KR" altLang="en-US" sz="800" b="1" dirty="0" smtClean="0"/>
              <a:t>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결재선 지정 팝업 호출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b="1" dirty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의견입력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pPr>
              <a:defRPr/>
            </a:pPr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의견 입력 창 호출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DraftComment_OnClick</a:t>
            </a:r>
            <a:endParaRPr lang="en-US" altLang="ko-KR" sz="800" dirty="0" smtClean="0"/>
          </a:p>
          <a:p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/>
              <a:t>8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인쇄 버튼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/>
              <a:t>- </a:t>
            </a:r>
            <a:r>
              <a:rPr lang="ko-KR" altLang="en-US" sz="800" dirty="0" smtClean="0"/>
              <a:t>화면 인쇄</a:t>
            </a:r>
            <a:r>
              <a:rPr lang="en-US" altLang="ko-KR" sz="800" dirty="0" smtClean="0"/>
              <a:t>.</a:t>
            </a:r>
            <a:r>
              <a:rPr lang="en-US" altLang="ko-KR" sz="800" b="1" dirty="0" smtClean="0"/>
              <a:t> </a:t>
            </a:r>
          </a:p>
          <a:p>
            <a:pPr>
              <a:defRPr/>
            </a:pP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printNow</a:t>
            </a:r>
            <a:endParaRPr lang="en-US" altLang="ko-KR" sz="800" dirty="0" smtClean="0"/>
          </a:p>
          <a:p>
            <a:pPr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273868" y="53908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597738" y="53908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63411" y="53908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791" y="1257957"/>
            <a:ext cx="3765964" cy="3093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4563877" y="116366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5477" y="2474877"/>
            <a:ext cx="3636065" cy="42655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5476" y="2062642"/>
            <a:ext cx="3636065" cy="412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81180" y="196968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81180" y="238058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5477" y="1263413"/>
            <a:ext cx="797674" cy="65929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94100" y="1263413"/>
            <a:ext cx="317442" cy="65929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79571" y="116366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3505752" y="116436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281945" y="53908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3" name="꺾인 연결선 2"/>
          <p:cNvCxnSpPr>
            <a:stCxn id="32" idx="0"/>
            <a:endCxn id="26" idx="0"/>
          </p:cNvCxnSpPr>
          <p:nvPr/>
        </p:nvCxnSpPr>
        <p:spPr>
          <a:xfrm rot="16200000" flipH="1">
            <a:off x="2362817" y="-1131697"/>
            <a:ext cx="624575" cy="3966139"/>
          </a:xfrm>
          <a:prstGeom prst="bentConnector3">
            <a:avLst>
              <a:gd name="adj1" fmla="val -36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8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9" y="408221"/>
            <a:ext cx="9238674" cy="5064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충원요청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기간계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연동 관리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관리자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기간계</a:t>
            </a:r>
            <a:r>
              <a:rPr lang="ko-KR" altLang="en-US" sz="800" b="1" dirty="0" smtClean="0"/>
              <a:t> 연동 목록</a:t>
            </a:r>
            <a:endParaRPr lang="en-US" altLang="ko-KR" sz="800" b="1" dirty="0" smtClean="0"/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err="1" smtClean="0">
                <a:latin typeface="맑은 고딕" panose="020F0502020204030204"/>
                <a:ea typeface="맑은 고딕" panose="020B0503020000020004" pitchFamily="50" charset="-127"/>
              </a:rPr>
              <a:t>기간계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 연동 목록 표시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kumimoji="0" lang="en-US" altLang="ko-KR" sz="8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GetLegacyConnectListAll</a:t>
            </a:r>
            <a:endParaRPr kumimoji="0" lang="en-US" altLang="ko-KR" sz="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8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기간계</a:t>
            </a:r>
            <a:r>
              <a:rPr lang="ko-KR" altLang="en-US" sz="800" b="1" dirty="0" smtClean="0"/>
              <a:t> 연동 기본 정보</a:t>
            </a:r>
            <a:endParaRPr lang="en-US" altLang="ko-KR" sz="800" b="1" dirty="0"/>
          </a:p>
          <a:p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선택 된 </a:t>
            </a:r>
            <a:r>
              <a:rPr lang="ko-KR" altLang="en-US" sz="800" dirty="0" err="1" smtClean="0">
                <a:latin typeface="맑은 고딕" panose="020F0502020204030204"/>
                <a:ea typeface="맑은 고딕" panose="020B0503020000020004" pitchFamily="50" charset="-127"/>
              </a:rPr>
              <a:t>기간계의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 기본 정보 표시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갑지에</a:t>
            </a:r>
            <a:r>
              <a:rPr lang="ko-KR" altLang="en-US" sz="800" b="1" dirty="0" smtClean="0"/>
              <a:t> 설정 된 쿼리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선택 된 </a:t>
            </a:r>
            <a:r>
              <a:rPr lang="ko-KR" altLang="en-US" sz="800" dirty="0" err="1" smtClean="0"/>
              <a:t>기간계의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갑지에</a:t>
            </a:r>
            <a:r>
              <a:rPr lang="ko-KR" altLang="en-US" sz="800" dirty="0" smtClean="0"/>
              <a:t> 설정 된 쿼리 정보 표시</a:t>
            </a:r>
            <a:endParaRPr lang="en-US" altLang="ko-KR" sz="800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쿼리에 설정 된 </a:t>
            </a:r>
            <a:r>
              <a:rPr lang="ko-KR" altLang="en-US" sz="800" b="1" dirty="0" err="1" smtClean="0"/>
              <a:t>파라미터</a:t>
            </a:r>
            <a:r>
              <a:rPr lang="ko-KR" altLang="en-US" sz="800" b="1" dirty="0" smtClean="0"/>
              <a:t>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쿼리에 설정 된 </a:t>
            </a:r>
            <a:r>
              <a:rPr lang="ko-KR" altLang="en-US" sz="800" dirty="0" err="1" smtClean="0"/>
              <a:t>파라미터</a:t>
            </a:r>
            <a:r>
              <a:rPr lang="ko-KR" altLang="en-US" sz="800" dirty="0" smtClean="0"/>
              <a:t> 값 표시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신규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신규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저장을 위한 화면 </a:t>
            </a:r>
            <a:r>
              <a:rPr lang="ko-KR" altLang="en-US" sz="800" dirty="0" err="1" smtClean="0"/>
              <a:t>클리어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저장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저장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SaveLegacyConnection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DeleteLegacyQueryAll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InsertLegacyQuery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DeleteLegacyExtAll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InsertLegacyExt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InsertLegacyExtQuery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삭제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삭제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DeleteLegacyConnection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660963" y="82524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660962" y="254520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1660961" y="368699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79611" y="54776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8134739" y="59031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8489929" y="59031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898552" y="59031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48636</TotalTime>
  <Words>585</Words>
  <Application>Microsoft Office PowerPoint</Application>
  <PresentationFormat>와이드스크린</PresentationFormat>
  <Paragraphs>232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768</cp:revision>
  <dcterms:created xsi:type="dcterms:W3CDTF">2019-06-18T00:52:31Z</dcterms:created>
  <dcterms:modified xsi:type="dcterms:W3CDTF">2021-07-15T07:22:10Z</dcterms:modified>
</cp:coreProperties>
</file>