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61" r:id="rId3"/>
    <p:sldId id="269" r:id="rId4"/>
    <p:sldId id="298" r:id="rId5"/>
    <p:sldId id="301" r:id="rId6"/>
    <p:sldId id="299" r:id="rId7"/>
    <p:sldId id="302" r:id="rId8"/>
    <p:sldId id="30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1D0E"/>
    <a:srgbClr val="40C5E4"/>
    <a:srgbClr val="63A7F9"/>
    <a:srgbClr val="F89292"/>
    <a:srgbClr val="7AB850"/>
    <a:srgbClr val="F8AA42"/>
    <a:srgbClr val="F6672E"/>
    <a:srgbClr val="F48428"/>
    <a:srgbClr val="000000"/>
    <a:srgbClr val="FFF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1" autoAdjust="0"/>
    <p:restoredTop sz="93875" autoAdjust="0"/>
  </p:normalViewPr>
  <p:slideViewPr>
    <p:cSldViewPr snapToGrid="0" showGuides="1">
      <p:cViewPr varScale="1">
        <p:scale>
          <a:sx n="95" d="100"/>
          <a:sy n="95" d="100"/>
        </p:scale>
        <p:origin x="7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F045F-660A-4D08-8D23-DF66E116C0C7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E8274-6109-4FB0-8E8B-787AEDFA2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80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913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770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97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641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185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3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60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716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166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746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74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840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601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56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7802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03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929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899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079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9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9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3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78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09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57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32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8397875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5967413"/>
            <a:ext cx="51117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 userDrawn="1"/>
        </p:nvSpPr>
        <p:spPr>
          <a:xfrm>
            <a:off x="504825" y="6300788"/>
            <a:ext cx="3738563" cy="344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</a:rPr>
              <a:t>© Smilegate Holdings. All Rights Reserved.</a:t>
            </a:r>
            <a:endParaRPr lang="ko-KR" altLang="en-US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4684713" cy="255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213" y="0"/>
            <a:ext cx="4522787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72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6F6C8-4465-40F4-ACA2-DF8B0BC33BBE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25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92125" y="2513013"/>
            <a:ext cx="636263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3200" b="1" dirty="0" smtClean="0">
                <a:solidFill>
                  <a:schemeClr val="bg1"/>
                </a:solidFill>
                <a:latin typeface="+mn-ea"/>
                <a:ea typeface="+mn-ea"/>
              </a:rPr>
              <a:t>법인카드정산서 화면 </a:t>
            </a:r>
            <a:r>
              <a:rPr lang="ko-KR" altLang="en-US" sz="3200" b="1" dirty="0" err="1" smtClean="0">
                <a:solidFill>
                  <a:schemeClr val="bg1"/>
                </a:solidFill>
                <a:latin typeface="+mn-ea"/>
                <a:ea typeface="+mn-ea"/>
              </a:rPr>
              <a:t>기능정의서</a:t>
            </a:r>
            <a:endParaRPr lang="ko-KR" altLang="en-US" sz="3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0" name="그룹 1"/>
          <p:cNvGrpSpPr>
            <a:grpSpLocks/>
          </p:cNvGrpSpPr>
          <p:nvPr/>
        </p:nvGrpSpPr>
        <p:grpSpPr bwMode="auto">
          <a:xfrm>
            <a:off x="519113" y="4308398"/>
            <a:ext cx="2615386" cy="697071"/>
            <a:chOff x="393316" y="4908030"/>
            <a:chExt cx="2415946" cy="697752"/>
          </a:xfrm>
        </p:grpSpPr>
        <p:sp>
          <p:nvSpPr>
            <p:cNvPr id="11" name="TextBox 10"/>
            <p:cNvSpPr txBox="1"/>
            <p:nvPr/>
          </p:nvSpPr>
          <p:spPr>
            <a:xfrm>
              <a:off x="393316" y="4908109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작성자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46164" y="4908030"/>
              <a:ext cx="52596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 err="1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고두현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3316" y="5133754"/>
              <a:ext cx="407671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소속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46164" y="5133675"/>
              <a:ext cx="186309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SGH.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정보시스템실</a:t>
              </a: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정보개발팀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3316" y="5359400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작성일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46164" y="5359320"/>
              <a:ext cx="641467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21.06.23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03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문서 업데이트 이력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26279"/>
              </p:ext>
            </p:extLst>
          </p:nvPr>
        </p:nvGraphicFramePr>
        <p:xfrm>
          <a:off x="774700" y="824441"/>
          <a:ext cx="10683877" cy="15077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4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날짜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페이지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변경자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21.06.23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초안작성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고두현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39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50" y="715700"/>
            <a:ext cx="5753667" cy="5640711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법인카드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정산서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2035865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smtClean="0"/>
              <a:t>구분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임시저장으로 보관중인 문서를 선택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</a:t>
            </a:r>
            <a:r>
              <a:rPr lang="en-US" altLang="ko-KR" sz="800" dirty="0" err="1" smtClean="0"/>
              <a:t>fnChageTmpList</a:t>
            </a:r>
            <a:r>
              <a:rPr lang="en-US" altLang="ko-KR" sz="800" dirty="0" smtClean="0"/>
              <a:t>()</a:t>
            </a:r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err="1" smtClean="0"/>
              <a:t>정산대상</a:t>
            </a:r>
            <a:r>
              <a:rPr lang="en-US" altLang="ko-KR" sz="800" b="1" dirty="0" smtClean="0"/>
              <a:t>(</a:t>
            </a:r>
            <a:r>
              <a:rPr lang="ko-KR" altLang="en-US" sz="800" b="1" dirty="0" smtClean="0"/>
              <a:t>사용자</a:t>
            </a:r>
            <a:r>
              <a:rPr lang="en-US" altLang="ko-KR" sz="800" b="1" dirty="0" smtClean="0"/>
              <a:t>)</a:t>
            </a:r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법인카드 중 정산 대상인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선택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</a:t>
            </a:r>
            <a:r>
              <a:rPr lang="en-US" altLang="ko-KR" sz="800" dirty="0" err="1" smtClean="0"/>
              <a:t>GetCardNumber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/>
              <a:t>3. </a:t>
            </a:r>
            <a:r>
              <a:rPr lang="ko-KR" altLang="en-US" sz="800" b="1" dirty="0" err="1"/>
              <a:t>정산대상</a:t>
            </a:r>
            <a:r>
              <a:rPr lang="en-US" altLang="ko-KR" sz="800" b="1" dirty="0"/>
              <a:t>(</a:t>
            </a:r>
            <a:r>
              <a:rPr lang="ko-KR" altLang="en-US" sz="800" b="1" dirty="0" smtClean="0"/>
              <a:t>카드</a:t>
            </a:r>
            <a:r>
              <a:rPr lang="en-US" altLang="ko-KR" sz="800" b="1" dirty="0" smtClean="0"/>
              <a:t>)</a:t>
            </a:r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법인카드 중 정산 대상인 카드를 선택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</a:t>
            </a:r>
            <a:r>
              <a:rPr lang="en-US" altLang="ko-KR" sz="800" dirty="0" err="1" smtClean="0"/>
              <a:t>GetRemindPrice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/>
              <a:t>4. </a:t>
            </a:r>
            <a:r>
              <a:rPr lang="ko-KR" altLang="en-US" sz="800" b="1" dirty="0" err="1"/>
              <a:t>정산년월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정산년월을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선택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</a:t>
            </a:r>
            <a:r>
              <a:rPr lang="en-US" altLang="ko-KR" sz="800" dirty="0" err="1" smtClean="0"/>
              <a:t>fnYYMMChange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/>
              <a:t>5. </a:t>
            </a:r>
            <a:r>
              <a:rPr lang="ko-KR" altLang="en-US" sz="800" b="1" dirty="0"/>
              <a:t>카드결제 내역 조회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선택된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카드결제 내역 조회 버튼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</a:t>
            </a:r>
            <a:r>
              <a:rPr lang="en-US" altLang="ko-KR" sz="800" dirty="0" err="1" smtClean="0"/>
              <a:t>GetAcctDetailData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endParaRPr lang="en-US" altLang="ko-KR" sz="800" b="1" dirty="0"/>
          </a:p>
          <a:p>
            <a:r>
              <a:rPr lang="en-US" altLang="ko-KR" sz="800" b="1" dirty="0" smtClean="0"/>
              <a:t>6. </a:t>
            </a:r>
            <a:r>
              <a:rPr lang="ko-KR" altLang="en-US" sz="800" b="1" dirty="0" err="1" smtClean="0"/>
              <a:t>카드정보</a:t>
            </a:r>
            <a:r>
              <a:rPr lang="ko-KR" altLang="en-US" sz="800" b="1" dirty="0" smtClean="0"/>
              <a:t> 재입력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정산내역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리스트 초기화 버튼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</a:t>
            </a:r>
            <a:r>
              <a:rPr lang="en-US" altLang="ko-KR" sz="800" dirty="0" err="1" smtClean="0"/>
              <a:t>CardReset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/>
              <a:t>7</a:t>
            </a:r>
            <a:r>
              <a:rPr lang="en-US" altLang="ko-KR" sz="800" b="1" dirty="0" smtClean="0"/>
              <a:t>. </a:t>
            </a:r>
            <a:r>
              <a:rPr lang="ko-KR" altLang="en-US" sz="800" b="1" dirty="0" err="1"/>
              <a:t>엑셀출력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정산내역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엑셀 다운로드 버튼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</a:t>
            </a:r>
            <a:r>
              <a:rPr lang="en-US" altLang="ko-KR" sz="800" dirty="0" err="1" smtClean="0"/>
              <a:t>fnExportExcel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/>
              <a:t>8. </a:t>
            </a:r>
            <a:r>
              <a:rPr lang="ko-KR" altLang="en-US" sz="800" b="1" dirty="0" err="1"/>
              <a:t>첫행내용</a:t>
            </a:r>
            <a:r>
              <a:rPr lang="ko-KR" altLang="en-US" sz="800" b="1" dirty="0"/>
              <a:t> </a:t>
            </a:r>
            <a:r>
              <a:rPr lang="ko-KR" altLang="en-US" sz="800" b="1" dirty="0" err="1"/>
              <a:t>일괄적용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정산내역의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첫행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데이터를 전체 적용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</a:t>
            </a:r>
            <a:r>
              <a:rPr lang="en-US" altLang="ko-KR" sz="800" dirty="0" err="1" smtClean="0"/>
              <a:t>fnSetDataByFirstRow</a:t>
            </a:r>
            <a:r>
              <a:rPr lang="en-US" altLang="ko-KR" sz="800" dirty="0" smtClean="0"/>
              <a:t>()</a:t>
            </a:r>
          </a:p>
          <a:p>
            <a:endParaRPr lang="en-US" altLang="ko-KR" sz="800" b="1" dirty="0" smtClean="0"/>
          </a:p>
          <a:p>
            <a:r>
              <a:rPr lang="en-US" altLang="ko-KR" sz="800" b="1" dirty="0"/>
              <a:t>9</a:t>
            </a:r>
            <a:r>
              <a:rPr lang="en-US" altLang="ko-KR" sz="800" b="1" dirty="0" smtClean="0"/>
              <a:t>. </a:t>
            </a:r>
            <a:r>
              <a:rPr lang="ko-KR" altLang="en-US" sz="800" b="1" dirty="0" err="1"/>
              <a:t>선택삭제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선택된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정산내역을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삭제하는 버튼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</a:t>
            </a:r>
            <a:r>
              <a:rPr lang="en-US" altLang="ko-KR" sz="800" dirty="0" err="1" smtClean="0"/>
              <a:t>fnDeleteRowAll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endParaRPr lang="en-US" altLang="ko-KR" sz="800" b="1" dirty="0"/>
          </a:p>
          <a:p>
            <a:r>
              <a:rPr lang="en-US" altLang="ko-KR" sz="800" b="1" dirty="0" smtClean="0"/>
              <a:t>10. </a:t>
            </a:r>
            <a:r>
              <a:rPr lang="ko-KR" altLang="en-US" sz="800" b="1" dirty="0" err="1"/>
              <a:t>사용자변경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변경을 위한 조직도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활성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버튼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_</a:t>
            </a:r>
            <a:r>
              <a:rPr lang="en-US" altLang="ko-KR" sz="800" dirty="0" err="1" smtClean="0"/>
              <a:t>FORM_fnOpenAddressWindowNew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/>
              <a:t>11. </a:t>
            </a:r>
            <a:r>
              <a:rPr lang="ko-KR" altLang="en-US" sz="800" b="1" dirty="0" smtClean="0"/>
              <a:t>중분류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정산내역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중분류 선택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</a:t>
            </a:r>
            <a:r>
              <a:rPr lang="en-US" altLang="ko-KR" sz="800" dirty="0"/>
              <a:t>: </a:t>
            </a:r>
            <a:r>
              <a:rPr lang="en-US" altLang="ko-KR" sz="800" dirty="0" err="1" smtClean="0"/>
              <a:t>fnSelectChange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/>
              <a:t>12. </a:t>
            </a:r>
            <a:r>
              <a:rPr lang="ko-KR" altLang="en-US" sz="800" b="1" dirty="0" smtClean="0"/>
              <a:t>소분류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정산내역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소분류 선택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</a:t>
            </a:r>
            <a:r>
              <a:rPr lang="en-US" altLang="ko-KR" sz="800" dirty="0"/>
              <a:t>: </a:t>
            </a:r>
            <a:r>
              <a:rPr lang="en-US" altLang="ko-KR" sz="800" dirty="0" err="1" smtClean="0"/>
              <a:t>fnSelectChangeSub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529502" y="119166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419794" y="143210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075043" y="272824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669852" y="2728244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3292980" y="1423226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6" name="사각형 설명선 25"/>
          <p:cNvSpPr/>
          <p:nvPr/>
        </p:nvSpPr>
        <p:spPr>
          <a:xfrm>
            <a:off x="6196612" y="772357"/>
            <a:ext cx="3870666" cy="5629064"/>
          </a:xfrm>
          <a:prstGeom prst="wedgeRectCallout">
            <a:avLst>
              <a:gd name="adj1" fmla="val -58525"/>
              <a:gd name="adj2" fmla="val -21364"/>
            </a:avLst>
          </a:prstGeom>
          <a:solidFill>
            <a:schemeClr val="bg1"/>
          </a:solidFill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err="1">
                <a:solidFill>
                  <a:schemeClr val="tx1"/>
                </a:solidFill>
                <a:latin typeface="+mn-ea"/>
              </a:rPr>
              <a:t>임시저장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 리스트 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가져오기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호출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Controller : </a:t>
            </a:r>
            <a:r>
              <a:rPr lang="en-US" altLang="ko-KR" sz="900" dirty="0" smtClean="0">
                <a:solidFill>
                  <a:prstClr val="black"/>
                </a:solidFill>
                <a:latin typeface="+mn-ea"/>
              </a:rPr>
              <a:t>AccountInfo_Ajax.aspx 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-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GetAcctInfoTempList</a:t>
            </a:r>
            <a:r>
              <a:rPr lang="en-US" altLang="ko-KR" sz="900" dirty="0" smtClean="0">
                <a:solidFill>
                  <a:prstClr val="black"/>
                </a:solidFill>
                <a:latin typeface="+mn-ea"/>
              </a:rPr>
              <a:t/>
            </a:r>
            <a:br>
              <a:rPr lang="en-US" altLang="ko-KR" sz="900" dirty="0" smtClean="0">
                <a:solidFill>
                  <a:prstClr val="black"/>
                </a:solidFill>
                <a:latin typeface="+mn-ea"/>
              </a:rPr>
            </a:br>
            <a:r>
              <a:rPr lang="ko-KR" altLang="en-US" sz="900" dirty="0" err="1" smtClean="0">
                <a:solidFill>
                  <a:prstClr val="black"/>
                </a:solidFill>
                <a:latin typeface="+mn-ea"/>
              </a:rPr>
              <a:t>파라미터</a:t>
            </a:r>
            <a:r>
              <a:rPr lang="ko-KR" altLang="en-US" sz="900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: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sUserId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적용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SP :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EKP_WORKFLOW.dbo.USP_ACCT_INFO_TEMPLIST_SELECT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사용자 정보 가져오기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호출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Controller :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GetLegacyData.aspx -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GetExecutiveList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/>
            </a:r>
            <a:br>
              <a:rPr lang="en-US" altLang="ko-KR" sz="900" dirty="0">
                <a:solidFill>
                  <a:prstClr val="black"/>
                </a:solidFill>
                <a:latin typeface="+mn-ea"/>
              </a:rPr>
            </a:br>
            <a:r>
              <a:rPr lang="ko-KR" altLang="en-US" sz="900" dirty="0" err="1">
                <a:solidFill>
                  <a:prstClr val="black"/>
                </a:solidFill>
                <a:latin typeface="+mn-ea"/>
              </a:rPr>
              <a:t>파라미터</a:t>
            </a:r>
            <a:r>
              <a:rPr lang="ko-KR" altLang="en-US" sz="9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EmpID</a:t>
            </a:r>
            <a:endParaRPr lang="en-US" altLang="ko-KR" sz="900" dirty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적용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SP 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EKPETC.dbo.up_Executive_Get_List</a:t>
            </a:r>
            <a:endParaRPr lang="en-US" altLang="ko-KR" sz="900" dirty="0">
              <a:solidFill>
                <a:prstClr val="black"/>
              </a:solidFill>
              <a:latin typeface="+mn-ea"/>
            </a:endParaRPr>
          </a:p>
          <a:p>
            <a:endParaRPr lang="en-US" altLang="ko-KR" sz="1000" dirty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법인카드 정보 가져오기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호출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Controller :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GetLegacyData.aspx -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GetCardNumberAll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/>
            </a:r>
            <a:br>
              <a:rPr lang="en-US" altLang="ko-KR" sz="900" dirty="0">
                <a:solidFill>
                  <a:prstClr val="black"/>
                </a:solidFill>
                <a:latin typeface="+mn-ea"/>
              </a:rPr>
            </a:br>
            <a:r>
              <a:rPr lang="ko-KR" altLang="en-US" sz="900" dirty="0" err="1">
                <a:solidFill>
                  <a:prstClr val="black"/>
                </a:solidFill>
                <a:latin typeface="+mn-ea"/>
              </a:rPr>
              <a:t>파라미터</a:t>
            </a:r>
            <a:r>
              <a:rPr lang="ko-KR" altLang="en-US" sz="9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ERPCompanySeq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ERPEmpSeq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 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적용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SP : </a:t>
            </a:r>
            <a:r>
              <a:rPr lang="en-US" altLang="ko-KR" sz="900" dirty="0" err="1" smtClean="0">
                <a:solidFill>
                  <a:schemeClr val="tx1"/>
                </a:solidFill>
                <a:latin typeface="+mn-ea"/>
              </a:rPr>
              <a:t>SGERP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.dbo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.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SG_SDAIFCardALLQuery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000" b="1" dirty="0" err="1">
                <a:solidFill>
                  <a:schemeClr val="tx1"/>
                </a:solidFill>
                <a:latin typeface="+mn-ea"/>
              </a:rPr>
              <a:t>카드정보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저장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호출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Controller :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AccountInfo_Ajax.aspx  -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SetAcctInfoSave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/>
            </a:r>
            <a:br>
              <a:rPr lang="en-US" altLang="ko-KR" sz="900" dirty="0">
                <a:solidFill>
                  <a:prstClr val="black"/>
                </a:solidFill>
                <a:latin typeface="+mn-ea"/>
              </a:rPr>
            </a:br>
            <a:r>
              <a:rPr lang="ko-KR" altLang="en-US" sz="900" dirty="0" err="1">
                <a:solidFill>
                  <a:prstClr val="black"/>
                </a:solidFill>
                <a:latin typeface="+mn-ea"/>
              </a:rPr>
              <a:t>파라미터</a:t>
            </a:r>
            <a:r>
              <a:rPr lang="ko-KR" altLang="en-US" sz="9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jsonCol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 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적용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SP :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EKP_WORKFLOW.dbo.USP_ACCT_INFO_SAVE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endParaRPr lang="en-US" altLang="ko-KR" sz="900" dirty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카드 </a:t>
            </a:r>
            <a:r>
              <a:rPr lang="ko-KR" altLang="en-US" sz="1000" b="1" dirty="0" err="1">
                <a:solidFill>
                  <a:schemeClr val="tx1"/>
                </a:solidFill>
                <a:latin typeface="+mn-ea"/>
              </a:rPr>
              <a:t>정산내역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저장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호출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Controller :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AccountInfo_Ajax.aspx  -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SetAcctInfoDetailSave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 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dirty="0" err="1" smtClean="0">
                <a:solidFill>
                  <a:prstClr val="black"/>
                </a:solidFill>
                <a:latin typeface="+mn-ea"/>
              </a:rPr>
              <a:t>파라미터</a:t>
            </a:r>
            <a:r>
              <a:rPr lang="ko-KR" altLang="en-US" sz="900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jsonCol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 </a:t>
            </a: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적용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SP 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EKP_WORKFLOW.dbo.USP_ACCT_INFO_DETAIL_SAVE</a:t>
            </a:r>
            <a:endParaRPr lang="en-US" altLang="ko-KR" sz="900" dirty="0">
              <a:solidFill>
                <a:prstClr val="black"/>
              </a:solidFill>
              <a:latin typeface="+mn-ea"/>
            </a:endParaRPr>
          </a:p>
          <a:p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중분류 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정보 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가져오기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호출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Controller :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GetLegacyData.aspx -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GetExpenseMajorCash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/>
            </a:r>
            <a:br>
              <a:rPr lang="en-US" altLang="ko-KR" sz="900" dirty="0">
                <a:solidFill>
                  <a:prstClr val="black"/>
                </a:solidFill>
                <a:latin typeface="+mn-ea"/>
              </a:rPr>
            </a:br>
            <a:r>
              <a:rPr lang="ko-KR" altLang="en-US" sz="900" dirty="0" err="1">
                <a:solidFill>
                  <a:prstClr val="black"/>
                </a:solidFill>
                <a:latin typeface="+mn-ea"/>
              </a:rPr>
              <a:t>파라미터</a:t>
            </a:r>
            <a:r>
              <a:rPr lang="ko-KR" altLang="en-US" sz="9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ComSeq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CostKind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GubunSeq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 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적용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SP :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SGERP.dbo.SG_SARIFMajorCostAccQuery_WF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endParaRPr lang="en-US" altLang="ko-KR" sz="900" dirty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소분류 정보 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가져오기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호출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Controller :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GetLegacyData.aspx -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GetExpenseCash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/>
            </a:r>
            <a:br>
              <a:rPr lang="en-US" altLang="ko-KR" sz="900" dirty="0">
                <a:solidFill>
                  <a:prstClr val="black"/>
                </a:solidFill>
                <a:latin typeface="+mn-ea"/>
              </a:rPr>
            </a:br>
            <a:r>
              <a:rPr lang="ko-KR" altLang="en-US" sz="900" dirty="0" err="1">
                <a:solidFill>
                  <a:prstClr val="black"/>
                </a:solidFill>
                <a:latin typeface="+mn-ea"/>
              </a:rPr>
              <a:t>파라미터</a:t>
            </a:r>
            <a:r>
              <a:rPr lang="ko-KR" altLang="en-US" sz="9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ComSeq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SmKindSeq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GubunSeq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 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적용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SP :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SGERP.dbo.SG_SARIFCostAccQuery_WF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211390" y="2728244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821422" y="299457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7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5238676" y="2994576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8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5691436" y="2994576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9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531430" y="3632203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10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1907468" y="3676593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2386862" y="3676593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23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50" y="715700"/>
            <a:ext cx="5753667" cy="5640711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법인카드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정산서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2035865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13. </a:t>
            </a:r>
            <a:r>
              <a:rPr lang="ko-KR" altLang="en-US" sz="800" b="1" dirty="0" err="1" smtClean="0"/>
              <a:t>예산부서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정산내역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예산부서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선택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</a:t>
            </a:r>
            <a:r>
              <a:rPr lang="en-US" altLang="ko-KR" sz="800" dirty="0" err="1" smtClean="0"/>
              <a:t>fnSelectChangeBudgetDept</a:t>
            </a:r>
            <a:r>
              <a:rPr lang="en-US" altLang="ko-KR" sz="800" dirty="0" smtClean="0"/>
              <a:t>()</a:t>
            </a:r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14. </a:t>
            </a:r>
            <a:r>
              <a:rPr lang="ko-KR" altLang="en-US" sz="800" b="1" dirty="0" err="1" smtClean="0"/>
              <a:t>비용항목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정산내역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비용항목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선택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</a:t>
            </a:r>
            <a:r>
              <a:rPr lang="en-US" altLang="ko-KR" sz="800" dirty="0" err="1" smtClean="0"/>
              <a:t>fnSelectChangeBudgetExpense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/>
              <a:t>15. Activity</a:t>
            </a:r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정산내역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Activity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선택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</a:t>
            </a:r>
            <a:r>
              <a:rPr lang="en-US" altLang="ko-KR" sz="800" dirty="0" err="1" smtClean="0"/>
              <a:t>fnSelectChangeBudgetActivity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/>
              <a:t>16. </a:t>
            </a:r>
            <a:r>
              <a:rPr lang="ko-KR" altLang="en-US" sz="800" b="1" dirty="0" err="1" smtClean="0"/>
              <a:t>임시저장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작성 중인 문서 저장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</a:t>
            </a:r>
            <a:r>
              <a:rPr lang="en-US" altLang="ko-KR" sz="800" dirty="0" err="1" smtClean="0"/>
              <a:t>fnSaveClick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/>
              <a:t>17. </a:t>
            </a:r>
            <a:r>
              <a:rPr lang="ko-KR" altLang="en-US" sz="800" b="1" dirty="0" err="1" smtClean="0"/>
              <a:t>결제상신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필수 기입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및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선택항목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체크 후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결재상신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</a:t>
            </a:r>
            <a:r>
              <a:rPr lang="en-US" altLang="ko-KR" sz="800" dirty="0" err="1" smtClean="0"/>
              <a:t>fnDraftClick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endParaRPr lang="en-US" altLang="ko-KR" sz="800" b="1" dirty="0"/>
          </a:p>
          <a:p>
            <a:r>
              <a:rPr lang="en-US" altLang="ko-KR" sz="800" b="1" dirty="0" smtClean="0"/>
              <a:t>18. </a:t>
            </a:r>
            <a:r>
              <a:rPr lang="ko-KR" altLang="en-US" sz="800" b="1" dirty="0" smtClean="0"/>
              <a:t>삭제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작성 중인 문서 삭제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</a:t>
            </a:r>
            <a:r>
              <a:rPr lang="en-US" altLang="ko-KR" sz="800" dirty="0" err="1" smtClean="0"/>
              <a:t>fnDeleteClick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/>
              <a:t>19. </a:t>
            </a:r>
            <a:r>
              <a:rPr lang="ko-KR" altLang="en-US" sz="800" b="1" dirty="0" smtClean="0"/>
              <a:t>목록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정산목록으로 이동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</a:t>
            </a:r>
            <a:r>
              <a:rPr lang="en-US" altLang="ko-KR" sz="800" dirty="0" err="1" smtClean="0"/>
              <a:t>fnList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2839623" y="3676593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3319017" y="3676593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14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3807289" y="3676593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15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4872613" y="5967032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16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5218841" y="5967032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17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5511804" y="5967032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18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5742621" y="5967032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19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8" name="사각형 설명선 37"/>
          <p:cNvSpPr/>
          <p:nvPr/>
        </p:nvSpPr>
        <p:spPr>
          <a:xfrm>
            <a:off x="6196612" y="1464816"/>
            <a:ext cx="3870666" cy="4244146"/>
          </a:xfrm>
          <a:prstGeom prst="wedgeRectCallout">
            <a:avLst>
              <a:gd name="adj1" fmla="val -58525"/>
              <a:gd name="adj2" fmla="val -21364"/>
            </a:avLst>
          </a:prstGeom>
          <a:solidFill>
            <a:schemeClr val="bg1"/>
          </a:solidFill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err="1">
                <a:solidFill>
                  <a:schemeClr val="tx1"/>
                </a:solidFill>
                <a:latin typeface="+mn-ea"/>
              </a:rPr>
              <a:t>예산부서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 정보 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가져오기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호출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Controller :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AssetsApply_Ajax.aspx  -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getBudgetDepartment</a:t>
            </a:r>
            <a:r>
              <a:rPr lang="en-US" altLang="ko-KR" sz="900" dirty="0" smtClean="0">
                <a:solidFill>
                  <a:prstClr val="black"/>
                </a:solidFill>
                <a:latin typeface="+mn-ea"/>
              </a:rPr>
              <a:t/>
            </a:r>
            <a:br>
              <a:rPr lang="en-US" altLang="ko-KR" sz="900" dirty="0" smtClean="0">
                <a:solidFill>
                  <a:prstClr val="black"/>
                </a:solidFill>
                <a:latin typeface="+mn-ea"/>
              </a:rPr>
            </a:br>
            <a:r>
              <a:rPr lang="ko-KR" altLang="en-US" sz="900" dirty="0" err="1" smtClean="0">
                <a:solidFill>
                  <a:prstClr val="black"/>
                </a:solidFill>
                <a:latin typeface="+mn-ea"/>
              </a:rPr>
              <a:t>파라미터</a:t>
            </a:r>
            <a:r>
              <a:rPr lang="ko-KR" altLang="en-US" sz="900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companyCode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departmentCode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useDate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userId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costKindSeq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costSeq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cardNo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적용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SP 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SGERPMA.dbo.USP_BUDGET_DEPT_SELECT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000" b="1" dirty="0" err="1">
                <a:solidFill>
                  <a:schemeClr val="tx1"/>
                </a:solidFill>
                <a:latin typeface="+mn-ea"/>
              </a:rPr>
              <a:t>비용항목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 정보 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가져오기 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000" b="1" dirty="0" err="1">
                <a:solidFill>
                  <a:schemeClr val="tx1"/>
                </a:solidFill>
                <a:latin typeface="+mn-ea"/>
              </a:rPr>
              <a:t>budgetType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: "</a:t>
            </a:r>
            <a:r>
              <a:rPr lang="en-US" altLang="ko-KR" sz="1000" b="1">
                <a:solidFill>
                  <a:schemeClr val="tx1"/>
                </a:solidFill>
                <a:latin typeface="+mn-ea"/>
              </a:rPr>
              <a:t>C</a:t>
            </a:r>
            <a:r>
              <a:rPr lang="en-US" altLang="ko-KR" sz="1000" b="1" smtClean="0">
                <a:solidFill>
                  <a:schemeClr val="tx1"/>
                </a:solidFill>
                <a:latin typeface="+mn-ea"/>
              </a:rPr>
              <a:t>") 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호출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Controller :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AssetsApply_Ajax.aspx</a:t>
            </a:r>
            <a:r>
              <a:rPr lang="en-US" altLang="ko-KR" sz="900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-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getCostCenterActivity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/>
            </a:r>
            <a:br>
              <a:rPr lang="en-US" altLang="ko-KR" sz="900" dirty="0">
                <a:solidFill>
                  <a:prstClr val="black"/>
                </a:solidFill>
                <a:latin typeface="+mn-ea"/>
              </a:rPr>
            </a:br>
            <a:r>
              <a:rPr lang="ko-KR" altLang="en-US" sz="900" dirty="0" err="1">
                <a:solidFill>
                  <a:prstClr val="black"/>
                </a:solidFill>
                <a:latin typeface="+mn-ea"/>
              </a:rPr>
              <a:t>파라미터</a:t>
            </a:r>
            <a:r>
              <a:rPr lang="ko-KR" altLang="en-US" sz="9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departmentCode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useDate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userId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budgetType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costItemCode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costKindSeq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costSeq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cardNo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 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적용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SP 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EKPETC.dbo.up_Executive_Get_List</a:t>
            </a:r>
            <a:endParaRPr lang="en-US" altLang="ko-KR" sz="900" dirty="0">
              <a:solidFill>
                <a:prstClr val="black"/>
              </a:solidFill>
              <a:latin typeface="+mn-ea"/>
            </a:endParaRPr>
          </a:p>
          <a:p>
            <a:endParaRPr lang="en-US" altLang="ko-KR" sz="1000" dirty="0">
              <a:solidFill>
                <a:prstClr val="black"/>
              </a:solidFill>
              <a:latin typeface="+mn-ea"/>
            </a:endParaRPr>
          </a:p>
          <a:p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Activity 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정보 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가져오기 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000" b="1" dirty="0" err="1">
                <a:solidFill>
                  <a:schemeClr val="tx1"/>
                </a:solidFill>
                <a:latin typeface="+mn-ea"/>
              </a:rPr>
              <a:t>budgetType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: </a:t>
            </a: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“A")</a:t>
            </a: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호출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Controller :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AssetsApply_Ajax.aspx -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getCostCenterActivity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/>
            </a:r>
            <a:br>
              <a:rPr lang="en-US" altLang="ko-KR" sz="900" dirty="0">
                <a:solidFill>
                  <a:prstClr val="black"/>
                </a:solidFill>
                <a:latin typeface="+mn-ea"/>
              </a:rPr>
            </a:br>
            <a:r>
              <a:rPr lang="ko-KR" altLang="en-US" sz="900" dirty="0" err="1">
                <a:solidFill>
                  <a:prstClr val="black"/>
                </a:solidFill>
                <a:latin typeface="+mn-ea"/>
              </a:rPr>
              <a:t>파라미터</a:t>
            </a:r>
            <a:r>
              <a:rPr lang="ko-KR" altLang="en-US" sz="9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departmentCode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useDate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userId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budgetType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costItemCode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costKindSeq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costSeq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cardNo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적용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SP : </a:t>
            </a:r>
            <a:r>
              <a:rPr lang="en-US" altLang="ko-KR" sz="900" dirty="0" err="1" smtClean="0">
                <a:solidFill>
                  <a:schemeClr val="tx1"/>
                </a:solidFill>
                <a:latin typeface="+mn-ea"/>
              </a:rPr>
              <a:t>SGERP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.dbo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.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SG_SDAIFCardALLQuery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000" b="1" dirty="0" err="1" smtClean="0">
                <a:solidFill>
                  <a:schemeClr val="tx1"/>
                </a:solidFill>
                <a:latin typeface="+mn-ea"/>
              </a:rPr>
              <a:t>카드정산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b="1" dirty="0" err="1" smtClean="0">
                <a:solidFill>
                  <a:schemeClr val="tx1"/>
                </a:solidFill>
                <a:latin typeface="+mn-ea"/>
              </a:rPr>
              <a:t>상신내역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 조회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호출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Controller :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AccountInfo_Ajax.aspx  -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GetAcctInfoChkDetail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/>
            </a:r>
            <a:br>
              <a:rPr lang="en-US" altLang="ko-KR" sz="900" dirty="0">
                <a:solidFill>
                  <a:prstClr val="black"/>
                </a:solidFill>
                <a:latin typeface="+mn-ea"/>
              </a:rPr>
            </a:br>
            <a:r>
              <a:rPr lang="ko-KR" altLang="en-US" sz="900" dirty="0" err="1">
                <a:solidFill>
                  <a:prstClr val="black"/>
                </a:solidFill>
                <a:latin typeface="+mn-ea"/>
              </a:rPr>
              <a:t>파라미터</a:t>
            </a:r>
            <a:r>
              <a:rPr lang="ko-KR" altLang="en-US" sz="9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jsonCol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 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적용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SP 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EKP_WORKFLOW.dbo.USP_ACCT_INFO_CHK_DETAIL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endParaRPr lang="en-US" altLang="ko-KR" sz="900" dirty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1000" b="1" dirty="0" err="1">
                <a:solidFill>
                  <a:schemeClr val="tx1"/>
                </a:solidFill>
                <a:latin typeface="+mn-ea"/>
              </a:rPr>
              <a:t>임시저장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삭제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호출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Controller :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AccountInfo_Ajax.aspx  -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SetAcctInfoDelete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dirty="0" err="1" smtClean="0">
                <a:solidFill>
                  <a:prstClr val="black"/>
                </a:solidFill>
                <a:latin typeface="+mn-ea"/>
              </a:rPr>
              <a:t>파라미터</a:t>
            </a:r>
            <a:r>
              <a:rPr lang="ko-KR" altLang="en-US" sz="900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jsonCol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 </a:t>
            </a: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적용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SP 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EKP_WORKFLOW.dbo.USP_ACCT_INFO_DELETE</a:t>
            </a:r>
            <a:endParaRPr lang="en-US" altLang="ko-KR" sz="900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887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69" y="1030064"/>
            <a:ext cx="4555569" cy="506849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법인카드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정산서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카드결제 내역 조회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20358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smtClean="0"/>
              <a:t>정산하기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사용내역 리스트에서 선택 된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항목을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부모창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정산내역에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추가하는 버튼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 smtClean="0"/>
              <a:t> </a:t>
            </a:r>
            <a:r>
              <a:rPr lang="en-US" altLang="ko-KR" sz="800" dirty="0"/>
              <a:t>: </a:t>
            </a:r>
            <a:r>
              <a:rPr lang="en-US" altLang="ko-KR" sz="800" dirty="0" err="1"/>
              <a:t>fnSave</a:t>
            </a:r>
            <a:r>
              <a:rPr lang="en-US" altLang="ko-KR" sz="800" dirty="0"/>
              <a:t>()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smtClean="0"/>
              <a:t>개인사용처리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사용내역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리스트에서 선택 된 항목을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개인사용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처리하는 버튼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</a:t>
            </a:r>
            <a:r>
              <a:rPr lang="en-US" altLang="ko-KR" sz="800" dirty="0" err="1"/>
              <a:t>fnUsePrivate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/>
              <a:t>3. </a:t>
            </a:r>
            <a:r>
              <a:rPr lang="ko-KR" altLang="en-US" sz="800" b="1" dirty="0" smtClean="0"/>
              <a:t>취소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팝업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닫기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버튼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: </a:t>
            </a:r>
            <a:r>
              <a:rPr lang="en-US" altLang="ko-KR" sz="800" dirty="0" err="1"/>
              <a:t>fnClose</a:t>
            </a:r>
            <a:r>
              <a:rPr lang="en-US" altLang="ko-KR" sz="800" dirty="0" smtClean="0"/>
              <a:t>()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/>
              <a:t>4</a:t>
            </a:r>
            <a:r>
              <a:rPr lang="en-US" altLang="ko-KR" sz="800" b="1" dirty="0" smtClean="0"/>
              <a:t>. </a:t>
            </a:r>
            <a:r>
              <a:rPr lang="ko-KR" altLang="en-US" sz="800" b="1" dirty="0" smtClean="0"/>
              <a:t>카드사용내역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정산년월에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해당되는 카드사용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내역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/>
              <a:t>5. </a:t>
            </a:r>
            <a:r>
              <a:rPr lang="ko-KR" altLang="en-US" sz="800" b="1" dirty="0" err="1" smtClean="0"/>
              <a:t>개인사용분</a:t>
            </a:r>
            <a:r>
              <a:rPr lang="ko-KR" altLang="en-US" sz="800" b="1" dirty="0" smtClean="0"/>
              <a:t> 체크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개인사용처리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취소여부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체크박스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</a:t>
            </a:r>
            <a:r>
              <a:rPr lang="en-US" altLang="ko-KR" sz="800" dirty="0"/>
              <a:t>: </a:t>
            </a:r>
            <a:r>
              <a:rPr lang="en-US" altLang="ko-KR" sz="800" dirty="0" err="1" smtClean="0"/>
              <a:t>fnChgDefine</a:t>
            </a:r>
            <a:r>
              <a:rPr lang="en-US" altLang="ko-KR" sz="800" dirty="0" smtClean="0"/>
              <a:t>()</a:t>
            </a:r>
            <a:endParaRPr lang="en-US" altLang="ko-KR" sz="8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680423" y="2674237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3736866" y="1494248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457431" y="2790388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6" name="사각형 설명선 25"/>
          <p:cNvSpPr/>
          <p:nvPr/>
        </p:nvSpPr>
        <p:spPr>
          <a:xfrm>
            <a:off x="5344358" y="2220038"/>
            <a:ext cx="4722920" cy="2627170"/>
          </a:xfrm>
          <a:prstGeom prst="wedgeRectCallout">
            <a:avLst>
              <a:gd name="adj1" fmla="val -55773"/>
              <a:gd name="adj2" fmla="val -21049"/>
            </a:avLst>
          </a:prstGeom>
          <a:solidFill>
            <a:schemeClr val="bg1"/>
          </a:solidFill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카드 사용 내역 가져오기 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호출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Controller :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popAccountDetailDataNew.aspx.cs</a:t>
            </a:r>
            <a:r>
              <a:rPr lang="en-US" altLang="ko-KR" sz="900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-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GetCardList</a:t>
            </a:r>
            <a:r>
              <a:rPr lang="en-US" altLang="ko-KR" sz="900" dirty="0" smtClean="0">
                <a:solidFill>
                  <a:prstClr val="black"/>
                </a:solidFill>
                <a:latin typeface="+mn-ea"/>
              </a:rPr>
              <a:t/>
            </a:r>
            <a:br>
              <a:rPr lang="en-US" altLang="ko-KR" sz="900" dirty="0" smtClean="0">
                <a:solidFill>
                  <a:prstClr val="black"/>
                </a:solidFill>
                <a:latin typeface="+mn-ea"/>
              </a:rPr>
            </a:br>
            <a:r>
              <a:rPr lang="ko-KR" altLang="en-US" sz="900" dirty="0" err="1" smtClean="0">
                <a:solidFill>
                  <a:prstClr val="black"/>
                </a:solidFill>
                <a:latin typeface="+mn-ea"/>
              </a:rPr>
              <a:t>파라미터</a:t>
            </a:r>
            <a:r>
              <a:rPr lang="ko-KR" altLang="en-US" sz="900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sERPComSeq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sCardNumber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sCardNSeq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sMonth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sEmpSeq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적용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SP 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SGERP.dbo.SG_SARIFFebCardChgQuery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소분류 정보 가져오기 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호출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Controller :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GetLegacyData.aspx.cs</a:t>
            </a:r>
            <a:r>
              <a:rPr lang="en-US" altLang="ko-KR" sz="900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-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GetExpenseCash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/>
            </a:r>
            <a:br>
              <a:rPr lang="en-US" altLang="ko-KR" sz="900" dirty="0">
                <a:solidFill>
                  <a:prstClr val="black"/>
                </a:solidFill>
                <a:latin typeface="+mn-ea"/>
              </a:rPr>
            </a:br>
            <a:r>
              <a:rPr lang="ko-KR" altLang="en-US" sz="900" dirty="0" err="1">
                <a:solidFill>
                  <a:prstClr val="black"/>
                </a:solidFill>
                <a:latin typeface="+mn-ea"/>
              </a:rPr>
              <a:t>파라미터</a:t>
            </a:r>
            <a:r>
              <a:rPr lang="ko-KR" altLang="en-US" sz="9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ComSeq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SmKindSeq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GubunSeq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 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적용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SP :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SGERP.dbo.SG_SARIFCostAccQuery_WF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endParaRPr lang="en-US" altLang="ko-KR" sz="900" dirty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선택된 카드 사용내역 개인사용처리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호출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Controller :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AccountInfo_Ajax.aspx -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SetPrivateUse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/>
            </a:r>
            <a:br>
              <a:rPr lang="en-US" altLang="ko-KR" sz="900" dirty="0">
                <a:solidFill>
                  <a:prstClr val="black"/>
                </a:solidFill>
                <a:latin typeface="+mn-ea"/>
              </a:rPr>
            </a:br>
            <a:r>
              <a:rPr lang="ko-KR" altLang="en-US" sz="900" dirty="0" err="1">
                <a:solidFill>
                  <a:prstClr val="black"/>
                </a:solidFill>
                <a:latin typeface="+mn-ea"/>
              </a:rPr>
              <a:t>파라미터</a:t>
            </a:r>
            <a:r>
              <a:rPr lang="ko-KR" altLang="en-US" sz="9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: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jsonCol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 smtClean="0">
                <a:solidFill>
                  <a:prstClr val="black"/>
                </a:solidFill>
                <a:latin typeface="+mn-ea"/>
              </a:rPr>
              <a:t>(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IsDefine</a:t>
            </a:r>
            <a:r>
              <a:rPr lang="en-US" altLang="ko-KR" sz="900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: 1(</a:t>
            </a:r>
            <a:r>
              <a:rPr lang="ko-KR" altLang="en-US" sz="900" dirty="0">
                <a:solidFill>
                  <a:prstClr val="black"/>
                </a:solidFill>
                <a:latin typeface="+mn-ea"/>
              </a:rPr>
              <a:t>사용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), 0(</a:t>
            </a:r>
            <a:r>
              <a:rPr lang="ko-KR" altLang="en-US" sz="900" dirty="0">
                <a:solidFill>
                  <a:prstClr val="black"/>
                </a:solidFill>
                <a:latin typeface="+mn-ea"/>
              </a:rPr>
              <a:t>취소</a:t>
            </a:r>
            <a:r>
              <a:rPr lang="en-US" altLang="ko-KR" sz="900" dirty="0" smtClean="0">
                <a:solidFill>
                  <a:prstClr val="black"/>
                </a:solidFill>
                <a:latin typeface="+mn-ea"/>
              </a:rPr>
              <a:t>) )</a:t>
            </a: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적용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SP :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SGERP.dbo.USP_ACCT_INFO_PRIVATE_USE_UPDATE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251771" y="1494248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731165" y="1494248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96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37" y="1008052"/>
            <a:ext cx="4602829" cy="511754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법인카드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정산서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카드결제 내역 조회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임원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20358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smtClean="0"/>
              <a:t>정산하기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사용내역 리스트에서 선택 된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항목을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부모창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정산내역에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추가하는 버튼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 smtClean="0"/>
              <a:t> </a:t>
            </a:r>
            <a:r>
              <a:rPr lang="en-US" altLang="ko-KR" sz="800" dirty="0"/>
              <a:t>: </a:t>
            </a:r>
            <a:r>
              <a:rPr lang="en-US" altLang="ko-KR" sz="800" dirty="0" err="1"/>
              <a:t>fnSave</a:t>
            </a:r>
            <a:r>
              <a:rPr lang="en-US" altLang="ko-KR" sz="800" dirty="0"/>
              <a:t>()</a:t>
            </a:r>
            <a:endParaRPr lang="en-US" altLang="ko-KR" sz="800" dirty="0" smtClean="0"/>
          </a:p>
          <a:p>
            <a:pPr marL="171450" indent="-171450">
              <a:buFontTx/>
              <a:buChar char="-"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/>
              <a:t>2</a:t>
            </a:r>
            <a:r>
              <a:rPr lang="en-US" altLang="ko-KR" sz="800" b="1" dirty="0" smtClean="0"/>
              <a:t>. </a:t>
            </a:r>
            <a:r>
              <a:rPr lang="ko-KR" altLang="en-US" sz="800" b="1" dirty="0" smtClean="0"/>
              <a:t>취소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팝업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닫기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버튼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: </a:t>
            </a:r>
            <a:r>
              <a:rPr lang="en-US" altLang="ko-KR" sz="800" dirty="0" err="1"/>
              <a:t>fnClose</a:t>
            </a:r>
            <a:r>
              <a:rPr lang="en-US" altLang="ko-KR" sz="800" dirty="0" smtClean="0"/>
              <a:t>()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/>
              <a:t>3</a:t>
            </a:r>
            <a:r>
              <a:rPr lang="en-US" altLang="ko-KR" sz="800" b="1" dirty="0" smtClean="0"/>
              <a:t>. </a:t>
            </a:r>
            <a:r>
              <a:rPr lang="ko-KR" altLang="en-US" sz="800" b="1" dirty="0" smtClean="0"/>
              <a:t>카드사용내역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정산년월에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해당되는 카드사용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내역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367184" y="151200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6" name="사각형 설명선 25"/>
          <p:cNvSpPr/>
          <p:nvPr/>
        </p:nvSpPr>
        <p:spPr>
          <a:xfrm>
            <a:off x="5344358" y="2663301"/>
            <a:ext cx="4722920" cy="1740644"/>
          </a:xfrm>
          <a:prstGeom prst="wedgeRectCallout">
            <a:avLst>
              <a:gd name="adj1" fmla="val -55773"/>
              <a:gd name="adj2" fmla="val -21049"/>
            </a:avLst>
          </a:prstGeom>
          <a:solidFill>
            <a:schemeClr val="bg1"/>
          </a:solidFill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카드 사용 내역 가져오기 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호출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Controller :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popAccountDetailDataNew.aspx.cs</a:t>
            </a:r>
            <a:r>
              <a:rPr lang="en-US" altLang="ko-KR" sz="900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-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GetCardList</a:t>
            </a:r>
            <a:r>
              <a:rPr lang="en-US" altLang="ko-KR" sz="900" dirty="0" smtClean="0">
                <a:solidFill>
                  <a:prstClr val="black"/>
                </a:solidFill>
                <a:latin typeface="+mn-ea"/>
              </a:rPr>
              <a:t/>
            </a:r>
            <a:br>
              <a:rPr lang="en-US" altLang="ko-KR" sz="900" dirty="0" smtClean="0">
                <a:solidFill>
                  <a:prstClr val="black"/>
                </a:solidFill>
                <a:latin typeface="+mn-ea"/>
              </a:rPr>
            </a:br>
            <a:r>
              <a:rPr lang="ko-KR" altLang="en-US" sz="900" dirty="0" err="1" smtClean="0">
                <a:solidFill>
                  <a:prstClr val="black"/>
                </a:solidFill>
                <a:latin typeface="+mn-ea"/>
              </a:rPr>
              <a:t>파라미터</a:t>
            </a:r>
            <a:r>
              <a:rPr lang="ko-KR" altLang="en-US" sz="900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sERPComSeq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sCardNumber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sCardNSeq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sMonth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sEmpSeq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적용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SP 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SGERP.dbo.SG_SARIFFebCardChgQuery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소분류 정보 가져오기 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호출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Controller :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GetLegacyData.aspx.cs</a:t>
            </a:r>
            <a:r>
              <a:rPr lang="en-US" altLang="ko-KR" sz="900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-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GetExpenseCash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/>
            </a:r>
            <a:br>
              <a:rPr lang="en-US" altLang="ko-KR" sz="900" dirty="0">
                <a:solidFill>
                  <a:prstClr val="black"/>
                </a:solidFill>
                <a:latin typeface="+mn-ea"/>
              </a:rPr>
            </a:br>
            <a:r>
              <a:rPr lang="ko-KR" altLang="en-US" sz="900" dirty="0" err="1">
                <a:solidFill>
                  <a:prstClr val="black"/>
                </a:solidFill>
                <a:latin typeface="+mn-ea"/>
              </a:rPr>
              <a:t>파라미터</a:t>
            </a:r>
            <a:r>
              <a:rPr lang="ko-KR" altLang="en-US" sz="9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ComSeq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SmKindSeq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GubunSeq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 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적용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SP :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SGERP.dbo.SG_SARIFCostAccQuery_WF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775553" y="151200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618281" y="3314170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51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9277" y="1091952"/>
            <a:ext cx="1778194" cy="225798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8380" y="1091952"/>
            <a:ext cx="1812781" cy="252728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1896" y="1091952"/>
            <a:ext cx="1958368" cy="25431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6617" y="1091952"/>
            <a:ext cx="1907163" cy="217809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290" y="1091952"/>
            <a:ext cx="1946211" cy="21630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법인카드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정산서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카드결제 내역 조회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203586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err="1" smtClean="0"/>
              <a:t>카드정산서</a:t>
            </a:r>
            <a:r>
              <a:rPr lang="en-US" altLang="ko-KR" sz="800" b="1" dirty="0" smtClean="0"/>
              <a:t>(</a:t>
            </a:r>
            <a:r>
              <a:rPr lang="ko-KR" altLang="en-US" sz="800" b="1" dirty="0" err="1" smtClean="0"/>
              <a:t>부서운영비</a:t>
            </a:r>
            <a:r>
              <a:rPr lang="en-US" altLang="ko-KR" sz="800" b="1" dirty="0" smtClean="0"/>
              <a:t>)</a:t>
            </a:r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정산대상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카드가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부서운영비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일 경우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결재상신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화면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err="1" smtClean="0"/>
              <a:t>카드정산서</a:t>
            </a:r>
            <a:r>
              <a:rPr lang="en-US" altLang="ko-KR" sz="800" b="1" dirty="0" smtClean="0"/>
              <a:t>(</a:t>
            </a:r>
            <a:r>
              <a:rPr lang="ko-KR" altLang="en-US" sz="800" b="1" dirty="0" smtClean="0"/>
              <a:t>접대비</a:t>
            </a:r>
            <a:r>
              <a:rPr lang="en-US" altLang="ko-KR" sz="800" b="1" dirty="0" smtClean="0"/>
              <a:t>)</a:t>
            </a:r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정산대상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카드가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접대비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일 경우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결재상신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화면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/>
              <a:t>3. </a:t>
            </a:r>
            <a:r>
              <a:rPr lang="ko-KR" altLang="en-US" sz="800" b="1" dirty="0" err="1" smtClean="0"/>
              <a:t>카드정산서</a:t>
            </a:r>
            <a:r>
              <a:rPr lang="en-US" altLang="ko-KR" sz="800" b="1" dirty="0" smtClean="0"/>
              <a:t>(</a:t>
            </a:r>
            <a:r>
              <a:rPr lang="ko-KR" altLang="en-US" sz="800" b="1" dirty="0" smtClean="0"/>
              <a:t>공용</a:t>
            </a:r>
            <a:r>
              <a:rPr lang="en-US" altLang="ko-KR" sz="800" b="1" dirty="0" smtClean="0"/>
              <a:t>)</a:t>
            </a:r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정산대상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카드가 공용 일 경우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결재상신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화면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/>
              <a:t>4</a:t>
            </a:r>
            <a:r>
              <a:rPr lang="en-US" altLang="ko-KR" sz="800" b="1" dirty="0" smtClean="0"/>
              <a:t>. </a:t>
            </a:r>
            <a:r>
              <a:rPr lang="ko-KR" altLang="en-US" sz="800" b="1" dirty="0" err="1" smtClean="0"/>
              <a:t>카드정산서</a:t>
            </a:r>
            <a:r>
              <a:rPr lang="en-US" altLang="ko-KR" sz="800" b="1" dirty="0" smtClean="0"/>
              <a:t>(</a:t>
            </a:r>
            <a:r>
              <a:rPr lang="ko-KR" altLang="en-US" sz="800" b="1" dirty="0" err="1" smtClean="0"/>
              <a:t>임원용</a:t>
            </a:r>
            <a:r>
              <a:rPr lang="en-US" altLang="ko-KR" sz="800" b="1" dirty="0"/>
              <a:t>)</a:t>
            </a:r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정산대상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카드가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임원용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일 경우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결재상신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화면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/>
              <a:t>5. </a:t>
            </a:r>
            <a:r>
              <a:rPr lang="ko-KR" altLang="en-US" sz="800" b="1" dirty="0" err="1" smtClean="0"/>
              <a:t>카드정산서</a:t>
            </a:r>
            <a:r>
              <a:rPr lang="en-US" altLang="ko-KR" sz="800" b="1" dirty="0" smtClean="0"/>
              <a:t>(AMEX)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정산대상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카드가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AMEX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일 경우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결재상신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화면</a:t>
            </a:r>
            <a:endParaRPr lang="en-US" altLang="ko-KR" sz="8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7083747" y="1964764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949278" y="1964764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8976165" y="1964764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6" name="사각형 설명선 25"/>
          <p:cNvSpPr/>
          <p:nvPr/>
        </p:nvSpPr>
        <p:spPr>
          <a:xfrm>
            <a:off x="2920753" y="4190881"/>
            <a:ext cx="5042517" cy="1766036"/>
          </a:xfrm>
          <a:prstGeom prst="wedgeRectCallout">
            <a:avLst>
              <a:gd name="adj1" fmla="val -20999"/>
              <a:gd name="adj2" fmla="val -61261"/>
            </a:avLst>
          </a:prstGeom>
          <a:solidFill>
            <a:schemeClr val="bg1"/>
          </a:solidFill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카드 정보 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가져오기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호출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Controller :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AccountInfo_Ajax.aspx -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GetAcctInfoView</a:t>
            </a:r>
            <a:r>
              <a:rPr lang="en-US" altLang="ko-KR" sz="900" dirty="0" smtClean="0">
                <a:solidFill>
                  <a:prstClr val="black"/>
                </a:solidFill>
                <a:latin typeface="+mn-ea"/>
              </a:rPr>
              <a:t/>
            </a:r>
            <a:br>
              <a:rPr lang="en-US" altLang="ko-KR" sz="900" dirty="0" smtClean="0">
                <a:solidFill>
                  <a:prstClr val="black"/>
                </a:solidFill>
                <a:latin typeface="+mn-ea"/>
              </a:rPr>
            </a:br>
            <a:r>
              <a:rPr lang="ko-KR" altLang="en-US" sz="900" dirty="0" err="1" smtClean="0">
                <a:solidFill>
                  <a:prstClr val="black"/>
                </a:solidFill>
                <a:latin typeface="+mn-ea"/>
              </a:rPr>
              <a:t>파라미터</a:t>
            </a:r>
            <a:r>
              <a:rPr lang="ko-KR" altLang="en-US" sz="900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: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AcctID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적용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SP :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EKP_WORKFLOW.dbo.USP_ACCT_INFO_VIEW_SELECT</a:t>
            </a:r>
            <a:endParaRPr lang="en-US" altLang="ko-KR" sz="900" dirty="0">
              <a:solidFill>
                <a:prstClr val="black"/>
              </a:solidFill>
              <a:latin typeface="+mn-ea"/>
            </a:endParaRPr>
          </a:p>
          <a:p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카드 </a:t>
            </a:r>
            <a:r>
              <a:rPr lang="ko-KR" altLang="en-US" sz="1000" b="1" dirty="0" err="1">
                <a:solidFill>
                  <a:schemeClr val="tx1"/>
                </a:solidFill>
                <a:latin typeface="+mn-ea"/>
              </a:rPr>
              <a:t>정산내역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가져오기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호출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Controller :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AccountInfo_Ajax.aspx -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GetAcctInfoDetailView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/>
            </a:r>
            <a:br>
              <a:rPr lang="en-US" altLang="ko-KR" sz="900" dirty="0">
                <a:solidFill>
                  <a:prstClr val="black"/>
                </a:solidFill>
                <a:latin typeface="+mn-ea"/>
              </a:rPr>
            </a:br>
            <a:r>
              <a:rPr lang="ko-KR" altLang="en-US" sz="900" dirty="0" err="1">
                <a:solidFill>
                  <a:prstClr val="black"/>
                </a:solidFill>
                <a:latin typeface="+mn-ea"/>
              </a:rPr>
              <a:t>파라미터</a:t>
            </a:r>
            <a:r>
              <a:rPr lang="ko-KR" altLang="en-US" sz="9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AcctID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적용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SP :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EKP_WORKFLOW.dbo.USP_ACCT_INFO_DETAIL_VIEW_SELECT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3035529" y="1964764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5086272" y="1964764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45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8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8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9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9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55488</TotalTime>
  <Words>966</Words>
  <Application>Microsoft Office PowerPoint</Application>
  <PresentationFormat>와이드스크린</PresentationFormat>
  <Paragraphs>232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김수정</dc:creator>
  <cp:lastModifiedBy>이우형</cp:lastModifiedBy>
  <cp:revision>917</cp:revision>
  <dcterms:created xsi:type="dcterms:W3CDTF">2019-06-18T00:52:31Z</dcterms:created>
  <dcterms:modified xsi:type="dcterms:W3CDTF">2021-07-08T02:04:52Z</dcterms:modified>
</cp:coreProperties>
</file>