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1" r:id="rId3"/>
    <p:sldId id="269" r:id="rId4"/>
    <p:sldId id="298" r:id="rId5"/>
    <p:sldId id="283" r:id="rId6"/>
    <p:sldId id="29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D0E"/>
    <a:srgbClr val="40C5E4"/>
    <a:srgbClr val="63A7F9"/>
    <a:srgbClr val="F89292"/>
    <a:srgbClr val="7AB850"/>
    <a:srgbClr val="F8AA42"/>
    <a:srgbClr val="F6672E"/>
    <a:srgbClr val="F48428"/>
    <a:srgbClr val="000000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3875" autoAdjust="0"/>
  </p:normalViewPr>
  <p:slideViewPr>
    <p:cSldViewPr snapToGrid="0" showGuides="1">
      <p:cViewPr varScale="1">
        <p:scale>
          <a:sx n="108" d="100"/>
          <a:sy n="108" d="100"/>
        </p:scale>
        <p:origin x="10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045F-660A-4D08-8D23-DF66E116C0C7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E8274-6109-4FB0-8E8B-787AEDFA2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1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E8274-6109-4FB0-8E8B-787AEDFA22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2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16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4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01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80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99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79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9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3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09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960DB-18BE-4D2C-9289-FD9B19BA365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CE26-A432-4ADD-A321-7B14BF78A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8397875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5967413"/>
            <a:ext cx="5111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504825" y="6300788"/>
            <a:ext cx="3738563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</a:rPr>
              <a:t>© Smilegate Holdings. All Rights Reserved.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1588"/>
            <a:ext cx="4684713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euihlee\Desktop\CI\3. 신규 CI 개발\Application 디자인\Applications-0605\2_PPT-Template\PPT-Template-0104-Dark-Cover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0"/>
            <a:ext cx="4522787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F6C8-4465-40F4-ACA2-DF8B0BC33BBE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7456-10DF-4748-BC88-4924B9CB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125" y="2513013"/>
            <a:ext cx="595227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경조사 신청서 화면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기능정의서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519113" y="4308398"/>
            <a:ext cx="2615386" cy="697071"/>
            <a:chOff x="393316" y="4908030"/>
            <a:chExt cx="2415946" cy="697752"/>
          </a:xfrm>
        </p:grpSpPr>
        <p:sp>
          <p:nvSpPr>
            <p:cNvPr id="11" name="TextBox 10"/>
            <p:cNvSpPr txBox="1"/>
            <p:nvPr/>
          </p:nvSpPr>
          <p:spPr>
            <a:xfrm>
              <a:off x="393316" y="4908109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작성자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6164" y="4908030"/>
              <a:ext cx="52596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 err="1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고두현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3316" y="5133754"/>
              <a:ext cx="407671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소속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6164" y="5133675"/>
              <a:ext cx="1863098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SGH.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정보시스템실</a:t>
              </a:r>
              <a:r>
                <a:rPr lang="en-US" altLang="ko-KR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. </a:t>
              </a: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정보개발팀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3316" y="5359400"/>
              <a:ext cx="526452" cy="24630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1000" b="1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작성일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6164" y="5359320"/>
              <a:ext cx="641467" cy="246462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1000" b="1" dirty="0" smtClean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21.06.23</a:t>
              </a:r>
              <a:endParaRPr lang="ko-KR" altLang="en-US" sz="1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03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문서 업데이트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279"/>
              </p:ext>
            </p:extLst>
          </p:nvPr>
        </p:nvGraphicFramePr>
        <p:xfrm>
          <a:off x="774700" y="824441"/>
          <a:ext cx="10683877" cy="15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업데이트 페이지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변경자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21.06.23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초안작성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고두현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4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9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2" y="386517"/>
            <a:ext cx="6276769" cy="62273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경조사 신청서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err="1" smtClean="0"/>
              <a:t>신청일자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경조사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신청일자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2. </a:t>
            </a:r>
            <a:r>
              <a:rPr lang="ko-KR" altLang="en-US" sz="800" b="1" dirty="0" err="1" smtClean="0"/>
              <a:t>대행신청</a:t>
            </a:r>
            <a:r>
              <a:rPr lang="ko-KR" altLang="en-US" sz="800" b="1" dirty="0" smtClean="0"/>
              <a:t> 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경조신청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대행 여부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팀원을 대신 작성하는 경우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changeTyccProxyYn</a:t>
            </a:r>
            <a:r>
              <a:rPr lang="en-US" altLang="ko-KR" sz="800" dirty="0" smtClean="0"/>
              <a:t>()</a:t>
            </a: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3. </a:t>
            </a:r>
            <a:r>
              <a:rPr lang="ko-KR" altLang="en-US" sz="800" b="1" dirty="0" err="1" smtClean="0"/>
              <a:t>경조구분</a:t>
            </a:r>
            <a:r>
              <a:rPr lang="ko-KR" altLang="en-US" sz="800" b="1" dirty="0" smtClean="0"/>
              <a:t> 선택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경조구분에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따른 경조금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사유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휴가일수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관계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물품지원여부 변경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/>
              <a:t>  : </a:t>
            </a:r>
            <a:r>
              <a:rPr lang="en-US" altLang="ko-KR" sz="800" dirty="0" err="1" smtClean="0"/>
              <a:t>setReasonCombo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 smtClean="0"/>
          </a:p>
          <a:p>
            <a:r>
              <a:rPr lang="en-US" altLang="ko-KR" sz="800" b="1" dirty="0"/>
              <a:t>4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사유 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경조구분에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따른 사유 대상자 선택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getCngcBaseInfo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/>
          </a:p>
          <a:p>
            <a:r>
              <a:rPr lang="en-US" altLang="ko-KR" sz="800" b="1" dirty="0"/>
              <a:t>5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경조금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경조구분에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따른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경조금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b="1" dirty="0"/>
          </a:p>
          <a:p>
            <a:r>
              <a:rPr lang="en-US" altLang="ko-KR" sz="800" b="1" dirty="0"/>
              <a:t>6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휴가일수 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- 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경조구분에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따른 휴가일 수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자동설정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endParaRPr kumimoji="0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7. </a:t>
            </a:r>
            <a:r>
              <a:rPr lang="ko-KR" altLang="en-US" sz="800" b="1" dirty="0" smtClean="0"/>
              <a:t>경조일 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경조 일자 정보</a:t>
            </a:r>
            <a:endParaRPr lang="en-US" altLang="ko-KR" sz="800" dirty="0" smtClean="0"/>
          </a:p>
          <a:p>
            <a:pPr>
              <a:defRPr/>
            </a:pPr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8. </a:t>
            </a:r>
            <a:r>
              <a:rPr lang="ko-KR" altLang="en-US" sz="800" b="1" dirty="0" smtClean="0"/>
              <a:t>관계 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경조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대상자와의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관계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sz="800" b="1" dirty="0" smtClean="0"/>
              <a:t>9. </a:t>
            </a:r>
            <a:r>
              <a:rPr lang="ko-KR" altLang="en-US" sz="800" b="1" dirty="0" smtClean="0"/>
              <a:t>대상자 성명 입력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경조 대상자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10. </a:t>
            </a:r>
            <a:r>
              <a:rPr lang="ko-KR" altLang="en-US" sz="800" b="1" dirty="0" smtClean="0"/>
              <a:t>휴가기간 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휴가기간 설정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11. </a:t>
            </a:r>
            <a:r>
              <a:rPr lang="ko-KR" altLang="en-US" sz="800" b="1" dirty="0" smtClean="0"/>
              <a:t>경조금지급계좌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경조금은 급여 계좌로 지급된다는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안내 문구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12. </a:t>
            </a:r>
            <a:r>
              <a:rPr lang="ko-KR" altLang="en-US" sz="800" b="1" dirty="0" err="1" smtClean="0"/>
              <a:t>증빙첨부</a:t>
            </a:r>
            <a:r>
              <a:rPr lang="ko-KR" altLang="en-US" sz="800" b="1" dirty="0" smtClean="0"/>
              <a:t> 선택</a:t>
            </a:r>
            <a:endParaRPr lang="en-US" altLang="ko-KR" sz="800" b="1" dirty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경조사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구분에 따른 증빙서류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첨부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(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ex: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결혼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청첩장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 smtClean="0"/>
              <a:t>13. </a:t>
            </a:r>
            <a:r>
              <a:rPr lang="ko-KR" altLang="en-US" sz="800" b="1" dirty="0" smtClean="0"/>
              <a:t>기타 입력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필요 시 기타 내용 입력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21769" y="1904375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20298" y="167993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506046" y="1679938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506046" y="191683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21769" y="2129277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506046" y="2132856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21769" y="2354179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506046" y="2348880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1021769" y="257378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9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993067" y="2791340"/>
            <a:ext cx="231614" cy="19890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10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993067" y="3022159"/>
            <a:ext cx="231614" cy="19890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993067" y="3306245"/>
            <a:ext cx="231614" cy="19890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993067" y="3661352"/>
            <a:ext cx="231614" cy="19890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2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2" y="386517"/>
            <a:ext cx="6276769" cy="62273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경조사 신청서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14. </a:t>
            </a:r>
            <a:r>
              <a:rPr lang="ko-KR" altLang="en-US" sz="800" b="1" dirty="0" smtClean="0"/>
              <a:t>물품지원여부 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경조사 </a:t>
            </a:r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신청일자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setWrthAmt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  </a:t>
            </a:r>
            <a:endParaRPr lang="en-US" altLang="ko-KR" sz="800" b="1" dirty="0" smtClean="0"/>
          </a:p>
          <a:p>
            <a:r>
              <a:rPr lang="en-US" altLang="ko-KR" sz="800" b="1" dirty="0" smtClean="0"/>
              <a:t>15. </a:t>
            </a:r>
            <a:r>
              <a:rPr lang="ko-KR" altLang="en-US" sz="800" b="1" dirty="0" err="1"/>
              <a:t>물품배송일</a:t>
            </a:r>
            <a:r>
              <a:rPr lang="ko-KR" altLang="en-US" sz="800" b="1" dirty="0"/>
              <a:t> </a:t>
            </a:r>
            <a:r>
              <a:rPr lang="ko-KR" altLang="en-US" sz="800" b="1" dirty="0" smtClean="0"/>
              <a:t>선택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경조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관련 물품 배송일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지정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 smtClean="0"/>
          </a:p>
          <a:p>
            <a:r>
              <a:rPr lang="en-US" altLang="ko-KR" sz="800" b="1" dirty="0" smtClean="0"/>
              <a:t>16. </a:t>
            </a:r>
            <a:r>
              <a:rPr lang="ko-KR" altLang="en-US" sz="800" b="1" dirty="0"/>
              <a:t>물품배송시간 </a:t>
            </a:r>
            <a:r>
              <a:rPr lang="ko-KR" altLang="en-US" sz="800" b="1" dirty="0" smtClean="0"/>
              <a:t>선택</a:t>
            </a:r>
            <a:endParaRPr lang="en-US" altLang="ko-KR" sz="800" b="1" dirty="0"/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경조 관련 물품 배송시간 지정</a:t>
            </a:r>
            <a:endParaRPr lang="en-US" altLang="ko-KR" sz="800" dirty="0" smtClean="0"/>
          </a:p>
          <a:p>
            <a:endParaRPr lang="en-US" altLang="ko-KR" sz="800" b="1" dirty="0" smtClean="0"/>
          </a:p>
          <a:p>
            <a:r>
              <a:rPr lang="en-US" altLang="ko-KR" sz="800" b="1" dirty="0" smtClean="0"/>
              <a:t>17. </a:t>
            </a:r>
            <a:r>
              <a:rPr lang="ko-KR" altLang="en-US" sz="800" b="1" dirty="0" smtClean="0"/>
              <a:t>신청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기입한 내용으로 전자결재 상신 진행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goSave</a:t>
            </a:r>
            <a:r>
              <a:rPr lang="en-US" altLang="ko-KR" sz="800" dirty="0" smtClean="0"/>
              <a:t>()</a:t>
            </a:r>
          </a:p>
          <a:p>
            <a:endParaRPr lang="en-US" altLang="ko-KR" sz="800" b="1" dirty="0"/>
          </a:p>
          <a:p>
            <a:r>
              <a:rPr lang="en-US" altLang="ko-KR" sz="800" b="1" dirty="0" smtClean="0"/>
              <a:t>18. </a:t>
            </a:r>
            <a:r>
              <a:rPr lang="ko-KR" altLang="en-US" sz="800" b="1" dirty="0" smtClean="0"/>
              <a:t>취소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상신 취소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goCancle</a:t>
            </a:r>
            <a:r>
              <a:rPr lang="en-US" altLang="ko-KR" sz="800" dirty="0" smtClean="0"/>
              <a:t>()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3496568" y="4131868"/>
            <a:ext cx="231614" cy="19890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993067" y="3892171"/>
            <a:ext cx="231614" cy="19890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993067" y="4131868"/>
            <a:ext cx="231614" cy="19890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3247993" y="6182610"/>
            <a:ext cx="231614" cy="19890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E1B6816-DAF3-4BD0-B3B8-7E90B6B4913B}"/>
              </a:ext>
            </a:extLst>
          </p:cNvPr>
          <p:cNvSpPr/>
          <p:nvPr/>
        </p:nvSpPr>
        <p:spPr>
          <a:xfrm>
            <a:off x="3585344" y="6182610"/>
            <a:ext cx="231614" cy="19890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18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0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54" y="643186"/>
            <a:ext cx="5800699" cy="42661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265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</a:rPr>
              <a:t>경조사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신청서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상신화면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09529" y="428625"/>
            <a:ext cx="1925321" cy="63531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09529" y="438149"/>
            <a:ext cx="192532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Description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22763" y="623563"/>
            <a:ext cx="2035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신청</a:t>
            </a:r>
            <a:r>
              <a:rPr lang="en-US" altLang="ko-KR" sz="800" b="1" dirty="0" smtClean="0"/>
              <a:t> </a:t>
            </a:r>
            <a:r>
              <a:rPr lang="ko-KR" altLang="en-US" sz="800" b="1" dirty="0" smtClean="0"/>
              <a:t>정보</a:t>
            </a:r>
            <a:endParaRPr lang="en-US" altLang="ko-KR" sz="800" b="1" dirty="0" smtClean="0"/>
          </a:p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인사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반환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정보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 smtClean="0"/>
              <a:t>  </a:t>
            </a:r>
            <a:r>
              <a:rPr lang="en-US" altLang="ko-KR" sz="800" dirty="0"/>
              <a:t>: </a:t>
            </a:r>
            <a:r>
              <a:rPr lang="en-US" altLang="ko-KR" sz="800" dirty="0" err="1" smtClean="0"/>
              <a:t>fngetCngcReqInfo</a:t>
            </a:r>
            <a:r>
              <a:rPr lang="en-US" altLang="ko-KR" sz="800" dirty="0" smtClean="0"/>
              <a:t>()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0" lang="en-US" altLang="ko-KR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1C5A2F-223A-4CAE-90A7-A163E205275A}"/>
              </a:ext>
            </a:extLst>
          </p:cNvPr>
          <p:cNvSpPr/>
          <p:nvPr/>
        </p:nvSpPr>
        <p:spPr>
          <a:xfrm>
            <a:off x="3204206" y="3606392"/>
            <a:ext cx="188595" cy="18859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" name="사각형 설명선 21"/>
          <p:cNvSpPr/>
          <p:nvPr/>
        </p:nvSpPr>
        <p:spPr>
          <a:xfrm>
            <a:off x="6427435" y="3278077"/>
            <a:ext cx="3648720" cy="752384"/>
          </a:xfrm>
          <a:prstGeom prst="wedgeRectCallout">
            <a:avLst>
              <a:gd name="adj1" fmla="val -57537"/>
              <a:gd name="adj2" fmla="val 20308"/>
            </a:avLst>
          </a:prstGeom>
          <a:solidFill>
            <a:schemeClr val="bg1"/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err="1">
                <a:solidFill>
                  <a:schemeClr val="tx1"/>
                </a:solidFill>
                <a:latin typeface="+mn-ea"/>
              </a:rPr>
              <a:t>ehr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ERP API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를 통한 경조사 신청 데이터 </a:t>
            </a:r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요청</a:t>
            </a:r>
            <a:endParaRPr lang="en-US" altLang="ko-KR" sz="9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호출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API :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ehr2/</a:t>
            </a:r>
            <a:r>
              <a:rPr lang="en-US" altLang="ko-KR" sz="800" dirty="0" err="1" smtClean="0">
                <a:solidFill>
                  <a:prstClr val="black"/>
                </a:solidFill>
                <a:latin typeface="+mn-ea"/>
              </a:rPr>
              <a:t>ehr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/</a:t>
            </a:r>
            <a:r>
              <a:rPr lang="en-US" altLang="ko-KR" sz="800" dirty="0" err="1" smtClean="0">
                <a:solidFill>
                  <a:prstClr val="black"/>
                </a:solidFill>
                <a:latin typeface="+mn-ea"/>
              </a:rPr>
              <a:t>api</a:t>
            </a:r>
            <a:r>
              <a:rPr lang="en-US" altLang="ko-KR" sz="800" dirty="0" smtClean="0">
                <a:solidFill>
                  <a:prstClr val="black"/>
                </a:solidFill>
                <a:latin typeface="+mn-ea"/>
              </a:rPr>
              <a:t>/</a:t>
            </a:r>
            <a:r>
              <a:rPr lang="en-US" altLang="ko-KR" sz="800" dirty="0" err="1" smtClean="0">
                <a:solidFill>
                  <a:prstClr val="black"/>
                </a:solidFill>
                <a:latin typeface="+mn-ea"/>
              </a:rPr>
              <a:t>getCngcReqInfo</a:t>
            </a:r>
            <a:endParaRPr lang="en-US" altLang="ko-KR" sz="800" dirty="0" smtClean="0">
              <a:solidFill>
                <a:prstClr val="black"/>
              </a:solidFill>
              <a:latin typeface="+mn-ea"/>
            </a:endParaRPr>
          </a:p>
          <a:p>
            <a:r>
              <a:rPr lang="ko-KR" altLang="en-US" sz="800" dirty="0" err="1" smtClean="0">
                <a:solidFill>
                  <a:prstClr val="black"/>
                </a:solidFill>
                <a:latin typeface="+mn-ea"/>
              </a:rPr>
              <a:t>파라미터</a:t>
            </a:r>
            <a:r>
              <a:rPr lang="ko-KR" altLang="en-US" sz="8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prstClr val="black"/>
                </a:solidFill>
                <a:latin typeface="+mn-ea"/>
              </a:rPr>
              <a:t>tynbDocId</a:t>
            </a:r>
            <a:endParaRPr lang="en-US" altLang="ko-KR" sz="8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083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48402</TotalTime>
  <Words>300</Words>
  <Application>Microsoft Office PowerPoint</Application>
  <PresentationFormat>와이드스크린</PresentationFormat>
  <Paragraphs>114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김수정</dc:creator>
  <cp:lastModifiedBy>이우형</cp:lastModifiedBy>
  <cp:revision>761</cp:revision>
  <dcterms:created xsi:type="dcterms:W3CDTF">2019-06-18T00:52:31Z</dcterms:created>
  <dcterms:modified xsi:type="dcterms:W3CDTF">2021-06-23T05:33:16Z</dcterms:modified>
</cp:coreProperties>
</file>