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0" r:id="rId3"/>
    <p:sldId id="295" r:id="rId4"/>
    <p:sldId id="289" r:id="rId5"/>
    <p:sldId id="313" r:id="rId6"/>
    <p:sldId id="312" r:id="rId7"/>
    <p:sldId id="314" r:id="rId8"/>
    <p:sldId id="317" r:id="rId9"/>
    <p:sldId id="296" r:id="rId10"/>
    <p:sldId id="307" r:id="rId11"/>
    <p:sldId id="316" r:id="rId12"/>
    <p:sldId id="297" r:id="rId13"/>
    <p:sldId id="315" r:id="rId14"/>
    <p:sldId id="298" r:id="rId15"/>
    <p:sldId id="266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0" autoAdjust="0"/>
    <p:restoredTop sz="82335" autoAdjust="0"/>
  </p:normalViewPr>
  <p:slideViewPr>
    <p:cSldViewPr snapToGrid="0" showGuides="1">
      <p:cViewPr varScale="1">
        <p:scale>
          <a:sx n="73" d="100"/>
          <a:sy n="73" d="100"/>
        </p:scale>
        <p:origin x="9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C945-D433-4399-A254-8F9CEC70D02C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FB4-F3C7-499C-A40F-8232F2B8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要求不出现指导老师和学院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8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6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6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要求不出现指导老师和学院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97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3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要求不出现指导老师和学院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1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模型本身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要求不出现指导老师和学院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2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2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9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1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要求不出现指导老师和学院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5AFB4-F3C7-499C-A40F-8232F2B8C9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7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48070" y="38368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算法课程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64513" y="268078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知乎数据库设计报告</a:t>
            </a: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05987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报告人：杨涵晨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79506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16223" y="6071388"/>
            <a:ext cx="215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概念结构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RESERACH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034971" y="361354"/>
            <a:ext cx="7979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C9C9DE-A5ED-476A-BB76-B806C98E700C}"/>
              </a:ext>
            </a:extLst>
          </p:cNvPr>
          <p:cNvSpPr/>
          <p:nvPr/>
        </p:nvSpPr>
        <p:spPr>
          <a:xfrm>
            <a:off x="535625" y="897043"/>
            <a:ext cx="32832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模型图建立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964C27-DDD4-4282-B7CD-95BF69E8C932}"/>
              </a:ext>
            </a:extLst>
          </p:cNvPr>
          <p:cNvSpPr/>
          <p:nvPr/>
        </p:nvSpPr>
        <p:spPr>
          <a:xfrm>
            <a:off x="735197" y="1725291"/>
            <a:ext cx="199926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9B1BA3-8146-4683-BE9B-CABCD5334CA2}"/>
              </a:ext>
            </a:extLst>
          </p:cNvPr>
          <p:cNvSpPr/>
          <p:nvPr/>
        </p:nvSpPr>
        <p:spPr>
          <a:xfrm>
            <a:off x="4522750" y="1725290"/>
            <a:ext cx="198002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044697-49A2-43E4-BF17-660884493918}"/>
              </a:ext>
            </a:extLst>
          </p:cNvPr>
          <p:cNvSpPr/>
          <p:nvPr/>
        </p:nvSpPr>
        <p:spPr>
          <a:xfrm>
            <a:off x="8291067" y="1731510"/>
            <a:ext cx="198002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295A0C-1CD7-436B-B124-C04F88F0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53" y="2296134"/>
            <a:ext cx="1254525" cy="44005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B1E77-4BE0-4E99-A0A3-07DA10E5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42" y="2328466"/>
            <a:ext cx="1254525" cy="43359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E06FD4-C0AC-41E7-BE76-377C8EB3C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347" y="2710175"/>
            <a:ext cx="1844700" cy="26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概念结构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RESERACH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034971" y="361354"/>
            <a:ext cx="7979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C9C9DE-A5ED-476A-BB76-B806C98E700C}"/>
              </a:ext>
            </a:extLst>
          </p:cNvPr>
          <p:cNvSpPr/>
          <p:nvPr/>
        </p:nvSpPr>
        <p:spPr>
          <a:xfrm>
            <a:off x="523035" y="955753"/>
            <a:ext cx="198002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8C13A-B56D-41EE-B2C4-2FEB42CB7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34" y="0"/>
            <a:ext cx="7967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25B7CB47-26AD-435A-B06B-983FA00A846F}"/>
              </a:ext>
            </a:extLst>
          </p:cNvPr>
          <p:cNvSpPr/>
          <p:nvPr/>
        </p:nvSpPr>
        <p:spPr>
          <a:xfrm rot="3911635">
            <a:off x="4088490" y="1194942"/>
            <a:ext cx="4015020" cy="4468117"/>
          </a:xfrm>
          <a:prstGeom prst="parallelogram">
            <a:avLst>
              <a:gd name="adj" fmla="val 31264"/>
            </a:avLst>
          </a:prstGeom>
          <a:noFill/>
          <a:ln w="28575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1C05479-6F65-4468-B6C9-C1F8058259CF}"/>
              </a:ext>
            </a:extLst>
          </p:cNvPr>
          <p:cNvSpPr/>
          <p:nvPr/>
        </p:nvSpPr>
        <p:spPr>
          <a:xfrm rot="3911635">
            <a:off x="4281976" y="1410261"/>
            <a:ext cx="3628052" cy="4037479"/>
          </a:xfrm>
          <a:prstGeom prst="parallelogram">
            <a:avLst>
              <a:gd name="adj" fmla="val 31264"/>
            </a:avLst>
          </a:prstGeom>
          <a:noFill/>
          <a:ln w="762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8A5E483-F093-4AE7-A1EA-9BF69B58C230}"/>
              </a:ext>
            </a:extLst>
          </p:cNvPr>
          <p:cNvSpPr/>
          <p:nvPr/>
        </p:nvSpPr>
        <p:spPr>
          <a:xfrm rot="3911635">
            <a:off x="4660869" y="1732353"/>
            <a:ext cx="3023108" cy="3364267"/>
          </a:xfrm>
          <a:prstGeom prst="parallelogram">
            <a:avLst>
              <a:gd name="adj" fmla="val 31264"/>
            </a:avLst>
          </a:prstGeom>
          <a:solidFill>
            <a:schemeClr val="bg2">
              <a:lumMod val="90000"/>
              <a:alpha val="1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41C93D-AD52-4B6D-A3FE-FAF7FA52C54D}"/>
              </a:ext>
            </a:extLst>
          </p:cNvPr>
          <p:cNvSpPr/>
          <p:nvPr/>
        </p:nvSpPr>
        <p:spPr>
          <a:xfrm>
            <a:off x="7622101" y="3891001"/>
            <a:ext cx="777923" cy="777923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037E5-1DB1-4054-B6A5-FF8C05E84F6B}"/>
              </a:ext>
            </a:extLst>
          </p:cNvPr>
          <p:cNvSpPr txBox="1"/>
          <p:nvPr/>
        </p:nvSpPr>
        <p:spPr>
          <a:xfrm>
            <a:off x="5568965" y="2441742"/>
            <a:ext cx="105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3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Broadway" panose="04040905080B02020502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BFD943-3AB2-4D84-B20B-623AFAE0B5A1}"/>
              </a:ext>
            </a:extLst>
          </p:cNvPr>
          <p:cNvSpPr txBox="1"/>
          <p:nvPr/>
        </p:nvSpPr>
        <p:spPr>
          <a:xfrm>
            <a:off x="4592839" y="3030778"/>
            <a:ext cx="300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en-US" altLang="zh-CN" sz="3600" dirty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6ED5B0D-9CCA-4C51-A370-0A5F2FE1AB8F}"/>
              </a:ext>
            </a:extLst>
          </p:cNvPr>
          <p:cNvSpPr/>
          <p:nvPr/>
        </p:nvSpPr>
        <p:spPr>
          <a:xfrm rot="3911635">
            <a:off x="3055191" y="3708561"/>
            <a:ext cx="2288694" cy="57104"/>
          </a:xfrm>
          <a:prstGeom prst="parallelogram">
            <a:avLst>
              <a:gd name="adj" fmla="val 31264"/>
            </a:avLst>
          </a:prstGeom>
          <a:solidFill>
            <a:schemeClr val="accent2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60DDD0-38DA-4E64-B511-66A74891CDC7}"/>
              </a:ext>
            </a:extLst>
          </p:cNvPr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逻辑结构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78D5EA-DA6D-428B-B68E-360748E9BFB0}"/>
              </a:ext>
            </a:extLst>
          </p:cNvPr>
          <p:cNvSpPr/>
          <p:nvPr/>
        </p:nvSpPr>
        <p:spPr>
          <a:xfrm>
            <a:off x="1734830" y="207466"/>
            <a:ext cx="793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1EB8F8-13EB-4F0B-B3EE-DAA4AE4ED6D2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934C06-E2BA-47BE-9228-CD5497C3A663}"/>
              </a:ext>
            </a:extLst>
          </p:cNvPr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9A908-50D5-4C0C-AB66-58FD7A69887E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C16E9DE-0E01-41C7-9039-6CDBDCAA8F37}"/>
              </a:ext>
            </a:extLst>
          </p:cNvPr>
          <p:cNvSpPr/>
          <p:nvPr/>
        </p:nvSpPr>
        <p:spPr>
          <a:xfrm>
            <a:off x="6065717" y="3682765"/>
            <a:ext cx="793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9" grpId="0" animBg="1"/>
      <p:bldP spid="21" grpId="0"/>
      <p:bldP spid="22" grpId="0" uiExpand="1" build="p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结构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RESERACH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034971" y="361354"/>
            <a:ext cx="7979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C9C9DE-A5ED-476A-BB76-B806C98E700C}"/>
              </a:ext>
            </a:extLst>
          </p:cNvPr>
          <p:cNvSpPr/>
          <p:nvPr/>
        </p:nvSpPr>
        <p:spPr>
          <a:xfrm>
            <a:off x="356920" y="765302"/>
            <a:ext cx="351891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图向关系模型转换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83091F-4B92-40D6-80EA-9E16DE03FE65}"/>
              </a:ext>
            </a:extLst>
          </p:cNvPr>
          <p:cNvSpPr/>
          <p:nvPr/>
        </p:nvSpPr>
        <p:spPr>
          <a:xfrm>
            <a:off x="109341" y="1342322"/>
            <a:ext cx="6096000" cy="544520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用户（</a:t>
            </a:r>
            <a:r>
              <a:rPr lang="zh-CN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用户</a:t>
            </a:r>
            <a:r>
              <a:rPr lang="en-US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，手机号（不空），昵称（不空），密码</a:t>
            </a:r>
            <a:r>
              <a:rPr lang="en-US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（不空），生日，性别，职业，个性签名，类型（不空））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问题（</a:t>
            </a:r>
            <a:r>
              <a:rPr lang="zh-CN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问题</a:t>
            </a:r>
            <a:r>
              <a:rPr lang="en-US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提问用户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，标题（不空），描述，浏览量，关注数，回答数，话题标签）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回答（</a:t>
            </a:r>
            <a:r>
              <a:rPr lang="zh-CN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回答用户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对应问题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，回答内容（不空），点赞数，评论数）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评论（</a:t>
            </a:r>
            <a:r>
              <a:rPr lang="zh-CN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评论</a:t>
            </a:r>
            <a:r>
              <a:rPr lang="en-US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评论用户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对应回答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，评论内容（不空），点赞数）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文章（</a:t>
            </a:r>
            <a:r>
              <a:rPr lang="zh-CN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文章</a:t>
            </a:r>
            <a:r>
              <a:rPr lang="en-US" altLang="zh-CN" b="1" u="sng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用户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，文章标题（不空），文章内容（不空），点赞数，评论数）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收藏（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用户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文章或回答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关注（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关注发起者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被关注者</a:t>
            </a:r>
            <a:r>
              <a:rPr lang="en-US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 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账户（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手机号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zh-CN" b="1" u="wavy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密码</a:t>
            </a:r>
            <a:r>
              <a:rPr lang="zh-CN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1D71D9-CD3C-4FE6-94EE-A0BF1910DF05}"/>
              </a:ext>
            </a:extLst>
          </p:cNvPr>
          <p:cNvSpPr/>
          <p:nvPr/>
        </p:nvSpPr>
        <p:spPr>
          <a:xfrm>
            <a:off x="6619035" y="1452083"/>
            <a:ext cx="176202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2E4EDF-7F33-4652-BD89-B97E6122F4AD}"/>
              </a:ext>
            </a:extLst>
          </p:cNvPr>
          <p:cNvSpPr/>
          <p:nvPr/>
        </p:nvSpPr>
        <p:spPr>
          <a:xfrm>
            <a:off x="6439844" y="1882434"/>
            <a:ext cx="5642815" cy="461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提出问题（提问者用户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，标题，描述，标签）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回答问题（回答者用户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，对应问题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，回答内容）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文章（评论者用户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，对应问题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，评论内容）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发表文章（发表者用户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，文章标题，文章内容）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收藏问题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文章（收藏者用户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，被收藏文章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回答的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点赞问题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文章（点赞者用户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，被点赞问题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文章的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评论问题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文章（评论者用户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，被评论问题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回答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文章的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133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25B7CB47-26AD-435A-B06B-983FA00A846F}"/>
              </a:ext>
            </a:extLst>
          </p:cNvPr>
          <p:cNvSpPr/>
          <p:nvPr/>
        </p:nvSpPr>
        <p:spPr>
          <a:xfrm rot="3911635">
            <a:off x="4088490" y="1194942"/>
            <a:ext cx="4015020" cy="4468117"/>
          </a:xfrm>
          <a:prstGeom prst="parallelogram">
            <a:avLst>
              <a:gd name="adj" fmla="val 31264"/>
            </a:avLst>
          </a:prstGeom>
          <a:noFill/>
          <a:ln w="28575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1C05479-6F65-4468-B6C9-C1F8058259CF}"/>
              </a:ext>
            </a:extLst>
          </p:cNvPr>
          <p:cNvSpPr/>
          <p:nvPr/>
        </p:nvSpPr>
        <p:spPr>
          <a:xfrm rot="3911635">
            <a:off x="4281976" y="1410261"/>
            <a:ext cx="3628052" cy="4037479"/>
          </a:xfrm>
          <a:prstGeom prst="parallelogram">
            <a:avLst>
              <a:gd name="adj" fmla="val 31264"/>
            </a:avLst>
          </a:prstGeom>
          <a:noFill/>
          <a:ln w="762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8A5E483-F093-4AE7-A1EA-9BF69B58C230}"/>
              </a:ext>
            </a:extLst>
          </p:cNvPr>
          <p:cNvSpPr/>
          <p:nvPr/>
        </p:nvSpPr>
        <p:spPr>
          <a:xfrm rot="3911635">
            <a:off x="4660869" y="1732353"/>
            <a:ext cx="3023108" cy="3364267"/>
          </a:xfrm>
          <a:prstGeom prst="parallelogram">
            <a:avLst>
              <a:gd name="adj" fmla="val 31264"/>
            </a:avLst>
          </a:prstGeom>
          <a:solidFill>
            <a:schemeClr val="bg2">
              <a:lumMod val="90000"/>
              <a:alpha val="1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41C93D-AD52-4B6D-A3FE-FAF7FA52C54D}"/>
              </a:ext>
            </a:extLst>
          </p:cNvPr>
          <p:cNvSpPr/>
          <p:nvPr/>
        </p:nvSpPr>
        <p:spPr>
          <a:xfrm>
            <a:off x="7622101" y="3891001"/>
            <a:ext cx="777923" cy="777923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037E5-1DB1-4054-B6A5-FF8C05E84F6B}"/>
              </a:ext>
            </a:extLst>
          </p:cNvPr>
          <p:cNvSpPr txBox="1"/>
          <p:nvPr/>
        </p:nvSpPr>
        <p:spPr>
          <a:xfrm>
            <a:off x="5568965" y="2441742"/>
            <a:ext cx="105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4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Broadway" panose="04040905080B02020502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BFD943-3AB2-4D84-B20B-623AFAE0B5A1}"/>
              </a:ext>
            </a:extLst>
          </p:cNvPr>
          <p:cNvSpPr txBox="1"/>
          <p:nvPr/>
        </p:nvSpPr>
        <p:spPr>
          <a:xfrm>
            <a:off x="4362002" y="3030778"/>
            <a:ext cx="346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数据库其他设计</a:t>
            </a:r>
            <a:endParaRPr lang="en-US" altLang="zh-CN" sz="3600" dirty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6ED5B0D-9CCA-4C51-A370-0A5F2FE1AB8F}"/>
              </a:ext>
            </a:extLst>
          </p:cNvPr>
          <p:cNvSpPr/>
          <p:nvPr/>
        </p:nvSpPr>
        <p:spPr>
          <a:xfrm rot="3911635">
            <a:off x="3055191" y="3708561"/>
            <a:ext cx="2288694" cy="57104"/>
          </a:xfrm>
          <a:prstGeom prst="parallelogram">
            <a:avLst>
              <a:gd name="adj" fmla="val 31264"/>
            </a:avLst>
          </a:prstGeom>
          <a:solidFill>
            <a:schemeClr val="accent2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60DDD0-38DA-4E64-B511-66A74891CDC7}"/>
              </a:ext>
            </a:extLst>
          </p:cNvPr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其他设计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78D5EA-DA6D-428B-B68E-360748E9BFB0}"/>
              </a:ext>
            </a:extLst>
          </p:cNvPr>
          <p:cNvSpPr/>
          <p:nvPr/>
        </p:nvSpPr>
        <p:spPr>
          <a:xfrm>
            <a:off x="1734830" y="207466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EXPECTATION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1EB8F8-13EB-4F0B-B3EE-DAA4AE4ED6D2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934C06-E2BA-47BE-9228-CD5497C3A663}"/>
              </a:ext>
            </a:extLst>
          </p:cNvPr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9A908-50D5-4C0C-AB66-58FD7A69887E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C16E9DE-0E01-41C7-9039-6CDBDCAA8F37}"/>
              </a:ext>
            </a:extLst>
          </p:cNvPr>
          <p:cNvSpPr/>
          <p:nvPr/>
        </p:nvSpPr>
        <p:spPr>
          <a:xfrm>
            <a:off x="6065717" y="3682765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EXPECTATION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9" grpId="0" animBg="1"/>
      <p:bldP spid="21" grpId="0"/>
      <p:bldP spid="22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其他设计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28048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34829" y="1220773"/>
            <a:ext cx="45230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权限设计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1386372" y="1301397"/>
            <a:ext cx="45719" cy="9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flipH="1">
            <a:off x="1388218" y="4904705"/>
            <a:ext cx="45719" cy="9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4829" y="3966902"/>
            <a:ext cx="45230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安全性设计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5E2EFC-D531-4B2D-BD30-B03571580EB2}"/>
              </a:ext>
            </a:extLst>
          </p:cNvPr>
          <p:cNvSpPr/>
          <p:nvPr/>
        </p:nvSpPr>
        <p:spPr>
          <a:xfrm>
            <a:off x="1557029" y="1451605"/>
            <a:ext cx="4968943" cy="1215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675" lvl="1">
              <a:lnSpc>
                <a:spcPct val="120000"/>
              </a:lnSpc>
              <a:spcBef>
                <a:spcPts val="600"/>
              </a:spcBef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编程层面，通过用户属性的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数据库层面，建立角色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D06420-2F1A-4497-BCEB-7DC7231FF0E4}"/>
              </a:ext>
            </a:extLst>
          </p:cNvPr>
          <p:cNvSpPr/>
          <p:nvPr/>
        </p:nvSpPr>
        <p:spPr>
          <a:xfrm flipH="1">
            <a:off x="1385110" y="2244514"/>
            <a:ext cx="45719" cy="9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54A588-227C-4E22-BA83-D2843B95B5BC}"/>
              </a:ext>
            </a:extLst>
          </p:cNvPr>
          <p:cNvSpPr/>
          <p:nvPr/>
        </p:nvSpPr>
        <p:spPr>
          <a:xfrm flipH="1">
            <a:off x="1385109" y="4022055"/>
            <a:ext cx="45719" cy="9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4CB7ED-FEC7-43A8-A9A7-08C2EA20D701}"/>
              </a:ext>
            </a:extLst>
          </p:cNvPr>
          <p:cNvSpPr/>
          <p:nvPr/>
        </p:nvSpPr>
        <p:spPr>
          <a:xfrm>
            <a:off x="1511905" y="4191127"/>
            <a:ext cx="6177945" cy="162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675" lvl="1">
              <a:lnSpc>
                <a:spcPct val="120000"/>
              </a:lnSpc>
              <a:spcBef>
                <a:spcPts val="600"/>
              </a:spcBef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将用户信息和账户信息进行分布建表存储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将账号表进行加密存储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3675" lvl="1">
              <a:lnSpc>
                <a:spcPct val="120000"/>
              </a:lnSpc>
              <a:spcBef>
                <a:spcPts val="6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2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08" y="55590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报告人：杨涵晨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226737" y="2904723"/>
              <a:ext cx="37385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谢谢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感谢老师们精心培养</a:t>
            </a:r>
          </a:p>
        </p:txBody>
      </p:sp>
    </p:spTree>
    <p:extLst>
      <p:ext uri="{BB962C8B-B14F-4D97-AF65-F5344CB8AC3E}">
        <p14:creationId xmlns:p14="http://schemas.microsoft.com/office/powerpoint/2010/main" val="36485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42569" y="2487798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3224456" y="2791675"/>
            <a:ext cx="1919072" cy="777944"/>
            <a:chOff x="1800204" y="2885687"/>
            <a:chExt cx="1919072" cy="777944"/>
          </a:xfrm>
        </p:grpSpPr>
        <p:sp>
          <p:nvSpPr>
            <p:cNvPr id="76" name="矩形 75"/>
            <p:cNvSpPr/>
            <p:nvPr/>
          </p:nvSpPr>
          <p:spPr>
            <a:xfrm>
              <a:off x="1800204" y="2885687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需求分析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2384997" y="2820647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01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224456" y="4070805"/>
            <a:ext cx="1919072" cy="752544"/>
            <a:chOff x="1800204" y="4086984"/>
            <a:chExt cx="1919072" cy="752544"/>
          </a:xfrm>
        </p:grpSpPr>
        <p:sp>
          <p:nvSpPr>
            <p:cNvPr id="82" name="矩形 81"/>
            <p:cNvSpPr/>
            <p:nvPr/>
          </p:nvSpPr>
          <p:spPr>
            <a:xfrm>
              <a:off x="1800204" y="4086984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662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449034" y="4087077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03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983619" y="2789254"/>
            <a:ext cx="3551030" cy="741079"/>
            <a:chOff x="4694848" y="2825155"/>
            <a:chExt cx="3551030" cy="74107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56548"/>
              <a:ext cx="2728720" cy="709686"/>
              <a:chOff x="5517158" y="2936951"/>
              <a:chExt cx="2728720" cy="70968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53233" y="2936951"/>
                <a:ext cx="2692645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概念结构设计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7491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RESEARCH </a:t>
                </a:r>
                <a:r>
                  <a:rPr lang="en-US" altLang="zh-CN" sz="12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6936463" y="4092189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2763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EXPECTATION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04</a:t>
                </a: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E77F828-C4B0-4720-A979-165E0DA93322}"/>
              </a:ext>
            </a:extLst>
          </p:cNvPr>
          <p:cNvSpPr/>
          <p:nvPr/>
        </p:nvSpPr>
        <p:spPr>
          <a:xfrm>
            <a:off x="7842005" y="4042762"/>
            <a:ext cx="269264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数据库其他设计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76075A-7B81-4F0C-9393-81872BD5D7BE}"/>
              </a:ext>
            </a:extLst>
          </p:cNvPr>
          <p:cNvSpPr/>
          <p:nvPr/>
        </p:nvSpPr>
        <p:spPr>
          <a:xfrm>
            <a:off x="3257070" y="4072125"/>
            <a:ext cx="269264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逻辑结构设计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402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25B7CB47-26AD-435A-B06B-983FA00A846F}"/>
              </a:ext>
            </a:extLst>
          </p:cNvPr>
          <p:cNvSpPr/>
          <p:nvPr/>
        </p:nvSpPr>
        <p:spPr>
          <a:xfrm rot="3911635">
            <a:off x="4088490" y="1194942"/>
            <a:ext cx="4015020" cy="4468117"/>
          </a:xfrm>
          <a:prstGeom prst="parallelogram">
            <a:avLst>
              <a:gd name="adj" fmla="val 31264"/>
            </a:avLst>
          </a:prstGeom>
          <a:noFill/>
          <a:ln w="28575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1C05479-6F65-4468-B6C9-C1F8058259CF}"/>
              </a:ext>
            </a:extLst>
          </p:cNvPr>
          <p:cNvSpPr/>
          <p:nvPr/>
        </p:nvSpPr>
        <p:spPr>
          <a:xfrm rot="3911635">
            <a:off x="4281976" y="1410261"/>
            <a:ext cx="3628052" cy="4037479"/>
          </a:xfrm>
          <a:prstGeom prst="parallelogram">
            <a:avLst>
              <a:gd name="adj" fmla="val 31264"/>
            </a:avLst>
          </a:prstGeom>
          <a:noFill/>
          <a:ln w="762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8A5E483-F093-4AE7-A1EA-9BF69B58C230}"/>
              </a:ext>
            </a:extLst>
          </p:cNvPr>
          <p:cNvSpPr/>
          <p:nvPr/>
        </p:nvSpPr>
        <p:spPr>
          <a:xfrm rot="3911635">
            <a:off x="4660869" y="1732353"/>
            <a:ext cx="3023108" cy="3364267"/>
          </a:xfrm>
          <a:prstGeom prst="parallelogram">
            <a:avLst>
              <a:gd name="adj" fmla="val 31264"/>
            </a:avLst>
          </a:prstGeom>
          <a:solidFill>
            <a:schemeClr val="bg2">
              <a:lumMod val="90000"/>
              <a:alpha val="1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41C93D-AD52-4B6D-A3FE-FAF7FA52C54D}"/>
              </a:ext>
            </a:extLst>
          </p:cNvPr>
          <p:cNvSpPr/>
          <p:nvPr/>
        </p:nvSpPr>
        <p:spPr>
          <a:xfrm>
            <a:off x="7622101" y="3891001"/>
            <a:ext cx="777923" cy="777923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037E5-1DB1-4054-B6A5-FF8C05E84F6B}"/>
              </a:ext>
            </a:extLst>
          </p:cNvPr>
          <p:cNvSpPr txBox="1"/>
          <p:nvPr/>
        </p:nvSpPr>
        <p:spPr>
          <a:xfrm>
            <a:off x="5568965" y="2441742"/>
            <a:ext cx="105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1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Broadway" panose="04040905080B02020502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BFD943-3AB2-4D84-B20B-623AFAE0B5A1}"/>
              </a:ext>
            </a:extLst>
          </p:cNvPr>
          <p:cNvSpPr txBox="1"/>
          <p:nvPr/>
        </p:nvSpPr>
        <p:spPr>
          <a:xfrm>
            <a:off x="5080342" y="30307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dirty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6ED5B0D-9CCA-4C51-A370-0A5F2FE1AB8F}"/>
              </a:ext>
            </a:extLst>
          </p:cNvPr>
          <p:cNvSpPr/>
          <p:nvPr/>
        </p:nvSpPr>
        <p:spPr>
          <a:xfrm rot="3911635">
            <a:off x="3055191" y="3708561"/>
            <a:ext cx="2288694" cy="57104"/>
          </a:xfrm>
          <a:prstGeom prst="parallelogram">
            <a:avLst>
              <a:gd name="adj" fmla="val 31264"/>
            </a:avLst>
          </a:prstGeom>
          <a:solidFill>
            <a:schemeClr val="accent2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60DDD0-38DA-4E64-B511-66A74891CDC7}"/>
              </a:ext>
            </a:extLst>
          </p:cNvPr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78D5EA-DA6D-428B-B68E-360748E9BFB0}"/>
              </a:ext>
            </a:extLst>
          </p:cNvPr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1EB8F8-13EB-4F0B-B3EE-DAA4AE4ED6D2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934C06-E2BA-47BE-9228-CD5497C3A663}"/>
              </a:ext>
            </a:extLst>
          </p:cNvPr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9A908-50D5-4C0C-AB66-58FD7A69887E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C16E9DE-0E01-41C7-9039-6CDBDCAA8F37}"/>
              </a:ext>
            </a:extLst>
          </p:cNvPr>
          <p:cNvSpPr/>
          <p:nvPr/>
        </p:nvSpPr>
        <p:spPr>
          <a:xfrm>
            <a:off x="5500518" y="3737113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4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9" grpId="0" animBg="1"/>
      <p:bldP spid="21" grpId="0"/>
      <p:bldP spid="22" grpId="0" uiExpand="1" build="p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2B733F-1D6C-4003-A821-9D090B29DC7D}"/>
              </a:ext>
            </a:extLst>
          </p:cNvPr>
          <p:cNvSpPr/>
          <p:nvPr/>
        </p:nvSpPr>
        <p:spPr>
          <a:xfrm>
            <a:off x="115620" y="757394"/>
            <a:ext cx="6412180" cy="4003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提问，对问题进行简单描述，等待其他用户回答问题。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回答问题，针对问题发表自己的见解，分享经验。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对回答和文章进行点赞和评论。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关注，用户可以对其他感兴趣的用户进行关注，就能第一时间看到对方的动态。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发表文章。用户可以发表标题文章，分享知识。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收藏，用户可以创建收藏夹，收藏有趣的，有用的，见解独到的回答或者文章，方便下次阅读。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F93450-F4E4-4CD2-9C05-8F493BB72708}"/>
              </a:ext>
            </a:extLst>
          </p:cNvPr>
          <p:cNvSpPr/>
          <p:nvPr/>
        </p:nvSpPr>
        <p:spPr>
          <a:xfrm>
            <a:off x="115620" y="4957104"/>
            <a:ext cx="4968943" cy="17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管理员需求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对发表的不合法的信息，进行删除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对发表不合法信息的用户进行删除</a:t>
            </a: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yhc\AppData\Local\Temp\WeChat Files\a3a36bd7e18f6eac42d038312dfb1e1.png">
            <a:extLst>
              <a:ext uri="{FF2B5EF4-FFF2-40B4-BE49-F238E27FC236}">
                <a16:creationId xmlns:a16="http://schemas.microsoft.com/office/drawing/2014/main" id="{89517680-AFEA-459B-B4E1-14ED1B5B46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8"/>
          <a:stretch>
            <a:fillRect/>
          </a:stretch>
        </p:blipFill>
        <p:spPr>
          <a:xfrm>
            <a:off x="6419851" y="757394"/>
            <a:ext cx="5213350" cy="512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7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2B733F-1D6C-4003-A821-9D090B29DC7D}"/>
              </a:ext>
            </a:extLst>
          </p:cNvPr>
          <p:cNvSpPr/>
          <p:nvPr/>
        </p:nvSpPr>
        <p:spPr>
          <a:xfrm>
            <a:off x="115620" y="757394"/>
            <a:ext cx="6412180" cy="88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9DD5D2-4E97-460C-9D96-45DB2EE4DD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3695" y="2332414"/>
            <a:ext cx="5201920" cy="3649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D337C7-AC5B-44BF-8477-BE90279664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45355" y="1198829"/>
            <a:ext cx="5822950" cy="344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3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2B733F-1D6C-4003-A821-9D090B29DC7D}"/>
              </a:ext>
            </a:extLst>
          </p:cNvPr>
          <p:cNvSpPr/>
          <p:nvPr/>
        </p:nvSpPr>
        <p:spPr>
          <a:xfrm>
            <a:off x="115620" y="757394"/>
            <a:ext cx="6412180" cy="88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0AF31D7-D520-418A-989F-B2310D9C2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926" y="2229949"/>
            <a:ext cx="5705474" cy="395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A5971EA-6CCA-49CE-A4E5-BC3B64513A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45250" y="757394"/>
            <a:ext cx="5403850" cy="438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1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700AE4A-0244-48AA-8792-239EF9400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63256"/>
              </p:ext>
            </p:extLst>
          </p:nvPr>
        </p:nvGraphicFramePr>
        <p:xfrm>
          <a:off x="369620" y="2378939"/>
          <a:ext cx="9742656" cy="43177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33706">
                  <a:extLst>
                    <a:ext uri="{9D8B030D-6E8A-4147-A177-3AD203B41FA5}">
                      <a16:colId xmlns:a16="http://schemas.microsoft.com/office/drawing/2014/main" val="259544129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9456416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53526328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2281493434"/>
                    </a:ext>
                  </a:extLst>
                </a:gridCol>
              </a:tblGrid>
              <a:tr h="342379"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字段名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类型大小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允许范围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014725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user_id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11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‘u{10}[0-9]’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知乎用户编号，非空，主键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07968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user_name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varchar(20)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所有字母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汉字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知乎用户昵称，非空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711370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birthday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出生日期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100114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sex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char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男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女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904170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vocation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20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所有字母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汉字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职业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540539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udescription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varchar(50)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所有字母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汉字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个人简介（签名）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306237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mobile_num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varchar(11)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‘{11}[0-9]’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手机号，非空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909843"/>
                  </a:ext>
                </a:extLst>
              </a:tr>
              <a:tr h="349999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topic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varchar(20)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所有字母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汉字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所属话题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250597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99FD0493-D4A4-4040-8AFB-EDAD7D744930}"/>
              </a:ext>
            </a:extLst>
          </p:cNvPr>
          <p:cNvSpPr/>
          <p:nvPr/>
        </p:nvSpPr>
        <p:spPr>
          <a:xfrm>
            <a:off x="544345" y="792860"/>
            <a:ext cx="8015455" cy="12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用户信息表，问题表，回答表，评论表，文章表，收藏表，关注表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18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需求分析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2B733F-1D6C-4003-A821-9D090B29DC7D}"/>
              </a:ext>
            </a:extLst>
          </p:cNvPr>
          <p:cNvSpPr/>
          <p:nvPr/>
        </p:nvSpPr>
        <p:spPr>
          <a:xfrm>
            <a:off x="168933" y="593043"/>
            <a:ext cx="6412180" cy="88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67AB9C8-4918-4566-A049-3B1CE8C2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51118"/>
              </p:ext>
            </p:extLst>
          </p:nvPr>
        </p:nvGraphicFramePr>
        <p:xfrm>
          <a:off x="666751" y="1138615"/>
          <a:ext cx="7918450" cy="34714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44109">
                  <a:extLst>
                    <a:ext uri="{9D8B030D-6E8A-4147-A177-3AD203B41FA5}">
                      <a16:colId xmlns:a16="http://schemas.microsoft.com/office/drawing/2014/main" val="93717386"/>
                    </a:ext>
                  </a:extLst>
                </a:gridCol>
                <a:gridCol w="1918487">
                  <a:extLst>
                    <a:ext uri="{9D8B030D-6E8A-4147-A177-3AD203B41FA5}">
                      <a16:colId xmlns:a16="http://schemas.microsoft.com/office/drawing/2014/main" val="784884021"/>
                    </a:ext>
                  </a:extLst>
                </a:gridCol>
                <a:gridCol w="1608397">
                  <a:extLst>
                    <a:ext uri="{9D8B030D-6E8A-4147-A177-3AD203B41FA5}">
                      <a16:colId xmlns:a16="http://schemas.microsoft.com/office/drawing/2014/main" val="709277371"/>
                    </a:ext>
                  </a:extLst>
                </a:gridCol>
                <a:gridCol w="2847457">
                  <a:extLst>
                    <a:ext uri="{9D8B030D-6E8A-4147-A177-3AD203B41FA5}">
                      <a16:colId xmlns:a16="http://schemas.microsoft.com/office/drawing/2014/main" val="3250243454"/>
                    </a:ext>
                  </a:extLst>
                </a:gridCol>
              </a:tblGrid>
              <a:tr h="322784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字段名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类型大小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允许范围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含义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2041586640"/>
                  </a:ext>
                </a:extLst>
              </a:tr>
              <a:tr h="667402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ans_id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5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‘a{4}[0-9]’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回答编号，非空，主键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3037757871"/>
                  </a:ext>
                </a:extLst>
              </a:tr>
              <a:tr h="667402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varchar(11)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‘u{10}[0-9]’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回答用户</a:t>
                      </a:r>
                      <a:r>
                        <a:rPr lang="en-US" sz="1400" kern="100">
                          <a:effectLst/>
                        </a:rPr>
                        <a:t>id</a:t>
                      </a:r>
                      <a:r>
                        <a:rPr lang="zh-CN" sz="1400" kern="100">
                          <a:effectLst/>
                        </a:rPr>
                        <a:t>，非空，外键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126946051"/>
                  </a:ext>
                </a:extLst>
              </a:tr>
              <a:tr h="667402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ques_id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varchar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11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‘q{10}[0-9]’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所属问题</a:t>
                      </a:r>
                      <a:r>
                        <a:rPr lang="en-US" sz="1400" kern="100" dirty="0">
                          <a:effectLst/>
                        </a:rPr>
                        <a:t>id</a:t>
                      </a:r>
                      <a:r>
                        <a:rPr lang="zh-CN" sz="1400" kern="100" dirty="0">
                          <a:effectLst/>
                        </a:rPr>
                        <a:t>，非空，外键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4070465989"/>
                  </a:ext>
                </a:extLst>
              </a:tr>
              <a:tr h="495093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ans_content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255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所有字母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汉字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回答内容，非空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1374485460"/>
                  </a:ext>
                </a:extLst>
              </a:tr>
              <a:tr h="325701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like_num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0-999999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点赞数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1741531348"/>
                  </a:ext>
                </a:extLst>
              </a:tr>
              <a:tr h="325701"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comment_num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0-9999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tc>
                  <a:txBody>
                    <a:bodyPr/>
                    <a:lstStyle/>
                    <a:p>
                      <a:pPr indent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评论数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709" marR="61709" marT="0" marB="0" anchor="ctr"/>
                </a:tc>
                <a:extLst>
                  <a:ext uri="{0D108BD9-81ED-4DB2-BD59-A6C34878D82A}">
                    <a16:rowId xmlns:a16="http://schemas.microsoft.com/office/drawing/2014/main" val="18032786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F1DC4D-0977-4B21-9FE8-56BC9496A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90190"/>
              </p:ext>
            </p:extLst>
          </p:nvPr>
        </p:nvGraphicFramePr>
        <p:xfrm>
          <a:off x="666751" y="5677777"/>
          <a:ext cx="8426449" cy="97275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16205">
                  <a:extLst>
                    <a:ext uri="{9D8B030D-6E8A-4147-A177-3AD203B41FA5}">
                      <a16:colId xmlns:a16="http://schemas.microsoft.com/office/drawing/2014/main" val="2268965368"/>
                    </a:ext>
                  </a:extLst>
                </a:gridCol>
                <a:gridCol w="1306324">
                  <a:extLst>
                    <a:ext uri="{9D8B030D-6E8A-4147-A177-3AD203B41FA5}">
                      <a16:colId xmlns:a16="http://schemas.microsoft.com/office/drawing/2014/main" val="1306435645"/>
                    </a:ext>
                  </a:extLst>
                </a:gridCol>
                <a:gridCol w="1207211">
                  <a:extLst>
                    <a:ext uri="{9D8B030D-6E8A-4147-A177-3AD203B41FA5}">
                      <a16:colId xmlns:a16="http://schemas.microsoft.com/office/drawing/2014/main" val="1307655490"/>
                    </a:ext>
                  </a:extLst>
                </a:gridCol>
                <a:gridCol w="4696709">
                  <a:extLst>
                    <a:ext uri="{9D8B030D-6E8A-4147-A177-3AD203B41FA5}">
                      <a16:colId xmlns:a16="http://schemas.microsoft.com/office/drawing/2014/main" val="2676075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类型大小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允许范围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71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user_id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varchar(11)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‘u{10}[0-9]’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，外键，非空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1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user_id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varchar(11)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‘u{10}[0-9]’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被关注用户</a:t>
                      </a:r>
                      <a:r>
                        <a:rPr lang="en-US" sz="1600" kern="100" dirty="0">
                          <a:effectLst/>
                        </a:rPr>
                        <a:t>id</a:t>
                      </a:r>
                      <a:r>
                        <a:rPr lang="zh-CN" sz="1600" kern="100" dirty="0">
                          <a:effectLst/>
                        </a:rPr>
                        <a:t>，外键，非空（两者共同构成主键）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58261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3D37B5C-D301-465B-B151-455CE439C524}"/>
              </a:ext>
            </a:extLst>
          </p:cNvPr>
          <p:cNvSpPr/>
          <p:nvPr/>
        </p:nvSpPr>
        <p:spPr>
          <a:xfrm>
            <a:off x="226083" y="5006293"/>
            <a:ext cx="6412180" cy="88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5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25B7CB47-26AD-435A-B06B-983FA00A846F}"/>
              </a:ext>
            </a:extLst>
          </p:cNvPr>
          <p:cNvSpPr/>
          <p:nvPr/>
        </p:nvSpPr>
        <p:spPr>
          <a:xfrm rot="3911635">
            <a:off x="4088490" y="1194942"/>
            <a:ext cx="4015020" cy="4468117"/>
          </a:xfrm>
          <a:prstGeom prst="parallelogram">
            <a:avLst>
              <a:gd name="adj" fmla="val 31264"/>
            </a:avLst>
          </a:prstGeom>
          <a:noFill/>
          <a:ln w="28575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1C05479-6F65-4468-B6C9-C1F8058259CF}"/>
              </a:ext>
            </a:extLst>
          </p:cNvPr>
          <p:cNvSpPr/>
          <p:nvPr/>
        </p:nvSpPr>
        <p:spPr>
          <a:xfrm rot="3911635">
            <a:off x="4281976" y="1410261"/>
            <a:ext cx="3628052" cy="4037479"/>
          </a:xfrm>
          <a:prstGeom prst="parallelogram">
            <a:avLst>
              <a:gd name="adj" fmla="val 31264"/>
            </a:avLst>
          </a:prstGeom>
          <a:noFill/>
          <a:ln w="762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8A5E483-F093-4AE7-A1EA-9BF69B58C230}"/>
              </a:ext>
            </a:extLst>
          </p:cNvPr>
          <p:cNvSpPr/>
          <p:nvPr/>
        </p:nvSpPr>
        <p:spPr>
          <a:xfrm rot="3911635">
            <a:off x="4660869" y="1732353"/>
            <a:ext cx="3023108" cy="3364267"/>
          </a:xfrm>
          <a:prstGeom prst="parallelogram">
            <a:avLst>
              <a:gd name="adj" fmla="val 31264"/>
            </a:avLst>
          </a:prstGeom>
          <a:solidFill>
            <a:schemeClr val="bg2">
              <a:lumMod val="90000"/>
              <a:alpha val="1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41C93D-AD52-4B6D-A3FE-FAF7FA52C54D}"/>
              </a:ext>
            </a:extLst>
          </p:cNvPr>
          <p:cNvSpPr/>
          <p:nvPr/>
        </p:nvSpPr>
        <p:spPr>
          <a:xfrm>
            <a:off x="7622101" y="3891001"/>
            <a:ext cx="777923" cy="777923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037E5-1DB1-4054-B6A5-FF8C05E84F6B}"/>
              </a:ext>
            </a:extLst>
          </p:cNvPr>
          <p:cNvSpPr txBox="1"/>
          <p:nvPr/>
        </p:nvSpPr>
        <p:spPr>
          <a:xfrm>
            <a:off x="5568965" y="2441742"/>
            <a:ext cx="105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dirty="0">
                <a:solidFill>
                  <a:schemeClr val="bg1">
                    <a:alpha val="90000"/>
                  </a:schemeClr>
                </a:solidFill>
                <a:latin typeface="Broadway" panose="04040905080B02020502" pitchFamily="82" charset="0"/>
                <a:ea typeface="Microsoft JhengHei UI" panose="020B0604030504040204" pitchFamily="34" charset="-120"/>
              </a:rPr>
              <a:t>2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Broadway" panose="04040905080B02020502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BFD943-3AB2-4D84-B20B-623AFAE0B5A1}"/>
              </a:ext>
            </a:extLst>
          </p:cNvPr>
          <p:cNvSpPr txBox="1"/>
          <p:nvPr/>
        </p:nvSpPr>
        <p:spPr>
          <a:xfrm>
            <a:off x="4592837" y="3030778"/>
            <a:ext cx="300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alpha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概念结构设计</a:t>
            </a:r>
            <a:endParaRPr lang="en-US" altLang="zh-CN" sz="3600" dirty="0">
              <a:solidFill>
                <a:schemeClr val="bg1">
                  <a:alpha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6ED5B0D-9CCA-4C51-A370-0A5F2FE1AB8F}"/>
              </a:ext>
            </a:extLst>
          </p:cNvPr>
          <p:cNvSpPr/>
          <p:nvPr/>
        </p:nvSpPr>
        <p:spPr>
          <a:xfrm rot="3911635">
            <a:off x="3055191" y="3708561"/>
            <a:ext cx="2288694" cy="57104"/>
          </a:xfrm>
          <a:prstGeom prst="parallelogram">
            <a:avLst>
              <a:gd name="adj" fmla="val 31264"/>
            </a:avLst>
          </a:prstGeom>
          <a:solidFill>
            <a:schemeClr val="accent2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60DDD0-38DA-4E64-B511-66A74891CDC7}"/>
              </a:ext>
            </a:extLst>
          </p:cNvPr>
          <p:cNvSpPr/>
          <p:nvPr/>
        </p:nvSpPr>
        <p:spPr>
          <a:xfrm>
            <a:off x="572920" y="161299"/>
            <a:ext cx="176388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概念结构设计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78D5EA-DA6D-428B-B68E-360748E9BFB0}"/>
              </a:ext>
            </a:extLst>
          </p:cNvPr>
          <p:cNvSpPr/>
          <p:nvPr/>
        </p:nvSpPr>
        <p:spPr>
          <a:xfrm>
            <a:off x="2218175" y="207465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PROCESS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1EB8F8-13EB-4F0B-B3EE-DAA4AE4ED6D2}"/>
              </a:ext>
            </a:extLst>
          </p:cNvPr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934C06-E2BA-47BE-9228-CD5497C3A663}"/>
              </a:ext>
            </a:extLst>
          </p:cNvPr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9A908-50D5-4C0C-AB66-58FD7A69887E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C16E9DE-0E01-41C7-9039-6CDBDCAA8F37}"/>
              </a:ext>
            </a:extLst>
          </p:cNvPr>
          <p:cNvSpPr/>
          <p:nvPr/>
        </p:nvSpPr>
        <p:spPr>
          <a:xfrm>
            <a:off x="5500518" y="3737113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PROCESS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1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9" grpId="0" animBg="1"/>
      <p:bldP spid="21" grpId="0"/>
      <p:bldP spid="22" grpId="0" uiExpand="1" build="p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986</Words>
  <Application>Microsoft Office PowerPoint</Application>
  <PresentationFormat>宽屏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Microsoft JhengHei UI</vt:lpstr>
      <vt:lpstr>宋体</vt:lpstr>
      <vt:lpstr>微软雅黑</vt:lpstr>
      <vt:lpstr>Arial</vt:lpstr>
      <vt:lpstr>Broadway</vt:lpstr>
      <vt:lpstr>Calibri</vt:lpstr>
      <vt:lpstr>Calibri Light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李 鑫</cp:lastModifiedBy>
  <cp:revision>141</cp:revision>
  <dcterms:created xsi:type="dcterms:W3CDTF">2016-04-16T23:42:38Z</dcterms:created>
  <dcterms:modified xsi:type="dcterms:W3CDTF">2018-11-19T10:39:23Z</dcterms:modified>
</cp:coreProperties>
</file>