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70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08AFE-A566-46CB-AB14-8EA376ABDAB7}" v="24" dt="2021-12-07T00:58:56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C65C-C878-4973-AB9F-ADAEF311564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6C4C-1B58-4705-848E-7552A7FF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6C4C-1B58-4705-848E-7552A7FFF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5F4D-C859-4822-A51C-41298C3C8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FA42B-61CA-4A93-91B8-BD56EC0F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440D-5E5E-42AA-B2C9-EEF9B587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5A47-261F-408F-9348-ECAABC9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8556-7AB3-4567-9B99-4A6544D7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04A-5600-4CDB-9F86-B66A5DEB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8033C-5A92-4478-ABAB-F8918CF8C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2DA7-DC8A-40DF-9DE0-5149648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399-D339-4072-B412-9B8655EC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24A7-8D03-4E4D-8EED-AED33408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FDFC7-2B38-4EEC-AB9A-7543C4C69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A6D-25DC-4131-9306-C33AEACBF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71A6-1347-4F46-B7A4-90CBB0B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D823-C46E-4A9B-A81E-7D1125B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FC9F-B3AA-420B-8BF7-11E9599A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6FAE-D5EA-4538-9269-01E380F6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2B7A-EE72-4923-8980-8363E828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E545-871B-4239-9A7E-C3E3F1F2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B1AE-DD25-458C-9485-CA169BF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48E9-CB1A-46F4-8345-2EC87794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621F-5330-4E2C-A5F0-C25DE33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6F870-C100-4C65-BE75-6CA5B989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A3F5-3A26-4FB4-95AA-FCF56153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561A-0D2E-4952-93B1-916B0F51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E46C-EA8A-4182-9372-28848070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A238-77FE-48EF-AAC9-20C02E55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E4A-B376-46FF-9AC0-F7B4DD3D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114F9-E0D4-4DDD-A389-2D031623B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DFCE-D7FC-4107-8AE2-46854D06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3D28-EA2F-445F-B92E-7B5BC01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E52-754D-4FD1-94E5-92F829B7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1E3F-41D5-4F6F-9E38-C01AFE1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1A5B3-62BD-41C4-9C6F-8580D946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A40A4-F18E-49DF-BCFA-8FC0B5FC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0A9BB-91E9-4A26-9F43-C6EA31CA9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F9557-FF2D-408D-951F-68670ECB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E90A-C345-4E04-ABCB-0B18105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E8F6-0ABB-4479-8A95-E6EC50ED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2577B-C99F-44B0-92F8-969D0D7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2B3A-16F1-4520-8F5E-9693157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C1642-EC62-49D9-8BD4-D3ED5959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996EB-68E9-4E10-AAFB-B68B433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CF1A-E48A-4D6B-8939-A62BCFB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D88D-6A5C-4534-AC0D-B024A820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568AF-B2F2-4B6C-B3CF-AF44B9EC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67A2-6235-4B62-AE65-5710C2E5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B234-7288-4620-8C33-93659A03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A25B-D818-4DCE-8555-78C50E15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01BBE-F211-4D39-A521-69FA4089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71F-8B6D-4FE6-8D91-F6245196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9D6F-2A74-48AA-A5DE-0B0E296A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8F61-B227-4E91-802D-117CAECD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3FA3-8210-4B11-910B-BA05B648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FF40D-E64F-4AE6-A518-46C806CA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39461-DA82-454C-8382-ED5EB285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1E03F-8E61-4F8A-8186-0708E0A9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3B48-FE01-4646-BB1F-81A9CD20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AACF3-F540-4B47-B011-7DA6CF6D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C4585-C15A-4B22-8DF0-AA97DD69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F8FB-08C6-4923-9154-0DC1854A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0CEB-5940-4AED-8C28-23C448748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273D-3282-464E-8D6F-61ACB17EACC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AC91-AB02-4F36-9200-AD2A25772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6ADA-20D0-4D37-8C6B-672EE13E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1234-CC25-4EF7-94D7-C7559173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375E6-0CA8-4173-A449-9077C82F60E9}"/>
              </a:ext>
            </a:extLst>
          </p:cNvPr>
          <p:cNvSpPr txBox="1"/>
          <p:nvPr/>
        </p:nvSpPr>
        <p:spPr>
          <a:xfrm>
            <a:off x="0" y="579120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Final-project</a:t>
            </a:r>
          </a:p>
          <a:p>
            <a:pPr algn="ctr"/>
            <a:r>
              <a:rPr lang="en-US" sz="2800" dirty="0"/>
              <a:t>Chitra Karki</a:t>
            </a:r>
          </a:p>
          <a:p>
            <a:pPr algn="ctr"/>
            <a:r>
              <a:rPr lang="en-US" sz="2800" dirty="0"/>
              <a:t>Introduction to Data Mining</a:t>
            </a:r>
          </a:p>
          <a:p>
            <a:pPr algn="ctr"/>
            <a:r>
              <a:rPr lang="en-US" sz="2800" dirty="0"/>
              <a:t>Instructor: Dr. </a:t>
            </a:r>
            <a:r>
              <a:rPr lang="en-US" sz="2800" dirty="0" err="1"/>
              <a:t>Pokojovi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Prediction of carbon emission rate by the vegetations in Jornada</a:t>
            </a:r>
          </a:p>
          <a:p>
            <a:pPr algn="ctr"/>
            <a:r>
              <a:rPr lang="en-US" sz="3600" dirty="0"/>
              <a:t>Desert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46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165750-E324-4D4F-9A52-F8BD5CE30A8F}"/>
              </a:ext>
            </a:extLst>
          </p:cNvPr>
          <p:cNvSpPr txBox="1"/>
          <p:nvPr/>
        </p:nvSpPr>
        <p:spPr>
          <a:xfrm>
            <a:off x="3442902" y="404735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4: Random Forest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15BC5-687A-44EF-BD81-C4CE1BAF0D3C}"/>
              </a:ext>
            </a:extLst>
          </p:cNvPr>
          <p:cNvSpPr txBox="1"/>
          <p:nvPr/>
        </p:nvSpPr>
        <p:spPr>
          <a:xfrm>
            <a:off x="374754" y="1094283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Bagging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812EF-ED0E-46B3-B61D-389DB9338096}"/>
              </a:ext>
            </a:extLst>
          </p:cNvPr>
          <p:cNvSpPr txBox="1"/>
          <p:nvPr/>
        </p:nvSpPr>
        <p:spPr>
          <a:xfrm>
            <a:off x="962086" y="5186341"/>
            <a:ext cx="639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7: Bagging, (a) cv for number of trees . (b) variable importance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1297A-A4FD-45DF-B482-18425BE0F1AD}"/>
              </a:ext>
            </a:extLst>
          </p:cNvPr>
          <p:cNvSpPr txBox="1"/>
          <p:nvPr/>
        </p:nvSpPr>
        <p:spPr>
          <a:xfrm>
            <a:off x="709014" y="5885494"/>
            <a:ext cx="406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trees produced minimum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 = 0.05355638 based on 250 trees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5D0B40-FC68-4D6B-95B4-BA18F970B13F}"/>
              </a:ext>
            </a:extLst>
          </p:cNvPr>
          <p:cNvGrpSpPr/>
          <p:nvPr/>
        </p:nvGrpSpPr>
        <p:grpSpPr>
          <a:xfrm>
            <a:off x="709014" y="972506"/>
            <a:ext cx="11089220" cy="3944268"/>
            <a:chOff x="709014" y="972506"/>
            <a:chExt cx="11089220" cy="39442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C36E8A-4A4B-41DD-8ACD-EAD9F438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9014" y="1687478"/>
              <a:ext cx="4282017" cy="26409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8BCEDB-1C5E-4EA1-AAB3-3D4F272DA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56106" y="972506"/>
              <a:ext cx="6142128" cy="394426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F10D03-4206-4A7E-8CD8-6516793D8CC5}"/>
                </a:ext>
              </a:extLst>
            </p:cNvPr>
            <p:cNvSpPr txBox="1"/>
            <p:nvPr/>
          </p:nvSpPr>
          <p:spPr>
            <a:xfrm>
              <a:off x="862323" y="152789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3613ED-9745-4F0A-A8E4-54ADF20F5867}"/>
                </a:ext>
              </a:extLst>
            </p:cNvPr>
            <p:cNvSpPr txBox="1"/>
            <p:nvPr/>
          </p:nvSpPr>
          <p:spPr>
            <a:xfrm>
              <a:off x="5360832" y="15278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95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2533E-B0F2-4526-87FB-F6255D30079F}"/>
              </a:ext>
            </a:extLst>
          </p:cNvPr>
          <p:cNvSpPr txBox="1"/>
          <p:nvPr/>
        </p:nvSpPr>
        <p:spPr>
          <a:xfrm>
            <a:off x="329784" y="257695"/>
            <a:ext cx="183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0C46B-CBFF-443B-907A-65A2695CE5E8}"/>
              </a:ext>
            </a:extLst>
          </p:cNvPr>
          <p:cNvSpPr txBox="1"/>
          <p:nvPr/>
        </p:nvSpPr>
        <p:spPr>
          <a:xfrm>
            <a:off x="9250648" y="3662029"/>
            <a:ext cx="282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8: Random Forest. (a) tunning for </a:t>
            </a:r>
            <a:r>
              <a:rPr lang="en-US" dirty="0" err="1"/>
              <a:t>mtry</a:t>
            </a:r>
            <a:r>
              <a:rPr lang="en-US" dirty="0"/>
              <a:t>. (b) tunning for </a:t>
            </a:r>
            <a:r>
              <a:rPr lang="en-US" dirty="0" err="1"/>
              <a:t>ntree</a:t>
            </a:r>
            <a:r>
              <a:rPr lang="en-US" dirty="0"/>
              <a:t>. (c) variable importance.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D7992-8FA5-456B-A94B-9AA1C6F70368}"/>
              </a:ext>
            </a:extLst>
          </p:cNvPr>
          <p:cNvSpPr txBox="1"/>
          <p:nvPr/>
        </p:nvSpPr>
        <p:spPr>
          <a:xfrm>
            <a:off x="9250648" y="5030644"/>
            <a:ext cx="274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Mtry</a:t>
            </a:r>
            <a:r>
              <a:rPr lang="en-US" dirty="0"/>
              <a:t> 23 gave the minimum </a:t>
            </a:r>
            <a:r>
              <a:rPr lang="en-US" dirty="0" err="1"/>
              <a:t>oob</a:t>
            </a:r>
            <a:r>
              <a:rPr lang="en-US" dirty="0"/>
              <a:t> error and 411 trees gave least error for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 = 0.05867006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16E50-11AD-404D-A2BB-3495B6A1BFA7}"/>
              </a:ext>
            </a:extLst>
          </p:cNvPr>
          <p:cNvGrpSpPr/>
          <p:nvPr/>
        </p:nvGrpSpPr>
        <p:grpSpPr>
          <a:xfrm>
            <a:off x="137902" y="559278"/>
            <a:ext cx="11916196" cy="6298722"/>
            <a:chOff x="137902" y="559278"/>
            <a:chExt cx="11916196" cy="62987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1543F4-2A33-4CFD-A2B1-F487C4DF0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02" y="709323"/>
              <a:ext cx="4284704" cy="2642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7D679-69D6-43AB-8B1E-8484F2BF0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5960" y="627027"/>
              <a:ext cx="4418138" cy="27249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88B40-54F7-4AE6-A16C-E04C8FE36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8289" y="2866716"/>
              <a:ext cx="6215344" cy="399128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1B55AEB-CCB0-49A5-94E6-506E275C83DF}"/>
                </a:ext>
              </a:extLst>
            </p:cNvPr>
            <p:cNvSpPr txBox="1"/>
            <p:nvPr/>
          </p:nvSpPr>
          <p:spPr>
            <a:xfrm>
              <a:off x="525780" y="62702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9F8FD-976B-4EC8-BE35-E7882BB2860D}"/>
                </a:ext>
              </a:extLst>
            </p:cNvPr>
            <p:cNvSpPr txBox="1"/>
            <p:nvPr/>
          </p:nvSpPr>
          <p:spPr>
            <a:xfrm>
              <a:off x="7488323" y="5592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69B1F3-0B7C-4478-8D29-1DDB917FFEAF}"/>
                </a:ext>
              </a:extLst>
            </p:cNvPr>
            <p:cNvSpPr txBox="1"/>
            <p:nvPr/>
          </p:nvSpPr>
          <p:spPr>
            <a:xfrm>
              <a:off x="1866358" y="361714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8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26B36-F6AD-48B6-8F65-D54C3BFE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88" y="911982"/>
            <a:ext cx="6086620" cy="3908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EAE45-4F68-4582-827B-BC60029F2334}"/>
              </a:ext>
            </a:extLst>
          </p:cNvPr>
          <p:cNvSpPr txBox="1"/>
          <p:nvPr/>
        </p:nvSpPr>
        <p:spPr>
          <a:xfrm>
            <a:off x="3442902" y="404735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5: Boosting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A9E89-E957-40B2-9B4E-CABA50835B81}"/>
              </a:ext>
            </a:extLst>
          </p:cNvPr>
          <p:cNvSpPr txBox="1"/>
          <p:nvPr/>
        </p:nvSpPr>
        <p:spPr>
          <a:xfrm>
            <a:off x="3334043" y="4958519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9: Variable importance form boosting.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C10AA-21B7-4FDE-89B7-36503EB9FD4C}"/>
              </a:ext>
            </a:extLst>
          </p:cNvPr>
          <p:cNvSpPr txBox="1"/>
          <p:nvPr/>
        </p:nvSpPr>
        <p:spPr>
          <a:xfrm>
            <a:off x="3334043" y="5806934"/>
            <a:ext cx="364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lambda is 0.80 form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Mse</a:t>
            </a:r>
            <a:r>
              <a:rPr lang="en-US" dirty="0"/>
              <a:t>  =  0.07871491</a:t>
            </a:r>
          </a:p>
        </p:txBody>
      </p:sp>
    </p:spTree>
    <p:extLst>
      <p:ext uri="{BB962C8B-B14F-4D97-AF65-F5344CB8AC3E}">
        <p14:creationId xmlns:p14="http://schemas.microsoft.com/office/powerpoint/2010/main" val="15734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43F880-EAC9-4A21-A9AE-0BF4F44C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82666"/>
              </p:ext>
            </p:extLst>
          </p:nvPr>
        </p:nvGraphicFramePr>
        <p:xfrm>
          <a:off x="2032000" y="116884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915206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3312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0.7618603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0.760332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1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0.07712113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0.0715114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0.05355638  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9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0.05867006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2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0.07871491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19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B3A45C-D0B5-47D6-9BAB-BA9D259BDE6B}"/>
              </a:ext>
            </a:extLst>
          </p:cNvPr>
          <p:cNvSpPr txBox="1"/>
          <p:nvPr/>
        </p:nvSpPr>
        <p:spPr>
          <a:xfrm>
            <a:off x="3160296" y="62305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C35A3-8E49-4F32-98B5-D49698A1BD1A}"/>
              </a:ext>
            </a:extLst>
          </p:cNvPr>
          <p:cNvSpPr txBox="1"/>
          <p:nvPr/>
        </p:nvSpPr>
        <p:spPr>
          <a:xfrm>
            <a:off x="7283117" y="623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226DC-15F0-4AFC-A648-96B515087282}"/>
              </a:ext>
            </a:extLst>
          </p:cNvPr>
          <p:cNvSpPr txBox="1"/>
          <p:nvPr/>
        </p:nvSpPr>
        <p:spPr>
          <a:xfrm>
            <a:off x="336883" y="2085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4C030-66E7-4F0E-9B4A-B415A23B60D1}"/>
              </a:ext>
            </a:extLst>
          </p:cNvPr>
          <p:cNvSpPr txBox="1"/>
          <p:nvPr/>
        </p:nvSpPr>
        <p:spPr>
          <a:xfrm>
            <a:off x="849811" y="4726745"/>
            <a:ext cx="1004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models were performed and their corresponding MSE are reported in table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 are for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parameters of the models were tunned.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models predicted different list of variable importance. We can determine the cutoff for them</a:t>
            </a:r>
          </a:p>
          <a:p>
            <a:r>
              <a:rPr lang="en-US" dirty="0"/>
              <a:t>      with further tests which is the scope of the future work.</a:t>
            </a:r>
          </a:p>
        </p:txBody>
      </p:sp>
    </p:spTree>
    <p:extLst>
      <p:ext uri="{BB962C8B-B14F-4D97-AF65-F5344CB8AC3E}">
        <p14:creationId xmlns:p14="http://schemas.microsoft.com/office/powerpoint/2010/main" val="159183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19AD-0CF0-4117-9104-D6C47B22637E}"/>
              </a:ext>
            </a:extLst>
          </p:cNvPr>
          <p:cNvSpPr txBox="1"/>
          <p:nvPr/>
        </p:nvSpPr>
        <p:spPr>
          <a:xfrm>
            <a:off x="3457073" y="2875002"/>
            <a:ext cx="5277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86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CDEB9-899A-4813-9AC4-9142D787903E}"/>
              </a:ext>
            </a:extLst>
          </p:cNvPr>
          <p:cNvSpPr txBox="1"/>
          <p:nvPr/>
        </p:nvSpPr>
        <p:spPr>
          <a:xfrm>
            <a:off x="0" y="261342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set:  carbon exchange of vegetation in Jornada Desert, New  Mexico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: before cleaning  116 by 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:  </a:t>
            </a:r>
          </a:p>
          <a:p>
            <a:endParaRPr lang="en-US" dirty="0"/>
          </a:p>
          <a:p>
            <a:r>
              <a:rPr lang="en-US" dirty="0"/>
              <a:t>  [1] "carter1"   "carter2"   "chl1a"     "chl1b"     "chl2a"    </a:t>
            </a:r>
          </a:p>
          <a:p>
            <a:r>
              <a:rPr lang="en-US" dirty="0"/>
              <a:t> [6] "chl2b"     "cri1"      "cri2"      "curvature" "datt1"    </a:t>
            </a:r>
          </a:p>
          <a:p>
            <a:r>
              <a:rPr lang="en-US" dirty="0"/>
              <a:t>[11] "gitelson1" "gitelson2" "gitelson3" "gitelson4" "gitelson5"</a:t>
            </a:r>
          </a:p>
          <a:p>
            <a:r>
              <a:rPr lang="en-US" dirty="0"/>
              <a:t>[16] "green1"    "</a:t>
            </a:r>
            <a:r>
              <a:rPr lang="en-US" dirty="0" err="1"/>
              <a:t>mndvi</a:t>
            </a:r>
            <a:r>
              <a:rPr lang="en-US" dirty="0"/>
              <a:t>"     "</a:t>
            </a:r>
            <a:r>
              <a:rPr lang="en-US" dirty="0" err="1"/>
              <a:t>msr</a:t>
            </a:r>
            <a:r>
              <a:rPr lang="en-US" dirty="0"/>
              <a:t>"       "nd1"       "nd2"      </a:t>
            </a:r>
          </a:p>
          <a:p>
            <a:r>
              <a:rPr lang="en-US" dirty="0"/>
              <a:t>[21] "nd3"       "</a:t>
            </a:r>
            <a:r>
              <a:rPr lang="en-US" dirty="0" err="1"/>
              <a:t>ndswi_lin</a:t>
            </a:r>
            <a:r>
              <a:rPr lang="en-US" dirty="0"/>
              <a:t>" "ndswi.log" "ndvi1"     "ndvi2"    </a:t>
            </a:r>
          </a:p>
          <a:p>
            <a:r>
              <a:rPr lang="en-US" dirty="0"/>
              <a:t>[26] "ndvi3"     "ndvi4"     "</a:t>
            </a:r>
            <a:r>
              <a:rPr lang="en-US" dirty="0" err="1"/>
              <a:t>osavi</a:t>
            </a:r>
            <a:r>
              <a:rPr lang="en-US" dirty="0"/>
              <a:t>"     "phyt1"     "phyt2"    </a:t>
            </a:r>
          </a:p>
          <a:p>
            <a:r>
              <a:rPr lang="en-US" dirty="0"/>
              <a:t>[31] "phyt3"     "phyt4"     "phyt5"     "phyt6"     "pri1"     </a:t>
            </a:r>
          </a:p>
          <a:p>
            <a:r>
              <a:rPr lang="en-US" dirty="0"/>
              <a:t>[36] "pri2"      "pri3"      "</a:t>
            </a:r>
            <a:r>
              <a:rPr lang="en-US" dirty="0" err="1"/>
              <a:t>pri</a:t>
            </a:r>
            <a:r>
              <a:rPr lang="en-US" dirty="0"/>
              <a:t>"       "</a:t>
            </a:r>
            <a:r>
              <a:rPr lang="en-US" dirty="0" err="1"/>
              <a:t>psri</a:t>
            </a:r>
            <a:r>
              <a:rPr lang="en-US" dirty="0"/>
              <a:t>"      "rffr1"    </a:t>
            </a:r>
          </a:p>
          <a:p>
            <a:r>
              <a:rPr lang="en-US" dirty="0"/>
              <a:t>[41] "rffr2"     "</a:t>
            </a:r>
            <a:r>
              <a:rPr lang="en-US" dirty="0" err="1"/>
              <a:t>rfgreen</a:t>
            </a:r>
            <a:r>
              <a:rPr lang="en-US" dirty="0"/>
              <a:t>"   "</a:t>
            </a:r>
            <a:r>
              <a:rPr lang="en-US" dirty="0" err="1"/>
              <a:t>rfred</a:t>
            </a:r>
            <a:r>
              <a:rPr lang="en-US" dirty="0"/>
              <a:t>"     "</a:t>
            </a:r>
            <a:r>
              <a:rPr lang="en-US" dirty="0" err="1"/>
              <a:t>ri</a:t>
            </a:r>
            <a:r>
              <a:rPr lang="en-US" dirty="0"/>
              <a:t>"        "</a:t>
            </a:r>
            <a:r>
              <a:rPr lang="en-US" dirty="0" err="1"/>
              <a:t>rphyto</a:t>
            </a:r>
            <a:r>
              <a:rPr lang="en-US" dirty="0"/>
              <a:t>"   </a:t>
            </a:r>
          </a:p>
          <a:p>
            <a:r>
              <a:rPr lang="en-US" dirty="0"/>
              <a:t>[46] "</a:t>
            </a:r>
            <a:r>
              <a:rPr lang="en-US" dirty="0" err="1"/>
              <a:t>sipi</a:t>
            </a:r>
            <a:r>
              <a:rPr lang="en-US" dirty="0"/>
              <a:t>"      "sr01"      "sr02"      "sr03"      "sr04"     </a:t>
            </a:r>
          </a:p>
          <a:p>
            <a:r>
              <a:rPr lang="en-US" dirty="0"/>
              <a:t>[51] "sr05"      "sr06"      "sr07"      "sr08"      "sr09"     </a:t>
            </a:r>
          </a:p>
          <a:p>
            <a:r>
              <a:rPr lang="en-US" dirty="0"/>
              <a:t>[56] "sr10"      "sr11"      "sr12"      "sr13"      "sr14"     </a:t>
            </a:r>
          </a:p>
          <a:p>
            <a:r>
              <a:rPr lang="en-US" dirty="0"/>
              <a:t>[61] "sr15"      "sr16"      "sr17"      "sr18"      "vog1"     </a:t>
            </a:r>
          </a:p>
          <a:p>
            <a:r>
              <a:rPr lang="en-US" dirty="0"/>
              <a:t>[66] "vog2"      "vog3"      "</a:t>
            </a:r>
            <a:r>
              <a:rPr lang="en-US" dirty="0" err="1"/>
              <a:t>wbi</a:t>
            </a:r>
            <a:r>
              <a:rPr lang="en-US" dirty="0"/>
              <a:t>"       "GCC"       "C02ex“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CO2ex is the response variable.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6742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30FB4-E1BD-4CD2-9DA6-7361B2B1A869}"/>
              </a:ext>
            </a:extLst>
          </p:cNvPr>
          <p:cNvSpPr txBox="1"/>
          <p:nvPr/>
        </p:nvSpPr>
        <p:spPr>
          <a:xfrm>
            <a:off x="0" y="137279"/>
            <a:ext cx="8724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Method:</a:t>
            </a:r>
          </a:p>
          <a:p>
            <a:endParaRPr lang="en-US" dirty="0"/>
          </a:p>
          <a:p>
            <a:r>
              <a:rPr lang="en-US" dirty="0"/>
              <a:t>Data exploration: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Data frame contains 116 rows and 70 columns . 5 rows removed because they        	contain &gt;50 %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remaining missing  values were imputed using program mice with method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all the features are of integer type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EC8FF-15DE-4631-88BC-1B781EB840E5}"/>
              </a:ext>
            </a:extLst>
          </p:cNvPr>
          <p:cNvSpPr txBox="1"/>
          <p:nvPr/>
        </p:nvSpPr>
        <p:spPr>
          <a:xfrm>
            <a:off x="0" y="25693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Questions to address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predict the amount of carbon exchange between vegetation and environment,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find the important features which are important to explain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obtain the best model for the prediction purpose,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quality of the model will be checked by MSE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 Used : R-studio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C06EB-D580-411F-B44B-9A673E0C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06" y="1972955"/>
            <a:ext cx="4718429" cy="2912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5A4-A3A6-461A-9B1E-B909553B737B}"/>
              </a:ext>
            </a:extLst>
          </p:cNvPr>
          <p:cNvSpPr txBox="1"/>
          <p:nvPr/>
        </p:nvSpPr>
        <p:spPr>
          <a:xfrm>
            <a:off x="8099235" y="2249954"/>
            <a:ext cx="4092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Fig 1: Imputation of missing values using mice package with method CART. The features </a:t>
            </a:r>
            <a:r>
              <a:rPr lang="en-US" dirty="0" err="1"/>
              <a:t>GPP.response</a:t>
            </a:r>
            <a:r>
              <a:rPr lang="en-US" dirty="0"/>
              <a:t> and GCC were </a:t>
            </a:r>
            <a:r>
              <a:rPr lang="en-US" dirty="0" err="1"/>
              <a:t>imputated</a:t>
            </a:r>
            <a:r>
              <a:rPr lang="en-US" dirty="0"/>
              <a:t> in 5 iterations. Red represent </a:t>
            </a:r>
            <a:r>
              <a:rPr lang="en-US" dirty="0" err="1"/>
              <a:t>imputated</a:t>
            </a:r>
            <a:r>
              <a:rPr lang="en-US" dirty="0"/>
              <a:t> iterations and blue is the distribution of non-missing  values of respective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5395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EBE180-63F6-4D05-9F80-6D45FF49EECF}"/>
              </a:ext>
            </a:extLst>
          </p:cNvPr>
          <p:cNvSpPr txBox="1"/>
          <p:nvPr/>
        </p:nvSpPr>
        <p:spPr>
          <a:xfrm>
            <a:off x="0" y="12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B3C24-A927-4FFB-9119-6AD35BC5A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8" r="13832"/>
          <a:stretch/>
        </p:blipFill>
        <p:spPr>
          <a:xfrm>
            <a:off x="1049518" y="474345"/>
            <a:ext cx="5914708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3E958-0548-4A9B-8E77-52F49CE3835A}"/>
              </a:ext>
            </a:extLst>
          </p:cNvPr>
          <p:cNvSpPr txBox="1"/>
          <p:nvPr/>
        </p:nvSpPr>
        <p:spPr>
          <a:xfrm>
            <a:off x="2522674" y="5780544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2: Correlation plot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5AC5C-92BD-46DA-A5B0-92BCB5069765}"/>
              </a:ext>
            </a:extLst>
          </p:cNvPr>
          <p:cNvSpPr txBox="1"/>
          <p:nvPr/>
        </p:nvSpPr>
        <p:spPr>
          <a:xfrm>
            <a:off x="6964226" y="2665779"/>
            <a:ext cx="522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are correlated to each other i.e., collinearity exits.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features are correlated with response</a:t>
            </a:r>
          </a:p>
          <a:p>
            <a:r>
              <a:rPr lang="en-US" dirty="0"/>
              <a:t>     variable.</a:t>
            </a:r>
          </a:p>
        </p:txBody>
      </p:sp>
    </p:spTree>
    <p:extLst>
      <p:ext uri="{BB962C8B-B14F-4D97-AF65-F5344CB8AC3E}">
        <p14:creationId xmlns:p14="http://schemas.microsoft.com/office/powerpoint/2010/main" val="17943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44DFDC-EE9D-43E5-AEE8-6008FFFCC4FF}"/>
              </a:ext>
            </a:extLst>
          </p:cNvPr>
          <p:cNvSpPr txBox="1"/>
          <p:nvPr/>
        </p:nvSpPr>
        <p:spPr>
          <a:xfrm>
            <a:off x="286441" y="17988"/>
            <a:ext cx="1202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was </a:t>
            </a:r>
            <a:r>
              <a:rPr lang="en-US" dirty="0" err="1"/>
              <a:t>splited</a:t>
            </a:r>
            <a:r>
              <a:rPr lang="en-US" dirty="0"/>
              <a:t>  in training and test sets with ratio 4:1.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</a:t>
            </a:r>
            <a:r>
              <a:rPr lang="en-US" b="1" dirty="0"/>
              <a:t>Model 1: Lasso and Ridge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9184D-7A67-4213-924D-4B05738DA9E5}"/>
              </a:ext>
            </a:extLst>
          </p:cNvPr>
          <p:cNvSpPr txBox="1"/>
          <p:nvPr/>
        </p:nvSpPr>
        <p:spPr>
          <a:xfrm>
            <a:off x="1151644" y="6054598"/>
            <a:ext cx="1072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Comparison Lasso vs Ridge. a and b are tunning of lambda for lasso and Ridge regression using 10-fold CV. C </a:t>
            </a:r>
          </a:p>
          <a:p>
            <a:r>
              <a:rPr lang="en-US" dirty="0"/>
              <a:t>And d are predicted vs actual values of lasso and Ridge, respectively. 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016411C3-E148-4F12-96AF-C1F371946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256" y="41227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0E502C-C93E-4D52-B570-C5ABFA9DBBBF}"/>
              </a:ext>
            </a:extLst>
          </p:cNvPr>
          <p:cNvGrpSpPr/>
          <p:nvPr/>
        </p:nvGrpSpPr>
        <p:grpSpPr>
          <a:xfrm>
            <a:off x="2505423" y="1424995"/>
            <a:ext cx="7590264" cy="4752897"/>
            <a:chOff x="1021473" y="1254602"/>
            <a:chExt cx="8591200" cy="53796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1D8352-8FBE-4E07-8DEA-C4767527ACE9}"/>
                </a:ext>
              </a:extLst>
            </p:cNvPr>
            <p:cNvGrpSpPr/>
            <p:nvPr/>
          </p:nvGrpSpPr>
          <p:grpSpPr>
            <a:xfrm>
              <a:off x="1039391" y="1425453"/>
              <a:ext cx="8573282" cy="5208816"/>
              <a:chOff x="1039391" y="1425453"/>
              <a:chExt cx="8573282" cy="520881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BA5ED43-912E-41FC-AC3B-5BAE606BE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9391" y="1425453"/>
                <a:ext cx="4281668" cy="26424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11EB878-A2F8-4146-A695-244B595AC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656" y="1488697"/>
                <a:ext cx="4282017" cy="264261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0C3F2FA-BF8C-4A4C-A903-1F736A80F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85" y="3991653"/>
                <a:ext cx="4282017" cy="264261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D0DEDAF-F483-4D32-BA5A-E9E2F675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0656" y="3960399"/>
                <a:ext cx="4282017" cy="2642616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3B0AD-DFA5-4E30-BF88-D1273B5C851B}"/>
                </a:ext>
              </a:extLst>
            </p:cNvPr>
            <p:cNvSpPr txBox="1"/>
            <p:nvPr/>
          </p:nvSpPr>
          <p:spPr>
            <a:xfrm>
              <a:off x="5557676" y="12546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1DA88-8BD0-4AFF-AE5A-4EB1A9251473}"/>
                </a:ext>
              </a:extLst>
            </p:cNvPr>
            <p:cNvSpPr txBox="1"/>
            <p:nvPr/>
          </p:nvSpPr>
          <p:spPr>
            <a:xfrm>
              <a:off x="1029794" y="134713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A81240-5DF1-465D-95D0-8EC8A0B4B895}"/>
                </a:ext>
              </a:extLst>
            </p:cNvPr>
            <p:cNvSpPr txBox="1"/>
            <p:nvPr/>
          </p:nvSpPr>
          <p:spPr>
            <a:xfrm>
              <a:off x="1021473" y="38961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509F04-FB3C-4D51-942E-0C17A41A81C5}"/>
                </a:ext>
              </a:extLst>
            </p:cNvPr>
            <p:cNvSpPr txBox="1"/>
            <p:nvPr/>
          </p:nvSpPr>
          <p:spPr>
            <a:xfrm>
              <a:off x="5492653" y="38705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CE8315-C2FA-4532-B736-03F3D3287F2D}"/>
              </a:ext>
            </a:extLst>
          </p:cNvPr>
          <p:cNvSpPr txBox="1"/>
          <p:nvPr/>
        </p:nvSpPr>
        <p:spPr>
          <a:xfrm>
            <a:off x="1753848" y="918545"/>
            <a:ext cx="7206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[1] "chl1a"     "curvature" "gitelson4" "pri1"      "rffr1"     "</a:t>
            </a:r>
            <a:r>
              <a:rPr lang="en-US" dirty="0" err="1"/>
              <a:t>rfred</a:t>
            </a:r>
            <a:r>
              <a:rPr lang="en-US" dirty="0"/>
              <a:t>"   "sr09"     </a:t>
            </a:r>
          </a:p>
          <a:p>
            <a:r>
              <a:rPr lang="en-US" dirty="0"/>
              <a:t> [8] "sr12"      "sr17"      "</a:t>
            </a:r>
            <a:r>
              <a:rPr lang="en-US" dirty="0" err="1"/>
              <a:t>wbi</a:t>
            </a:r>
            <a:r>
              <a:rPr lang="en-US" dirty="0"/>
              <a:t>"       "GCC"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F3F47-130C-437B-AF5E-388B7945D4F2}"/>
              </a:ext>
            </a:extLst>
          </p:cNvPr>
          <p:cNvSpPr txBox="1"/>
          <p:nvPr/>
        </p:nvSpPr>
        <p:spPr>
          <a:xfrm>
            <a:off x="614597" y="479685"/>
            <a:ext cx="652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whose lambda are not equal to zero in lasso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5F8A2-7297-4FC5-B92C-5921D7AB5132}"/>
              </a:ext>
            </a:extLst>
          </p:cNvPr>
          <p:cNvSpPr txBox="1"/>
          <p:nvPr/>
        </p:nvSpPr>
        <p:spPr>
          <a:xfrm>
            <a:off x="642425" y="2482787"/>
            <a:ext cx="649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Rigde</a:t>
            </a:r>
            <a:r>
              <a:rPr lang="en-US" dirty="0"/>
              <a:t> non of the variables have lambda exactly  equal to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8D350-D21D-4D25-92F1-CA9DFD94FBE4}"/>
              </a:ext>
            </a:extLst>
          </p:cNvPr>
          <p:cNvSpPr txBox="1"/>
          <p:nvPr/>
        </p:nvSpPr>
        <p:spPr>
          <a:xfrm>
            <a:off x="642425" y="3169865"/>
            <a:ext cx="10004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squared error on test set of Lasso and Ridge are 0.04404099 and  0.04432362,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Similarly, R-squared are  0.7618603 and 0.760332,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performance is close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51022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38ABCD-F4B5-4E1A-9912-30FB25E3199C}"/>
              </a:ext>
            </a:extLst>
          </p:cNvPr>
          <p:cNvSpPr txBox="1"/>
          <p:nvPr/>
        </p:nvSpPr>
        <p:spPr>
          <a:xfrm>
            <a:off x="3442902" y="404735"/>
            <a:ext cx="539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2: Principal Component analysis and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8706-517D-4F25-9848-00A48FACD9D9}"/>
              </a:ext>
            </a:extLst>
          </p:cNvPr>
          <p:cNvSpPr txBox="1"/>
          <p:nvPr/>
        </p:nvSpPr>
        <p:spPr>
          <a:xfrm>
            <a:off x="1334124" y="5486143"/>
            <a:ext cx="1020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Principal component analysis. (a) pc1 and pc2 explain 66 and 10 percent variance. (b) plot of cumulative portion of each principal components. First six components explained 90 % variance.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195BE9-C68C-43D6-B516-3989DF9C1FCB}"/>
              </a:ext>
            </a:extLst>
          </p:cNvPr>
          <p:cNvGrpSpPr/>
          <p:nvPr/>
        </p:nvGrpSpPr>
        <p:grpSpPr>
          <a:xfrm>
            <a:off x="794479" y="1034321"/>
            <a:ext cx="9843956" cy="4451822"/>
            <a:chOff x="794479" y="1034321"/>
            <a:chExt cx="9843956" cy="44518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8E8095-FD41-45DA-B16C-7F1E69270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3" r="19011"/>
            <a:stretch/>
          </p:blipFill>
          <p:spPr>
            <a:xfrm>
              <a:off x="794479" y="1371857"/>
              <a:ext cx="4159752" cy="4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05DBCE-EB99-432A-B0B0-3C095CC7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6418" y="1791582"/>
              <a:ext cx="4282017" cy="264261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05BCF4-D1BC-4325-865D-636F03BA1065}"/>
                </a:ext>
              </a:extLst>
            </p:cNvPr>
            <p:cNvSpPr txBox="1"/>
            <p:nvPr/>
          </p:nvSpPr>
          <p:spPr>
            <a:xfrm>
              <a:off x="1484026" y="103432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EA7DF-13E2-4780-9D91-93EE43DEBAAE}"/>
                </a:ext>
              </a:extLst>
            </p:cNvPr>
            <p:cNvSpPr txBox="1"/>
            <p:nvPr/>
          </p:nvSpPr>
          <p:spPr>
            <a:xfrm>
              <a:off x="6285027" y="12189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895F0-F0F0-4FA7-906A-B8A8DC29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8049" y="2061405"/>
            <a:ext cx="6666667" cy="41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2D4EA-EE3C-4A87-A79F-E0B8FCD23E29}"/>
              </a:ext>
            </a:extLst>
          </p:cNvPr>
          <p:cNvSpPr txBox="1"/>
          <p:nvPr/>
        </p:nvSpPr>
        <p:spPr>
          <a:xfrm>
            <a:off x="2178049" y="5991025"/>
            <a:ext cx="664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5: Cross validation for PCR . Here MSE is used for error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3E5B6-46BE-4029-A31C-5166E774FFFF}"/>
              </a:ext>
            </a:extLst>
          </p:cNvPr>
          <p:cNvSpPr txBox="1"/>
          <p:nvPr/>
        </p:nvSpPr>
        <p:spPr>
          <a:xfrm>
            <a:off x="224635" y="682309"/>
            <a:ext cx="11967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First 6 principal components explained 90 % of the variance. 2 components have minimum CV error </a:t>
            </a:r>
          </a:p>
          <a:p>
            <a:pPr algn="just"/>
            <a:r>
              <a:rPr lang="en-US" dirty="0"/>
              <a:t>      so we will be used it for the prediction and </a:t>
            </a:r>
            <a:r>
              <a:rPr lang="en-US" dirty="0" err="1"/>
              <a:t>mse</a:t>
            </a:r>
            <a:r>
              <a:rPr lang="en-US" dirty="0"/>
              <a:t> calculation in the final model of PCA as they produce minimum MSE form           CV.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MSE of the final model with 2 component is 0.07712113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45301-71C5-4E45-82BC-8E431781EED0}"/>
              </a:ext>
            </a:extLst>
          </p:cNvPr>
          <p:cNvSpPr txBox="1"/>
          <p:nvPr/>
        </p:nvSpPr>
        <p:spPr>
          <a:xfrm>
            <a:off x="3552669" y="3933882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at 2</a:t>
            </a:r>
          </a:p>
        </p:txBody>
      </p:sp>
    </p:spTree>
    <p:extLst>
      <p:ext uri="{BB962C8B-B14F-4D97-AF65-F5344CB8AC3E}">
        <p14:creationId xmlns:p14="http://schemas.microsoft.com/office/powerpoint/2010/main" val="39346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DDD5D-EFD0-4E7C-8AF3-3B0BB7E364B5}"/>
              </a:ext>
            </a:extLst>
          </p:cNvPr>
          <p:cNvSpPr txBox="1"/>
          <p:nvPr/>
        </p:nvSpPr>
        <p:spPr>
          <a:xfrm>
            <a:off x="3442902" y="404735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3: Regression Tree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4A1D94-70AF-49C6-B4AF-F4F5D22DAC6E}"/>
              </a:ext>
            </a:extLst>
          </p:cNvPr>
          <p:cNvGrpSpPr/>
          <p:nvPr/>
        </p:nvGrpSpPr>
        <p:grpSpPr>
          <a:xfrm>
            <a:off x="239843" y="1381500"/>
            <a:ext cx="11491125" cy="4877019"/>
            <a:chOff x="239843" y="1381500"/>
            <a:chExt cx="11491125" cy="48770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A5EB44-C0B2-4B7E-BD5E-E410BB18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843" y="1381500"/>
              <a:ext cx="4282017" cy="264261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932936-ADE2-4B7A-9CE7-72EAB630E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8951" y="1381500"/>
              <a:ext cx="4282017" cy="2642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6C059-66AB-4E97-92A3-D9071460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533" y="3615903"/>
              <a:ext cx="4282017" cy="26426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C55ED6-BADF-456D-8293-7DD8A7E5DA75}"/>
                </a:ext>
              </a:extLst>
            </p:cNvPr>
            <p:cNvSpPr txBox="1"/>
            <p:nvPr/>
          </p:nvSpPr>
          <p:spPr>
            <a:xfrm>
              <a:off x="449705" y="1828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CC7C61-F0EE-4C1F-9308-8F6F740EE371}"/>
                </a:ext>
              </a:extLst>
            </p:cNvPr>
            <p:cNvSpPr txBox="1"/>
            <p:nvPr/>
          </p:nvSpPr>
          <p:spPr>
            <a:xfrm>
              <a:off x="7150471" y="18285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FFF196-8882-43B2-8D7D-F20FF601F5BE}"/>
                </a:ext>
              </a:extLst>
            </p:cNvPr>
            <p:cNvSpPr txBox="1"/>
            <p:nvPr/>
          </p:nvSpPr>
          <p:spPr>
            <a:xfrm>
              <a:off x="3887449" y="4161911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C88484-E8CF-4EC3-B2B3-EAF5E75B4267}"/>
              </a:ext>
            </a:extLst>
          </p:cNvPr>
          <p:cNvSpPr txBox="1"/>
          <p:nvPr/>
        </p:nvSpPr>
        <p:spPr>
          <a:xfrm>
            <a:off x="1094759" y="6258519"/>
            <a:ext cx="739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6: Regression Tree. (a) Full Tree. (b) cv for size of the tree. (c) </a:t>
            </a:r>
            <a:r>
              <a:rPr lang="en-US" dirty="0" err="1"/>
              <a:t>purned</a:t>
            </a:r>
            <a:r>
              <a:rPr lang="en-US" dirty="0"/>
              <a:t> tree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5BCB5-C391-41D8-A435-00B74FC92142}"/>
              </a:ext>
            </a:extLst>
          </p:cNvPr>
          <p:cNvSpPr txBox="1"/>
          <p:nvPr/>
        </p:nvSpPr>
        <p:spPr>
          <a:xfrm>
            <a:off x="7878496" y="4161911"/>
            <a:ext cx="385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MSE based of </a:t>
            </a:r>
            <a:r>
              <a:rPr lang="en-US" dirty="0" err="1"/>
              <a:t>purned</a:t>
            </a:r>
            <a:r>
              <a:rPr lang="en-US" dirty="0"/>
              <a:t> tree is 0.0715114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scaled so for the interpretation the values of on the leaves can be unscaled.</a:t>
            </a:r>
          </a:p>
        </p:txBody>
      </p:sp>
    </p:spTree>
    <p:extLst>
      <p:ext uri="{BB962C8B-B14F-4D97-AF65-F5344CB8AC3E}">
        <p14:creationId xmlns:p14="http://schemas.microsoft.com/office/powerpoint/2010/main" val="265534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1036</Words>
  <Application>Microsoft Office PowerPoint</Application>
  <PresentationFormat>Widescreen</PresentationFormat>
  <Paragraphs>150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 karki</dc:creator>
  <cp:lastModifiedBy>chitra karki</cp:lastModifiedBy>
  <cp:revision>154</cp:revision>
  <dcterms:created xsi:type="dcterms:W3CDTF">2021-11-29T22:14:48Z</dcterms:created>
  <dcterms:modified xsi:type="dcterms:W3CDTF">2021-12-07T17:41:38Z</dcterms:modified>
</cp:coreProperties>
</file>