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37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33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3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3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34.xml" Type="http://schemas.openxmlformats.org/officeDocument/2006/relationships/slide" Id="rId39"/><Relationship Target="slides/slide33.xml" Type="http://schemas.openxmlformats.org/officeDocument/2006/relationships/slide" Id="rId38"/><Relationship Target="slides/slide32.xml" Type="http://schemas.openxmlformats.org/officeDocument/2006/relationships/slide" Id="rId37"/><Relationship Target="slides/slide14.xml" Type="http://schemas.openxmlformats.org/officeDocument/2006/relationships/slide" Id="rId19"/><Relationship Target="slides/slide31.xml" Type="http://schemas.openxmlformats.org/officeDocument/2006/relationships/slide" Id="rId36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25.xml" Type="http://schemas.openxmlformats.org/officeDocument/2006/relationships/slide" Id="rId30"/><Relationship Target="slides/slide7.xml" Type="http://schemas.openxmlformats.org/officeDocument/2006/relationships/slide" Id="rId12"/><Relationship Target="slides/slide26.xml" Type="http://schemas.openxmlformats.org/officeDocument/2006/relationships/slide" Id="rId31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9.xml" Type="http://schemas.openxmlformats.org/officeDocument/2006/relationships/slide" Id="rId34"/><Relationship Target="slides/slide30.xml" Type="http://schemas.openxmlformats.org/officeDocument/2006/relationships/slide" Id="rId35"/><Relationship Target="slides/slide27.xml" Type="http://schemas.openxmlformats.org/officeDocument/2006/relationships/slide" Id="rId32"/><Relationship Target="slides/slide28.xml" Type="http://schemas.openxmlformats.org/officeDocument/2006/relationships/slide" Id="rId33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slides/slide35.xml" Type="http://schemas.openxmlformats.org/officeDocument/2006/relationships/slide" Id="rId40"/><Relationship Target="theme/theme1.xml" Type="http://schemas.openxmlformats.org/officeDocument/2006/relationships/theme" Id="rId1"/><Relationship Target="slides/slide17.xml" Type="http://schemas.openxmlformats.org/officeDocument/2006/relationships/slide" Id="rId22"/><Relationship Target="slides/slide36.xml" Type="http://schemas.openxmlformats.org/officeDocument/2006/relationships/slide" Id="rId41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slides/slide37.xml" Type="http://schemas.openxmlformats.org/officeDocument/2006/relationships/slide" Id="rId42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38.xml" Type="http://schemas.openxmlformats.org/officeDocument/2006/relationships/slide" Id="rId43"/><Relationship Target="slides/slide39.xml" Type="http://schemas.openxmlformats.org/officeDocument/2006/relationships/slide" Id="rId4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0" name="Shape 1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9" name="Shape 1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7" name="Shape 1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5" name="Shape 1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3" name="Shape 1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1" name="Shape 1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8" name="Shape 1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5" name="Shape 2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4" name="Shape 2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1" name="Shape 2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0" name="Shape 2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7" name="Shape 2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4" name="Shape 2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9" name="Shape 2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8" name="Shape 2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7" name="Shape 2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4" name="Shape 2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1" name="Shape 2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8" name="Shape 2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5" name="Shape 2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3" name="Shape 3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8" name="Shape 3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7" name="Shape 3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2" name="Shape 3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0" x="0"/>
            <a:ext cy="35183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y="3496604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0" name="Shape 10"/>
          <p:cNvSpPr txBox="1"/>
          <p:nvPr>
            <p:ph type="ctrTitle"/>
          </p:nvPr>
        </p:nvSpPr>
        <p:spPr>
          <a:xfrm>
            <a:off y="1867781" x="685800"/>
            <a:ext cy="1648800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y="3627026" x="685800"/>
            <a:ext cy="7743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5" name="Shape 1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0" name="Shape 2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29" name="Shape 29"/>
          <p:cNvSpPr/>
          <p:nvPr/>
        </p:nvSpPr>
        <p:spPr>
          <a:xfrm>
            <a:off y="0" x="4274"/>
            <a:ext cy="44063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0" name="Shape 30"/>
          <p:cNvCxnSpPr/>
          <p:nvPr/>
        </p:nvCxnSpPr>
        <p:spPr>
          <a:xfrm>
            <a:off y="4384371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dk2"/>
        </a:solidFill>
      </p:bgPr>
    </p:bg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5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5.xml" Type="http://schemas.openxmlformats.org/officeDocument/2006/relationships/slideLayout" Id="rId1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1.png" Type="http://schemas.openxmlformats.org/officeDocument/2006/relationships/image" Id="rId4"/><Relationship Target="../media/image09.png" Type="http://schemas.openxmlformats.org/officeDocument/2006/relationships/image" Id="rId3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7.png" Type="http://schemas.openxmlformats.org/officeDocument/2006/relationships/image" Id="rId4"/><Relationship Target="../media/image03.png" Type="http://schemas.openxmlformats.org/officeDocument/2006/relationships/image" Id="rId3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34.xml.rels><?xml version="1.0" encoding="UTF-8" standalone="yes"?><Relationships xmlns="http://schemas.openxmlformats.org/package/2006/relationships"><Relationship Target="../notesSlides/notesSlide34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_rels/slide35.xml.rels><?xml version="1.0" encoding="UTF-8" standalone="yes"?><Relationships xmlns="http://schemas.openxmlformats.org/package/2006/relationships"><Relationship Target="../notesSlides/notesSlide35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36.xml.rels><?xml version="1.0" encoding="UTF-8" standalone="yes"?><Relationships xmlns="http://schemas.openxmlformats.org/package/2006/relationships"><Relationship Target="../notesSlides/notesSlide36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5.png" Type="http://schemas.openxmlformats.org/officeDocument/2006/relationships/image" Id="rId4"/><Relationship Target="../media/image04.png" Type="http://schemas.openxmlformats.org/officeDocument/2006/relationships/image" Id="rId3"/></Relationships>
</file>

<file path=ppt/slides/_rels/slide37.xml.rels><?xml version="1.0" encoding="UTF-8" standalone="yes"?><Relationships xmlns="http://schemas.openxmlformats.org/package/2006/relationships"><Relationship Target="../notesSlides/notesSlide37.xml" Type="http://schemas.openxmlformats.org/officeDocument/2006/relationships/notesSlide" Id="rId2"/><Relationship Target="../slideLayouts/slideLayout5.xml" Type="http://schemas.openxmlformats.org/officeDocument/2006/relationships/slideLayout" Id="rId1"/></Relationships>
</file>

<file path=ppt/slides/_rels/slide38.xml.rels><?xml version="1.0" encoding="UTF-8" standalone="yes"?><Relationships xmlns="http://schemas.openxmlformats.org/package/2006/relationships"><Relationship Target="../notesSlides/notesSlide38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10.png" Type="http://schemas.openxmlformats.org/officeDocument/2006/relationships/image" Id="rId4"/><Relationship Target="../media/image11.png" Type="http://schemas.openxmlformats.org/officeDocument/2006/relationships/image" Id="rId3"/></Relationships>
</file>

<file path=ppt/slides/_rels/slide39.xml.rels><?xml version="1.0" encoding="UTF-8" standalone="yes"?><Relationships xmlns="http://schemas.openxmlformats.org/package/2006/relationships"><Relationship Target="../notesSlides/notesSlide39.xml" Type="http://schemas.openxmlformats.org/officeDocument/2006/relationships/notesSlide" Id="rId2"/><Relationship Target="../slideLayouts/slideLayout5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5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type="ctrTitle"/>
          </p:nvPr>
        </p:nvSpPr>
        <p:spPr>
          <a:xfrm>
            <a:off y="1867781" x="685800"/>
            <a:ext cy="16488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br>
              <a:rPr sz="3600" lang="pt-BR"/>
            </a:br>
            <a:r>
              <a:rPr sz="3600" lang="pt-BR"/>
              <a:t>Desenvolvimento Ágil com Ruby</a:t>
            </a:r>
          </a:p>
        </p:txBody>
      </p:sp>
      <p:sp>
        <p:nvSpPr>
          <p:cNvPr id="34" name="Shape 34"/>
          <p:cNvSpPr txBox="1"/>
          <p:nvPr>
            <p:ph idx="1" type="subTitle"/>
          </p:nvPr>
        </p:nvSpPr>
        <p:spPr>
          <a:xfrm>
            <a:off y="3627026" x="685800"/>
            <a:ext cy="7743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Diego Fonseca </a:t>
            </a:r>
            <a:r>
              <a:rPr b="1" sz="4800" lang="pt-BR"/>
              <a:t>|</a:t>
            </a:r>
            <a:r>
              <a:rPr lang="pt-BR"/>
              <a:t> Raphael Vidal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pt-BR"/>
              <a:t>Introdução ao ambiente Ruby</a:t>
            </a:r>
            <a:br>
              <a:rPr lang="pt-BR"/>
            </a:br>
            <a:r>
              <a:rPr sz="1400" lang="pt-BR">
                <a:solidFill>
                  <a:srgbClr val="FFFFFF"/>
                </a:solidFill>
              </a:rPr>
              <a:t>Symbols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pt-BR">
                <a:latin typeface="Consolas"/>
                <a:ea typeface="Consolas"/>
                <a:cs typeface="Consolas"/>
                <a:sym typeface="Consolas"/>
              </a:rPr>
              <a:t>teste4.rb</a:t>
            </a:r>
          </a:p>
        </p:txBody>
      </p:sp>
      <p:sp>
        <p:nvSpPr>
          <p:cNvPr id="99" name="Shape 99"/>
          <p:cNvSpPr/>
          <p:nvPr/>
        </p:nvSpPr>
        <p:spPr>
          <a:xfrm>
            <a:off y="1725750" x="457200"/>
            <a:ext cy="3200099" cx="3994500"/>
          </a:xfrm>
          <a:prstGeom prst="rect">
            <a:avLst/>
          </a:prstGeom>
          <a:solidFill>
            <a:srgbClr val="F3F3F3"/>
          </a:solidFill>
          <a:ln w="19050" cap="flat">
            <a:solidFill>
              <a:srgbClr val="EFEFE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host = :'0.0.0.0'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puts host # =&gt; 0.0.0.0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puts :host.object_id # =&gt; 321128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puts :host.object_id # =&gt; 321128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puts 'host'.object_id # =&gt; 8957300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puts 'host'.object_id # =&gt; 8957220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pt-BR"/>
              <a:t>Introdução ao ambiente Ruby</a:t>
            </a:r>
            <a:br>
              <a:rPr lang="pt-BR"/>
            </a:br>
            <a:r>
              <a:rPr sz="1400" lang="pt-BR">
                <a:solidFill>
                  <a:srgbClr val="FFFFFF"/>
                </a:solidFill>
              </a:rPr>
              <a:t>Estruturas de Controle = IF/UNLESS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1202189" x="4645539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pt-BR">
                <a:latin typeface="Consolas"/>
                <a:ea typeface="Consolas"/>
                <a:cs typeface="Consolas"/>
                <a:sym typeface="Consolas"/>
              </a:rPr>
              <a:t>teste5.php</a:t>
            </a:r>
          </a:p>
        </p:txBody>
      </p:sp>
      <p:sp>
        <p:nvSpPr>
          <p:cNvPr id="106" name="Shape 106"/>
          <p:cNvSpPr txBox="1"/>
          <p:nvPr>
            <p:ph idx="2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pt-BR">
                <a:latin typeface="Consolas"/>
                <a:ea typeface="Consolas"/>
                <a:cs typeface="Consolas"/>
                <a:sym typeface="Consolas"/>
              </a:rPr>
              <a:t>teste5.rb</a:t>
            </a:r>
          </a:p>
        </p:txBody>
      </p:sp>
      <p:sp>
        <p:nvSpPr>
          <p:cNvPr id="107" name="Shape 107"/>
          <p:cNvSpPr/>
          <p:nvPr/>
        </p:nvSpPr>
        <p:spPr>
          <a:xfrm>
            <a:off y="1725875" x="4692275"/>
            <a:ext cy="3200099" cx="3994500"/>
          </a:xfrm>
          <a:prstGeom prst="rect">
            <a:avLst/>
          </a:prstGeom>
          <a:solidFill>
            <a:srgbClr val="F3F3F3"/>
          </a:solidFill>
          <a:ln w="19050" cap="flat">
            <a:solidFill>
              <a:srgbClr val="EFEFE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$x = 2;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$y = $x;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($x == 1)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echo 'Não vai entrar.';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 if ($x == $y)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echo 'Entrou';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y="1725725" x="457200"/>
            <a:ext cy="3200099" cx="3994500"/>
          </a:xfrm>
          <a:prstGeom prst="rect">
            <a:avLst/>
          </a:prstGeom>
          <a:solidFill>
            <a:srgbClr val="F3F3F3"/>
          </a:solidFill>
          <a:ln w="19050" cap="flat">
            <a:solidFill>
              <a:srgbClr val="EFEFE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2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 = x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x == 1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puts 'Não vai entrar'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elsif x == y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puts 'Entrou'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unless x == 1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puts 'Entrou'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puts 'Não vai entrar'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pt-BR"/>
              <a:t>Introdução ao ambiente Ruby</a:t>
            </a:r>
            <a:br>
              <a:rPr lang="pt-BR"/>
            </a:br>
            <a:r>
              <a:rPr sz="1400" lang="pt-BR">
                <a:solidFill>
                  <a:srgbClr val="FFFFFF"/>
                </a:solidFill>
              </a:rPr>
              <a:t>Estruturas de Controle = IF/UNLESS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pt-BR">
                <a:latin typeface="Consolas"/>
                <a:ea typeface="Consolas"/>
                <a:cs typeface="Consolas"/>
                <a:sym typeface="Consolas"/>
              </a:rPr>
              <a:t>teste6.rb</a:t>
            </a:r>
          </a:p>
        </p:txBody>
      </p:sp>
      <p:sp>
        <p:nvSpPr>
          <p:cNvPr id="115" name="Shape 115"/>
          <p:cNvSpPr/>
          <p:nvPr/>
        </p:nvSpPr>
        <p:spPr>
          <a:xfrm>
            <a:off y="1725725" x="457200"/>
            <a:ext cy="3200099" cx="3994500"/>
          </a:xfrm>
          <a:prstGeom prst="rect">
            <a:avLst/>
          </a:prstGeom>
          <a:solidFill>
            <a:srgbClr val="F3F3F3"/>
          </a:solidFill>
          <a:ln w="19050" cap="flat">
            <a:solidFill>
              <a:srgbClr val="EFEFE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1</a:t>
            </a:r>
            <a:b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puts "Não vai entrar" if x == 2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puts "Entrou" unless x == 2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pt-BR"/>
              <a:t>Introdução ao ambiente Ruby</a:t>
            </a:r>
            <a:br>
              <a:rPr lang="pt-BR"/>
            </a:br>
            <a:r>
              <a:rPr sz="1400" lang="pt-BR">
                <a:solidFill>
                  <a:srgbClr val="FFFFFF"/>
                </a:solidFill>
              </a:rPr>
              <a:t>Estruturas de Controle = CASE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y="1202189" x="4645539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pt-BR">
                <a:latin typeface="Consolas"/>
                <a:ea typeface="Consolas"/>
                <a:cs typeface="Consolas"/>
                <a:sym typeface="Consolas"/>
              </a:rPr>
              <a:t>teste7.php</a:t>
            </a:r>
          </a:p>
        </p:txBody>
      </p:sp>
      <p:sp>
        <p:nvSpPr>
          <p:cNvPr id="122" name="Shape 122"/>
          <p:cNvSpPr txBox="1"/>
          <p:nvPr>
            <p:ph idx="2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pt-BR">
                <a:latin typeface="Consolas"/>
                <a:ea typeface="Consolas"/>
                <a:cs typeface="Consolas"/>
                <a:sym typeface="Consolas"/>
              </a:rPr>
              <a:t>teste7.rb</a:t>
            </a:r>
          </a:p>
        </p:txBody>
      </p:sp>
      <p:sp>
        <p:nvSpPr>
          <p:cNvPr id="123" name="Shape 123"/>
          <p:cNvSpPr/>
          <p:nvPr/>
        </p:nvSpPr>
        <p:spPr>
          <a:xfrm>
            <a:off y="1725875" x="4692275"/>
            <a:ext cy="3200099" cx="3994500"/>
          </a:xfrm>
          <a:prstGeom prst="rect">
            <a:avLst/>
          </a:prstGeom>
          <a:solidFill>
            <a:srgbClr val="F3F3F3"/>
          </a:solidFill>
          <a:ln w="19050" cap="flat">
            <a:solidFill>
              <a:srgbClr val="EFEFE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$i = 1;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switch ($i) {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case 0: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echo 'i equals 0';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break;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case 1: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echo 'i equals 1';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break;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default: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echo 'default';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24" name="Shape 124"/>
          <p:cNvSpPr/>
          <p:nvPr/>
        </p:nvSpPr>
        <p:spPr>
          <a:xfrm>
            <a:off y="1725725" x="457200"/>
            <a:ext cy="3200099" cx="3994500"/>
          </a:xfrm>
          <a:prstGeom prst="rect">
            <a:avLst/>
          </a:prstGeom>
          <a:solidFill>
            <a:srgbClr val="F3F3F3"/>
          </a:solidFill>
          <a:ln w="19050" cap="flat">
            <a:solidFill>
              <a:srgbClr val="EFEFE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2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case x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when 1..10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puts 'Vai entrar'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when 2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puts 'Não vai entrar'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else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puts 'Default'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pt-BR"/>
              <a:t>Introdução ao ambiente Ruby</a:t>
            </a:r>
            <a:br>
              <a:rPr lang="pt-BR"/>
            </a:br>
            <a:r>
              <a:rPr sz="1400" lang="pt-BR">
                <a:solidFill>
                  <a:srgbClr val="FFFFFF"/>
                </a:solidFill>
              </a:rPr>
              <a:t>Estruturas de Controle = WHILE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y="1202189" x="4645539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pt-BR">
                <a:latin typeface="Consolas"/>
                <a:ea typeface="Consolas"/>
                <a:cs typeface="Consolas"/>
                <a:sym typeface="Consolas"/>
              </a:rPr>
              <a:t>teste8.php</a:t>
            </a:r>
          </a:p>
        </p:txBody>
      </p:sp>
      <p:sp>
        <p:nvSpPr>
          <p:cNvPr id="131" name="Shape 131"/>
          <p:cNvSpPr txBox="1"/>
          <p:nvPr>
            <p:ph idx="2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pt-BR">
                <a:latin typeface="Consolas"/>
                <a:ea typeface="Consolas"/>
                <a:cs typeface="Consolas"/>
                <a:sym typeface="Consolas"/>
              </a:rPr>
              <a:t>teste8.rb</a:t>
            </a:r>
          </a:p>
        </p:txBody>
      </p:sp>
      <p:sp>
        <p:nvSpPr>
          <p:cNvPr id="132" name="Shape 132"/>
          <p:cNvSpPr/>
          <p:nvPr/>
        </p:nvSpPr>
        <p:spPr>
          <a:xfrm>
            <a:off y="1725875" x="4692275"/>
            <a:ext cy="3200099" cx="3994500"/>
          </a:xfrm>
          <a:prstGeom prst="rect">
            <a:avLst/>
          </a:prstGeom>
          <a:solidFill>
            <a:srgbClr val="F3F3F3"/>
          </a:solidFill>
          <a:ln w="19050" cap="flat">
            <a:solidFill>
              <a:srgbClr val="EFEFE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$x = 0;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 ($x &lt; 10)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echo ++$x;</a:t>
            </a:r>
          </a:p>
        </p:txBody>
      </p:sp>
      <p:sp>
        <p:nvSpPr>
          <p:cNvPr id="133" name="Shape 133"/>
          <p:cNvSpPr/>
          <p:nvPr/>
        </p:nvSpPr>
        <p:spPr>
          <a:xfrm>
            <a:off y="1725725" x="457200"/>
            <a:ext cy="3200099" cx="3994500"/>
          </a:xfrm>
          <a:prstGeom prst="rect">
            <a:avLst/>
          </a:prstGeom>
          <a:solidFill>
            <a:srgbClr val="F3F3F3"/>
          </a:solidFill>
          <a:ln w="19050" cap="flat">
            <a:solidFill>
              <a:srgbClr val="EFEFE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0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 x &lt; 10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puts x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x += 1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0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puts x+=1 while x &lt; 10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pt-BR"/>
              <a:t>Introdução ao ambiente Ruby</a:t>
            </a:r>
            <a:br>
              <a:rPr lang="pt-BR"/>
            </a:br>
            <a:r>
              <a:rPr sz="1400" lang="pt-BR">
                <a:solidFill>
                  <a:srgbClr val="FFFFFF"/>
                </a:solidFill>
              </a:rPr>
              <a:t>Estruturas de Controle = WHILE x UNTIL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pt-BR">
                <a:latin typeface="Consolas"/>
                <a:ea typeface="Consolas"/>
                <a:cs typeface="Consolas"/>
                <a:sym typeface="Consolas"/>
              </a:rPr>
              <a:t>teste9.rb</a:t>
            </a:r>
          </a:p>
        </p:txBody>
      </p:sp>
      <p:sp>
        <p:nvSpPr>
          <p:cNvPr id="140" name="Shape 140"/>
          <p:cNvSpPr/>
          <p:nvPr/>
        </p:nvSpPr>
        <p:spPr>
          <a:xfrm>
            <a:off y="1725725" x="457200"/>
            <a:ext cy="3200099" cx="3994500"/>
          </a:xfrm>
          <a:prstGeom prst="rect">
            <a:avLst/>
          </a:prstGeom>
          <a:solidFill>
            <a:srgbClr val="F3F3F3"/>
          </a:solidFill>
          <a:ln w="19050" cap="flat">
            <a:solidFill>
              <a:srgbClr val="EFEFE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1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until x == 10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puts x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x+=1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1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puts x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x +=1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 while x &lt; 10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pt-BR"/>
              <a:t>Introdução ao ambiente Ruby</a:t>
            </a:r>
            <a:br>
              <a:rPr lang="pt-BR"/>
            </a:br>
            <a:r>
              <a:rPr sz="1400" lang="pt-BR">
                <a:solidFill>
                  <a:srgbClr val="FFFFFF"/>
                </a:solidFill>
              </a:rPr>
              <a:t>Estruturas de Controle = FOR / EACH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y="1202189" x="4645539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pt-BR">
                <a:latin typeface="Consolas"/>
                <a:ea typeface="Consolas"/>
                <a:cs typeface="Consolas"/>
                <a:sym typeface="Consolas"/>
              </a:rPr>
              <a:t>teste10.php</a:t>
            </a:r>
          </a:p>
        </p:txBody>
      </p:sp>
      <p:sp>
        <p:nvSpPr>
          <p:cNvPr id="147" name="Shape 147"/>
          <p:cNvSpPr txBox="1"/>
          <p:nvPr>
            <p:ph idx="2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pt-BR">
                <a:latin typeface="Consolas"/>
                <a:ea typeface="Consolas"/>
                <a:cs typeface="Consolas"/>
                <a:sym typeface="Consolas"/>
              </a:rPr>
              <a:t>teste10.rb</a:t>
            </a:r>
          </a:p>
        </p:txBody>
      </p:sp>
      <p:sp>
        <p:nvSpPr>
          <p:cNvPr id="148" name="Shape 148"/>
          <p:cNvSpPr/>
          <p:nvPr/>
        </p:nvSpPr>
        <p:spPr>
          <a:xfrm>
            <a:off y="1725875" x="4692275"/>
            <a:ext cy="3200099" cx="3994500"/>
          </a:xfrm>
          <a:prstGeom prst="rect">
            <a:avLst/>
          </a:prstGeom>
          <a:solidFill>
            <a:srgbClr val="F3F3F3"/>
          </a:solidFill>
          <a:ln w="19050" cap="flat">
            <a:solidFill>
              <a:srgbClr val="EFEFE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($i = 0; i &lt; 10; $i++)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echo $i;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$is = [0,1,2,3,4,5,6,7,8,9];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foreach ($is as $i)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echo $i;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9" name="Shape 149"/>
          <p:cNvSpPr/>
          <p:nvPr/>
        </p:nvSpPr>
        <p:spPr>
          <a:xfrm>
            <a:off y="1725725" x="457200"/>
            <a:ext cy="3200099" cx="3994500"/>
          </a:xfrm>
          <a:prstGeom prst="rect">
            <a:avLst/>
          </a:prstGeom>
          <a:solidFill>
            <a:srgbClr val="F3F3F3"/>
          </a:solidFill>
          <a:ln w="19050" cap="flat">
            <a:solidFill>
              <a:srgbClr val="EFEFE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i in (0..10)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puts "for #{i}"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(0..10).each do |i|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puts "each do #{i}"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pt-BR"/>
              <a:t>Introdução ao ambiente Ruby</a:t>
            </a:r>
            <a:br>
              <a:rPr lang="pt-BR"/>
            </a:br>
            <a:r>
              <a:rPr sz="1400" lang="pt-BR">
                <a:solidFill>
                  <a:srgbClr val="FFFFFF"/>
                </a:solidFill>
              </a:rPr>
              <a:t>Estruturas de Controle = METHOD x FUNCTIONS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y="1202189" x="4645539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pt-BR">
                <a:latin typeface="Consolas"/>
                <a:ea typeface="Consolas"/>
                <a:cs typeface="Consolas"/>
                <a:sym typeface="Consolas"/>
              </a:rPr>
              <a:t>teste11.php</a:t>
            </a:r>
          </a:p>
        </p:txBody>
      </p:sp>
      <p:sp>
        <p:nvSpPr>
          <p:cNvPr id="156" name="Shape 156"/>
          <p:cNvSpPr txBox="1"/>
          <p:nvPr>
            <p:ph idx="2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pt-BR">
                <a:latin typeface="Consolas"/>
                <a:ea typeface="Consolas"/>
                <a:cs typeface="Consolas"/>
                <a:sym typeface="Consolas"/>
              </a:rPr>
              <a:t>teste11.rb</a:t>
            </a:r>
          </a:p>
        </p:txBody>
      </p:sp>
      <p:sp>
        <p:nvSpPr>
          <p:cNvPr id="157" name="Shape 157"/>
          <p:cNvSpPr/>
          <p:nvPr/>
        </p:nvSpPr>
        <p:spPr>
          <a:xfrm>
            <a:off y="1725875" x="4692275"/>
            <a:ext cy="3200099" cx="3994500"/>
          </a:xfrm>
          <a:prstGeom prst="rect">
            <a:avLst/>
          </a:prstGeom>
          <a:solidFill>
            <a:srgbClr val="F3F3F3"/>
          </a:solidFill>
          <a:ln w="19050" cap="flat">
            <a:solidFill>
              <a:srgbClr val="EFEFE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 calc($x, $y) {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return $x + $y;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echo calc(2, 3);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8" name="Shape 158"/>
          <p:cNvSpPr/>
          <p:nvPr/>
        </p:nvSpPr>
        <p:spPr>
          <a:xfrm>
            <a:off y="1725875" x="457200"/>
            <a:ext cy="3200099" cx="3994500"/>
          </a:xfrm>
          <a:prstGeom prst="rect">
            <a:avLst/>
          </a:prstGeom>
          <a:solidFill>
            <a:srgbClr val="F3F3F3"/>
          </a:solidFill>
          <a:ln w="19050" cap="flat">
            <a:solidFill>
              <a:srgbClr val="EFEFE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 calc(x,y)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x + y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puts calc(2, 3) # =&gt; 5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puts calc 2, 3 # =&gt; 5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pt-BR"/>
              <a:t>Introdução ao ambiente Ruby</a:t>
            </a:r>
            <a:br>
              <a:rPr lang="pt-BR"/>
            </a:br>
            <a:r>
              <a:rPr sz="1400" lang="pt-BR"/>
              <a:t>Blocos, Procs e Lambdas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pt-BR">
                <a:latin typeface="Consolas"/>
                <a:ea typeface="Consolas"/>
                <a:cs typeface="Consolas"/>
                <a:sym typeface="Consolas"/>
              </a:rPr>
              <a:t>teste12.rb</a:t>
            </a:r>
          </a:p>
        </p:txBody>
      </p:sp>
      <p:sp>
        <p:nvSpPr>
          <p:cNvPr id="165" name="Shape 165"/>
          <p:cNvSpPr/>
          <p:nvPr/>
        </p:nvSpPr>
        <p:spPr>
          <a:xfrm>
            <a:off y="1725725" x="457200"/>
            <a:ext cy="3200099" cx="3994500"/>
          </a:xfrm>
          <a:prstGeom prst="rect">
            <a:avLst/>
          </a:prstGeom>
          <a:solidFill>
            <a:srgbClr val="F3F3F3"/>
          </a:solidFill>
          <a:ln w="19050" cap="flat">
            <a:solidFill>
              <a:srgbClr val="EFEFE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6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 teste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puts 'no método'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yield 'teste'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puts 'de volta no método'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teste { |nome_met| puts "no bloco #{nome_met}" }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ou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teste do |nome_met|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puts "no bloco #{nome_met}"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6" name="Shape 166"/>
          <p:cNvSpPr/>
          <p:nvPr/>
        </p:nvSpPr>
        <p:spPr>
          <a:xfrm>
            <a:off y="1725725" x="4819950"/>
            <a:ext cy="3200099" cx="3866700"/>
          </a:xfrm>
          <a:prstGeom prst="rect">
            <a:avLst/>
          </a:prstGeom>
          <a:solidFill>
            <a:srgbClr val="000000"/>
          </a:solidFill>
          <a:ln w="19050" cap="flat">
            <a:solidFill>
              <a:srgbClr val="EFEFE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600"/>
              </a:spcBef>
              <a:buNone/>
            </a:pPr>
            <a:r>
              <a:rPr sz="1800" lang="pt-BR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# Output</a:t>
            </a:r>
          </a:p>
          <a:p>
            <a:pPr rtl="0">
              <a:spcBef>
                <a:spcPts val="600"/>
              </a:spcBef>
              <a:buNone/>
            </a:pPr>
            <a:r>
              <a:rPr sz="1800" lang="pt-BR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$ ruby teste12.rb</a:t>
            </a:r>
            <a:br>
              <a:rPr sz="1800" lang="pt-BR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pt-BR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no método</a:t>
            </a:r>
          </a:p>
          <a:p>
            <a:pPr rtl="0">
              <a:spcBef>
                <a:spcPts val="600"/>
              </a:spcBef>
              <a:buNone/>
            </a:pPr>
            <a:r>
              <a:rPr sz="1800" lang="pt-BR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no bloco</a:t>
            </a:r>
          </a:p>
          <a:p>
            <a:pPr rtl="0" lvl="0">
              <a:spcBef>
                <a:spcPts val="600"/>
              </a:spcBef>
              <a:buNone/>
            </a:pPr>
            <a:r>
              <a:rPr sz="1800" lang="pt-BR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de volta no método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pt-BR"/>
              <a:t>Introdução ao ambiente Ruby</a:t>
            </a:r>
            <a:br>
              <a:rPr lang="pt-BR"/>
            </a:br>
            <a:r>
              <a:rPr sz="1400" lang="pt-BR"/>
              <a:t>Blocos, Procs e Lambdas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pt-BR">
                <a:latin typeface="Consolas"/>
                <a:ea typeface="Consolas"/>
                <a:cs typeface="Consolas"/>
                <a:sym typeface="Consolas"/>
              </a:rPr>
              <a:t>teste13.rb</a:t>
            </a:r>
          </a:p>
        </p:txBody>
      </p:sp>
      <p:sp>
        <p:nvSpPr>
          <p:cNvPr id="173" name="Shape 173"/>
          <p:cNvSpPr/>
          <p:nvPr/>
        </p:nvSpPr>
        <p:spPr>
          <a:xfrm>
            <a:off y="1725725" x="457200"/>
            <a:ext cy="3200099" cx="3994500"/>
          </a:xfrm>
          <a:prstGeom prst="rect">
            <a:avLst/>
          </a:prstGeom>
          <a:solidFill>
            <a:srgbClr val="F3F3F3"/>
          </a:solidFill>
          <a:ln w="19050" cap="flat">
            <a:solidFill>
              <a:srgbClr val="EFEFE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6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 teste(procedure)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procedure.call 'teste'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 outro(procedure)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procedure.call 'outro'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proc = Proc.new do |nome_met| </a:t>
            </a:r>
          </a:p>
          <a:p>
            <a:pPr rtl="0" lvl="0" indent="457200">
              <a:spcBef>
                <a:spcPts val="6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puts "no bloco #{nome_met}"</a:t>
            </a:r>
          </a:p>
          <a:p>
            <a:pPr rtl="0" lvl="0" indent="0" marL="0">
              <a:spcBef>
                <a:spcPts val="6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teste proc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outro proc</a:t>
            </a:r>
          </a:p>
        </p:txBody>
      </p:sp>
      <p:sp>
        <p:nvSpPr>
          <p:cNvPr id="174" name="Shape 174"/>
          <p:cNvSpPr/>
          <p:nvPr/>
        </p:nvSpPr>
        <p:spPr>
          <a:xfrm>
            <a:off y="1725725" x="4819950"/>
            <a:ext cy="3200099" cx="3866700"/>
          </a:xfrm>
          <a:prstGeom prst="rect">
            <a:avLst/>
          </a:prstGeom>
          <a:solidFill>
            <a:srgbClr val="000000"/>
          </a:solidFill>
          <a:ln w="19050" cap="flat">
            <a:solidFill>
              <a:srgbClr val="EFEFE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600"/>
              </a:spcBef>
              <a:buNone/>
            </a:pPr>
            <a:r>
              <a:rPr sz="1800" lang="pt-BR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# Output</a:t>
            </a:r>
          </a:p>
          <a:p>
            <a:pPr rtl="0">
              <a:spcBef>
                <a:spcPts val="600"/>
              </a:spcBef>
              <a:buNone/>
            </a:pPr>
            <a:r>
              <a:rPr sz="1800" lang="pt-BR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$ ruby teste13.rb</a:t>
            </a:r>
            <a:br>
              <a:rPr sz="1800" lang="pt-BR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pt-BR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no bloco teste</a:t>
            </a:r>
          </a:p>
          <a:p>
            <a:pPr rtl="0" lvl="0">
              <a:spcBef>
                <a:spcPts val="600"/>
              </a:spcBef>
              <a:buNone/>
            </a:pPr>
            <a:r>
              <a:rPr sz="1800" lang="pt-BR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no bloco outro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Ementa</a:t>
            </a:r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1" indent="-38100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nsolas"/>
              <a:buAutoNum type="alphaLcPeriod"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Ambiente</a:t>
            </a:r>
          </a:p>
          <a:p>
            <a:pPr rtl="0" lvl="1" indent="-38100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nsolas"/>
              <a:buAutoNum type="alphaLcPeriod"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Ruby</a:t>
            </a:r>
          </a:p>
          <a:p>
            <a:pPr rtl="0" lvl="1" indent="-38100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nsolas"/>
              <a:buAutoNum type="alphaLcPeriod"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Sintaxe</a:t>
            </a:r>
          </a:p>
          <a:p>
            <a:pPr rtl="0" lvl="1" indent="-38100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nsolas"/>
              <a:buAutoNum type="alphaLcPeriod"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PHP </a:t>
            </a:r>
            <a:r>
              <a:rPr b="1" lang="pt-BR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 Ruby</a:t>
            </a:r>
          </a:p>
          <a:p>
            <a:pPr rtl="0" lvl="1" indent="-38100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nsolas"/>
              <a:buAutoNum type="alphaLcPeriod"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OO em Ruby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pt-BR"/>
              <a:t>Introdução ao ambiente Ruby</a:t>
            </a:r>
            <a:br>
              <a:rPr lang="pt-BR"/>
            </a:br>
            <a:r>
              <a:rPr sz="1400" lang="pt-BR"/>
              <a:t>Blocos, Procs e Lambdas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pt-BR">
                <a:latin typeface="Consolas"/>
                <a:ea typeface="Consolas"/>
                <a:cs typeface="Consolas"/>
                <a:sym typeface="Consolas"/>
              </a:rPr>
              <a:t>teste14.rb</a:t>
            </a:r>
          </a:p>
        </p:txBody>
      </p:sp>
      <p:sp>
        <p:nvSpPr>
          <p:cNvPr id="181" name="Shape 181"/>
          <p:cNvSpPr/>
          <p:nvPr/>
        </p:nvSpPr>
        <p:spPr>
          <a:xfrm>
            <a:off y="1725725" x="457200"/>
            <a:ext cy="3200099" cx="3994500"/>
          </a:xfrm>
          <a:prstGeom prst="rect">
            <a:avLst/>
          </a:prstGeom>
          <a:solidFill>
            <a:srgbClr val="F3F3F3"/>
          </a:solidFill>
          <a:ln w="19050" cap="flat">
            <a:solidFill>
              <a:srgbClr val="EFEFE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6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 teste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yield 'teste'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 outro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yield 'outro'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proc = Proc.new do |nome_met| </a:t>
            </a:r>
          </a:p>
          <a:p>
            <a:pPr rtl="0" lvl="0" indent="457200">
              <a:spcBef>
                <a:spcPts val="6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puts "no bloco #{nome_met}"</a:t>
            </a:r>
          </a:p>
          <a:p>
            <a:pPr rtl="0" lvl="0" indent="0" marL="0">
              <a:spcBef>
                <a:spcPts val="6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teste &amp;proc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outro &amp;proc</a:t>
            </a:r>
          </a:p>
        </p:txBody>
      </p:sp>
      <p:sp>
        <p:nvSpPr>
          <p:cNvPr id="182" name="Shape 182"/>
          <p:cNvSpPr/>
          <p:nvPr/>
        </p:nvSpPr>
        <p:spPr>
          <a:xfrm>
            <a:off y="1725725" x="4819950"/>
            <a:ext cy="3200099" cx="3866700"/>
          </a:xfrm>
          <a:prstGeom prst="rect">
            <a:avLst/>
          </a:prstGeom>
          <a:solidFill>
            <a:srgbClr val="000000"/>
          </a:solidFill>
          <a:ln w="19050" cap="flat">
            <a:solidFill>
              <a:srgbClr val="EFEFE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600"/>
              </a:spcBef>
              <a:buNone/>
            </a:pPr>
            <a:r>
              <a:rPr sz="1800" lang="pt-BR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# Output</a:t>
            </a:r>
          </a:p>
          <a:p>
            <a:pPr rtl="0" lvl="0">
              <a:spcBef>
                <a:spcPts val="600"/>
              </a:spcBef>
              <a:buNone/>
            </a:pPr>
            <a:r>
              <a:rPr sz="1800" lang="pt-BR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$ ruby teste14.rb</a:t>
            </a:r>
            <a:br>
              <a:rPr sz="1800" lang="pt-BR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pt-BR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no bloco teste</a:t>
            </a:r>
          </a:p>
          <a:p>
            <a:pPr rtl="0" lvl="0">
              <a:spcBef>
                <a:spcPts val="600"/>
              </a:spcBef>
              <a:buNone/>
            </a:pPr>
            <a:r>
              <a:rPr sz="1800" lang="pt-BR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no bloco outro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pt-BR"/>
              <a:t>Introdução ao ambiente Ruby</a:t>
            </a:r>
            <a:br>
              <a:rPr lang="pt-BR"/>
            </a:br>
            <a:r>
              <a:rPr sz="1400" lang="pt-BR"/>
              <a:t>Blocos, Procs e Lambdas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pt-BR">
                <a:latin typeface="Consolas"/>
                <a:ea typeface="Consolas"/>
                <a:cs typeface="Consolas"/>
                <a:sym typeface="Consolas"/>
              </a:rPr>
              <a:t>teste15.rb</a:t>
            </a:r>
          </a:p>
        </p:txBody>
      </p:sp>
      <p:sp>
        <p:nvSpPr>
          <p:cNvPr id="189" name="Shape 189"/>
          <p:cNvSpPr/>
          <p:nvPr/>
        </p:nvSpPr>
        <p:spPr>
          <a:xfrm>
            <a:off y="1725725" x="457200"/>
            <a:ext cy="3200099" cx="3994500"/>
          </a:xfrm>
          <a:prstGeom prst="rect">
            <a:avLst/>
          </a:prstGeom>
          <a:solidFill>
            <a:srgbClr val="F3F3F3"/>
          </a:solidFill>
          <a:ln w="19050" cap="flat">
            <a:solidFill>
              <a:srgbClr val="EFEFE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6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 teste(&amp;bloco)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puts 'no método'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bloco.call 'teste'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puts 'de volta no método'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teste { |nome_met| puts "no bloco #{nome_met}" }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ou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teste do |nome_met|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puts "no bloco #{nome_met}"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y="1725725" x="4819950"/>
            <a:ext cy="3200099" cx="3866700"/>
          </a:xfrm>
          <a:prstGeom prst="rect">
            <a:avLst/>
          </a:prstGeom>
          <a:solidFill>
            <a:srgbClr val="000000"/>
          </a:solidFill>
          <a:ln w="19050" cap="flat">
            <a:solidFill>
              <a:srgbClr val="EFEFE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600"/>
              </a:spcBef>
              <a:buNone/>
            </a:pPr>
            <a:r>
              <a:rPr sz="1800" lang="pt-BR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# Output</a:t>
            </a:r>
          </a:p>
          <a:p>
            <a:pPr rtl="0" lvl="0">
              <a:spcBef>
                <a:spcPts val="600"/>
              </a:spcBef>
              <a:buNone/>
            </a:pPr>
            <a:r>
              <a:rPr sz="1800" lang="pt-BR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$ ruby teste15.rb</a:t>
            </a:r>
            <a:br>
              <a:rPr sz="1800" lang="pt-BR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pt-BR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no método</a:t>
            </a:r>
          </a:p>
          <a:p>
            <a:pPr rtl="0" lvl="0">
              <a:spcBef>
                <a:spcPts val="600"/>
              </a:spcBef>
              <a:buNone/>
            </a:pPr>
            <a:r>
              <a:rPr sz="1800" lang="pt-BR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no bloco</a:t>
            </a:r>
          </a:p>
          <a:p>
            <a:pPr rtl="0" lvl="0">
              <a:spcBef>
                <a:spcPts val="600"/>
              </a:spcBef>
              <a:buNone/>
            </a:pPr>
            <a:r>
              <a:rPr sz="1800" lang="pt-BR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de volta no método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pt-BR"/>
              <a:t>Introdução ao ambiente Ruby</a:t>
            </a:r>
            <a:br>
              <a:rPr lang="pt-BR"/>
            </a:br>
            <a:r>
              <a:rPr sz="1400" lang="pt-BR"/>
              <a:t>Blocos, Procs e Lambdas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pt-BR">
                <a:latin typeface="Consolas"/>
                <a:ea typeface="Consolas"/>
                <a:cs typeface="Consolas"/>
                <a:sym typeface="Consolas"/>
              </a:rPr>
              <a:t>teste16.rb</a:t>
            </a:r>
          </a:p>
        </p:txBody>
      </p:sp>
      <p:sp>
        <p:nvSpPr>
          <p:cNvPr id="197" name="Shape 197"/>
          <p:cNvSpPr/>
          <p:nvPr/>
        </p:nvSpPr>
        <p:spPr>
          <a:xfrm>
            <a:off y="1725725" x="457200"/>
            <a:ext cy="3200099" cx="3994500"/>
          </a:xfrm>
          <a:prstGeom prst="rect">
            <a:avLst/>
          </a:prstGeom>
          <a:solidFill>
            <a:srgbClr val="F3F3F3"/>
          </a:solidFill>
          <a:ln w="19050" cap="flat">
            <a:solidFill>
              <a:srgbClr val="EFEFE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proc = Proc.new { |param| puts param }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lam = lambda { |param| puts param }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puts proc.class # =&gt; Proc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puts lam.class # =&gt; Proc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pt-BR"/>
              <a:t>Introdução ao ambiente Ruby</a:t>
            </a:r>
            <a:br>
              <a:rPr lang="pt-BR"/>
            </a:br>
            <a:r>
              <a:rPr sz="1400" lang="pt-BR"/>
              <a:t>Blocos, Procs e Lambdas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pt-BR">
                <a:latin typeface="Consolas"/>
                <a:ea typeface="Consolas"/>
                <a:cs typeface="Consolas"/>
                <a:sym typeface="Consolas"/>
              </a:rPr>
              <a:t>teste17.rb</a:t>
            </a:r>
          </a:p>
        </p:txBody>
      </p:sp>
      <p:sp>
        <p:nvSpPr>
          <p:cNvPr id="204" name="Shape 204"/>
          <p:cNvSpPr/>
          <p:nvPr/>
        </p:nvSpPr>
        <p:spPr>
          <a:xfrm>
            <a:off y="1725725" x="457200"/>
            <a:ext cy="3200099" cx="3994500"/>
          </a:xfrm>
          <a:prstGeom prst="rect">
            <a:avLst/>
          </a:prstGeom>
          <a:solidFill>
            <a:srgbClr val="F3F3F3"/>
          </a:solidFill>
          <a:ln w="19050" cap="flat">
            <a:solidFill>
              <a:srgbClr val="EFEFE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6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 teste(procedure)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retorno = procedure.call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puts "Voltou para o método -&gt; #{retorno}"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lam = lambda { return 5 }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proc = Proc.new { return 5 }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teste lam # =&gt; Voltou para o método -&gt; 5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teste proc # =&gt; 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pt-BR"/>
              <a:t>Introdução ao ambiente Ruby</a:t>
            </a:r>
            <a:br>
              <a:rPr lang="pt-BR"/>
            </a:br>
            <a:r>
              <a:rPr sz="1400" lang="pt-BR">
                <a:solidFill>
                  <a:srgbClr val="FFFFFF"/>
                </a:solidFill>
              </a:rPr>
              <a:t>Arrays e Hashes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y="1202189" x="4645539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pt-BR">
                <a:latin typeface="Consolas"/>
                <a:ea typeface="Consolas"/>
                <a:cs typeface="Consolas"/>
                <a:sym typeface="Consolas"/>
              </a:rPr>
              <a:t>teste18.php</a:t>
            </a:r>
          </a:p>
        </p:txBody>
      </p:sp>
      <p:sp>
        <p:nvSpPr>
          <p:cNvPr id="211" name="Shape 211"/>
          <p:cNvSpPr txBox="1"/>
          <p:nvPr>
            <p:ph idx="2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pt-BR">
                <a:latin typeface="Consolas"/>
                <a:ea typeface="Consolas"/>
                <a:cs typeface="Consolas"/>
                <a:sym typeface="Consolas"/>
              </a:rPr>
              <a:t>teste18.rb</a:t>
            </a:r>
          </a:p>
        </p:txBody>
      </p:sp>
      <p:sp>
        <p:nvSpPr>
          <p:cNvPr id="212" name="Shape 212"/>
          <p:cNvSpPr/>
          <p:nvPr/>
        </p:nvSpPr>
        <p:spPr>
          <a:xfrm>
            <a:off y="1725875" x="4692275"/>
            <a:ext cy="3200099" cx="3994500"/>
          </a:xfrm>
          <a:prstGeom prst="rect">
            <a:avLst/>
          </a:prstGeom>
          <a:solidFill>
            <a:srgbClr val="F3F3F3"/>
          </a:solidFill>
          <a:ln w="19050" cap="flat">
            <a:solidFill>
              <a:srgbClr val="EFEFE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$array = [1, 4, 'teste', [2, '5']];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$hash = [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'nome' =&gt; 'Fulano',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'idade' =&gt; 34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3" name="Shape 213"/>
          <p:cNvSpPr/>
          <p:nvPr/>
        </p:nvSpPr>
        <p:spPr>
          <a:xfrm>
            <a:off y="1725875" x="457200"/>
            <a:ext cy="3200099" cx="3994500"/>
          </a:xfrm>
          <a:prstGeom prst="rect">
            <a:avLst/>
          </a:prstGeom>
          <a:solidFill>
            <a:srgbClr val="F3F3F3"/>
          </a:solidFill>
          <a:ln w="19050" cap="flat">
            <a:solidFill>
              <a:srgbClr val="EFEFE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array = [1, 5, 'teste', [2, '5']]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hash = {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'nome' =&gt; 'Fulano'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'idade' =&gt; 34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pt-BR"/>
              <a:t>Introdução ao ambiente Ruby</a:t>
            </a:r>
            <a:br>
              <a:rPr lang="pt-BR"/>
            </a:br>
            <a:r>
              <a:rPr sz="1400" lang="pt-BR">
                <a:solidFill>
                  <a:srgbClr val="FFFFFF"/>
                </a:solidFill>
              </a:rPr>
              <a:t>Arrays e Hashes</a:t>
            </a: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pt-BR">
                <a:latin typeface="Consolas"/>
                <a:ea typeface="Consolas"/>
                <a:cs typeface="Consolas"/>
                <a:sym typeface="Consolas"/>
              </a:rPr>
              <a:t>teste19.rb</a:t>
            </a:r>
          </a:p>
        </p:txBody>
      </p:sp>
      <p:sp>
        <p:nvSpPr>
          <p:cNvPr id="220" name="Shape 220"/>
          <p:cNvSpPr/>
          <p:nvPr/>
        </p:nvSpPr>
        <p:spPr>
          <a:xfrm>
            <a:off y="1725875" x="457200"/>
            <a:ext cy="3200099" cx="3994500"/>
          </a:xfrm>
          <a:prstGeom prst="rect">
            <a:avLst/>
          </a:prstGeom>
          <a:solidFill>
            <a:srgbClr val="F3F3F3"/>
          </a:solidFill>
          <a:ln w="19050" cap="flat">
            <a:solidFill>
              <a:srgbClr val="EFEFE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array = %w(array de strings)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hash1 = {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:nome =&gt; 'Fulano',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:idade =&gt; 34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hash2 = {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nome: 'Fulano',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idade: 34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pt-BR"/>
              <a:t>Introdução ao ambiente Ruby</a:t>
            </a:r>
            <a:br>
              <a:rPr lang="pt-BR"/>
            </a:br>
            <a:r>
              <a:rPr sz="1400" lang="pt-BR">
                <a:solidFill>
                  <a:srgbClr val="FFFFFF"/>
                </a:solidFill>
              </a:rPr>
              <a:t>Arrays e Hashes</a:t>
            </a: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y="1202189" x="4645539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pt-BR">
                <a:latin typeface="Consolas"/>
                <a:ea typeface="Consolas"/>
                <a:cs typeface="Consolas"/>
                <a:sym typeface="Consolas"/>
              </a:rPr>
              <a:t>teste20.php</a:t>
            </a:r>
          </a:p>
        </p:txBody>
      </p:sp>
      <p:sp>
        <p:nvSpPr>
          <p:cNvPr id="227" name="Shape 227"/>
          <p:cNvSpPr txBox="1"/>
          <p:nvPr>
            <p:ph idx="2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pt-BR">
                <a:latin typeface="Consolas"/>
                <a:ea typeface="Consolas"/>
                <a:cs typeface="Consolas"/>
                <a:sym typeface="Consolas"/>
              </a:rPr>
              <a:t>teste20.rb</a:t>
            </a:r>
          </a:p>
        </p:txBody>
      </p:sp>
      <p:sp>
        <p:nvSpPr>
          <p:cNvPr id="228" name="Shape 228"/>
          <p:cNvSpPr/>
          <p:nvPr/>
        </p:nvSpPr>
        <p:spPr>
          <a:xfrm>
            <a:off y="1725875" x="4692275"/>
            <a:ext cy="3200099" cx="3994500"/>
          </a:xfrm>
          <a:prstGeom prst="rect">
            <a:avLst/>
          </a:prstGeom>
          <a:solidFill>
            <a:srgbClr val="F3F3F3"/>
          </a:solidFill>
          <a:ln w="19050" cap="flat">
            <a:solidFill>
              <a:srgbClr val="EFEFE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$array = [1, 2, 3, 4, 5];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echo $array[0]; # =&gt; 1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$hash = [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'nome' =&gt; 'Fulano',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'idade' =&gt; 34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echo $hash['nome'] # =&gt; Fulano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9" name="Shape 229"/>
          <p:cNvSpPr/>
          <p:nvPr/>
        </p:nvSpPr>
        <p:spPr>
          <a:xfrm>
            <a:off y="1725875" x="457200"/>
            <a:ext cy="3200099" cx="3994500"/>
          </a:xfrm>
          <a:prstGeom prst="rect">
            <a:avLst/>
          </a:prstGeom>
          <a:solidFill>
            <a:srgbClr val="F3F3F3"/>
          </a:solidFill>
          <a:ln w="19050" cap="flat">
            <a:solidFill>
              <a:srgbClr val="EFEFE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array = [1, 2, 3, 4, 5]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puts array[0] # =&gt; 1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hash = {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nome: 'Fulano'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idade: 34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puts hash[:nome] # =&gt; Fulano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pt-BR"/>
              <a:t>Introdução ao ambiente Ruby</a:t>
            </a:r>
            <a:br>
              <a:rPr lang="pt-BR"/>
            </a:br>
            <a:r>
              <a:rPr sz="1400" lang="pt-BR">
                <a:solidFill>
                  <a:srgbClr val="FFFFFF"/>
                </a:solidFill>
              </a:rPr>
              <a:t>Arrays e Hashes</a:t>
            </a:r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pt-BR">
                <a:latin typeface="Consolas"/>
                <a:ea typeface="Consolas"/>
                <a:cs typeface="Consolas"/>
                <a:sym typeface="Consolas"/>
              </a:rPr>
              <a:t>teste21.rb</a:t>
            </a:r>
          </a:p>
        </p:txBody>
      </p:sp>
      <p:sp>
        <p:nvSpPr>
          <p:cNvPr id="236" name="Shape 236"/>
          <p:cNvSpPr/>
          <p:nvPr/>
        </p:nvSpPr>
        <p:spPr>
          <a:xfrm>
            <a:off y="1725875" x="457200"/>
            <a:ext cy="3200099" cx="4138800"/>
          </a:xfrm>
          <a:prstGeom prst="rect">
            <a:avLst/>
          </a:prstGeom>
          <a:solidFill>
            <a:srgbClr val="F3F3F3"/>
          </a:solidFill>
          <a:ln w="19050" cap="flat">
            <a:solidFill>
              <a:srgbClr val="EFEFE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array = [1, 2, 3, 4, 5, 6]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array[2, 4] # =&gt; [3, 4, 5, 6]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array[0, 2] # =&gt; [1, 2]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array[2..3] # =&gt; [3, 4]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array[3..5] = [1, 2, 3] # =&gt; [1, 2, 3, 1, 2, 3]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array[3, 3] = 4 # =&gt; [1, 2, 3, 4]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array &lt;&lt; 5 # =&gt; [1, 2, 3, 4, 5]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array += [6] # =&gt; [1, 2, 3, 4, 5, 6]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pt-BR"/>
              <a:t>Introdução ao ambiente Ruby</a:t>
            </a:r>
            <a:br>
              <a:rPr lang="pt-BR"/>
            </a:br>
            <a:r>
              <a:rPr sz="1400" lang="pt-BR">
                <a:solidFill>
                  <a:srgbClr val="FFFFFF"/>
                </a:solidFill>
              </a:rPr>
              <a:t>Ranges</a:t>
            </a:r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pt-BR">
                <a:latin typeface="Consolas"/>
                <a:ea typeface="Consolas"/>
                <a:cs typeface="Consolas"/>
                <a:sym typeface="Consolas"/>
              </a:rPr>
              <a:t>teste22.rb</a:t>
            </a:r>
          </a:p>
        </p:txBody>
      </p:sp>
      <p:sp>
        <p:nvSpPr>
          <p:cNvPr id="243" name="Shape 243"/>
          <p:cNvSpPr/>
          <p:nvPr/>
        </p:nvSpPr>
        <p:spPr>
          <a:xfrm>
            <a:off y="1725863" x="457274"/>
            <a:ext cy="3200099" cx="3994500"/>
          </a:xfrm>
          <a:prstGeom prst="rect">
            <a:avLst/>
          </a:prstGeom>
          <a:solidFill>
            <a:srgbClr val="F3F3F3"/>
          </a:solidFill>
          <a:ln w="19050" cap="flat">
            <a:solidFill>
              <a:srgbClr val="EFEFE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range = 1..10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range.member? 5 # =&gt; true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range === 5 # =&gt; true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range.partition do |item|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item &lt; 5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 # =&gt; [[1, 2, 3, 4], [5, 6, 7, 8, 9, 10]]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8" name="Shape 248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pt-BR">
                <a:solidFill>
                  <a:schemeClr val="dk1"/>
                </a:solidFill>
              </a:rPr>
              <a:t>Orientação à objetos com Ruby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pt-BR">
                <a:solidFill>
                  <a:schemeClr val="dk1"/>
                </a:solidFill>
              </a:rPr>
              <a:t>Ambiente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pt-BR"/>
              <a:t>Orientação à objetos com Ruby</a:t>
            </a:r>
            <a:br>
              <a:rPr lang="pt-BR"/>
            </a:br>
            <a:r>
              <a:rPr sz="1400" lang="pt-BR"/>
              <a:t>Classes</a:t>
            </a:r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y="1202189" x="4645539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pt-BR">
                <a:latin typeface="Consolas"/>
                <a:ea typeface="Consolas"/>
                <a:cs typeface="Consolas"/>
                <a:sym typeface="Consolas"/>
              </a:rPr>
              <a:t>teste23.php</a:t>
            </a:r>
          </a:p>
        </p:txBody>
      </p:sp>
      <p:sp>
        <p:nvSpPr>
          <p:cNvPr id="255" name="Shape 255"/>
          <p:cNvSpPr txBox="1"/>
          <p:nvPr>
            <p:ph idx="2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pt-BR">
                <a:latin typeface="Consolas"/>
                <a:ea typeface="Consolas"/>
                <a:cs typeface="Consolas"/>
                <a:sym typeface="Consolas"/>
              </a:rPr>
              <a:t>teste23.rb</a:t>
            </a:r>
          </a:p>
        </p:txBody>
      </p:sp>
      <p:pic>
        <p:nvPicPr>
          <p:cNvPr id="256" name="Shape 2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725875" x="4667250"/>
            <a:ext cy="3229924" cx="2969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Shape 2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725875" x="457200"/>
            <a:ext cy="1587874" cx="270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" name="Shape 2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pt-BR"/>
              <a:t>Orientação à objetos com Ruby</a:t>
            </a:r>
            <a:br>
              <a:rPr lang="pt-BR"/>
            </a:br>
            <a:r>
              <a:rPr sz="1400" lang="pt-BR">
                <a:solidFill>
                  <a:srgbClr val="FFFFFF"/>
                </a:solidFill>
              </a:rPr>
              <a:t>Herança</a:t>
            </a:r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y="1202200" x="234725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pt-BR">
                <a:latin typeface="Consolas"/>
                <a:ea typeface="Consolas"/>
                <a:cs typeface="Consolas"/>
                <a:sym typeface="Consolas"/>
              </a:rPr>
              <a:t>teste24.rb</a:t>
            </a:r>
          </a:p>
        </p:txBody>
      </p:sp>
      <p:sp>
        <p:nvSpPr>
          <p:cNvPr id="264" name="Shape 264"/>
          <p:cNvSpPr txBox="1"/>
          <p:nvPr>
            <p:ph idx="2" type="body"/>
          </p:nvPr>
        </p:nvSpPr>
        <p:spPr>
          <a:xfrm>
            <a:off y="1202189" x="4645539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sz="1200" lang="pt-BR">
                <a:latin typeface="Consolas"/>
                <a:ea typeface="Consolas"/>
                <a:cs typeface="Consolas"/>
                <a:sym typeface="Consolas"/>
              </a:rPr>
              <a:t>teste24.php</a:t>
            </a:r>
          </a:p>
        </p:txBody>
      </p:sp>
      <p:pic>
        <p:nvPicPr>
          <p:cNvPr id="265" name="Shape 2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763550" x="234725"/>
            <a:ext cy="1547824" cx="271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Shape 2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763550" x="4965600"/>
            <a:ext cy="2024975" cx="3503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pt-BR"/>
              <a:t>Orientação à objetos com Ruby</a:t>
            </a:r>
            <a:br>
              <a:rPr lang="pt-BR"/>
            </a:br>
            <a:r>
              <a:rPr sz="1400" lang="pt-BR">
                <a:solidFill>
                  <a:srgbClr val="FFFFFF"/>
                </a:solidFill>
              </a:rPr>
              <a:t>Reescrita de métodos</a:t>
            </a:r>
          </a:p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y="1202200" x="234725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pt-BR">
                <a:latin typeface="Consolas"/>
                <a:ea typeface="Consolas"/>
                <a:cs typeface="Consolas"/>
                <a:sym typeface="Consolas"/>
              </a:rPr>
              <a:t>teste25.rb</a:t>
            </a:r>
          </a:p>
        </p:txBody>
      </p:sp>
      <p:pic>
        <p:nvPicPr>
          <p:cNvPr id="273" name="Shape 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95000" x="334425"/>
            <a:ext cy="1615525" cx="282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7" name="Shape 2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pt-BR"/>
              <a:t>Orientação à objetos com Ruby</a:t>
            </a:r>
            <a:br>
              <a:rPr lang="pt-BR"/>
            </a:br>
            <a:r>
              <a:rPr sz="1400" lang="pt-BR">
                <a:solidFill>
                  <a:srgbClr val="FFFFFF"/>
                </a:solidFill>
              </a:rPr>
              <a:t>Reescrita de métodos</a:t>
            </a:r>
          </a:p>
        </p:txBody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y="1202200" x="234725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pt-BR">
                <a:latin typeface="Consolas"/>
                <a:ea typeface="Consolas"/>
                <a:cs typeface="Consolas"/>
                <a:sym typeface="Consolas"/>
              </a:rPr>
              <a:t>teste26.rb</a:t>
            </a:r>
          </a:p>
        </p:txBody>
      </p:sp>
      <p:pic>
        <p:nvPicPr>
          <p:cNvPr id="280" name="Shape 2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689375" x="320925"/>
            <a:ext cy="1091925" cx="174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4" name="Shape 2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pt-BR"/>
              <a:t>Orientação à objetos com Ruby</a:t>
            </a:r>
            <a:br>
              <a:rPr lang="pt-BR"/>
            </a:br>
            <a:r>
              <a:rPr sz="1400" lang="pt-BR">
                <a:solidFill>
                  <a:srgbClr val="FFFFFF"/>
                </a:solidFill>
              </a:rPr>
              <a:t>Módulos e mixins</a:t>
            </a:r>
          </a:p>
        </p:txBody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y="1202200" x="234725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pt-BR">
                <a:latin typeface="Consolas"/>
                <a:ea typeface="Consolas"/>
                <a:cs typeface="Consolas"/>
                <a:sym typeface="Consolas"/>
              </a:rPr>
              <a:t>teste27.rb</a:t>
            </a:r>
          </a:p>
        </p:txBody>
      </p:sp>
      <p:pic>
        <p:nvPicPr>
          <p:cNvPr id="287" name="Shape 2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691900" x="374850"/>
            <a:ext cy="2576875" cx="2631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1" name="Shape 2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pt-BR"/>
              <a:t>Orientação à objetos com Ruby</a:t>
            </a:r>
            <a:br>
              <a:rPr lang="pt-BR"/>
            </a:br>
            <a:r>
              <a:rPr sz="1400" lang="pt-BR">
                <a:solidFill>
                  <a:srgbClr val="FFFFFF"/>
                </a:solidFill>
              </a:rPr>
              <a:t>Módulos e mixins</a:t>
            </a:r>
          </a:p>
        </p:txBody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y="1202200" x="234725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pt-BR">
                <a:latin typeface="Consolas"/>
                <a:ea typeface="Consolas"/>
                <a:cs typeface="Consolas"/>
                <a:sym typeface="Consolas"/>
              </a:rPr>
              <a:t>teste28.rb</a:t>
            </a:r>
          </a:p>
        </p:txBody>
      </p:sp>
      <p:pic>
        <p:nvPicPr>
          <p:cNvPr id="294" name="Shape 2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628700" x="457200"/>
            <a:ext cy="2355325" cx="282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8" name="Shape 2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9" name="Shape 29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pt-BR"/>
              <a:t>Orientação à objetos com Ruby</a:t>
            </a:r>
            <a:br>
              <a:rPr lang="pt-BR"/>
            </a:br>
            <a:r>
              <a:rPr sz="1400" lang="pt-BR">
                <a:solidFill>
                  <a:srgbClr val="FFFFFF"/>
                </a:solidFill>
              </a:rPr>
              <a:t>DI - Dependency Injection</a:t>
            </a:r>
          </a:p>
        </p:txBody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y="12426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pt-BR">
                <a:latin typeface="Consolas"/>
                <a:ea typeface="Consolas"/>
                <a:cs typeface="Consolas"/>
                <a:sym typeface="Consolas"/>
              </a:rPr>
              <a:t>teste29.rb</a:t>
            </a:r>
          </a:p>
        </p:txBody>
      </p:sp>
      <p:pic>
        <p:nvPicPr>
          <p:cNvPr id="301" name="Shape 3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635475" x="457200"/>
            <a:ext cy="2382249" cx="387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Shape 3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592062" x="4451700"/>
            <a:ext cy="3026875" cx="3064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6" name="Shape 3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7" name="Shape 307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pt-BR">
                <a:solidFill>
                  <a:schemeClr val="dk1"/>
                </a:solidFill>
              </a:rPr>
              <a:t>Sinatra - www.sinatrarb.com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1" name="Shape 3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2" name="Shape 31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pt-BR"/>
              <a:t>Sinatra</a:t>
            </a:r>
            <a:br>
              <a:rPr lang="pt-BR"/>
            </a:br>
            <a:r>
              <a:rPr sz="1400" lang="pt-BR">
                <a:solidFill>
                  <a:srgbClr val="FFFFFF"/>
                </a:solidFill>
              </a:rPr>
              <a:t>Rota simples</a:t>
            </a:r>
          </a:p>
        </p:txBody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y="1202200" x="234725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200" lang="pt-BR">
                <a:latin typeface="Consolas"/>
                <a:ea typeface="Consolas"/>
                <a:cs typeface="Consolas"/>
                <a:sym typeface="Consolas"/>
              </a:rPr>
              <a:t>teste30.rb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rtl="0">
              <a:spcBef>
                <a:spcPts val="0"/>
              </a:spcBef>
              <a:buNone/>
            </a:pPr>
            <a:r>
              <a:rPr sz="1200" lang="pt-BR">
                <a:latin typeface="Consolas"/>
                <a:ea typeface="Consolas"/>
                <a:cs typeface="Consolas"/>
                <a:sym typeface="Consolas"/>
              </a:rPr>
              <a:t>$ ruby teste30.rb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rPr sz="1200" lang="pt-BR">
                <a:latin typeface="Consolas"/>
                <a:ea typeface="Consolas"/>
                <a:cs typeface="Consolas"/>
                <a:sym typeface="Consolas"/>
              </a:rPr>
              <a:t>http://0.0.0.0:4567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4" name="Shape 314"/>
          <p:cNvSpPr txBox="1"/>
          <p:nvPr>
            <p:ph idx="2" type="body"/>
          </p:nvPr>
        </p:nvSpPr>
        <p:spPr>
          <a:xfrm>
            <a:off y="1204247" x="4882925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pt-BR">
                <a:latin typeface="Consolas"/>
                <a:ea typeface="Consolas"/>
                <a:cs typeface="Consolas"/>
                <a:sym typeface="Consolas"/>
              </a:rPr>
              <a:t>views/index.erb</a:t>
            </a:r>
          </a:p>
        </p:txBody>
      </p:sp>
      <p:pic>
        <p:nvPicPr>
          <p:cNvPr id="315" name="Shape 3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648925" x="347875"/>
            <a:ext cy="915574" cx="250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Shape 3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648925" x="4945350"/>
            <a:ext cy="155574" cx="2126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0" name="Shape 3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1" name="Shape 321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pt-BR">
                <a:solidFill>
                  <a:schemeClr val="dk1"/>
                </a:solidFill>
              </a:rPr>
              <a:t>Ruby on Rails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y="1251725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/>
              <a:t>Linux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2400" lang="pt-BR">
                <a:latin typeface="Consolas"/>
                <a:ea typeface="Consolas"/>
                <a:cs typeface="Consolas"/>
                <a:sym typeface="Consolas"/>
              </a:rPr>
              <a:t>http://rvm.io</a:t>
            </a:r>
          </a:p>
        </p:txBody>
      </p:sp>
      <p:sp>
        <p:nvSpPr>
          <p:cNvPr id="51" name="Shape 5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lang="pt-BR"/>
              <a:t>Ambiente</a:t>
            </a:r>
            <a:br>
              <a:rPr lang="pt-BR"/>
            </a:br>
            <a:r>
              <a:rPr sz="1400" lang="pt-BR">
                <a:solidFill>
                  <a:srgbClr val="FFFFFF"/>
                </a:solidFill>
              </a:rPr>
              <a:t>Linux - Windows</a:t>
            </a:r>
          </a:p>
        </p:txBody>
      </p:sp>
      <p:sp>
        <p:nvSpPr>
          <p:cNvPr id="52" name="Shape 52"/>
          <p:cNvSpPr txBox="1"/>
          <p:nvPr>
            <p:ph idx="2" type="body"/>
          </p:nvPr>
        </p:nvSpPr>
        <p:spPr>
          <a:xfrm>
            <a:off y="1130700" x="4152550"/>
            <a:ext cy="3725699" cx="4588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/>
              <a:t>Windows</a:t>
            </a:r>
          </a:p>
          <a:p>
            <a:pPr rtl="0" lv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lnSpc>
                <a:spcPct val="100000"/>
              </a:lnSpc>
              <a:spcBef>
                <a:spcPts val="0"/>
              </a:spcBef>
              <a:buNone/>
            </a:pPr>
            <a:r>
              <a:rPr sz="2400" lang="pt-BR">
                <a:latin typeface="Consolas"/>
                <a:ea typeface="Consolas"/>
                <a:cs typeface="Consolas"/>
                <a:sym typeface="Consolas"/>
              </a:rPr>
              <a:t>http://rubyinstaller.org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000" lang="pt-BR">
                <a:solidFill>
                  <a:schemeClr val="dk1"/>
                </a:solidFill>
              </a:rPr>
              <a:t>Introdução ao ambiente Ruby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pt-BR"/>
              <a:t>Comunidade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pt-BR"/>
              <a:t>Versatilidade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pt-BR"/>
              <a:t>Sintaxe</a:t>
            </a:r>
          </a:p>
        </p:txBody>
      </p:sp>
      <p:sp>
        <p:nvSpPr>
          <p:cNvPr id="63" name="Shape 6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Por que Ruby?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 txBox="1"/>
          <p:nvPr>
            <p:ph idx="1" type="body"/>
          </p:nvPr>
        </p:nvSpPr>
        <p:spPr>
          <a:xfrm>
            <a:off y="113070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00000"/>
              </a:lnSpc>
              <a:spcBef>
                <a:spcPts val="0"/>
              </a:spcBef>
              <a:buNone/>
            </a:pPr>
            <a:r>
              <a:rPr sz="1100" lang="pt-BR">
                <a:latin typeface="Consolas"/>
                <a:ea typeface="Consolas"/>
                <a:cs typeface="Consolas"/>
                <a:sym typeface="Consolas"/>
              </a:rPr>
              <a:t>teste1.rb</a:t>
            </a:r>
          </a:p>
        </p:txBody>
      </p:sp>
      <p:sp>
        <p:nvSpPr>
          <p:cNvPr id="69" name="Shape 6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lang="pt-BR"/>
              <a:t>Introdução ao ambiente Ruby</a:t>
            </a:r>
            <a:br>
              <a:rPr lang="pt-BR"/>
            </a:br>
            <a:r>
              <a:rPr sz="1400" lang="pt-BR">
                <a:solidFill>
                  <a:srgbClr val="FFFFFF"/>
                </a:solidFill>
              </a:rPr>
              <a:t>Princípios da linguagem</a:t>
            </a:r>
          </a:p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y="1130700" x="4746198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1100" lang="pt-BR">
                <a:latin typeface="Consolas"/>
                <a:ea typeface="Consolas"/>
                <a:cs typeface="Consolas"/>
                <a:sym typeface="Consolas"/>
              </a:rPr>
              <a:t>teste1.php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" name="Shape 71"/>
          <p:cNvSpPr/>
          <p:nvPr/>
        </p:nvSpPr>
        <p:spPr>
          <a:xfrm>
            <a:off y="1552475" x="4819950"/>
            <a:ext cy="1887599" cx="3303299"/>
          </a:xfrm>
          <a:prstGeom prst="rect">
            <a:avLst/>
          </a:prstGeom>
          <a:solidFill>
            <a:srgbClr val="F3F3F3"/>
          </a:solidFill>
          <a:ln w="19050" cap="flat">
            <a:solidFill>
              <a:srgbClr val="EFEFE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&lt;?php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/*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comentário de bloco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*/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$teste = ‘ruby’; // outro comentário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echo strtoupper($teste);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" name="Shape 72"/>
          <p:cNvSpPr/>
          <p:nvPr/>
        </p:nvSpPr>
        <p:spPr>
          <a:xfrm>
            <a:off y="3518850" x="4819950"/>
            <a:ext cy="1024800" cx="3303299"/>
          </a:xfrm>
          <a:prstGeom prst="rect">
            <a:avLst/>
          </a:prstGeom>
          <a:solidFill>
            <a:srgbClr val="000000"/>
          </a:solidFill>
          <a:ln w="19050" cap="flat">
            <a:solidFill>
              <a:srgbClr val="EFEFE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600"/>
              </a:spcBef>
              <a:buNone/>
            </a:pPr>
            <a:r>
              <a:rPr sz="1800" lang="pt-BR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# Output</a:t>
            </a:r>
          </a:p>
          <a:p>
            <a:pPr rtl="0" lvl="0">
              <a:spcBef>
                <a:spcPts val="600"/>
              </a:spcBef>
              <a:buNone/>
            </a:pPr>
            <a:r>
              <a:rPr sz="1800" lang="pt-BR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$ php teste.php</a:t>
            </a:r>
            <a:br>
              <a:rPr sz="1800" lang="pt-BR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1800" lang="pt-BR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RUBY</a:t>
            </a:r>
          </a:p>
        </p:txBody>
      </p:sp>
      <p:sp>
        <p:nvSpPr>
          <p:cNvPr id="73" name="Shape 73"/>
          <p:cNvSpPr/>
          <p:nvPr/>
        </p:nvSpPr>
        <p:spPr>
          <a:xfrm>
            <a:off y="1552475" x="476550"/>
            <a:ext cy="1887599" cx="3303299"/>
          </a:xfrm>
          <a:prstGeom prst="rect">
            <a:avLst/>
          </a:prstGeom>
          <a:solidFill>
            <a:srgbClr val="F3F3F3"/>
          </a:solidFill>
          <a:ln w="19050" cap="flat">
            <a:solidFill>
              <a:srgbClr val="EFEFE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=begin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comentário de bloco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=end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teste = ‘ruby’ # outro comentário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puts teste.upcase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" name="Shape 74"/>
          <p:cNvSpPr/>
          <p:nvPr/>
        </p:nvSpPr>
        <p:spPr>
          <a:xfrm>
            <a:off y="3518850" x="476550"/>
            <a:ext cy="1024800" cx="3303299"/>
          </a:xfrm>
          <a:prstGeom prst="rect">
            <a:avLst/>
          </a:prstGeom>
          <a:solidFill>
            <a:srgbClr val="000000"/>
          </a:solidFill>
          <a:ln w="19050" cap="flat">
            <a:solidFill>
              <a:srgbClr val="EFEFE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600"/>
              </a:spcBef>
              <a:buNone/>
            </a:pPr>
            <a:r>
              <a:rPr sz="1800" lang="pt-BR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# Output</a:t>
            </a:r>
          </a:p>
          <a:p>
            <a:pPr rtl="0" lvl="0">
              <a:spcBef>
                <a:spcPts val="600"/>
              </a:spcBef>
              <a:buNone/>
            </a:pPr>
            <a:r>
              <a:rPr sz="1800" lang="pt-BR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$ ruby teste.rb</a:t>
            </a:r>
          </a:p>
          <a:p>
            <a:pPr rtl="0" lvl="0">
              <a:spcBef>
                <a:spcPts val="600"/>
              </a:spcBef>
              <a:buNone/>
            </a:pPr>
            <a:r>
              <a:rPr sz="1800" lang="pt-BR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RUBY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 txBox="1"/>
          <p:nvPr>
            <p:ph idx="1" type="body"/>
          </p:nvPr>
        </p:nvSpPr>
        <p:spPr>
          <a:xfrm>
            <a:off y="1202189" x="4645539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pt-BR">
                <a:latin typeface="Consolas"/>
                <a:ea typeface="Consolas"/>
                <a:cs typeface="Consolas"/>
                <a:sym typeface="Consolas"/>
              </a:rPr>
              <a:t>teste2.php</a:t>
            </a:r>
          </a:p>
        </p:txBody>
      </p:sp>
      <p:sp>
        <p:nvSpPr>
          <p:cNvPr id="80" name="Shape 8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pt-BR"/>
              <a:t>Introdução ao ambiente Ruby</a:t>
            </a:r>
            <a:br>
              <a:rPr lang="pt-BR"/>
            </a:br>
            <a:r>
              <a:rPr sz="1400" lang="pt-BR">
                <a:solidFill>
                  <a:srgbClr val="FFFFFF"/>
                </a:solidFill>
              </a:rPr>
              <a:t>Strings</a:t>
            </a:r>
          </a:p>
        </p:txBody>
      </p:sp>
      <p:sp>
        <p:nvSpPr>
          <p:cNvPr id="81" name="Shape 81"/>
          <p:cNvSpPr txBox="1"/>
          <p:nvPr>
            <p:ph idx="2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pt-BR">
                <a:latin typeface="Consolas"/>
                <a:ea typeface="Consolas"/>
                <a:cs typeface="Consolas"/>
                <a:sym typeface="Consolas"/>
              </a:rPr>
              <a:t>teste2.rb</a:t>
            </a:r>
          </a:p>
        </p:txBody>
      </p:sp>
      <p:sp>
        <p:nvSpPr>
          <p:cNvPr id="82" name="Shape 82"/>
          <p:cNvSpPr/>
          <p:nvPr/>
        </p:nvSpPr>
        <p:spPr>
          <a:xfrm>
            <a:off y="1725725" x="457200"/>
            <a:ext cy="3200099" cx="3994500"/>
          </a:xfrm>
          <a:prstGeom prst="rect">
            <a:avLst/>
          </a:prstGeom>
          <a:solidFill>
            <a:srgbClr val="F3F3F3"/>
          </a:solidFill>
          <a:ln w="19050" cap="flat">
            <a:solidFill>
              <a:srgbClr val="EFEFE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teste = 'Hello'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puts teste + ' World!' # =&gt; Hello World!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teste += ' World!'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teste &lt;&lt; ' World!'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puts teste # =&gt; Hello World! World!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teste.gsub!(' World!', '')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puts teste # =&gt; Hello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puts "#{teste} World!" # =&gt; Hello World!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" name="Shape 83"/>
          <p:cNvSpPr/>
          <p:nvPr/>
        </p:nvSpPr>
        <p:spPr>
          <a:xfrm>
            <a:off y="1725875" x="4692275"/>
            <a:ext cy="3200099" cx="3994500"/>
          </a:xfrm>
          <a:prstGeom prst="rect">
            <a:avLst/>
          </a:prstGeom>
          <a:solidFill>
            <a:srgbClr val="F3F3F3"/>
          </a:solidFill>
          <a:ln w="19050" cap="flat">
            <a:solidFill>
              <a:srgbClr val="EFEFE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6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&lt;?php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$teste = 'Hello';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echo $teste . ' World!' . "\n"; # =&gt; Hello World!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$teste .= ' World!'; 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echo $teste . "\n"; # =&gt; Hello World!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$teste = str_replace(' World!', '', $teste);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echo $teste . "\n"; # =&gt; Hello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echo "$teste World!" . "\n"; # =&gt; Hello World!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echo "{$teste} World!" . "\n"; # =&gt; Hello World!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>
            <a:off y="1202189" x="4645539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pt-BR">
                <a:latin typeface="Consolas"/>
                <a:ea typeface="Consolas"/>
                <a:cs typeface="Consolas"/>
                <a:sym typeface="Consolas"/>
              </a:rPr>
              <a:t>teste3.php</a:t>
            </a:r>
          </a:p>
        </p:txBody>
      </p:sp>
      <p:sp>
        <p:nvSpPr>
          <p:cNvPr id="89" name="Shape 8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pt-BR"/>
              <a:t>Introdução ao ambiente Ruby</a:t>
            </a:r>
            <a:br>
              <a:rPr lang="pt-BR"/>
            </a:br>
            <a:r>
              <a:rPr sz="1400" lang="pt-BR"/>
              <a:t>Números</a:t>
            </a:r>
          </a:p>
        </p:txBody>
      </p:sp>
      <p:sp>
        <p:nvSpPr>
          <p:cNvPr id="90" name="Shape 90"/>
          <p:cNvSpPr txBox="1"/>
          <p:nvPr>
            <p:ph idx="2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pt-BR">
                <a:latin typeface="Consolas"/>
                <a:ea typeface="Consolas"/>
                <a:cs typeface="Consolas"/>
                <a:sym typeface="Consolas"/>
              </a:rPr>
              <a:t>teste3.rb</a:t>
            </a:r>
          </a:p>
        </p:txBody>
      </p:sp>
      <p:sp>
        <p:nvSpPr>
          <p:cNvPr id="91" name="Shape 91"/>
          <p:cNvSpPr/>
          <p:nvPr/>
        </p:nvSpPr>
        <p:spPr>
          <a:xfrm>
            <a:off y="1725725" x="457200"/>
            <a:ext cy="3200099" cx="3994500"/>
          </a:xfrm>
          <a:prstGeom prst="rect">
            <a:avLst/>
          </a:prstGeom>
          <a:solidFill>
            <a:srgbClr val="F3F3F3"/>
          </a:solidFill>
          <a:ln w="19050" cap="flat">
            <a:solidFill>
              <a:srgbClr val="EFEFE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numero = 5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puts numero + 5 # =&gt; 10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numero += 5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puts numero # =&gt; 10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 = '5'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puts numero.to_s + string # =&gt; 105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puts numero + string.to_i # =&gt; 15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puts numero + string # =&gt; ERRO!</a:t>
            </a:r>
          </a:p>
        </p:txBody>
      </p:sp>
      <p:sp>
        <p:nvSpPr>
          <p:cNvPr id="92" name="Shape 92"/>
          <p:cNvSpPr/>
          <p:nvPr/>
        </p:nvSpPr>
        <p:spPr>
          <a:xfrm>
            <a:off y="1725875" x="4692275"/>
            <a:ext cy="3200099" cx="3994500"/>
          </a:xfrm>
          <a:prstGeom prst="rect">
            <a:avLst/>
          </a:prstGeom>
          <a:solidFill>
            <a:srgbClr val="F3F3F3"/>
          </a:solidFill>
          <a:ln w="19050" cap="flat">
            <a:solidFill>
              <a:srgbClr val="EFEFE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$numero = 5;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echo $numero + 5 . "\n"; # =&gt; 10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$numero += 5;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echo $numero . "\n"; # =&gt; 10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$string = '5';</a:t>
            </a:r>
          </a:p>
          <a:p>
            <a:pPr rtl="0" lv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echo $numero + $string . "\n";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