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63CBC3-4C68-4D48-B26F-E97DDC54763B}">
  <a:tblStyle styleId="{5C63CBC3-4C68-4D48-B26F-E97DDC547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ct val="1000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8100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</a:pPr>
            <a:r>
              <a:rPr lang="en-CA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Augmented Reality Headset Capstone Presentation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Michael-Angelo Yadao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Nicholas Cierson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Rahul Patel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Kostas Zoitakis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Muhammad Haseb Ellahi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Faraz Yunus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ct val="100000"/>
              <a:buFont typeface="Arial"/>
              <a:buNone/>
            </a:pPr>
            <a:r>
              <a:rPr lang="en-CA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Amir Shawwa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2EB7-B28D-4D69-862C-7DDBB438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CA"/>
              <a:t>First Iteration: One Way Mirror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0CB6-9910-4CA7-AF63-4DDB981F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</p:spPr>
        <p:txBody>
          <a:bodyPr/>
          <a:lstStyle/>
          <a:p>
            <a:pPr marL="0" lvl="0" indent="-165100">
              <a:spcBef>
                <a:spcPts val="0"/>
              </a:spcBef>
              <a:buNone/>
            </a:pPr>
            <a:r>
              <a:rPr lang="en-CA" sz="2400" dirty="0"/>
              <a:t>Can see through from the darkened side to the lighter side.</a:t>
            </a:r>
          </a:p>
          <a:p>
            <a:pPr marL="0" lvl="0" indent="-165100">
              <a:spcBef>
                <a:spcPts val="520"/>
              </a:spcBef>
              <a:buNone/>
            </a:pPr>
            <a:r>
              <a:rPr lang="en-CA" sz="2400" dirty="0"/>
              <a:t>Light in the area where the headset intends to be used becomes a constraint. </a:t>
            </a:r>
          </a:p>
          <a:p>
            <a:pPr marL="0" lvl="0" indent="-165100">
              <a:spcBef>
                <a:spcPts val="520"/>
              </a:spcBef>
              <a:buNone/>
            </a:pPr>
            <a:r>
              <a:rPr lang="en-CA" sz="2400" dirty="0"/>
              <a:t>Must be used in a well lit area.	</a:t>
            </a:r>
          </a:p>
          <a:p>
            <a:pPr marL="203200" indent="0">
              <a:buNone/>
            </a:pPr>
            <a:endParaRPr lang="en-CA" dirty="0"/>
          </a:p>
        </p:txBody>
      </p:sp>
      <p:pic>
        <p:nvPicPr>
          <p:cNvPr id="4" name="Shape 244" descr="two way mirror">
            <a:extLst>
              <a:ext uri="{FF2B5EF4-FFF2-40B4-BE49-F238E27FC236}">
                <a16:creationId xmlns:a16="http://schemas.microsoft.com/office/drawing/2014/main" id="{DD573D97-966A-49C7-87E5-C53CF10824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8358" y="2707175"/>
            <a:ext cx="6849543" cy="28065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02BD45-B0D0-4B36-B9C5-BFAE6881C48B}"/>
              </a:ext>
            </a:extLst>
          </p:cNvPr>
          <p:cNvSpPr/>
          <p:nvPr/>
        </p:nvSpPr>
        <p:spPr>
          <a:xfrm>
            <a:off x="609600" y="3165625"/>
            <a:ext cx="4071730" cy="252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CA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consider once first display is built: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Distance between the display and user`s eyes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Angle of the display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Brightness levels of the screen / environment</a:t>
            </a:r>
          </a:p>
          <a:p>
            <a:pPr lvl="0" indent="-165100">
              <a:spcBef>
                <a:spcPts val="52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252">
            <a:extLst>
              <a:ext uri="{FF2B5EF4-FFF2-40B4-BE49-F238E27FC236}">
                <a16:creationId xmlns:a16="http://schemas.microsoft.com/office/drawing/2014/main" id="{E1AA74F4-4F15-4F81-A4F5-1CAA4D0B07F5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l="18305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  <a:noFill/>
        </p:spPr>
      </p:pic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Headset Interface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97807" cy="4351338"/>
          </a:xfrm>
          <a:prstGeom prst="rect">
            <a:avLst/>
          </a:prstGeom>
        </p:spPr>
        <p:txBody>
          <a:bodyPr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2000"/>
              <a:t>ODROID XU4 Computer will control the screen. </a:t>
            </a:r>
          </a:p>
          <a:p>
            <a:pPr marL="0" marR="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2000"/>
              <a:t>The screen will project the image onto a lens, creating the 3D image in space.</a:t>
            </a:r>
          </a:p>
          <a:p>
            <a:pPr marL="0" marR="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2000"/>
              <a:t>Intel depth sensor will be used for 3D scanning.</a:t>
            </a:r>
          </a:p>
          <a:p>
            <a:pPr marL="0" marR="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2000"/>
              <a:t>Motion sensor integrates accelerometer, gyroscope and magnetometer.</a:t>
            </a:r>
          </a:p>
          <a:p>
            <a:pPr marL="0" marR="0" lvl="0" indent="-1778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2000"/>
              <a:t>The goal of the 3D printed design is to hold all the components together for a comfortable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838200" y="3987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838200" y="2013405"/>
            <a:ext cx="10515600" cy="203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38200" y="4376057"/>
            <a:ext cx="10515600" cy="16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50" y="407250"/>
            <a:ext cx="8485892" cy="60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838200" y="3987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CA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Augmented Reality Headset Testing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38200" y="2013405"/>
            <a:ext cx="10515600" cy="203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CA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be performing three tests on the AR headset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 Test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Thermal Test</a:t>
            </a:r>
          </a:p>
          <a:p>
            <a:pPr marL="685800" lvl="1" indent="-228600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Char char="•"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Vibration Test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838200" y="4376057"/>
            <a:ext cx="10515600" cy="16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contact with Bradford and Dainius to start and planning the equipment we will need (Wind Tunnel, Thermocouple, Vibration Machine)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Shape 272"/>
          <p:cNvGraphicFramePr/>
          <p:nvPr/>
        </p:nvGraphicFramePr>
        <p:xfrm>
          <a:off x="555775" y="438150"/>
          <a:ext cx="11256775" cy="2847675"/>
        </p:xfrm>
        <a:graphic>
          <a:graphicData uri="http://schemas.openxmlformats.org/drawingml/2006/table">
            <a:tbl>
              <a:tblPr>
                <a:noFill/>
                <a:tableStyleId>{5C63CBC3-4C68-4D48-B26F-E97DDC54763B}</a:tableStyleId>
              </a:tblPr>
              <a:tblGrid>
                <a:gridCol w="39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89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Height (Meter)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Trial 1 Failure (Y/N)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Trial 2 Failure (Y/N)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Trial 3 Failure (Y/N)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0.75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1.00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1.75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725" y="3746950"/>
            <a:ext cx="39433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800" y="3539075"/>
            <a:ext cx="2721900" cy="2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Shape 279"/>
          <p:cNvGraphicFramePr/>
          <p:nvPr/>
        </p:nvGraphicFramePr>
        <p:xfrm>
          <a:off x="270050" y="589425"/>
          <a:ext cx="11446825" cy="2345881"/>
        </p:xfrm>
        <a:graphic>
          <a:graphicData uri="http://schemas.openxmlformats.org/drawingml/2006/table">
            <a:tbl>
              <a:tblPr>
                <a:noFill/>
                <a:tableStyleId>{5C63CBC3-4C68-4D48-B26F-E97DDC54763B}</a:tableStyleId>
              </a:tblPr>
              <a:tblGrid>
                <a:gridCol w="473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Time (Hours)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Augmented Reality Headset Temperature (°C)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0.5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0" name="Shape 280"/>
          <p:cNvGraphicFramePr/>
          <p:nvPr/>
        </p:nvGraphicFramePr>
        <p:xfrm>
          <a:off x="3581400" y="3194800"/>
          <a:ext cx="2924175" cy="3242862"/>
        </p:xfrm>
        <a:graphic>
          <a:graphicData uri="http://schemas.openxmlformats.org/drawingml/2006/table">
            <a:tbl>
              <a:tblPr>
                <a:noFill/>
                <a:tableStyleId>{5C63CBC3-4C68-4D48-B26F-E97DDC54763B}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Air Speed (m/s)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Time Needed to reach 2 °C to 7 °C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075" y="33966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Shape 286"/>
          <p:cNvGraphicFramePr/>
          <p:nvPr/>
        </p:nvGraphicFramePr>
        <p:xfrm>
          <a:off x="3312475" y="807950"/>
          <a:ext cx="6229350" cy="4358310"/>
        </p:xfrm>
        <a:graphic>
          <a:graphicData uri="http://schemas.openxmlformats.org/drawingml/2006/table">
            <a:tbl>
              <a:tblPr>
                <a:noFill/>
                <a:tableStyleId>{5C63CBC3-4C68-4D48-B26F-E97DDC54763B}</a:tableStyleId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Frequency (Hz)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Observation (Failure or Not)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 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 descr="http://www.realitytechnologies.com/images/augmented.png"/>
          <p:cNvPicPr preferRelativeResize="0"/>
          <p:nvPr/>
        </p:nvPicPr>
        <p:blipFill rotWithShape="1">
          <a:blip r:embed="rId3">
            <a:alphaModFix/>
          </a:blip>
          <a:srcRect l="16712" r="1720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651466" cy="3785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Reality (AR) is a relatively new technology that allows the interaction of virtual objects into reality.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Virtual Reality (VR), the user is not completely submersed into another reality.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superimposing virtual objects into the field of view, the user’s can interact with both reality and digital information with hand gestures.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 descr="https://compass-ssl.surface.com/assets/0b/81/0b81e4f7-e859-4014-825d-0867424ec67e.jpg?n=HoloLens_Buy_1920_Hero_img.jpg"/>
          <p:cNvPicPr preferRelativeResize="0"/>
          <p:nvPr/>
        </p:nvPicPr>
        <p:blipFill rotWithShape="1">
          <a:blip r:embed="rId3">
            <a:alphaModFix/>
          </a:blip>
          <a:srcRect r="1" b="295"/>
          <a:stretch/>
        </p:blipFill>
        <p:spPr>
          <a:xfrm>
            <a:off x="5120640" y="1904281"/>
            <a:ext cx="6200436" cy="425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97807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industry leading AR products are incredibly expensive (ex: Microsoft HoloLens ~4000$ to ~6670$)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operate in the manufacturer’s operating system (ex: Windows 10)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and hardware isn’t upgradable/interchangeable.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“cons” even with industry leading products such as: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field of vision (35-40 degrees)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Bulky setup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very good lighting</a:t>
            </a: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 descr="https://3dprint.com/wp-content/uploads/2015/07/311.png"/>
          <p:cNvPicPr preferRelativeResize="0"/>
          <p:nvPr/>
        </p:nvPicPr>
        <p:blipFill rotWithShape="1">
          <a:blip r:embed="rId3">
            <a:alphaModFix/>
          </a:blip>
          <a:srcRect l="33031" r="33678"/>
          <a:stretch/>
        </p:blipFill>
        <p:spPr>
          <a:xfrm>
            <a:off x="20" y="10"/>
            <a:ext cx="4604435" cy="6844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w="9525" cap="flat" cmpd="sng">
            <a:solidFill>
              <a:srgbClr val="67426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Objective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completely open-source augmented reality headset that can be built from scratch by anyone in the world following a set of instructions.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entails: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the entire headset case with a 3D printer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only widely available purchasable hardware (Odroid XU-4, Raspberry Pi, Intel RealSense R200, BNO 055 accelerometer, etc.)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code and software that can be downloaded by any user around the world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Keeping the total cost of the headset much more affordable than standard industry AR headset (&lt;500$)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623852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– 1</a:t>
            </a:r>
            <a:r>
              <a:rPr lang="en-CA" sz="4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</a:t>
            </a:r>
            <a:endParaRPr lang="en-CA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838200" y="1810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000"/>
              <a:t>Main objective: Design the headset to incorporate all components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Odroid XU4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Intel realsense r200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Adafruit BNO 055 motion sensor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CA" sz="2000"/>
              <a:t>HDMI screen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-CA"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000"/>
              <a:t>Design procedure: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Design headset to include the components and create cut-outs to position them, create slots for wires to go through and buckle straps 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Design top cover to protect the components and to have a buckle strap.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-CA" sz="2000"/>
              <a:t>Design a back cover which will cover both the headset and the top cover.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-CA" sz="2000"/>
              <a:t>Design a back piece for straps to go through.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-CA" sz="190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47368"/>
              <a:buFont typeface="Arial"/>
              <a:buNone/>
            </a:pPr>
            <a:endParaRPr lang="en-CA" sz="1900" dirty="0"/>
          </a:p>
        </p:txBody>
      </p:sp>
      <p:pic>
        <p:nvPicPr>
          <p:cNvPr id="5" name="Shape 202">
            <a:extLst>
              <a:ext uri="{FF2B5EF4-FFF2-40B4-BE49-F238E27FC236}">
                <a16:creationId xmlns:a16="http://schemas.microsoft.com/office/drawing/2014/main" id="{90D962D9-96C8-4E5E-80F3-E398EE5B18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000" y="242625"/>
            <a:ext cx="4172526" cy="3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– 2</a:t>
            </a:r>
            <a:r>
              <a:rPr lang="en-CA" sz="44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 dirty="0"/>
              <a:t>Main objective: to fit all the wires of the components by increasing the overall width and length of the headset.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 dirty="0"/>
              <a:t>Modifications done:</a:t>
            </a:r>
          </a:p>
          <a:p>
            <a:pPr marL="457200" lvl="0" indent="-368300" rtl="0"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CA" sz="2200" dirty="0"/>
              <a:t>Extending the slot for the intel </a:t>
            </a:r>
            <a:r>
              <a:rPr lang="en-CA" sz="2200" dirty="0" err="1"/>
              <a:t>realsense</a:t>
            </a:r>
            <a:r>
              <a:rPr lang="en-CA" sz="2200" dirty="0"/>
              <a:t> r200 wire to connect to the </a:t>
            </a:r>
            <a:r>
              <a:rPr lang="en-CA" sz="2200" dirty="0" err="1"/>
              <a:t>Odroid</a:t>
            </a:r>
            <a:r>
              <a:rPr lang="en-CA" sz="2200" dirty="0"/>
              <a:t> XU4.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CA" sz="2200" dirty="0"/>
              <a:t>Rotate orientation of the </a:t>
            </a:r>
            <a:r>
              <a:rPr lang="en-CA" sz="2200" dirty="0" err="1"/>
              <a:t>Odroid</a:t>
            </a:r>
            <a:r>
              <a:rPr lang="en-CA" sz="2200" dirty="0"/>
              <a:t> XU4 cut-out to pass the wires to the sides and through the slots to connect to the other components.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CA" sz="2200" dirty="0"/>
              <a:t>Relocate position of the BNO 055 motion sensor cut-out.</a:t>
            </a: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CA" sz="2200" dirty="0"/>
              <a:t>Increase width of top slots for wires to go through.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CA" sz="2200" dirty="0"/>
              <a:t>Top cover: increased the thickness of buckle strap.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25" y="1042500"/>
            <a:ext cx="7305675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hape 214"/>
          <p:cNvCxnSpPr/>
          <p:nvPr/>
        </p:nvCxnSpPr>
        <p:spPr>
          <a:xfrm flipH="1">
            <a:off x="7887175" y="857300"/>
            <a:ext cx="1675800" cy="167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9585700" y="505200"/>
            <a:ext cx="1976400" cy="53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Wider slots for wires to pass through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6949125" y="3670100"/>
            <a:ext cx="2213100" cy="137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9253300" y="4599300"/>
            <a:ext cx="2386200" cy="9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Orientation of Odroid XU4 rotated for wires to be on the sides and pass through the slots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3049575" y="1042500"/>
            <a:ext cx="1943700" cy="51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1357050" y="765050"/>
            <a:ext cx="1943700" cy="73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Slot extended for the intel realsense r200 wire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Manufacturing Issues and Long Term Objectives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93525"/>
            <a:ext cx="4757400" cy="400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CA" sz="2600" dirty="0"/>
              <a:t>3D printing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CA" sz="2000" dirty="0"/>
              <a:t>Sandbox: unreliable, fixed service hours, and lack of precision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CA" sz="2000" dirty="0"/>
              <a:t>3D Hub: reliable, unlimited service, costly but excellent precision</a:t>
            </a:r>
          </a:p>
          <a:p>
            <a:pPr marL="101600" lvl="0" indent="0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CA" sz="2000" dirty="0"/>
          </a:p>
          <a:p>
            <a:pPr marL="457200" lvl="0" indent="-393700" rtl="0">
              <a:spcBef>
                <a:spcPts val="0"/>
              </a:spcBef>
              <a:buSzPct val="100000"/>
            </a:pPr>
            <a:r>
              <a:rPr lang="en-CA" sz="2600" dirty="0"/>
              <a:t>Long Term Objectives</a:t>
            </a:r>
          </a:p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CA" sz="22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CA" sz="2000" dirty="0"/>
              <a:t>3D print the headset case with all the HW components properly fixed (including wiring configuration)</a:t>
            </a:r>
          </a:p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CA" sz="2000" dirty="0"/>
              <a:t>Minimum wires (use wireless keyboard &amp; mouse, battery)</a:t>
            </a:r>
          </a:p>
          <a:p>
            <a:pPr marL="0" lvl="0" indent="-69850" rtl="0"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CA" sz="2000" dirty="0">
                <a:latin typeface="Arial"/>
                <a:ea typeface="Arial"/>
                <a:cs typeface="Arial"/>
                <a:sym typeface="Arial"/>
              </a:rPr>
              <a:t>•Fully adjustable and interchangeable headset (3 options)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150" y="2491032"/>
            <a:ext cx="5648176" cy="31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1103445" y="-31541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CA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Development: The Display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subTitle" idx="1"/>
          </p:nvPr>
        </p:nvSpPr>
        <p:spPr>
          <a:xfrm>
            <a:off x="431371" y="908720"/>
            <a:ext cx="7211820" cy="46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CA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Issues: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able to see out from the visor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be able to see projections from the screen</a:t>
            </a:r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need to combine the light from the outside world and the screen. First Iteration: One way mirror </a:t>
            </a:r>
          </a:p>
          <a:p>
            <a:pPr marL="0" marR="0" lvl="0" indent="-1524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(Partially reflective, partially transparent)</a:t>
            </a:r>
          </a:p>
        </p:txBody>
      </p:sp>
      <p:pic>
        <p:nvPicPr>
          <p:cNvPr id="234" name="Shape 234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892" y="3581453"/>
            <a:ext cx="5112568" cy="2511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 descr="https://images-na.ssl-images-amazon.com/images/I/81g9BkZE%2BvL._SL1500_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8855" y="1154584"/>
            <a:ext cx="2812461" cy="188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 descr="https://images-na.ssl-images-amazon.com/images/I/61Abxe%2BqErL._SL1000_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8855" y="3291655"/>
            <a:ext cx="2812461" cy="28010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Shape 237"/>
          <p:cNvCxnSpPr/>
          <p:nvPr/>
        </p:nvCxnSpPr>
        <p:spPr>
          <a:xfrm>
            <a:off x="0" y="0"/>
            <a:ext cx="12192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854</Words>
  <Application>Microsoft Office PowerPoint</Application>
  <PresentationFormat>Widescreen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Office Theme</vt:lpstr>
      <vt:lpstr>Thème Office</vt:lpstr>
      <vt:lpstr>Augmented Reality Headset Capstone Presentation</vt:lpstr>
      <vt:lpstr>Introduction</vt:lpstr>
      <vt:lpstr>Problem Statement</vt:lpstr>
      <vt:lpstr>Our Objective</vt:lpstr>
      <vt:lpstr>Design – 1st Iteration</vt:lpstr>
      <vt:lpstr>Design – 2nd Iteration</vt:lpstr>
      <vt:lpstr>PowerPoint Presentation</vt:lpstr>
      <vt:lpstr>Manufacturing Issues and Long Term Objectives</vt:lpstr>
      <vt:lpstr>Next Development: The Display</vt:lpstr>
      <vt:lpstr>First Iteration: One Way Mirror</vt:lpstr>
      <vt:lpstr>Headset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Headset Capstone Presentation</dc:title>
  <cp:lastModifiedBy>Rahul</cp:lastModifiedBy>
  <cp:revision>7</cp:revision>
  <dcterms:modified xsi:type="dcterms:W3CDTF">2017-11-08T13:41:59Z</dcterms:modified>
</cp:coreProperties>
</file>