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314" r:id="rId5"/>
    <p:sldId id="316" r:id="rId6"/>
    <p:sldId id="315" r:id="rId7"/>
    <p:sldId id="317" r:id="rId8"/>
    <p:sldId id="318" r:id="rId9"/>
    <p:sldId id="325" r:id="rId10"/>
    <p:sldId id="321" r:id="rId11"/>
    <p:sldId id="326" r:id="rId12"/>
    <p:sldId id="30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327" autoAdjust="0"/>
  </p:normalViewPr>
  <p:slideViewPr>
    <p:cSldViewPr snapToGrid="0">
      <p:cViewPr varScale="1">
        <p:scale>
          <a:sx n="109" d="100"/>
          <a:sy n="109" d="100"/>
        </p:scale>
        <p:origin x="672" y="10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3/21/2025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3/21/2025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333603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hyperlink" Target="https://cbl.one/" TargetMode="External"/><Relationship Id="rId5" Type="http://schemas.openxmlformats.org/officeDocument/2006/relationships/hyperlink" Target="mailto:msh@mailbox.unideb.hu" TargetMode="Externa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a:t>Pitch deck</a:t>
            </a:r>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914400" y="2580640"/>
            <a:ext cx="5181600" cy="3368819"/>
          </a:xfrm>
        </p:spPr>
        <p:txBody>
          <a:bodyPr/>
          <a:lstStyle/>
          <a:p>
            <a:r>
              <a:rPr lang="en-US" dirty="0"/>
              <a:t>1. Company overview</a:t>
            </a:r>
          </a:p>
        </p:txBody>
      </p:sp>
    </p:spTree>
    <p:extLst>
      <p:ext uri="{BB962C8B-B14F-4D97-AF65-F5344CB8AC3E}">
        <p14:creationId xmlns:p14="http://schemas.microsoft.com/office/powerpoint/2010/main" val="429374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a:t>About us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a:normAutofit fontScale="92500" lnSpcReduction="20000"/>
          </a:bodyPr>
          <a:lstStyle/>
          <a:p>
            <a:r>
              <a:rPr lang="en-US" b="0" i="0" dirty="0">
                <a:solidFill>
                  <a:srgbClr val="242424"/>
                </a:solidFill>
                <a:effectLst/>
                <a:latin typeface="Segoe UI" panose="020B0502040204020203" pitchFamily="34" charset="0"/>
              </a:rPr>
              <a:t>CBL One transforms university lecture slides into custom-made, case-based learning experiences, reducing faculty workload while boosting student engagement. We redesign existing content into interactive, patient-centric scenarios, enhancing critical thinking and retention. As the first comprehensive solution integrating CBL into existing materials, we empower universities to deliver modern, effective education—seamlessly.</a:t>
            </a:r>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6126480" y="1310639"/>
            <a:ext cx="4805997" cy="2689629"/>
          </a:xfrm>
        </p:spPr>
        <p:txBody>
          <a:bodyPr/>
          <a:lstStyle/>
          <a:p>
            <a:r>
              <a:rPr lang="en-US" dirty="0"/>
              <a:t>2.Product overview</a:t>
            </a:r>
          </a:p>
        </p:txBody>
      </p:sp>
    </p:spTree>
    <p:extLst>
      <p:ext uri="{BB962C8B-B14F-4D97-AF65-F5344CB8AC3E}">
        <p14:creationId xmlns:p14="http://schemas.microsoft.com/office/powerpoint/2010/main" val="5617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p:txBody>
          <a:bodyPr/>
          <a:lstStyle/>
          <a:p>
            <a:r>
              <a:rPr lang="en-US" sz="3200" dirty="0"/>
              <a:t>Problem </a:t>
            </a:r>
          </a:p>
        </p:txBody>
      </p:sp>
      <p:sp>
        <p:nvSpPr>
          <p:cNvPr id="3" name="Content Placeholder 2">
            <a:extLst>
              <a:ext uri="{FF2B5EF4-FFF2-40B4-BE49-F238E27FC236}">
                <a16:creationId xmlns:a16="http://schemas.microsoft.com/office/drawing/2014/main" id="{59F97739-E0DF-24F3-7886-013A799A52C3}"/>
              </a:ext>
            </a:extLst>
          </p:cNvPr>
          <p:cNvSpPr>
            <a:spLocks noGrp="1"/>
          </p:cNvSpPr>
          <p:nvPr>
            <p:ph sz="quarter" idx="10"/>
          </p:nvPr>
        </p:nvSpPr>
        <p:spPr/>
        <p:txBody>
          <a:bodyPr>
            <a:normAutofit fontScale="92500" lnSpcReduction="10000"/>
          </a:bodyPr>
          <a:lstStyle/>
          <a:p>
            <a:pPr marL="228600" indent="-228600">
              <a:spcBef>
                <a:spcPts val="0"/>
              </a:spcBef>
              <a:spcAft>
                <a:spcPts val="1200"/>
              </a:spcAft>
              <a:buFont typeface="Arial" panose="020B0604020202020204" pitchFamily="34" charset="0"/>
              <a:buChar char="•"/>
            </a:pPr>
            <a:r>
              <a:rPr lang="en-US" sz="2000" b="1" cap="none" dirty="0"/>
              <a:t>Market gap</a:t>
            </a:r>
            <a:r>
              <a:rPr lang="en-US" sz="2000" cap="none" dirty="0"/>
              <a:t>: After conducting an exhaustive market analysis, we found that our solution is uniquely positioned as the only product to integrate case-based learning as a core foundation, enabling students to apply knowledge in practical clinical scenarios.</a:t>
            </a:r>
          </a:p>
          <a:p>
            <a:pPr marL="228600" indent="-228600">
              <a:spcBef>
                <a:spcPts val="0"/>
              </a:spcBef>
              <a:spcAft>
                <a:spcPts val="1200"/>
              </a:spcAft>
              <a:buFont typeface="Arial" panose="020B0604020202020204" pitchFamily="34" charset="0"/>
              <a:buChar char="•"/>
            </a:pPr>
            <a:r>
              <a:rPr lang="en-US" sz="2000" b="1" cap="none" dirty="0"/>
              <a:t>Customers</a:t>
            </a:r>
            <a:r>
              <a:rPr lang="en-US" sz="2000" cap="none" dirty="0"/>
              <a:t>: following the success and popularity of ChatGPT, universities and educators are now actively seeking ways to leverage AI and increase awareness about these tools</a:t>
            </a:r>
          </a:p>
          <a:p>
            <a:pPr marL="228600" indent="-228600">
              <a:spcBef>
                <a:spcPts val="0"/>
              </a:spcBef>
              <a:spcAft>
                <a:spcPts val="1200"/>
              </a:spcAft>
              <a:buFont typeface="Arial" panose="020B0604020202020204" pitchFamily="34" charset="0"/>
              <a:buChar char="•"/>
            </a:pPr>
            <a:r>
              <a:rPr lang="en-US" sz="2000" b="1" cap="none" dirty="0"/>
              <a:t>Costs</a:t>
            </a:r>
            <a:r>
              <a:rPr lang="en-US" sz="2000" cap="none" dirty="0"/>
              <a:t>: University professors are often burdened with the time-intensive task of developing educational content, which can divert their attention away from high-touch, high-value activities such as mentoring students and providing personalized instruction. By alleviating this administrative burden, professors can redirect their time and expertise towards more impactful and interactive teaching methods, ultimately enhancing the learning experience for their students.</a:t>
            </a:r>
            <a:endParaRPr lang="en-US" sz="2000" cap="none" dirty="0">
              <a:cs typeface="Calibri"/>
            </a:endParaRPr>
          </a:p>
        </p:txBody>
      </p:sp>
      <p:sp>
        <p:nvSpPr>
          <p:cNvPr id="4"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41200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FF8A2-ADC2-4DFB-D1CD-AC03B3803A61}"/>
              </a:ext>
            </a:extLst>
          </p:cNvPr>
          <p:cNvSpPr>
            <a:spLocks noGrp="1"/>
          </p:cNvSpPr>
          <p:nvPr>
            <p:ph type="title"/>
          </p:nvPr>
        </p:nvSpPr>
        <p:spPr/>
        <p:txBody>
          <a:bodyPr/>
          <a:lstStyle/>
          <a:p>
            <a:r>
              <a:rPr lang="en-US" dirty="0"/>
              <a:t>Our solution</a:t>
            </a:r>
          </a:p>
        </p:txBody>
      </p:sp>
      <p:pic>
        <p:nvPicPr>
          <p:cNvPr id="7" name="Content Placeholder 6" descr="An overview of our process">
            <a:extLst>
              <a:ext uri="{FF2B5EF4-FFF2-40B4-BE49-F238E27FC236}">
                <a16:creationId xmlns:a16="http://schemas.microsoft.com/office/drawing/2014/main" id="{BC475912-8A11-AA78-2A30-FE28D2596D95}"/>
              </a:ext>
              <a:ext uri="{C183D7F6-B498-43B3-948B-1728B52AA6E4}">
                <adec:decorative xmlns:adec="http://schemas.microsoft.com/office/drawing/2017/decorative" val="0"/>
              </a:ext>
            </a:extLst>
          </p:cNvPr>
          <p:cNvPicPr>
            <a:picLocks noGrp="1" noChangeAspect="1"/>
          </p:cNvPicPr>
          <p:nvPr>
            <p:ph sz="quarter" idx="11"/>
          </p:nvPr>
        </p:nvPicPr>
        <p:blipFill>
          <a:blip r:embed="rId2"/>
          <a:stretch>
            <a:fillRect/>
          </a:stretch>
        </p:blipFill>
        <p:spPr>
          <a:xfrm>
            <a:off x="527538" y="1706837"/>
            <a:ext cx="11136923" cy="4385162"/>
          </a:xfrm>
        </p:spPr>
      </p:pic>
      <p:sp>
        <p:nvSpPr>
          <p:cNvPr id="5" name="Slide Number Placeholder 4">
            <a:extLst>
              <a:ext uri="{FF2B5EF4-FFF2-40B4-BE49-F238E27FC236}">
                <a16:creationId xmlns:a16="http://schemas.microsoft.com/office/drawing/2014/main" id="{CEFF990E-543C-8883-274B-02E827D4E4E9}"/>
              </a:ext>
            </a:extLst>
          </p:cNvPr>
          <p:cNvSpPr>
            <a:spLocks noGrp="1"/>
          </p:cNvSpPr>
          <p:nvPr>
            <p:ph type="sldNum" sz="quarter" idx="4"/>
          </p:nvPr>
        </p:nvSpPr>
        <p:spPr/>
        <p:txBody>
          <a:bodyPr/>
          <a:lstStyle/>
          <a:p>
            <a:fld id="{B5CEABB6-07DC-46E8-9B57-56EC44A396E5}" type="slidenum">
              <a:rPr lang="en-US" smtClean="0"/>
              <a:pPr/>
              <a:t>6</a:t>
            </a:fld>
            <a:endParaRPr lang="en-US" dirty="0"/>
          </a:p>
        </p:txBody>
      </p:sp>
      <p:sp>
        <p:nvSpPr>
          <p:cNvPr id="8" name="TextBox 7">
            <a:extLst>
              <a:ext uri="{FF2B5EF4-FFF2-40B4-BE49-F238E27FC236}">
                <a16:creationId xmlns:a16="http://schemas.microsoft.com/office/drawing/2014/main" id="{FA47111D-C761-5434-6413-414B797BCF4A}"/>
              </a:ext>
            </a:extLst>
          </p:cNvPr>
          <p:cNvSpPr txBox="1"/>
          <p:nvPr/>
        </p:nvSpPr>
        <p:spPr>
          <a:xfrm>
            <a:off x="2927837" y="6180992"/>
            <a:ext cx="8519747" cy="369332"/>
          </a:xfrm>
          <a:prstGeom prst="rect">
            <a:avLst/>
          </a:prstGeom>
          <a:noFill/>
        </p:spPr>
        <p:txBody>
          <a:bodyPr wrap="square" rtlCol="0">
            <a:spAutoFit/>
          </a:bodyPr>
          <a:lstStyle/>
          <a:p>
            <a:r>
              <a:rPr lang="en-US" dirty="0"/>
              <a:t>All Python scripts and samples are available at https://github.com/cbl-one/MVP</a:t>
            </a:r>
          </a:p>
        </p:txBody>
      </p:sp>
    </p:spTree>
    <p:extLst>
      <p:ext uri="{BB962C8B-B14F-4D97-AF65-F5344CB8AC3E}">
        <p14:creationId xmlns:p14="http://schemas.microsoft.com/office/powerpoint/2010/main" val="1086612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S" dirty="0"/>
              <a:t>Differentiating factors</a:t>
            </a:r>
          </a:p>
        </p:txBody>
      </p:sp>
      <p:sp>
        <p:nvSpPr>
          <p:cNvPr id="3" name="Content Placeholder 2">
            <a:extLst>
              <a:ext uri="{FF2B5EF4-FFF2-40B4-BE49-F238E27FC236}">
                <a16:creationId xmlns:a16="http://schemas.microsoft.com/office/drawing/2014/main" id="{E374C67C-D286-74AE-086C-3E45FF9D9542}"/>
              </a:ext>
            </a:extLst>
          </p:cNvPr>
          <p:cNvSpPr>
            <a:spLocks noGrp="1"/>
          </p:cNvSpPr>
          <p:nvPr>
            <p:ph sz="quarter" idx="10"/>
          </p:nvPr>
        </p:nvSpPr>
        <p:spPr>
          <a:xfrm>
            <a:off x="914399" y="2022250"/>
            <a:ext cx="3310129" cy="3747180"/>
          </a:xfrm>
        </p:spPr>
        <p:txBody>
          <a:bodyPr/>
          <a:lstStyle/>
          <a:p>
            <a:r>
              <a:rPr lang="en-US" dirty="0"/>
              <a:t>Unique</a:t>
            </a:r>
          </a:p>
          <a:p>
            <a:r>
              <a:rPr lang="en-US" dirty="0"/>
              <a:t>First to market</a:t>
            </a:r>
          </a:p>
          <a:p>
            <a:r>
              <a:rPr lang="en-US" dirty="0"/>
              <a:t>Tested</a:t>
            </a:r>
          </a:p>
          <a:p>
            <a:r>
              <a:rPr lang="en-US" dirty="0"/>
              <a:t>Firsthand Experience</a:t>
            </a:r>
          </a:p>
        </p:txBody>
      </p:sp>
      <p:sp>
        <p:nvSpPr>
          <p:cNvPr id="4" name="Content Placeholder 3">
            <a:extLst>
              <a:ext uri="{FF2B5EF4-FFF2-40B4-BE49-F238E27FC236}">
                <a16:creationId xmlns:a16="http://schemas.microsoft.com/office/drawing/2014/main" id="{701C2F4A-ABC8-39B2-B7BB-36C02B7A4540}"/>
              </a:ext>
            </a:extLst>
          </p:cNvPr>
          <p:cNvSpPr>
            <a:spLocks noGrp="1"/>
          </p:cNvSpPr>
          <p:nvPr>
            <p:ph sz="quarter" idx="11"/>
          </p:nvPr>
        </p:nvSpPr>
        <p:spPr>
          <a:xfrm>
            <a:off x="4602310" y="2018120"/>
            <a:ext cx="6751489" cy="3747180"/>
          </a:xfrm>
        </p:spPr>
        <p:txBody>
          <a:bodyPr/>
          <a:lstStyle/>
          <a:p>
            <a:r>
              <a:rPr lang="en-US" dirty="0"/>
              <a:t>Only product specifically dedicated to creating resources with case-based learning as a foundation</a:t>
            </a:r>
          </a:p>
          <a:p>
            <a:r>
              <a:rPr lang="en-US" dirty="0"/>
              <a:t>Conducted testing with high school and college students in the area</a:t>
            </a:r>
          </a:p>
          <a:p>
            <a:r>
              <a:rPr lang="en-US" dirty="0"/>
              <a:t>Designed in line with the challenges faced during the implementations of problem and case-based learning</a:t>
            </a:r>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569699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4DFBA-8047-2EC8-E594-508648BF6BCC}"/>
              </a:ext>
            </a:extLst>
          </p:cNvPr>
          <p:cNvSpPr>
            <a:spLocks noGrp="1"/>
          </p:cNvSpPr>
          <p:nvPr>
            <p:ph type="title"/>
          </p:nvPr>
        </p:nvSpPr>
        <p:spPr/>
        <p:txBody>
          <a:bodyPr/>
          <a:lstStyle/>
          <a:p>
            <a:br>
              <a:rPr lang="en-US" dirty="0"/>
            </a:br>
            <a:r>
              <a:rPr lang="en-US" dirty="0"/>
              <a:t>why we are applying to the </a:t>
            </a:r>
            <a:r>
              <a:rPr lang="en-US" dirty="0">
                <a:solidFill>
                  <a:schemeClr val="bg1"/>
                </a:solidFill>
              </a:rPr>
              <a:t>Microsoft</a:t>
            </a:r>
            <a:r>
              <a:rPr lang="en-US" dirty="0"/>
              <a:t> for startups program</a:t>
            </a:r>
          </a:p>
        </p:txBody>
      </p:sp>
      <p:sp>
        <p:nvSpPr>
          <p:cNvPr id="3" name="Content Placeholder 2">
            <a:extLst>
              <a:ext uri="{FF2B5EF4-FFF2-40B4-BE49-F238E27FC236}">
                <a16:creationId xmlns:a16="http://schemas.microsoft.com/office/drawing/2014/main" id="{0370F145-F510-A0BA-EB5D-C3685BEAF0D3}"/>
              </a:ext>
            </a:extLst>
          </p:cNvPr>
          <p:cNvSpPr>
            <a:spLocks noGrp="1"/>
          </p:cNvSpPr>
          <p:nvPr>
            <p:ph sz="quarter" idx="10"/>
          </p:nvPr>
        </p:nvSpPr>
        <p:spPr>
          <a:xfrm>
            <a:off x="914399" y="2011363"/>
            <a:ext cx="7273638" cy="3237645"/>
          </a:xfrm>
        </p:spPr>
        <p:txBody>
          <a:bodyPr/>
          <a:lstStyle/>
          <a:p>
            <a:pPr marL="0" indent="0">
              <a:buNone/>
            </a:pPr>
            <a:r>
              <a:rPr lang="en-US" dirty="0"/>
              <a:t>Instant access to Azure Cloud which includes the products that our business will be based on:</a:t>
            </a:r>
          </a:p>
          <a:p>
            <a:pPr marL="457200" indent="-457200">
              <a:buFont typeface="+mj-lt"/>
              <a:buAutoNum type="arabicPeriod"/>
            </a:pPr>
            <a:r>
              <a:rPr lang="en-US" dirty="0"/>
              <a:t>Azure Functions: we hope to use them to automate our python scripts.</a:t>
            </a:r>
          </a:p>
          <a:p>
            <a:pPr marL="457200" indent="-457200">
              <a:buFont typeface="+mj-lt"/>
              <a:buAutoNum type="arabicPeriod"/>
            </a:pPr>
            <a:r>
              <a:rPr lang="en-US" dirty="0"/>
              <a:t>Access to a huge AI infrastructure with the ability to use ChatGPT for text generation and transformation, and DALLE for image generation.</a:t>
            </a:r>
          </a:p>
          <a:p>
            <a:pPr marL="457200" indent="-457200">
              <a:buFont typeface="+mj-lt"/>
              <a:buAutoNum type="arabicPeriod"/>
            </a:pPr>
            <a:r>
              <a:rPr lang="en-US" dirty="0"/>
              <a:t>Access to experts in the fields of Startups and Artificial Intelligence</a:t>
            </a:r>
          </a:p>
        </p:txBody>
      </p:sp>
      <p:sp>
        <p:nvSpPr>
          <p:cNvPr id="4" name="Slide Number Placeholder 3">
            <a:extLst>
              <a:ext uri="{FF2B5EF4-FFF2-40B4-BE49-F238E27FC236}">
                <a16:creationId xmlns:a16="http://schemas.microsoft.com/office/drawing/2014/main" id="{BD036BB1-DB4E-2974-6489-B9E6CE4B62B3}"/>
              </a:ext>
            </a:extLst>
          </p:cNvPr>
          <p:cNvSpPr>
            <a:spLocks noGrp="1"/>
          </p:cNvSpPr>
          <p:nvPr>
            <p:ph type="sldNum" sz="quarter" idx="4"/>
          </p:nvPr>
        </p:nvSpPr>
        <p:spPr/>
        <p:txBody>
          <a:bodyPr/>
          <a:lstStyle/>
          <a:p>
            <a:fld id="{B5CEABB6-07DC-46E8-9B57-56EC44A396E5}" type="slidenum">
              <a:rPr lang="en-US" smtClean="0"/>
              <a:pPr/>
              <a:t>8</a:t>
            </a:fld>
            <a:endParaRPr lang="en-US" dirty="0"/>
          </a:p>
        </p:txBody>
      </p:sp>
      <p:pic>
        <p:nvPicPr>
          <p:cNvPr id="1026" name="Picture 2">
            <a:extLst>
              <a:ext uri="{FF2B5EF4-FFF2-40B4-BE49-F238E27FC236}">
                <a16:creationId xmlns:a16="http://schemas.microsoft.com/office/drawing/2014/main" id="{AEA127EB-F9B4-CC13-D169-938208E1D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75" y="905607"/>
            <a:ext cx="3133695" cy="140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32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a:lstStyle/>
          <a:p>
            <a:r>
              <a:rPr lang="en-US" dirty="0"/>
              <a:t>Muhammad Saqib Hussain</a:t>
            </a:r>
          </a:p>
          <a:p>
            <a:r>
              <a:rPr lang="en-US" dirty="0"/>
              <a:t>0036 20 482 0275</a:t>
            </a:r>
          </a:p>
          <a:p>
            <a:r>
              <a:rPr lang="en-US" dirty="0">
                <a:hlinkClick r:id="rId5"/>
              </a:rPr>
              <a:t>msh@mailbox.unideb.hu</a:t>
            </a:r>
            <a:endParaRPr lang="en-US" dirty="0"/>
          </a:p>
          <a:p>
            <a:r>
              <a:rPr lang="en-US" dirty="0">
                <a:hlinkClick r:id="rId6"/>
              </a:rPr>
              <a:t>https://cbl.one/</a:t>
            </a:r>
            <a:endParaRPr lang="en-US" dirty="0"/>
          </a:p>
          <a:p>
            <a:endParaRPr lang="en-US" dirty="0"/>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B39BD0-040C-43BE-B0E4-512B09E8003F}">
  <ds:schemaRefs>
    <ds:schemaRef ds:uri="http://schemas.microsoft.com/sharepoint/v3/contenttype/forms"/>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122</TotalTime>
  <Words>385</Words>
  <Application>Microsoft Office PowerPoint</Application>
  <PresentationFormat>Widescreen</PresentationFormat>
  <Paragraphs>41</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Segoe UI</vt:lpstr>
      <vt:lpstr>Tenorite</vt:lpstr>
      <vt:lpstr>Custom</vt:lpstr>
      <vt:lpstr>Pitch deck</vt:lpstr>
      <vt:lpstr>1. Company overview</vt:lpstr>
      <vt:lpstr>About us</vt:lpstr>
      <vt:lpstr>2.Product overview</vt:lpstr>
      <vt:lpstr>Problem </vt:lpstr>
      <vt:lpstr>Our solution</vt:lpstr>
      <vt:lpstr>Differentiating factors</vt:lpstr>
      <vt:lpstr> why we are applying to the Microsoft for startups program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Hussain Muhammad Saqib</dc:creator>
  <cp:lastModifiedBy>Hussain Muhammad Saqib</cp:lastModifiedBy>
  <cp:revision>2</cp:revision>
  <dcterms:created xsi:type="dcterms:W3CDTF">2025-03-08T10:53:49Z</dcterms:created>
  <dcterms:modified xsi:type="dcterms:W3CDTF">2025-03-21T14:28:54Z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