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 1" id="{0F94EB86-32D9-456E-806C-4A9110215E68}">
          <p14:sldIdLst>
            <p14:sldId id="256"/>
            <p14:sldId id="259"/>
            <p14:sldId id="258"/>
            <p14:sldId id="260"/>
          </p14:sldIdLst>
        </p14:section>
        <p14:section name="Exam 2" id="{E8EAF797-0F09-4D7C-91F3-02934E9D2F51}">
          <p14:sldIdLst>
            <p14:sldId id="261"/>
            <p14:sldId id="262"/>
            <p14:sldId id="263"/>
            <p14:sldId id="264"/>
          </p14:sldIdLst>
        </p14:section>
        <p14:section name="Exam 3" id="{BE471421-378D-48E2-9163-1F3598A90489}">
          <p14:sldIdLst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7" autoAdjust="0"/>
    <p:restoredTop sz="82585" autoAdjust="0"/>
  </p:normalViewPr>
  <p:slideViewPr>
    <p:cSldViewPr snapToGrid="0">
      <p:cViewPr varScale="1">
        <p:scale>
          <a:sx n="116" d="100"/>
          <a:sy n="116" d="100"/>
        </p:scale>
        <p:origin x="7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0C8C-F3FB-48AA-A5B7-F43470DB7D8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2A829-28C6-4EB0-B14F-A29DFB554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2A829-28C6-4EB0-B14F-A29DFB554A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2A829-28C6-4EB0-B14F-A29DFB554A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2A829-28C6-4EB0-B14F-A29DFB554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0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1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805C-7CC2-45B1-A851-20ACFE33C9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7409-6860-43D6-8276-1512EDF8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cksonheartstudy.org/Portals/0/pdf/form1/MSRA0-F.pdf?ver=2015-05-14-092649-637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cksonheartstudy.org/Portals/0/pdf/form2/MSRB-F.pdf?ver=2015-05-14-092710-797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cksonheartstudy.org/Portals/0/pdf/form3/MSRC-F.pdf?ver=2015-07-07-130441-413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1608" y="31713"/>
            <a:ext cx="9885948" cy="3807558"/>
            <a:chOff x="221621" y="86960"/>
            <a:chExt cx="11487107" cy="5298165"/>
          </a:xfrm>
        </p:grpSpPr>
        <p:grpSp>
          <p:nvGrpSpPr>
            <p:cNvPr id="14" name="Group 13"/>
            <p:cNvGrpSpPr/>
            <p:nvPr/>
          </p:nvGrpSpPr>
          <p:grpSpPr>
            <a:xfrm>
              <a:off x="221621" y="86960"/>
              <a:ext cx="7671583" cy="4461151"/>
              <a:chOff x="221621" y="86960"/>
              <a:chExt cx="7671583" cy="446115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21621" y="806496"/>
                <a:ext cx="6583050" cy="3741615"/>
                <a:chOff x="156307" y="237328"/>
                <a:chExt cx="6583050" cy="3741615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307" y="237328"/>
                  <a:ext cx="6583050" cy="3741615"/>
                </a:xfrm>
                <a:prstGeom prst="rect">
                  <a:avLst/>
                </a:prstGeom>
                <a:noFill/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5036056" y="1339469"/>
                  <a:ext cx="1703301" cy="1303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4,316 </a:t>
                  </a:r>
                  <a:r>
                    <a:rPr lang="en-US" sz="1600" b="1" dirty="0" err="1" smtClean="0"/>
                    <a:t>ptcpts</a:t>
                  </a:r>
                  <a:r>
                    <a:rPr lang="en-US" sz="1600" b="1" dirty="0" smtClean="0"/>
                    <a:t>. contributing 21,189 obs.</a:t>
                  </a:r>
                </a:p>
              </p:txBody>
            </p:sp>
          </p:grpSp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21621" y="86960"/>
                <a:ext cx="7671583" cy="646331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b="1" dirty="0" smtClean="0"/>
                  <a:t>Medication (MEDCODES) Database</a:t>
                </a:r>
                <a:endParaRPr lang="en-US" sz="3200" b="1" dirty="0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15480" y="244426"/>
              <a:ext cx="4593248" cy="514069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74107" y="3174770"/>
            <a:ext cx="8626994" cy="3683230"/>
            <a:chOff x="216065" y="2936816"/>
            <a:chExt cx="8742672" cy="3764604"/>
          </a:xfrm>
        </p:grpSpPr>
        <p:grpSp>
          <p:nvGrpSpPr>
            <p:cNvPr id="17" name="Group 16"/>
            <p:cNvGrpSpPr/>
            <p:nvPr/>
          </p:nvGrpSpPr>
          <p:grpSpPr>
            <a:xfrm>
              <a:off x="305598" y="3497667"/>
              <a:ext cx="6704526" cy="1814098"/>
              <a:chOff x="210216" y="245993"/>
              <a:chExt cx="9200255" cy="2864409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10216" y="245993"/>
                <a:ext cx="9200255" cy="2864409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486570" y="2564407"/>
                <a:ext cx="4646062" cy="53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5,284 </a:t>
                </a:r>
                <a:r>
                  <a:rPr lang="en-US" sz="1600" b="1" dirty="0" err="1" smtClean="0"/>
                  <a:t>ptcpts</a:t>
                </a:r>
                <a:r>
                  <a:rPr lang="en-US" sz="1600" b="1" dirty="0" smtClean="0"/>
                  <a:t>. surveyed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6065" y="5162118"/>
              <a:ext cx="8742672" cy="1539302"/>
              <a:chOff x="542989" y="3635492"/>
              <a:chExt cx="9763198" cy="172681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46243" y="4332472"/>
                <a:ext cx="675861" cy="218121"/>
              </a:xfrm>
              <a:prstGeom prst="rect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42989" y="3635492"/>
                <a:ext cx="9763198" cy="1726814"/>
                <a:chOff x="542989" y="3635492"/>
                <a:chExt cx="9763198" cy="172681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42989" y="3635492"/>
                  <a:ext cx="3780952" cy="1676191"/>
                  <a:chOff x="4132385" y="3929677"/>
                  <a:chExt cx="3780952" cy="1676191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132385" y="3929677"/>
                    <a:ext cx="3780952" cy="1676191"/>
                  </a:xfrm>
                  <a:prstGeom prst="rect">
                    <a:avLst/>
                  </a:prstGeom>
                </p:spPr>
              </p:pic>
              <p:sp>
                <p:nvSpPr>
                  <p:cNvPr id="31" name="Rectangle 30"/>
                  <p:cNvSpPr/>
                  <p:nvPr/>
                </p:nvSpPr>
                <p:spPr>
                  <a:xfrm>
                    <a:off x="6508185" y="4626658"/>
                    <a:ext cx="653354" cy="713739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5181587" y="5130323"/>
                    <a:ext cx="1326599" cy="210074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185600" y="4844778"/>
                    <a:ext cx="1325899" cy="297068"/>
                  </a:xfrm>
                  <a:prstGeom prst="rect">
                    <a:avLst/>
                  </a:prstGeom>
                  <a:solidFill>
                    <a:srgbClr val="C0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85599" y="4626657"/>
                    <a:ext cx="650040" cy="218121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103643" y="4105163"/>
                  <a:ext cx="5202544" cy="1257143"/>
                  <a:chOff x="4278695" y="5514114"/>
                  <a:chExt cx="5202544" cy="1257143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319334" y="5514114"/>
                    <a:ext cx="5161905" cy="1257143"/>
                  </a:xfrm>
                  <a:prstGeom prst="rect">
                    <a:avLst/>
                  </a:prstGeom>
                </p:spPr>
              </p:pic>
              <p:sp>
                <p:nvSpPr>
                  <p:cNvPr id="26" name="Rectangle 25"/>
                  <p:cNvSpPr/>
                  <p:nvPr/>
                </p:nvSpPr>
                <p:spPr>
                  <a:xfrm>
                    <a:off x="4282010" y="6261652"/>
                    <a:ext cx="5161905" cy="13914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4285325" y="6105942"/>
                    <a:ext cx="5161905" cy="139148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285325" y="5950232"/>
                    <a:ext cx="5161905" cy="139148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4278695" y="5797745"/>
                    <a:ext cx="5161905" cy="139148"/>
                  </a:xfrm>
                  <a:prstGeom prst="rect">
                    <a:avLst/>
                  </a:prstGeom>
                  <a:solidFill>
                    <a:srgbClr val="C0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4427985" y="4690881"/>
                  <a:ext cx="556913" cy="369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221621" y="2936816"/>
              <a:ext cx="5630022" cy="41016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>
                  <a:hlinkClick r:id="rId8"/>
                </a:rPr>
                <a:t>Medication Survey Form (</a:t>
              </a:r>
              <a:r>
                <a:rPr lang="en-US" sz="3200" b="1" dirty="0" err="1" smtClean="0">
                  <a:hlinkClick r:id="rId8"/>
                </a:rPr>
                <a:t>MSRa</a:t>
              </a:r>
              <a:r>
                <a:rPr lang="en-US" sz="3200" b="1" dirty="0" smtClean="0">
                  <a:hlinkClick r:id="rId8"/>
                </a:rPr>
                <a:t>)</a:t>
              </a:r>
              <a:endParaRPr lang="en-US" sz="32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75455" y="2219465"/>
            <a:ext cx="248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practically approach imputing these values?</a:t>
            </a:r>
            <a:endParaRPr lang="en-US" sz="16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966619" y="1505815"/>
            <a:ext cx="2708836" cy="1136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>
            <a:off x="6966620" y="2634964"/>
            <a:ext cx="2708835" cy="84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284805" y="3714280"/>
            <a:ext cx="3771900" cy="2341456"/>
            <a:chOff x="8284805" y="3714280"/>
            <a:chExt cx="3771900" cy="2341456"/>
          </a:xfrm>
        </p:grpSpPr>
        <p:sp>
          <p:nvSpPr>
            <p:cNvPr id="11" name="Cloud 10"/>
            <p:cNvSpPr/>
            <p:nvPr/>
          </p:nvSpPr>
          <p:spPr>
            <a:xfrm>
              <a:off x="8284805" y="3714280"/>
              <a:ext cx="3771900" cy="2341456"/>
            </a:xfrm>
            <a:prstGeom prst="clou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83734" y="4107389"/>
              <a:ext cx="24883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Use the first two questions from the medication survey to determine why participant </a:t>
              </a:r>
              <a:r>
                <a:rPr lang="en-US" sz="1600" i="1" u="sng" dirty="0" smtClean="0"/>
                <a:t>did not appear in the medications database</a:t>
              </a:r>
              <a:r>
                <a:rPr lang="en-US" sz="1600" i="1" dirty="0" smtClean="0"/>
                <a:t>.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8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2135" y="1367176"/>
            <a:ext cx="3758184" cy="4676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5005" y="1522404"/>
            <a:ext cx="3749040" cy="4370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Meds Database + Self-Reported Accountability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25214" y="5104000"/>
            <a:ext cx="2797293" cy="464009"/>
            <a:chOff x="1802699" y="5171681"/>
            <a:chExt cx="2797293" cy="464009"/>
          </a:xfrm>
        </p:grpSpPr>
        <p:sp>
          <p:nvSpPr>
            <p:cNvPr id="9" name="Rectangle 8"/>
            <p:cNvSpPr/>
            <p:nvPr/>
          </p:nvSpPr>
          <p:spPr>
            <a:xfrm>
              <a:off x="1802701" y="5495528"/>
              <a:ext cx="2797291" cy="140162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2700" y="5351664"/>
              <a:ext cx="2797291" cy="14016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2699" y="5171681"/>
              <a:ext cx="2797291" cy="161127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2451" y="2392512"/>
            <a:ext cx="2797293" cy="3373636"/>
            <a:chOff x="7393897" y="2222533"/>
            <a:chExt cx="2797293" cy="3373636"/>
          </a:xfrm>
        </p:grpSpPr>
        <p:sp>
          <p:nvSpPr>
            <p:cNvPr id="15" name="Rectangle 14"/>
            <p:cNvSpPr/>
            <p:nvPr/>
          </p:nvSpPr>
          <p:spPr>
            <a:xfrm>
              <a:off x="8455979" y="2223876"/>
              <a:ext cx="838155" cy="45961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94871" y="2377785"/>
              <a:ext cx="685800" cy="150259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94871" y="2222533"/>
              <a:ext cx="685800" cy="156792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94871" y="2528044"/>
              <a:ext cx="685800" cy="153909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3899" y="5456007"/>
              <a:ext cx="2797291" cy="140162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3898" y="5302618"/>
              <a:ext cx="2797291" cy="14016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3897" y="5130892"/>
              <a:ext cx="2797291" cy="15287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67044" y="2393855"/>
            <a:ext cx="828790" cy="459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2996" y="2393855"/>
            <a:ext cx="685800" cy="15544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00153" y="2698023"/>
            <a:ext cx="685800" cy="15544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6701" y="2542787"/>
            <a:ext cx="685800" cy="15544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1829" y="1574214"/>
            <a:ext cx="248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Only update missing values</a:t>
            </a:r>
            <a:endParaRPr lang="en-US" sz="16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791075" y="1912768"/>
            <a:ext cx="1035054" cy="240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69978" y="1912768"/>
            <a:ext cx="1834232" cy="31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1072" y="3971498"/>
            <a:ext cx="3886200" cy="2726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3872" y="1072466"/>
            <a:ext cx="4050792" cy="2720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How do these compare to self-reports?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19352" y="2214600"/>
            <a:ext cx="2407779" cy="1210910"/>
            <a:chOff x="8219352" y="2214600"/>
            <a:chExt cx="2407779" cy="1210910"/>
          </a:xfrm>
        </p:grpSpPr>
        <p:sp>
          <p:nvSpPr>
            <p:cNvPr id="7" name="Rectangle 6"/>
            <p:cNvSpPr/>
            <p:nvPr/>
          </p:nvSpPr>
          <p:spPr>
            <a:xfrm>
              <a:off x="8219352" y="2620838"/>
              <a:ext cx="457200" cy="4023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32514" y="2214600"/>
              <a:ext cx="457200" cy="400413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4198" y="3023174"/>
              <a:ext cx="1072933" cy="402336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36199" y="4482360"/>
            <a:ext cx="3771900" cy="2341456"/>
            <a:chOff x="8284805" y="3714280"/>
            <a:chExt cx="3771900" cy="2341456"/>
          </a:xfrm>
        </p:grpSpPr>
        <p:sp>
          <p:nvSpPr>
            <p:cNvPr id="20" name="Cloud 19"/>
            <p:cNvSpPr/>
            <p:nvPr/>
          </p:nvSpPr>
          <p:spPr>
            <a:xfrm>
              <a:off x="8284805" y="3714280"/>
              <a:ext cx="3771900" cy="2341456"/>
            </a:xfrm>
            <a:prstGeom prst="clou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83734" y="4107389"/>
              <a:ext cx="24883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Use the medication-specific queries on the medication survey when our </a:t>
              </a:r>
              <a:r>
                <a:rPr lang="en-US" sz="1600" i="1" u="sng" dirty="0" smtClean="0"/>
                <a:t>previous efforts are unsuccessful</a:t>
              </a:r>
              <a:r>
                <a:rPr lang="en-US" sz="1600" i="1" dirty="0" smtClean="0"/>
                <a:t> in classifying medication use.</a:t>
              </a:r>
              <a:endParaRPr lang="en-US" sz="1600" i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93" y="1225282"/>
            <a:ext cx="6519672" cy="348609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467316" y="5961504"/>
            <a:ext cx="1072933" cy="402336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28248" y="5179504"/>
            <a:ext cx="457200" cy="40041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47010" y="5571561"/>
            <a:ext cx="457200" cy="4023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9590" y="917345"/>
            <a:ext cx="4279392" cy="578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656" y="995057"/>
            <a:ext cx="4535424" cy="5730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Meds Database + Self-Reported Accountability + Self-Reported Medication Use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1581499" y="2264453"/>
            <a:ext cx="584457" cy="13731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9434" y="3174344"/>
            <a:ext cx="854659" cy="44907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16365" y="3177110"/>
            <a:ext cx="1231107" cy="457665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59434" y="2257652"/>
            <a:ext cx="2088038" cy="45136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530" y="2715637"/>
            <a:ext cx="2084942" cy="4548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987991" y="3371850"/>
            <a:ext cx="2549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76941" y="2981325"/>
            <a:ext cx="248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Update missing values</a:t>
            </a:r>
            <a:endParaRPr lang="en-US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877280" y="6144023"/>
            <a:ext cx="2853134" cy="1463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77280" y="5988268"/>
            <a:ext cx="2852928" cy="14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79851" y="6309188"/>
            <a:ext cx="2852928" cy="14630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42445" y="2480533"/>
            <a:ext cx="605896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4211" y="1902525"/>
            <a:ext cx="2488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Update discordant information</a:t>
            </a:r>
            <a:endParaRPr lang="en-US" sz="1600" b="1" dirty="0"/>
          </a:p>
        </p:txBody>
      </p:sp>
      <p:sp>
        <p:nvSpPr>
          <p:cNvPr id="45" name="Rectangle 44"/>
          <p:cNvSpPr/>
          <p:nvPr/>
        </p:nvSpPr>
        <p:spPr>
          <a:xfrm>
            <a:off x="7912466" y="2283381"/>
            <a:ext cx="584457" cy="12859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490401" y="3140251"/>
            <a:ext cx="854659" cy="43110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47332" y="3143018"/>
            <a:ext cx="1231107" cy="42633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490401" y="2283381"/>
            <a:ext cx="2088038" cy="43225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93497" y="2703415"/>
            <a:ext cx="2084942" cy="4329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90978" y="6098886"/>
            <a:ext cx="2853134" cy="1463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290978" y="5943131"/>
            <a:ext cx="2852928" cy="14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93549" y="6264051"/>
            <a:ext cx="2852928" cy="14630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Meds Database + Self-Reported Accountability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69405" y="1506402"/>
            <a:ext cx="3752381" cy="4552381"/>
            <a:chOff x="1346890" y="1386074"/>
            <a:chExt cx="3752381" cy="45523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6890" y="1386074"/>
              <a:ext cx="3752381" cy="45523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802701" y="5495528"/>
              <a:ext cx="2797291" cy="140162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2700" y="5351664"/>
              <a:ext cx="2797291" cy="14016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2699" y="5171681"/>
              <a:ext cx="2797291" cy="161127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26129" y="1365963"/>
            <a:ext cx="3761905" cy="4895238"/>
            <a:chOff x="6967575" y="1195984"/>
            <a:chExt cx="3761905" cy="48952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7575" y="1195984"/>
              <a:ext cx="3761905" cy="4895238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393897" y="2199305"/>
              <a:ext cx="2797293" cy="3576327"/>
              <a:chOff x="7393897" y="2199305"/>
              <a:chExt cx="2797293" cy="35763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680383" y="2199305"/>
                <a:ext cx="610169" cy="7326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294871" y="2410217"/>
                <a:ext cx="685800" cy="300518"/>
              </a:xfrm>
              <a:prstGeom prst="rect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294871" y="2199305"/>
                <a:ext cx="685800" cy="210911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294871" y="2708510"/>
                <a:ext cx="685800" cy="223438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93899" y="5635470"/>
                <a:ext cx="2797291" cy="140162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3898" y="5482081"/>
                <a:ext cx="2797291" cy="14016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93897" y="5310355"/>
                <a:ext cx="2797291" cy="152870"/>
              </a:xfrm>
              <a:prstGeom prst="rect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3587055" y="2342647"/>
            <a:ext cx="610169" cy="7326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01542" y="2342579"/>
            <a:ext cx="685800" cy="210911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00153" y="2851851"/>
            <a:ext cx="685800" cy="22343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6701" y="2551333"/>
            <a:ext cx="685800" cy="30051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1829" y="1574214"/>
            <a:ext cx="248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Only update missing values</a:t>
            </a:r>
            <a:endParaRPr lang="en-US" sz="16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791075" y="1912768"/>
            <a:ext cx="1035054" cy="240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69978" y="1912768"/>
            <a:ext cx="1834232" cy="31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How do these compare to self-reports?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4" y="1187704"/>
            <a:ext cx="6517121" cy="532870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266879" y="3924301"/>
            <a:ext cx="3886200" cy="2803970"/>
            <a:chOff x="7266879" y="3924301"/>
            <a:chExt cx="3886200" cy="280397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66879" y="3924301"/>
              <a:ext cx="3886200" cy="280397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949138" y="5572125"/>
              <a:ext cx="548640" cy="40259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391323" y="5193392"/>
              <a:ext cx="548640" cy="378733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17401" y="854321"/>
            <a:ext cx="3886200" cy="3130280"/>
            <a:chOff x="7117401" y="854321"/>
            <a:chExt cx="3886200" cy="31302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17401" y="854321"/>
              <a:ext cx="3886200" cy="31302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43700" y="2615938"/>
              <a:ext cx="685800" cy="4654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58152" y="2160832"/>
              <a:ext cx="685800" cy="455105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24800" y="3081436"/>
              <a:ext cx="935591" cy="458426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35178" y="5964917"/>
            <a:ext cx="1465670" cy="38825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32063" y="2851936"/>
            <a:ext cx="3771900" cy="2341456"/>
            <a:chOff x="8284805" y="3714280"/>
            <a:chExt cx="3771900" cy="2341456"/>
          </a:xfrm>
        </p:grpSpPr>
        <p:sp>
          <p:nvSpPr>
            <p:cNvPr id="20" name="Cloud 19"/>
            <p:cNvSpPr/>
            <p:nvPr/>
          </p:nvSpPr>
          <p:spPr>
            <a:xfrm>
              <a:off x="8284805" y="3714280"/>
              <a:ext cx="3771900" cy="2341456"/>
            </a:xfrm>
            <a:prstGeom prst="clou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83734" y="4107389"/>
              <a:ext cx="24883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Use the medication-specific queries on the medication survey when our </a:t>
              </a:r>
              <a:r>
                <a:rPr lang="en-US" sz="1600" i="1" u="sng" dirty="0" smtClean="0"/>
                <a:t>previous efforts are unsuccessful</a:t>
              </a:r>
              <a:r>
                <a:rPr lang="en-US" sz="1600" i="1" dirty="0" smtClean="0"/>
                <a:t> in classifying medication use.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6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505" y="4128842"/>
            <a:ext cx="3886200" cy="2602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8580" y="4046792"/>
            <a:ext cx="3886200" cy="2749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Meds Database + Self-Reported Accountability + Self-Reported Medication Use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8625" y="1143001"/>
            <a:ext cx="3886200" cy="28039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811" y="952764"/>
            <a:ext cx="3886200" cy="313028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219735" y="2248494"/>
            <a:ext cx="659578" cy="140678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47924" y="3190875"/>
            <a:ext cx="771811" cy="45719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92946" y="3181350"/>
            <a:ext cx="854978" cy="466725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0675" y="2248494"/>
            <a:ext cx="1629060" cy="46440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90676" y="2722420"/>
            <a:ext cx="1626788" cy="4684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00975" y="2411176"/>
            <a:ext cx="2064653" cy="3796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00975" y="2789095"/>
            <a:ext cx="2064653" cy="3922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00975" y="3190873"/>
            <a:ext cx="1419330" cy="37792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22577" y="3190873"/>
            <a:ext cx="643051" cy="37792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67900" y="2411176"/>
            <a:ext cx="521603" cy="11576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724686" y="3371850"/>
            <a:ext cx="24906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34211" y="2981325"/>
            <a:ext cx="248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Update missing values</a:t>
            </a:r>
            <a:endParaRPr lang="en-US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1800225" y="5998743"/>
            <a:ext cx="2853134" cy="2020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48457" y="6041282"/>
            <a:ext cx="2853134" cy="2020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00225" y="5800258"/>
            <a:ext cx="2852928" cy="20116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39047" y="5838107"/>
            <a:ext cx="2852928" cy="20116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02796" y="6198092"/>
            <a:ext cx="2852928" cy="20116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48572" y="6241774"/>
            <a:ext cx="2852928" cy="20116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6625" y="2454895"/>
            <a:ext cx="628948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4211" y="1902525"/>
            <a:ext cx="2488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Update discordant information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636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1321" y="5659732"/>
            <a:ext cx="4562856" cy="9431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465" y="4796476"/>
            <a:ext cx="3337560" cy="1986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01" y="3639222"/>
            <a:ext cx="6620256" cy="1610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2586" y="17878"/>
            <a:ext cx="3694176" cy="40752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1608" y="31713"/>
            <a:ext cx="6602260" cy="3206033"/>
            <a:chOff x="221621" y="86960"/>
            <a:chExt cx="7671583" cy="4461151"/>
          </a:xfrm>
        </p:grpSpPr>
        <p:grpSp>
          <p:nvGrpSpPr>
            <p:cNvPr id="7" name="Group 6"/>
            <p:cNvGrpSpPr/>
            <p:nvPr/>
          </p:nvGrpSpPr>
          <p:grpSpPr>
            <a:xfrm>
              <a:off x="221621" y="806496"/>
              <a:ext cx="6583050" cy="3741615"/>
              <a:chOff x="156307" y="237328"/>
              <a:chExt cx="6583050" cy="37416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307" y="237328"/>
                <a:ext cx="6583050" cy="3741615"/>
              </a:xfrm>
              <a:prstGeom prst="rect">
                <a:avLst/>
              </a:prstGeom>
              <a:noFill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036056" y="1339469"/>
                <a:ext cx="1703301" cy="115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3,814 </a:t>
                </a:r>
                <a:r>
                  <a:rPr lang="en-US" sz="1600" b="1" dirty="0" err="1" smtClean="0"/>
                  <a:t>ptcpts</a:t>
                </a:r>
                <a:r>
                  <a:rPr lang="en-US" sz="1600" b="1" dirty="0" smtClean="0"/>
                  <a:t>. contributing 20,933 obs.</a:t>
                </a:r>
              </a:p>
            </p:txBody>
          </p:sp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221621" y="86960"/>
              <a:ext cx="7671583" cy="64633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/>
                <a:t>Medication (MEDCODES) Database</a:t>
              </a:r>
              <a:endParaRPr lang="en-US" sz="32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9589" y="3191864"/>
            <a:ext cx="8591461" cy="3321037"/>
            <a:chOff x="221621" y="3041636"/>
            <a:chExt cx="8706662" cy="3394407"/>
          </a:xfrm>
        </p:grpSpPr>
        <p:sp>
          <p:nvSpPr>
            <p:cNvPr id="36" name="TextBox 35"/>
            <p:cNvSpPr txBox="1"/>
            <p:nvPr/>
          </p:nvSpPr>
          <p:spPr>
            <a:xfrm>
              <a:off x="1235719" y="4965973"/>
              <a:ext cx="3385737" cy="346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4,195 </a:t>
              </a:r>
              <a:r>
                <a:rPr lang="en-US" sz="1600" b="1" dirty="0" err="1" smtClean="0"/>
                <a:t>ptcpts</a:t>
              </a:r>
              <a:r>
                <a:rPr lang="en-US" sz="1600" b="1" dirty="0" smtClean="0"/>
                <a:t>. surveyed 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6292" y="5749629"/>
              <a:ext cx="7771991" cy="686414"/>
              <a:chOff x="1592968" y="4294569"/>
              <a:chExt cx="8679210" cy="77003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592968" y="4294569"/>
                <a:ext cx="2798058" cy="770030"/>
                <a:chOff x="5182364" y="4588754"/>
                <a:chExt cx="2798058" cy="77003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5185999" y="4588754"/>
                  <a:ext cx="2794039" cy="210074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182364" y="4798873"/>
                  <a:ext cx="2794039" cy="348014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186383" y="5146887"/>
                  <a:ext cx="2794039" cy="211897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103643" y="4388794"/>
                <a:ext cx="5168535" cy="475669"/>
                <a:chOff x="4278695" y="5797745"/>
                <a:chExt cx="5168535" cy="47566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282010" y="6134266"/>
                  <a:ext cx="5161905" cy="13914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285325" y="5958959"/>
                  <a:ext cx="5161905" cy="139148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278695" y="5797745"/>
                  <a:ext cx="5161905" cy="13914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27985" y="4690881"/>
                <a:ext cx="556913" cy="36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221621" y="3041636"/>
              <a:ext cx="5630022" cy="41016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>
                  <a:hlinkClick r:id="rId8"/>
                </a:rPr>
                <a:t>Medication Survey Form (</a:t>
              </a:r>
              <a:r>
                <a:rPr lang="en-US" sz="3200" b="1" dirty="0" err="1" smtClean="0">
                  <a:hlinkClick r:id="rId8"/>
                </a:rPr>
                <a:t>MSRb</a:t>
              </a:r>
              <a:r>
                <a:rPr lang="en-US" sz="3200" b="1" dirty="0" smtClean="0">
                  <a:hlinkClick r:id="rId8"/>
                </a:rPr>
                <a:t>)</a:t>
              </a:r>
              <a:endParaRPr lang="en-US" sz="32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75455" y="2219465"/>
            <a:ext cx="248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practically approach imputing these values?</a:t>
            </a:r>
            <a:endParaRPr lang="en-US" sz="16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502678" y="1562893"/>
            <a:ext cx="2172777" cy="1079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>
            <a:off x="7502678" y="2634964"/>
            <a:ext cx="2172777" cy="1046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537249" y="3876651"/>
            <a:ext cx="3587824" cy="2341456"/>
            <a:chOff x="8284805" y="3714280"/>
            <a:chExt cx="3771900" cy="2341456"/>
          </a:xfrm>
        </p:grpSpPr>
        <p:sp>
          <p:nvSpPr>
            <p:cNvPr id="11" name="Cloud 10"/>
            <p:cNvSpPr/>
            <p:nvPr/>
          </p:nvSpPr>
          <p:spPr>
            <a:xfrm>
              <a:off x="8284805" y="3714280"/>
              <a:ext cx="3771900" cy="2341456"/>
            </a:xfrm>
            <a:prstGeom prst="clou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83734" y="4107389"/>
              <a:ext cx="24883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Use the first two questions from the medication survey to determine why participant </a:t>
              </a:r>
              <a:r>
                <a:rPr lang="en-US" sz="1600" i="1" u="sng" dirty="0" smtClean="0"/>
                <a:t>did not appear in the medications database</a:t>
              </a:r>
              <a:r>
                <a:rPr lang="en-US" sz="1600" i="1" dirty="0" smtClean="0"/>
                <a:t>.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6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6524" y="1371189"/>
            <a:ext cx="3758184" cy="4702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0478" y="1516304"/>
            <a:ext cx="3749040" cy="4359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Meds Database + Self-Reported Accountability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25214" y="5104000"/>
            <a:ext cx="2797293" cy="464009"/>
            <a:chOff x="1802699" y="5171681"/>
            <a:chExt cx="2797293" cy="464009"/>
          </a:xfrm>
        </p:grpSpPr>
        <p:sp>
          <p:nvSpPr>
            <p:cNvPr id="9" name="Rectangle 8"/>
            <p:cNvSpPr/>
            <p:nvPr/>
          </p:nvSpPr>
          <p:spPr>
            <a:xfrm>
              <a:off x="1802701" y="5495528"/>
              <a:ext cx="2797291" cy="140162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2700" y="5351664"/>
              <a:ext cx="2797291" cy="14016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2699" y="5171681"/>
              <a:ext cx="2797291" cy="161127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2451" y="2392512"/>
            <a:ext cx="2797293" cy="3373636"/>
            <a:chOff x="7393897" y="2222533"/>
            <a:chExt cx="2797293" cy="3373636"/>
          </a:xfrm>
        </p:grpSpPr>
        <p:sp>
          <p:nvSpPr>
            <p:cNvPr id="15" name="Rectangle 14"/>
            <p:cNvSpPr/>
            <p:nvPr/>
          </p:nvSpPr>
          <p:spPr>
            <a:xfrm>
              <a:off x="8455979" y="2223876"/>
              <a:ext cx="838155" cy="45961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94871" y="2377785"/>
              <a:ext cx="685800" cy="150259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94871" y="2222533"/>
              <a:ext cx="685800" cy="156792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94871" y="2528044"/>
              <a:ext cx="685800" cy="153909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3899" y="5456007"/>
              <a:ext cx="2797291" cy="140162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3898" y="5302618"/>
              <a:ext cx="2797291" cy="14016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3897" y="5130892"/>
              <a:ext cx="2797291" cy="152870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67044" y="2393855"/>
            <a:ext cx="828790" cy="459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2996" y="2393855"/>
            <a:ext cx="685800" cy="15544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00153" y="2698023"/>
            <a:ext cx="685800" cy="15544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6701" y="2542787"/>
            <a:ext cx="685800" cy="15544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1829" y="1574214"/>
            <a:ext cx="248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Only update missing values</a:t>
            </a:r>
            <a:endParaRPr lang="en-US" sz="16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791075" y="1912768"/>
            <a:ext cx="1035054" cy="240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69978" y="1912768"/>
            <a:ext cx="1834232" cy="31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526" y="3962749"/>
            <a:ext cx="3886200" cy="2744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8342" y="1052576"/>
            <a:ext cx="4049197" cy="2736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How do these compare to self-reports?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19352" y="2214600"/>
            <a:ext cx="2407779" cy="1210910"/>
            <a:chOff x="8219352" y="2214600"/>
            <a:chExt cx="2407779" cy="1210910"/>
          </a:xfrm>
        </p:grpSpPr>
        <p:sp>
          <p:nvSpPr>
            <p:cNvPr id="7" name="Rectangle 6"/>
            <p:cNvSpPr/>
            <p:nvPr/>
          </p:nvSpPr>
          <p:spPr>
            <a:xfrm>
              <a:off x="8219352" y="2620838"/>
              <a:ext cx="457200" cy="4023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32514" y="2214600"/>
              <a:ext cx="457200" cy="400413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4198" y="3023174"/>
              <a:ext cx="1072933" cy="402336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36199" y="4482360"/>
            <a:ext cx="3771900" cy="2341456"/>
            <a:chOff x="8284805" y="3714280"/>
            <a:chExt cx="3771900" cy="2341456"/>
          </a:xfrm>
        </p:grpSpPr>
        <p:sp>
          <p:nvSpPr>
            <p:cNvPr id="20" name="Cloud 19"/>
            <p:cNvSpPr/>
            <p:nvPr/>
          </p:nvSpPr>
          <p:spPr>
            <a:xfrm>
              <a:off x="8284805" y="3714280"/>
              <a:ext cx="3771900" cy="2341456"/>
            </a:xfrm>
            <a:prstGeom prst="clou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83734" y="4107389"/>
              <a:ext cx="24883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Use the medication-specific queries on the medication survey when our </a:t>
              </a:r>
              <a:r>
                <a:rPr lang="en-US" sz="1600" i="1" u="sng" dirty="0" smtClean="0"/>
                <a:t>previous efforts are unsuccessful</a:t>
              </a:r>
              <a:r>
                <a:rPr lang="en-US" sz="1600" i="1" dirty="0" smtClean="0"/>
                <a:t> in classifying medication use.</a:t>
              </a:r>
              <a:endParaRPr lang="en-US" sz="1600" i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93" y="1225282"/>
            <a:ext cx="6519672" cy="348609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467316" y="5961504"/>
            <a:ext cx="1072933" cy="402336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28248" y="5179504"/>
            <a:ext cx="457200" cy="40041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47010" y="5571561"/>
            <a:ext cx="457200" cy="4023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1044" y="903713"/>
            <a:ext cx="4282511" cy="5788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658" y="974819"/>
            <a:ext cx="4533333" cy="579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Meds Database + Self-Reported Accountability + Self-Reported Medication Use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1581499" y="2264453"/>
            <a:ext cx="584457" cy="13731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9434" y="3174344"/>
            <a:ext cx="854659" cy="449074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16365" y="3177110"/>
            <a:ext cx="1231107" cy="457665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59434" y="2257652"/>
            <a:ext cx="2088038" cy="45136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530" y="2715637"/>
            <a:ext cx="2084942" cy="4548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987991" y="3371850"/>
            <a:ext cx="2549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76941" y="2981325"/>
            <a:ext cx="248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Update missing values</a:t>
            </a:r>
            <a:endParaRPr lang="en-US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877280" y="6144023"/>
            <a:ext cx="2853134" cy="1463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77280" y="5988268"/>
            <a:ext cx="2852928" cy="14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79851" y="6309188"/>
            <a:ext cx="2852928" cy="14630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42445" y="2480533"/>
            <a:ext cx="605896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4211" y="1902525"/>
            <a:ext cx="2488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Update discordant information</a:t>
            </a:r>
            <a:endParaRPr lang="en-US" sz="1600" b="1" dirty="0"/>
          </a:p>
        </p:txBody>
      </p:sp>
      <p:sp>
        <p:nvSpPr>
          <p:cNvPr id="45" name="Rectangle 44"/>
          <p:cNvSpPr/>
          <p:nvPr/>
        </p:nvSpPr>
        <p:spPr>
          <a:xfrm>
            <a:off x="7912466" y="2283381"/>
            <a:ext cx="584457" cy="12859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490401" y="3140251"/>
            <a:ext cx="854659" cy="43110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47332" y="3143018"/>
            <a:ext cx="1231107" cy="42633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490401" y="2283381"/>
            <a:ext cx="2088038" cy="43225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93497" y="2703415"/>
            <a:ext cx="2084942" cy="4329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90978" y="6098886"/>
            <a:ext cx="2853134" cy="1463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290978" y="5943131"/>
            <a:ext cx="2852928" cy="14154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93549" y="6264051"/>
            <a:ext cx="2852928" cy="14630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8945" y="5681261"/>
            <a:ext cx="4572000" cy="919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691" y="4507179"/>
            <a:ext cx="3091888" cy="2316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" y="3673875"/>
            <a:ext cx="6620256" cy="15426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6590" y="26407"/>
            <a:ext cx="3694176" cy="407633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1608" y="31713"/>
            <a:ext cx="6602260" cy="3206033"/>
            <a:chOff x="221621" y="86960"/>
            <a:chExt cx="7671583" cy="4461151"/>
          </a:xfrm>
        </p:grpSpPr>
        <p:grpSp>
          <p:nvGrpSpPr>
            <p:cNvPr id="7" name="Group 6"/>
            <p:cNvGrpSpPr/>
            <p:nvPr/>
          </p:nvGrpSpPr>
          <p:grpSpPr>
            <a:xfrm>
              <a:off x="221621" y="806496"/>
              <a:ext cx="6583050" cy="3741615"/>
              <a:chOff x="156307" y="237328"/>
              <a:chExt cx="6583050" cy="37416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307" y="237328"/>
                <a:ext cx="6583050" cy="3741615"/>
              </a:xfrm>
              <a:prstGeom prst="rect">
                <a:avLst/>
              </a:prstGeom>
              <a:noFill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036056" y="1339469"/>
                <a:ext cx="1703301" cy="115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3,574 </a:t>
                </a:r>
                <a:r>
                  <a:rPr lang="en-US" sz="1600" b="1" dirty="0" err="1" smtClean="0"/>
                  <a:t>ptcpts</a:t>
                </a:r>
                <a:r>
                  <a:rPr lang="en-US" sz="1600" b="1" dirty="0" smtClean="0"/>
                  <a:t>. contributing 21,472 obs.</a:t>
                </a:r>
              </a:p>
            </p:txBody>
          </p:sp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221621" y="86960"/>
              <a:ext cx="7671583" cy="64633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/>
                <a:t>Medication (MEDCODES) Database</a:t>
              </a:r>
              <a:endParaRPr lang="en-US" sz="32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9589" y="3191864"/>
            <a:ext cx="8591461" cy="3354914"/>
            <a:chOff x="221621" y="3041636"/>
            <a:chExt cx="8706662" cy="3429031"/>
          </a:xfrm>
        </p:grpSpPr>
        <p:sp>
          <p:nvSpPr>
            <p:cNvPr id="36" name="TextBox 35"/>
            <p:cNvSpPr txBox="1"/>
            <p:nvPr/>
          </p:nvSpPr>
          <p:spPr>
            <a:xfrm>
              <a:off x="1235719" y="4965974"/>
              <a:ext cx="3385737" cy="34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3,813 </a:t>
              </a:r>
              <a:r>
                <a:rPr lang="en-US" sz="1600" b="1" dirty="0" err="1" smtClean="0"/>
                <a:t>ptcpts</a:t>
              </a:r>
              <a:r>
                <a:rPr lang="en-US" sz="1600" b="1" dirty="0" smtClean="0"/>
                <a:t>. surveyed 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12989" y="5671011"/>
              <a:ext cx="7815294" cy="799656"/>
              <a:chOff x="1544610" y="4206378"/>
              <a:chExt cx="8727568" cy="89706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544610" y="4206378"/>
                <a:ext cx="2798059" cy="897067"/>
                <a:chOff x="5134006" y="4500563"/>
                <a:chExt cx="2798059" cy="897067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5137640" y="4500563"/>
                  <a:ext cx="2794038" cy="210074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134006" y="4710683"/>
                  <a:ext cx="2794040" cy="348014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138026" y="5058698"/>
                  <a:ext cx="2794039" cy="338932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103643" y="4388794"/>
                <a:ext cx="5168535" cy="475669"/>
                <a:chOff x="4278695" y="5797745"/>
                <a:chExt cx="5168535" cy="47566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282010" y="6134266"/>
                  <a:ext cx="5161905" cy="13914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285325" y="5958959"/>
                  <a:ext cx="5161905" cy="139148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278695" y="5797745"/>
                  <a:ext cx="5161905" cy="13914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27985" y="4690881"/>
                <a:ext cx="556913" cy="36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221621" y="3041636"/>
              <a:ext cx="5630022" cy="41016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>
                  <a:hlinkClick r:id="rId8"/>
                </a:rPr>
                <a:t>Medication Survey Form (</a:t>
              </a:r>
              <a:r>
                <a:rPr lang="en-US" sz="3200" b="1" dirty="0" err="1" smtClean="0">
                  <a:hlinkClick r:id="rId8"/>
                </a:rPr>
                <a:t>MSRc</a:t>
              </a:r>
              <a:r>
                <a:rPr lang="en-US" sz="3200" b="1" dirty="0" smtClean="0">
                  <a:hlinkClick r:id="rId8"/>
                </a:rPr>
                <a:t>)</a:t>
              </a:r>
              <a:endParaRPr lang="en-US" sz="32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75455" y="2219465"/>
            <a:ext cx="248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practically approach imputing these values?</a:t>
            </a:r>
            <a:endParaRPr lang="en-US" sz="16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502678" y="1562893"/>
            <a:ext cx="2172777" cy="1079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>
            <a:off x="7502678" y="2634964"/>
            <a:ext cx="2172777" cy="1046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537249" y="3876651"/>
            <a:ext cx="3587824" cy="2341456"/>
            <a:chOff x="8284805" y="3714280"/>
            <a:chExt cx="3771900" cy="2341456"/>
          </a:xfrm>
        </p:grpSpPr>
        <p:sp>
          <p:nvSpPr>
            <p:cNvPr id="11" name="Cloud 10"/>
            <p:cNvSpPr/>
            <p:nvPr/>
          </p:nvSpPr>
          <p:spPr>
            <a:xfrm>
              <a:off x="8284805" y="3714280"/>
              <a:ext cx="3771900" cy="2341456"/>
            </a:xfrm>
            <a:prstGeom prst="clou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83734" y="4107389"/>
              <a:ext cx="24883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Use the first two questions from the medication survey to determine why participant </a:t>
              </a:r>
              <a:r>
                <a:rPr lang="en-US" sz="1600" i="1" u="sng" dirty="0" smtClean="0"/>
                <a:t>did not appear in the medications database</a:t>
              </a:r>
              <a:r>
                <a:rPr lang="en-US" sz="1600" i="1" dirty="0" smtClean="0"/>
                <a:t>.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1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306</Words>
  <Application>Microsoft Office PowerPoint</Application>
  <PresentationFormat>Widescreen</PresentationFormat>
  <Paragraphs>42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Meds Database + Self-Reported Accountability</vt:lpstr>
      <vt:lpstr>How do these compare to self-reports?</vt:lpstr>
      <vt:lpstr>Meds Database + Self-Reported Accountability + Self-Reported Medication Use</vt:lpstr>
      <vt:lpstr>PowerPoint Presentation</vt:lpstr>
      <vt:lpstr>Meds Database + Self-Reported Accountability</vt:lpstr>
      <vt:lpstr>How do these compare to self-reports?</vt:lpstr>
      <vt:lpstr>Meds Database + Self-Reported Accountability + Self-Reported Medication Use</vt:lpstr>
      <vt:lpstr>PowerPoint Presentation</vt:lpstr>
      <vt:lpstr>Meds Database + Self-Reported Accountability</vt:lpstr>
      <vt:lpstr>How do these compare to self-reports?</vt:lpstr>
      <vt:lpstr>Meds Database + Self-Reported Accountability + Self-Reported Medication Use</vt:lpstr>
    </vt:vector>
  </TitlesOfParts>
  <Company>UMMC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Blackshear</dc:creator>
  <cp:lastModifiedBy>Chad Blackshear</cp:lastModifiedBy>
  <cp:revision>46</cp:revision>
  <dcterms:created xsi:type="dcterms:W3CDTF">2016-06-28T20:52:01Z</dcterms:created>
  <dcterms:modified xsi:type="dcterms:W3CDTF">2016-07-25T15:16:40Z</dcterms:modified>
</cp:coreProperties>
</file>