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0"/>
  </p:notesMasterIdLst>
  <p:sldIdLst>
    <p:sldId id="256" r:id="rId2"/>
    <p:sldId id="259" r:id="rId3"/>
    <p:sldId id="257" r:id="rId4"/>
    <p:sldId id="264"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623" autoAdjust="0"/>
  </p:normalViewPr>
  <p:slideViewPr>
    <p:cSldViewPr snapToGrid="0">
      <p:cViewPr varScale="1">
        <p:scale>
          <a:sx n="63" d="100"/>
          <a:sy n="63"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F3AA3-7214-4153-87EF-DA4F88579EF4}"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E7DAE-F324-478B-B027-DBD1548A37B6}" type="slidenum">
              <a:rPr lang="en-US" smtClean="0"/>
              <a:t>‹#›</a:t>
            </a:fld>
            <a:endParaRPr lang="en-US"/>
          </a:p>
        </p:txBody>
      </p:sp>
    </p:spTree>
    <p:extLst>
      <p:ext uri="{BB962C8B-B14F-4D97-AF65-F5344CB8AC3E}">
        <p14:creationId xmlns:p14="http://schemas.microsoft.com/office/powerpoint/2010/main" val="5034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Referring to the previous slide of state GDP we noticed a positive correlation between California’s state GDP change from 2008 to 2018 and Unemployment rate change from 2008 to 2018 as being in the top 5.  I also noticed that Louisiana had very little change from 2008 to 2018 in state GDP and in unemployment change from 2008 to 2018. Another Inference that can be observed from the State GDP and the Unemployment rate changes is how Wyoming was one of the worst states that recovered from the 2008 financial crisis with a GDP decreased by 29.7% and unemployment increased by 1% since 2008 to 2018.</a:t>
            </a:r>
          </a:p>
        </p:txBody>
      </p:sp>
      <p:sp>
        <p:nvSpPr>
          <p:cNvPr id="4" name="Slide Number Placeholder 3"/>
          <p:cNvSpPr>
            <a:spLocks noGrp="1"/>
          </p:cNvSpPr>
          <p:nvPr>
            <p:ph type="sldNum" sz="quarter" idx="5"/>
          </p:nvPr>
        </p:nvSpPr>
        <p:spPr/>
        <p:txBody>
          <a:bodyPr/>
          <a:lstStyle/>
          <a:p>
            <a:fld id="{0827322D-BB12-47CC-8A49-F7A77F4911AD}" type="slidenum">
              <a:rPr lang="en-US" smtClean="0"/>
              <a:t>4</a:t>
            </a:fld>
            <a:endParaRPr lang="en-US"/>
          </a:p>
        </p:txBody>
      </p:sp>
    </p:spTree>
    <p:extLst>
      <p:ext uri="{BB962C8B-B14F-4D97-AF65-F5344CB8AC3E}">
        <p14:creationId xmlns:p14="http://schemas.microsoft.com/office/powerpoint/2010/main" val="193549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Expected to see consistent negative correlation between decrease in poverty rate and increase in GDP.  07-08 % change in GDP vs. change in poverty showed a low positive correlation and high p-value </a:t>
            </a:r>
          </a:p>
          <a:p>
            <a:r>
              <a:rPr lang="en-US" dirty="0"/>
              <a:t>indicating changes in the variables do not affect each other. 08-17 % change in GDP vs. change in poverty showed trend more in line with hypothesis: increases in GDP correlated with decreases in poverty rate.  Best r^2 value</a:t>
            </a:r>
          </a:p>
          <a:p>
            <a:r>
              <a:rPr lang="en-US" dirty="0"/>
              <a:t>and low p-value indicating a trend is apparent, but with lots of noise/variability.</a:t>
            </a:r>
          </a:p>
          <a:p>
            <a:r>
              <a:rPr lang="en-US" dirty="0"/>
              <a:t>Conclusion 1: In general over the long term recovery, states that have higher increases in GDP have greater decreases in poverty rates although there is a lot variability</a:t>
            </a:r>
          </a:p>
          <a:p>
            <a:r>
              <a:rPr lang="en-US" dirty="0"/>
              <a:t>Interesting to note that 07-08 had all positive change in GDP while 08-17 had 2 states with large decreases in GDP.  Possibly due to no </a:t>
            </a:r>
            <a:r>
              <a:rPr lang="en-US" dirty="0" err="1"/>
              <a:t>recovey</a:t>
            </a:r>
            <a:r>
              <a:rPr lang="en-US" dirty="0"/>
              <a:t>, changes in industry. Also possibly 07-08 </a:t>
            </a:r>
            <a:r>
              <a:rPr lang="en-US" dirty="0" err="1"/>
              <a:t>gdp</a:t>
            </a:r>
            <a:r>
              <a:rPr lang="en-US" dirty="0"/>
              <a:t> wasn’t fully affected, maybe 07-09 would be better indicator.</a:t>
            </a:r>
          </a:p>
          <a:p>
            <a:pPr marL="228600" indent="-228600">
              <a:buAutoNum type="arabicPeriod" startAt="2"/>
            </a:pPr>
            <a:r>
              <a:rPr lang="en-US" dirty="0"/>
              <a:t>Expected to see that with higher decreases in unemployment rate would have higher decreases in poverty rates.  07-08 % change in unemployment rate vs. change in poverty rate show low positive correlation. P-value beyond 95% confidence range so not a good fit. 08-17 % change in unemployment rate vs. change in poverty rate shows a positive correlation between change in poverty rate and % change in unemployment rate. Low r2, but also low p-value suggesting model is okay to use over the long run, but has high variability.  </a:t>
            </a:r>
          </a:p>
          <a:p>
            <a:pPr marL="0" indent="0">
              <a:buNone/>
            </a:pPr>
            <a:r>
              <a:rPr lang="en-US" dirty="0"/>
              <a:t>Conclusion 2:  In general over the long term recovery, states that have greater decreases in the unemployment rate have greater decreases in the poverty rate although there is a lot variability.</a:t>
            </a:r>
          </a:p>
          <a:p>
            <a:pPr marL="0" indent="0">
              <a:buNone/>
            </a:pPr>
            <a:r>
              <a:rPr lang="en-US" dirty="0"/>
              <a:t>Interesting to note that 07-08 only 2 states had decreases in unemployment rate, but mixed range of changes in poverty rates. Also from 07-08 increases in all states unemployment rates except 2 but over long run/recovery, majority had decreases in unemployment rates</a:t>
            </a:r>
          </a:p>
        </p:txBody>
      </p:sp>
      <p:sp>
        <p:nvSpPr>
          <p:cNvPr id="4" name="Slide Number Placeholder 3"/>
          <p:cNvSpPr>
            <a:spLocks noGrp="1"/>
          </p:cNvSpPr>
          <p:nvPr>
            <p:ph type="sldNum" sz="quarter" idx="5"/>
          </p:nvPr>
        </p:nvSpPr>
        <p:spPr/>
        <p:txBody>
          <a:bodyPr/>
          <a:lstStyle/>
          <a:p>
            <a:fld id="{416E7DAE-F324-478B-B027-DBD1548A37B6}" type="slidenum">
              <a:rPr lang="en-US" smtClean="0"/>
              <a:t>5</a:t>
            </a:fld>
            <a:endParaRPr lang="en-US"/>
          </a:p>
        </p:txBody>
      </p:sp>
    </p:spTree>
    <p:extLst>
      <p:ext uri="{BB962C8B-B14F-4D97-AF65-F5344CB8AC3E}">
        <p14:creationId xmlns:p14="http://schemas.microsoft.com/office/powerpoint/2010/main" val="186174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36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855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5173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3546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217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9510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71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768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267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42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76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11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79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23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21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5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7/5/2019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3881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88BD5E26-A679-4EC3-BEF3-AE46A1F62016}"/>
              </a:ext>
            </a:extLst>
          </p:cNvPr>
          <p:cNvPicPr>
            <a:picLocks noChangeAspect="1"/>
          </p:cNvPicPr>
          <p:nvPr/>
        </p:nvPicPr>
        <p:blipFill rotWithShape="1">
          <a:blip r:embed="rId3">
            <a:alphaModFix amt="35000"/>
          </a:blip>
          <a:srcRect t="18827" b="16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12A8026-6E08-47CB-A323-12BA9BEA6980}"/>
              </a:ext>
            </a:extLst>
          </p:cNvPr>
          <p:cNvSpPr>
            <a:spLocks noGrp="1"/>
          </p:cNvSpPr>
          <p:nvPr>
            <p:ph type="ctrTitle"/>
          </p:nvPr>
        </p:nvSpPr>
        <p:spPr/>
        <p:txBody>
          <a:bodyPr>
            <a:normAutofit fontScale="90000"/>
          </a:bodyPr>
          <a:lstStyle/>
          <a:p>
            <a:r>
              <a:rPr lang="en-US" dirty="0"/>
              <a:t>Economic Analysis: U.S. States since the 2008 Recession</a:t>
            </a:r>
          </a:p>
        </p:txBody>
      </p:sp>
      <p:sp>
        <p:nvSpPr>
          <p:cNvPr id="3" name="Subtitle 2">
            <a:extLst>
              <a:ext uri="{FF2B5EF4-FFF2-40B4-BE49-F238E27FC236}">
                <a16:creationId xmlns:a16="http://schemas.microsoft.com/office/drawing/2014/main" id="{CF3C58A6-3AAB-49A8-92E7-FD63ABA6816D}"/>
              </a:ext>
            </a:extLst>
          </p:cNvPr>
          <p:cNvSpPr>
            <a:spLocks noGrp="1"/>
          </p:cNvSpPr>
          <p:nvPr>
            <p:ph type="subTitle" idx="1"/>
          </p:nvPr>
        </p:nvSpPr>
        <p:spPr/>
        <p:txBody>
          <a:bodyPr>
            <a:normAutofit/>
          </a:bodyPr>
          <a:lstStyle/>
          <a:p>
            <a:endParaRPr lang="en-US"/>
          </a:p>
        </p:txBody>
      </p:sp>
    </p:spTree>
    <p:extLst>
      <p:ext uri="{BB962C8B-B14F-4D97-AF65-F5344CB8AC3E}">
        <p14:creationId xmlns:p14="http://schemas.microsoft.com/office/powerpoint/2010/main" val="398434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28DA-0EF4-4DBD-A6BD-28F666FCA2A6}"/>
              </a:ext>
            </a:extLst>
          </p:cNvPr>
          <p:cNvSpPr>
            <a:spLocks noGrp="1"/>
          </p:cNvSpPr>
          <p:nvPr>
            <p:ph type="title"/>
          </p:nvPr>
        </p:nvSpPr>
        <p:spPr>
          <a:xfrm>
            <a:off x="266698" y="1136649"/>
            <a:ext cx="11645899" cy="1752599"/>
          </a:xfrm>
        </p:spPr>
        <p:txBody>
          <a:bodyPr>
            <a:normAutofit fontScale="90000"/>
          </a:bodyPr>
          <a:lstStyle/>
          <a:p>
            <a:pPr algn="l"/>
            <a:br>
              <a:rPr lang="en-US" dirty="0"/>
            </a:br>
            <a:r>
              <a:rPr lang="en-US" dirty="0"/>
              <a:t>1. Determine which states were the most/least affected by the 2008 Recession and which recovered the best/worst</a:t>
            </a:r>
            <a:br>
              <a:rPr lang="en-US" dirty="0"/>
            </a:br>
            <a:r>
              <a:rPr lang="en-US" dirty="0"/>
              <a:t>2. Test factors that we think correlate with the most/least affected states.</a:t>
            </a:r>
          </a:p>
        </p:txBody>
      </p:sp>
      <p:sp>
        <p:nvSpPr>
          <p:cNvPr id="3" name="Content Placeholder 2">
            <a:extLst>
              <a:ext uri="{FF2B5EF4-FFF2-40B4-BE49-F238E27FC236}">
                <a16:creationId xmlns:a16="http://schemas.microsoft.com/office/drawing/2014/main" id="{B58CDDE2-8CB7-4883-B1CD-87B6B357D974}"/>
              </a:ext>
            </a:extLst>
          </p:cNvPr>
          <p:cNvSpPr>
            <a:spLocks noGrp="1"/>
          </p:cNvSpPr>
          <p:nvPr>
            <p:ph idx="1"/>
          </p:nvPr>
        </p:nvSpPr>
        <p:spPr>
          <a:xfrm>
            <a:off x="1080292" y="3708399"/>
            <a:ext cx="10018713" cy="1866901"/>
          </a:xfrm>
        </p:spPr>
        <p:txBody>
          <a:bodyPr>
            <a:normAutofit/>
          </a:bodyPr>
          <a:lstStyle/>
          <a:p>
            <a:r>
              <a:rPr lang="en-US" dirty="0"/>
              <a:t>Method:</a:t>
            </a:r>
          </a:p>
          <a:p>
            <a:pPr lvl="1"/>
            <a:r>
              <a:rPr lang="en-US" dirty="0"/>
              <a:t>Two indicators:</a:t>
            </a:r>
          </a:p>
          <a:p>
            <a:pPr lvl="2"/>
            <a:r>
              <a:rPr lang="en-US" dirty="0"/>
              <a:t>1.  Change in State GDP by year</a:t>
            </a:r>
          </a:p>
          <a:p>
            <a:pPr lvl="2"/>
            <a:r>
              <a:rPr lang="en-US" dirty="0"/>
              <a:t>2.  Change in Unemployment rate by year</a:t>
            </a:r>
          </a:p>
        </p:txBody>
      </p:sp>
      <p:sp>
        <p:nvSpPr>
          <p:cNvPr id="4" name="Content Placeholder 2">
            <a:extLst>
              <a:ext uri="{FF2B5EF4-FFF2-40B4-BE49-F238E27FC236}">
                <a16:creationId xmlns:a16="http://schemas.microsoft.com/office/drawing/2014/main" id="{0228E6CD-6A65-484F-A493-244E023549C1}"/>
              </a:ext>
            </a:extLst>
          </p:cNvPr>
          <p:cNvSpPr txBox="1">
            <a:spLocks/>
          </p:cNvSpPr>
          <p:nvPr/>
        </p:nvSpPr>
        <p:spPr>
          <a:xfrm>
            <a:off x="1080290" y="5338311"/>
            <a:ext cx="10018713" cy="18669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Datasets were .csv files from data.gov &amp; census.gov</a:t>
            </a:r>
          </a:p>
        </p:txBody>
      </p:sp>
      <p:sp>
        <p:nvSpPr>
          <p:cNvPr id="5" name="TextBox 4">
            <a:extLst>
              <a:ext uri="{FF2B5EF4-FFF2-40B4-BE49-F238E27FC236}">
                <a16:creationId xmlns:a16="http://schemas.microsoft.com/office/drawing/2014/main" id="{0071B35D-854B-4285-BEBB-01F271A11399}"/>
              </a:ext>
            </a:extLst>
          </p:cNvPr>
          <p:cNvSpPr txBox="1"/>
          <p:nvPr/>
        </p:nvSpPr>
        <p:spPr>
          <a:xfrm>
            <a:off x="3981448" y="215896"/>
            <a:ext cx="4216400" cy="646331"/>
          </a:xfrm>
          <a:prstGeom prst="rect">
            <a:avLst/>
          </a:prstGeom>
          <a:noFill/>
        </p:spPr>
        <p:txBody>
          <a:bodyPr wrap="square" rtlCol="0">
            <a:spAutoFit/>
          </a:bodyPr>
          <a:lstStyle/>
          <a:p>
            <a:pPr algn="ctr"/>
            <a:r>
              <a:rPr lang="en-US" sz="3600" u="sng" dirty="0"/>
              <a:t>Objective:</a:t>
            </a:r>
          </a:p>
        </p:txBody>
      </p:sp>
    </p:spTree>
    <p:extLst>
      <p:ext uri="{BB962C8B-B14F-4D97-AF65-F5344CB8AC3E}">
        <p14:creationId xmlns:p14="http://schemas.microsoft.com/office/powerpoint/2010/main" val="12331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912E2-E4E8-463E-8A53-1B4841521998}"/>
              </a:ext>
            </a:extLst>
          </p:cNvPr>
          <p:cNvSpPr txBox="1"/>
          <p:nvPr/>
        </p:nvSpPr>
        <p:spPr>
          <a:xfrm>
            <a:off x="3152710" y="215899"/>
            <a:ext cx="5283200" cy="584775"/>
          </a:xfrm>
          <a:prstGeom prst="rect">
            <a:avLst/>
          </a:prstGeom>
          <a:noFill/>
        </p:spPr>
        <p:txBody>
          <a:bodyPr wrap="square" rtlCol="0">
            <a:spAutoFit/>
          </a:bodyPr>
          <a:lstStyle/>
          <a:p>
            <a:pPr algn="ctr"/>
            <a:r>
              <a:rPr lang="en-US" sz="3200" dirty="0"/>
              <a:t>State GDP Changes</a:t>
            </a:r>
          </a:p>
        </p:txBody>
      </p:sp>
      <p:pic>
        <p:nvPicPr>
          <p:cNvPr id="14" name="Picture 13" descr="A close up of a map&#10;&#10;Description automatically generated">
            <a:extLst>
              <a:ext uri="{FF2B5EF4-FFF2-40B4-BE49-F238E27FC236}">
                <a16:creationId xmlns:a16="http://schemas.microsoft.com/office/drawing/2014/main" id="{B2718195-68D9-464E-BF95-0AACDB12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 y="3536303"/>
            <a:ext cx="5607698" cy="3105798"/>
          </a:xfrm>
          <a:prstGeom prst="rect">
            <a:avLst/>
          </a:prstGeom>
        </p:spPr>
      </p:pic>
      <p:pic>
        <p:nvPicPr>
          <p:cNvPr id="18" name="Picture 17" descr="A close up of a map&#10;&#10;Description automatically generated">
            <a:extLst>
              <a:ext uri="{FF2B5EF4-FFF2-40B4-BE49-F238E27FC236}">
                <a16:creationId xmlns:a16="http://schemas.microsoft.com/office/drawing/2014/main" id="{FDFB1078-931E-493A-AC07-D04935C6F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886" y="3536302"/>
            <a:ext cx="5897502" cy="3105798"/>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B3C65B85-C18F-4E96-BB6B-7CFE26367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301" y="800675"/>
            <a:ext cx="3010320" cy="1991003"/>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764866D5-20E4-4AD5-B2F5-65853E3AC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8400" y="800675"/>
            <a:ext cx="2962688" cy="1971950"/>
          </a:xfrm>
          <a:prstGeom prst="rect">
            <a:avLst/>
          </a:prstGeom>
        </p:spPr>
      </p:pic>
    </p:spTree>
    <p:extLst>
      <p:ext uri="{BB962C8B-B14F-4D97-AF65-F5344CB8AC3E}">
        <p14:creationId xmlns:p14="http://schemas.microsoft.com/office/powerpoint/2010/main" val="66346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3180D5-8633-4CD8-A45D-7C640070E80E}"/>
              </a:ext>
            </a:extLst>
          </p:cNvPr>
          <p:cNvPicPr>
            <a:picLocks noChangeAspect="1"/>
          </p:cNvPicPr>
          <p:nvPr/>
        </p:nvPicPr>
        <p:blipFill>
          <a:blip r:embed="rId3"/>
          <a:stretch>
            <a:fillRect/>
          </a:stretch>
        </p:blipFill>
        <p:spPr>
          <a:xfrm>
            <a:off x="1136650" y="869815"/>
            <a:ext cx="3444875" cy="1879796"/>
          </a:xfrm>
          <a:prstGeom prst="rect">
            <a:avLst/>
          </a:prstGeom>
        </p:spPr>
      </p:pic>
      <p:sp>
        <p:nvSpPr>
          <p:cNvPr id="4" name="TextBox 3">
            <a:extLst>
              <a:ext uri="{FF2B5EF4-FFF2-40B4-BE49-F238E27FC236}">
                <a16:creationId xmlns:a16="http://schemas.microsoft.com/office/drawing/2014/main" id="{163702CE-91E1-450C-B2BB-19AFAB61B978}"/>
              </a:ext>
            </a:extLst>
          </p:cNvPr>
          <p:cNvSpPr txBox="1"/>
          <p:nvPr/>
        </p:nvSpPr>
        <p:spPr>
          <a:xfrm>
            <a:off x="3454400" y="285779"/>
            <a:ext cx="5283200" cy="584775"/>
          </a:xfrm>
          <a:prstGeom prst="rect">
            <a:avLst/>
          </a:prstGeom>
          <a:noFill/>
        </p:spPr>
        <p:txBody>
          <a:bodyPr wrap="square" rtlCol="0">
            <a:spAutoFit/>
          </a:bodyPr>
          <a:lstStyle/>
          <a:p>
            <a:r>
              <a:rPr lang="en-US" sz="3200" dirty="0"/>
              <a:t>Unemployment Rate Changes</a:t>
            </a:r>
          </a:p>
        </p:txBody>
      </p:sp>
      <p:pic>
        <p:nvPicPr>
          <p:cNvPr id="5" name="Picture 4">
            <a:extLst>
              <a:ext uri="{FF2B5EF4-FFF2-40B4-BE49-F238E27FC236}">
                <a16:creationId xmlns:a16="http://schemas.microsoft.com/office/drawing/2014/main" id="{32AE0382-6F5D-47A1-B290-BBA8DF582545}"/>
              </a:ext>
            </a:extLst>
          </p:cNvPr>
          <p:cNvPicPr>
            <a:picLocks noChangeAspect="1"/>
          </p:cNvPicPr>
          <p:nvPr/>
        </p:nvPicPr>
        <p:blipFill>
          <a:blip r:embed="rId4"/>
          <a:stretch>
            <a:fillRect/>
          </a:stretch>
        </p:blipFill>
        <p:spPr>
          <a:xfrm>
            <a:off x="7610475" y="870554"/>
            <a:ext cx="3444875" cy="1880536"/>
          </a:xfrm>
          <a:prstGeom prst="rect">
            <a:avLst/>
          </a:prstGeom>
        </p:spPr>
      </p:pic>
      <p:pic>
        <p:nvPicPr>
          <p:cNvPr id="7" name="Picture 6" descr="A close up of a map&#10;&#10;Description automatically generated">
            <a:extLst>
              <a:ext uri="{FF2B5EF4-FFF2-40B4-BE49-F238E27FC236}">
                <a16:creationId xmlns:a16="http://schemas.microsoft.com/office/drawing/2014/main" id="{27BB4152-9D83-496E-A5F9-FB07423B5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579" y="2971800"/>
            <a:ext cx="5896989" cy="37909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7DD6FB0-B95A-445D-86C8-3B94C6C95B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32" y="2971800"/>
            <a:ext cx="5896989" cy="3790922"/>
          </a:xfrm>
          <a:prstGeom prst="rect">
            <a:avLst/>
          </a:prstGeom>
        </p:spPr>
      </p:pic>
    </p:spTree>
    <p:extLst>
      <p:ext uri="{BB962C8B-B14F-4D97-AF65-F5344CB8AC3E}">
        <p14:creationId xmlns:p14="http://schemas.microsoft.com/office/powerpoint/2010/main" val="30808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6CA56-C841-444F-B384-3C69A5E13BF0}"/>
              </a:ext>
            </a:extLst>
          </p:cNvPr>
          <p:cNvSpPr txBox="1"/>
          <p:nvPr/>
        </p:nvSpPr>
        <p:spPr>
          <a:xfrm>
            <a:off x="0" y="0"/>
            <a:ext cx="12192000" cy="584775"/>
          </a:xfrm>
          <a:prstGeom prst="rect">
            <a:avLst/>
          </a:prstGeom>
          <a:noFill/>
        </p:spPr>
        <p:txBody>
          <a:bodyPr wrap="square" rtlCol="0">
            <a:spAutoFit/>
          </a:bodyPr>
          <a:lstStyle/>
          <a:p>
            <a:pPr algn="ctr"/>
            <a:r>
              <a:rPr lang="en-US" sz="3200" dirty="0"/>
              <a:t>Poverty Rates vs. Changes in GDP and Unemployment Rates</a:t>
            </a:r>
          </a:p>
        </p:txBody>
      </p:sp>
      <p:pic>
        <p:nvPicPr>
          <p:cNvPr id="8" name="Picture 7" descr="A close up of text on a white background&#10;&#10;Description automatically generated">
            <a:extLst>
              <a:ext uri="{FF2B5EF4-FFF2-40B4-BE49-F238E27FC236}">
                <a16:creationId xmlns:a16="http://schemas.microsoft.com/office/drawing/2014/main" id="{3AEBB89D-EA2E-4EEF-9EED-797495F15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78" y="4190033"/>
            <a:ext cx="4048177" cy="2540391"/>
          </a:xfrm>
          <a:prstGeom prst="rect">
            <a:avLst/>
          </a:prstGeom>
        </p:spPr>
      </p:pic>
      <p:pic>
        <p:nvPicPr>
          <p:cNvPr id="10" name="Picture 9" descr="A close up of a map&#10;&#10;Description automatically generated">
            <a:extLst>
              <a:ext uri="{FF2B5EF4-FFF2-40B4-BE49-F238E27FC236}">
                <a16:creationId xmlns:a16="http://schemas.microsoft.com/office/drawing/2014/main" id="{64CE0EC5-BFAA-482F-81BF-22BAC7917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45" y="4271057"/>
            <a:ext cx="3919063" cy="2459367"/>
          </a:xfrm>
          <a:prstGeom prst="rect">
            <a:avLst/>
          </a:prstGeom>
        </p:spPr>
      </p:pic>
      <p:pic>
        <p:nvPicPr>
          <p:cNvPr id="19" name="Picture 18" descr="A close up of a map&#10;&#10;Description automatically generated">
            <a:extLst>
              <a:ext uri="{FF2B5EF4-FFF2-40B4-BE49-F238E27FC236}">
                <a16:creationId xmlns:a16="http://schemas.microsoft.com/office/drawing/2014/main" id="{00B4171F-9C04-45E8-96CF-B31A6E03A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5281" y="584774"/>
            <a:ext cx="3914874" cy="2783466"/>
          </a:xfrm>
          <a:prstGeom prst="rect">
            <a:avLst/>
          </a:prstGeom>
        </p:spPr>
      </p:pic>
      <p:pic>
        <p:nvPicPr>
          <p:cNvPr id="24" name="Picture 23" descr="A close up of text on a white background&#10;&#10;Description automatically generated">
            <a:extLst>
              <a:ext uri="{FF2B5EF4-FFF2-40B4-BE49-F238E27FC236}">
                <a16:creationId xmlns:a16="http://schemas.microsoft.com/office/drawing/2014/main" id="{BFCBC338-1A26-47A6-B42C-9C0E2105CE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78" y="584774"/>
            <a:ext cx="3914876" cy="2783467"/>
          </a:xfrm>
          <a:prstGeom prst="rect">
            <a:avLst/>
          </a:prstGeom>
        </p:spPr>
      </p:pic>
      <p:pic>
        <p:nvPicPr>
          <p:cNvPr id="26" name="Picture 25" descr="A close up of a map&#10;&#10;Description automatically generated">
            <a:extLst>
              <a:ext uri="{FF2B5EF4-FFF2-40B4-BE49-F238E27FC236}">
                <a16:creationId xmlns:a16="http://schemas.microsoft.com/office/drawing/2014/main" id="{0F71F136-24D9-4A29-937F-A3FC6981CF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232" y="584774"/>
            <a:ext cx="3871204" cy="2752416"/>
          </a:xfrm>
          <a:prstGeom prst="rect">
            <a:avLst/>
          </a:prstGeom>
        </p:spPr>
      </p:pic>
      <p:pic>
        <p:nvPicPr>
          <p:cNvPr id="27" name="Picture 26">
            <a:extLst>
              <a:ext uri="{FF2B5EF4-FFF2-40B4-BE49-F238E27FC236}">
                <a16:creationId xmlns:a16="http://schemas.microsoft.com/office/drawing/2014/main" id="{D443CCD1-5AD6-4098-B807-CB24CB10D321}"/>
              </a:ext>
            </a:extLst>
          </p:cNvPr>
          <p:cNvPicPr>
            <a:picLocks noChangeAspect="1"/>
          </p:cNvPicPr>
          <p:nvPr/>
        </p:nvPicPr>
        <p:blipFill>
          <a:blip r:embed="rId8"/>
          <a:stretch>
            <a:fillRect/>
          </a:stretch>
        </p:blipFill>
        <p:spPr>
          <a:xfrm>
            <a:off x="4140730" y="3551858"/>
            <a:ext cx="3781425" cy="1276350"/>
          </a:xfrm>
          <a:prstGeom prst="rect">
            <a:avLst/>
          </a:prstGeom>
        </p:spPr>
      </p:pic>
    </p:spTree>
    <p:extLst>
      <p:ext uri="{BB962C8B-B14F-4D97-AF65-F5344CB8AC3E}">
        <p14:creationId xmlns:p14="http://schemas.microsoft.com/office/powerpoint/2010/main" val="203310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0BE4-E38E-4FF3-8BF0-2664C82E2580}"/>
              </a:ext>
            </a:extLst>
          </p:cNvPr>
          <p:cNvSpPr txBox="1"/>
          <p:nvPr/>
        </p:nvSpPr>
        <p:spPr>
          <a:xfrm>
            <a:off x="3454400" y="285779"/>
            <a:ext cx="5283200" cy="1077218"/>
          </a:xfrm>
          <a:prstGeom prst="rect">
            <a:avLst/>
          </a:prstGeom>
          <a:noFill/>
        </p:spPr>
        <p:txBody>
          <a:bodyPr wrap="square" rtlCol="0">
            <a:spAutoFit/>
          </a:bodyPr>
          <a:lstStyle/>
          <a:p>
            <a:pPr algn="ctr"/>
            <a:r>
              <a:rPr lang="en-US" sz="3200" dirty="0"/>
              <a:t>Net Domestic Migration Rate 2010-11 &amp; 2017-18</a:t>
            </a:r>
          </a:p>
        </p:txBody>
      </p:sp>
      <p:pic>
        <p:nvPicPr>
          <p:cNvPr id="4" name="Picture 3">
            <a:extLst>
              <a:ext uri="{FF2B5EF4-FFF2-40B4-BE49-F238E27FC236}">
                <a16:creationId xmlns:a16="http://schemas.microsoft.com/office/drawing/2014/main" id="{A051CA12-F7E4-49F4-973F-B94A0B72F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5550"/>
            <a:ext cx="5957456" cy="3829793"/>
          </a:xfrm>
          <a:prstGeom prst="rect">
            <a:avLst/>
          </a:prstGeom>
        </p:spPr>
      </p:pic>
      <p:pic>
        <p:nvPicPr>
          <p:cNvPr id="6" name="Picture 5">
            <a:extLst>
              <a:ext uri="{FF2B5EF4-FFF2-40B4-BE49-F238E27FC236}">
                <a16:creationId xmlns:a16="http://schemas.microsoft.com/office/drawing/2014/main" id="{857C57FE-13BE-4AC1-A1E6-2A31D1BCA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6" y="2995549"/>
            <a:ext cx="5957454" cy="3829793"/>
          </a:xfrm>
          <a:prstGeom prst="rect">
            <a:avLst/>
          </a:prstGeom>
        </p:spPr>
      </p:pic>
    </p:spTree>
    <p:extLst>
      <p:ext uri="{BB962C8B-B14F-4D97-AF65-F5344CB8AC3E}">
        <p14:creationId xmlns:p14="http://schemas.microsoft.com/office/powerpoint/2010/main" val="130474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0BE4-E38E-4FF3-8BF0-2664C82E2580}"/>
              </a:ext>
            </a:extLst>
          </p:cNvPr>
          <p:cNvSpPr txBox="1"/>
          <p:nvPr/>
        </p:nvSpPr>
        <p:spPr>
          <a:xfrm>
            <a:off x="839755" y="285779"/>
            <a:ext cx="10840510" cy="1077218"/>
          </a:xfrm>
          <a:prstGeom prst="rect">
            <a:avLst/>
          </a:prstGeom>
          <a:noFill/>
        </p:spPr>
        <p:txBody>
          <a:bodyPr wrap="square" rtlCol="0">
            <a:spAutoFit/>
          </a:bodyPr>
          <a:lstStyle/>
          <a:p>
            <a:pPr algn="ctr"/>
            <a:r>
              <a:rPr lang="en-US" sz="3200" dirty="0"/>
              <a:t>Migration Rates vs. Changes in GDP and Unemployment Rates</a:t>
            </a:r>
          </a:p>
          <a:p>
            <a:pPr algn="ctr"/>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D564D1B4-E794-4E6A-904C-DE89BE2CB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35" y="870554"/>
            <a:ext cx="4116249" cy="2753405"/>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3C95573-4C45-435D-8D8F-7349313D8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018" y="870554"/>
            <a:ext cx="3955038" cy="2753405"/>
          </a:xfrm>
          <a:prstGeom prst="rect">
            <a:avLst/>
          </a:prstGeom>
        </p:spPr>
      </p:pic>
      <p:pic>
        <p:nvPicPr>
          <p:cNvPr id="5" name="Picture 4">
            <a:extLst>
              <a:ext uri="{FF2B5EF4-FFF2-40B4-BE49-F238E27FC236}">
                <a16:creationId xmlns:a16="http://schemas.microsoft.com/office/drawing/2014/main" id="{D1E48C97-3CAE-45F6-A549-E44404562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35" y="3708651"/>
            <a:ext cx="4116249" cy="3087187"/>
          </a:xfrm>
          <a:prstGeom prst="rect">
            <a:avLst/>
          </a:prstGeom>
        </p:spPr>
      </p:pic>
      <p:pic>
        <p:nvPicPr>
          <p:cNvPr id="7" name="Picture 6">
            <a:extLst>
              <a:ext uri="{FF2B5EF4-FFF2-40B4-BE49-F238E27FC236}">
                <a16:creationId xmlns:a16="http://schemas.microsoft.com/office/drawing/2014/main" id="{E157D489-E725-449F-B3BA-88DC7ECA6C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2365" y="3708650"/>
            <a:ext cx="4116250" cy="3087188"/>
          </a:xfrm>
          <a:prstGeom prst="rect">
            <a:avLst/>
          </a:prstGeom>
        </p:spPr>
      </p:pic>
    </p:spTree>
    <p:extLst>
      <p:ext uri="{BB962C8B-B14F-4D97-AF65-F5344CB8AC3E}">
        <p14:creationId xmlns:p14="http://schemas.microsoft.com/office/powerpoint/2010/main" val="260694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BA260-B42B-4512-8741-BD07C89B71DA}"/>
              </a:ext>
            </a:extLst>
          </p:cNvPr>
          <p:cNvSpPr txBox="1"/>
          <p:nvPr/>
        </p:nvSpPr>
        <p:spPr>
          <a:xfrm>
            <a:off x="1136072" y="0"/>
            <a:ext cx="9919855" cy="584775"/>
          </a:xfrm>
          <a:prstGeom prst="rect">
            <a:avLst/>
          </a:prstGeom>
          <a:noFill/>
        </p:spPr>
        <p:txBody>
          <a:bodyPr wrap="square" rtlCol="0">
            <a:spAutoFit/>
          </a:bodyPr>
          <a:lstStyle/>
          <a:p>
            <a:pPr algn="ctr"/>
            <a:r>
              <a:rPr lang="en-US" sz="3200" dirty="0"/>
              <a:t>Summary</a:t>
            </a:r>
          </a:p>
        </p:txBody>
      </p:sp>
      <p:sp>
        <p:nvSpPr>
          <p:cNvPr id="4" name="TextBox 3">
            <a:extLst>
              <a:ext uri="{FF2B5EF4-FFF2-40B4-BE49-F238E27FC236}">
                <a16:creationId xmlns:a16="http://schemas.microsoft.com/office/drawing/2014/main" id="{9050E2E3-66E6-4A72-ADA6-364115DE8DF3}"/>
              </a:ext>
            </a:extLst>
          </p:cNvPr>
          <p:cNvSpPr txBox="1"/>
          <p:nvPr/>
        </p:nvSpPr>
        <p:spPr>
          <a:xfrm>
            <a:off x="0" y="480291"/>
            <a:ext cx="12192000" cy="5693866"/>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GDP, which states survived the recession the best? Which states were impacted the hardest by the recession?</a:t>
            </a:r>
          </a:p>
          <a:p>
            <a:r>
              <a:rPr lang="en-US" sz="1400" dirty="0"/>
              <a:t>GDP Findings: 1. North Dakota was the only state that showed in the top 5 for both 07-08 and 08-18. 2. Connecticut was the only state in the bottom 5 for 07-08 that hasn't been able to rebound and finds itself in the bottom 5 for 08-18, as well.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Summarization for State Unemployment:  Referring to the previous slide of state GDP we noticed a positive correlation between California’s state GDP change from 2008 to 2018 and Unemployment rate change from 2008 to 2018 as being in the top 5.  I also noticed that Louisiana had very little change from 2008 to 2018 in state GDP and in unemployment change from 2008 to 2018. Another Inference that can be observed from the State GDP and the Unemployment rate changes is how Wyoming was one of the worst states that recovered from the 2008 financial crisis with a GDP decreased by 29.7% and unemployment increased by 1% since 2008 to 2018.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Which states in the United States had some of the biggest changes in net domestic migration rate between the periods of 2010-11 to 2017-18?</a:t>
            </a:r>
          </a:p>
          <a:p>
            <a:pPr marL="285750" indent="-285750">
              <a:buFontTx/>
              <a:buChar char="-"/>
            </a:pPr>
            <a:r>
              <a:rPr lang="en-US" sz="1400" dirty="0"/>
              <a:t>Idaho had a slightly positive migration rate of 0.2% in 2010-11 but turned that around in 2017-18 with the second highest net migration rate of that year 13.9% and the second greatest increase after that 8 year period of 13.7%</a:t>
            </a:r>
          </a:p>
          <a:p>
            <a:pPr marL="285750" indent="-285750">
              <a:buFontTx/>
              <a:buChar char="-"/>
            </a:pPr>
            <a:r>
              <a:rPr lang="en-US" sz="1400" dirty="0"/>
              <a:t>Nevada had a negative migration rate of -2.3% in 2010-11 but made the greatest increase at 18.1% and had the highest net migration rate of the 2017-18 period of 15.8%</a:t>
            </a:r>
          </a:p>
          <a:p>
            <a:r>
              <a:rPr lang="en-US" sz="1400" dirty="0"/>
              <a:t>        Which states in the United States stayed the most consistent over the past 8 years?</a:t>
            </a:r>
          </a:p>
          <a:p>
            <a:pPr marL="285750" indent="-285750">
              <a:buFontTx/>
              <a:buChar char="-"/>
            </a:pPr>
            <a:r>
              <a:rPr lang="en-US" sz="1400" dirty="0"/>
              <a:t>Florida had a positive migration rate of 5.6% in 2010-11 and only had a 0.7% increase in 2017-18 to give them 6.3%</a:t>
            </a:r>
          </a:p>
          <a:p>
            <a:pPr marL="285750" indent="-285750">
              <a:buFontTx/>
              <a:buChar char="-"/>
            </a:pPr>
            <a:r>
              <a:rPr lang="en-US" sz="1400" dirty="0"/>
              <a:t>Kentucky was another state with only a 0.8% migration rate which dropped to 0.2% in 2017-18, a loss of 0.6%</a:t>
            </a:r>
          </a:p>
          <a:p>
            <a:pPr marL="285750" indent="-285750">
              <a:buFont typeface="Arial" panose="020B0604020202020204" pitchFamily="34" charset="0"/>
              <a:buChar char="•"/>
            </a:pPr>
            <a:r>
              <a:rPr lang="en-US" sz="1400" dirty="0"/>
              <a:t>Comparing the relationship between Unemployment Rate and Net Domestic Migration Rate in 2010-11 &amp; 2017-18 (Scatter Plots):</a:t>
            </a:r>
          </a:p>
          <a:p>
            <a:pPr marL="285750" indent="-285750">
              <a:buFontTx/>
              <a:buChar char="-"/>
            </a:pPr>
            <a:r>
              <a:rPr lang="en-US" sz="1400" dirty="0"/>
              <a:t>The migration rate from 2010-11 to 2017-18 has dropped significantly overall. The highest peak in 2010-11 for migration rate is between 12-14% while 2017-18 is between 6-7%</a:t>
            </a:r>
          </a:p>
          <a:p>
            <a:pPr marL="285750" indent="-285750">
              <a:buFont typeface="Arial" panose="020B0604020202020204" pitchFamily="34" charset="0"/>
              <a:buChar char="•"/>
            </a:pPr>
            <a:r>
              <a:rPr lang="en-US" sz="1400" dirty="0"/>
              <a:t>Was there any correlation between poverty changes and unemployment change and GDP change? Did states with higher positive GDP changes have decreases in poverty rates?</a:t>
            </a:r>
          </a:p>
          <a:p>
            <a:r>
              <a:rPr lang="en-US" sz="1400" dirty="0"/>
              <a:t>	1. From 07-08, there were no statistically significant trends between poverty and unemployment and poverty and GDP changes.</a:t>
            </a:r>
          </a:p>
          <a:p>
            <a:r>
              <a:rPr lang="en-US" sz="1400" dirty="0"/>
              <a:t>	2.  From 08-17, there were significant trends specifically decreases in poverty rate correlated with increases in GDP and decreases in poverty rate correlated with decreases in unemployment rate as hypothesized, but there was a lot of variability </a:t>
            </a:r>
          </a:p>
        </p:txBody>
      </p:sp>
    </p:spTree>
    <p:extLst>
      <p:ext uri="{BB962C8B-B14F-4D97-AF65-F5344CB8AC3E}">
        <p14:creationId xmlns:p14="http://schemas.microsoft.com/office/powerpoint/2010/main" val="237276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2786</TotalTime>
  <Words>984</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Economic Analysis: U.S. States since the 2008 Recession</vt:lpstr>
      <vt:lpstr> 1. Determine which states were the most/least affected by the 2008 Recession and which recovered the best/worst 2. Test factors that we think correlate with the most/least affected states.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Analysis: U.S. States since the 2008 Recession</dc:title>
  <dc:creator>Charlie Blasi</dc:creator>
  <cp:lastModifiedBy>Leisure, Zach</cp:lastModifiedBy>
  <cp:revision>47</cp:revision>
  <dcterms:created xsi:type="dcterms:W3CDTF">2019-07-03T18:47:21Z</dcterms:created>
  <dcterms:modified xsi:type="dcterms:W3CDTF">2019-07-06T13:48:25Z</dcterms:modified>
</cp:coreProperties>
</file>