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7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0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3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80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75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090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33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50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242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07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25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25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27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8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70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5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32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7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81FA148-7569-4FD8-92F6-94AEF4982C3B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094087-5E7E-41BC-9FAC-3D63B77E1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71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hrome.com/docs/devtoo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35F55-B8F8-0C6E-D567-28A29DB3E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413400" cy="2677648"/>
          </a:xfrm>
        </p:spPr>
        <p:txBody>
          <a:bodyPr/>
          <a:lstStyle/>
          <a:p>
            <a:r>
              <a:rPr lang="es-ES" dirty="0"/>
              <a:t>UT1- Selección de arquitecturas y tecnologías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DWEC – UT1</a:t>
            </a:r>
          </a:p>
        </p:txBody>
      </p:sp>
    </p:spTree>
    <p:extLst>
      <p:ext uri="{BB962C8B-B14F-4D97-AF65-F5344CB8AC3E}">
        <p14:creationId xmlns:p14="http://schemas.microsoft.com/office/powerpoint/2010/main" val="31741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Servidor de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Servidores Web más populares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dirty="0">
                <a:solidFill>
                  <a:srgbClr val="FFC000"/>
                </a:solidFill>
              </a:rPr>
              <a:t>Apache</a:t>
            </a:r>
          </a:p>
          <a:p>
            <a:pPr marL="457200" lvl="1" indent="0" algn="just">
              <a:buNone/>
            </a:pPr>
            <a:r>
              <a:rPr lang="es-ES" b="0" i="0" u="none" strike="noStrike" dirty="0">
                <a:solidFill>
                  <a:prstClr val="black"/>
                </a:solidFill>
              </a:rPr>
              <a:t>Apache es un servidor web gratuito y de código abierto, desarrollado y mantenido por la Apache Software </a:t>
            </a:r>
            <a:r>
              <a:rPr lang="es-ES" b="0" i="0" u="none" strike="noStrike" dirty="0" err="1">
                <a:solidFill>
                  <a:prstClr val="black"/>
                </a:solidFill>
              </a:rPr>
              <a:t>Foundation</a:t>
            </a:r>
            <a:r>
              <a:rPr lang="es-ES" b="0" i="0" u="none" strike="noStrike" dirty="0">
                <a:solidFill>
                  <a:prstClr val="black"/>
                </a:solidFill>
              </a:rPr>
              <a:t> (ASF). Es uno de los servidores web más populares del mundo. A fecha de abril de 2021, Apache posee un 34,1 % del mercado, según W3Techs, y un 25,98 % según </a:t>
            </a:r>
            <a:r>
              <a:rPr lang="es-ES" b="0" i="0" u="none" strike="noStrike" dirty="0" err="1">
                <a:solidFill>
                  <a:prstClr val="black"/>
                </a:solidFill>
              </a:rPr>
              <a:t>Netcraft</a:t>
            </a:r>
            <a:r>
              <a:rPr lang="es-ES" b="0" i="0" u="none" strike="noStrike" dirty="0">
                <a:solidFill>
                  <a:prstClr val="black"/>
                </a:solidFill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dirty="0" err="1">
                <a:solidFill>
                  <a:srgbClr val="FFC000"/>
                </a:solidFill>
              </a:rPr>
              <a:t>Nginx</a:t>
            </a:r>
            <a:endParaRPr lang="es-ES" b="1" dirty="0">
              <a:solidFill>
                <a:srgbClr val="FFC000"/>
              </a:solidFill>
            </a:endParaRPr>
          </a:p>
          <a:p>
            <a:pPr marL="457200" lvl="1" indent="0" algn="just">
              <a:buNone/>
            </a:pPr>
            <a:r>
              <a:rPr lang="es-ES" b="0" i="0" u="none" strike="noStrike" dirty="0" err="1">
                <a:solidFill>
                  <a:prstClr val="black"/>
                </a:solidFill>
              </a:rPr>
              <a:t>Nginx</a:t>
            </a:r>
            <a:r>
              <a:rPr lang="es-ES" b="0" i="0" u="none" strike="noStrike" dirty="0">
                <a:solidFill>
                  <a:prstClr val="black"/>
                </a:solidFill>
              </a:rPr>
              <a:t> es un servidor web de código abierto y de alto rendimiento, lanzado en 2004. Se ha convertido en uno de los servidores web más utilizados, junto con Apache. </a:t>
            </a:r>
          </a:p>
          <a:p>
            <a:pPr marL="457200" lvl="1" indent="0" algn="just">
              <a:buNone/>
            </a:pPr>
            <a:r>
              <a:rPr lang="es-ES" b="0" i="0" u="none" strike="noStrike" dirty="0" err="1">
                <a:solidFill>
                  <a:prstClr val="black"/>
                </a:solidFill>
              </a:rPr>
              <a:t>Nginx</a:t>
            </a:r>
            <a:r>
              <a:rPr lang="es-ES" b="0" i="0" u="none" strike="noStrike" dirty="0">
                <a:solidFill>
                  <a:prstClr val="black"/>
                </a:solidFill>
              </a:rPr>
              <a:t> es una solución ideal para gestionar sitios web de alto tráfico. Muchos sitios y aplicaciones web de alta visibilidad, como </a:t>
            </a:r>
            <a:r>
              <a:rPr lang="es-ES" b="1" i="1" u="none" strike="noStrike" dirty="0">
                <a:solidFill>
                  <a:prstClr val="black"/>
                </a:solidFill>
              </a:rPr>
              <a:t>Netflix</a:t>
            </a:r>
            <a:r>
              <a:rPr lang="es-ES" b="0" i="0" u="none" strike="noStrike" dirty="0">
                <a:solidFill>
                  <a:prstClr val="black"/>
                </a:solidFill>
              </a:rPr>
              <a:t> o </a:t>
            </a:r>
            <a:r>
              <a:rPr lang="es-ES" b="1" i="1" u="none" strike="noStrike" dirty="0">
                <a:solidFill>
                  <a:prstClr val="black"/>
                </a:solidFill>
              </a:rPr>
              <a:t>Pinterest</a:t>
            </a:r>
            <a:r>
              <a:rPr lang="es-ES" b="0" i="0" u="none" strike="noStrike" dirty="0">
                <a:solidFill>
                  <a:prstClr val="black"/>
                </a:solidFill>
              </a:rPr>
              <a:t>, utilizan el servidor web </a:t>
            </a:r>
            <a:r>
              <a:rPr lang="es-ES" b="0" i="0" u="none" strike="noStrike" dirty="0" err="1">
                <a:solidFill>
                  <a:prstClr val="black"/>
                </a:solidFill>
              </a:rPr>
              <a:t>Nginx</a:t>
            </a:r>
            <a:r>
              <a:rPr lang="es-ES" b="0" i="0" u="none" strike="noStrike" dirty="0">
                <a:solidFill>
                  <a:prstClr val="black"/>
                </a:solidFill>
              </a:rPr>
              <a:t>. A fecha de abril de 2021, </a:t>
            </a:r>
            <a:r>
              <a:rPr lang="es-ES" b="0" i="0" u="none" strike="noStrike" dirty="0" err="1">
                <a:solidFill>
                  <a:prstClr val="black"/>
                </a:solidFill>
              </a:rPr>
              <a:t>Nginx</a:t>
            </a:r>
            <a:r>
              <a:rPr lang="es-ES" b="0" i="0" u="none" strike="noStrike" dirty="0">
                <a:solidFill>
                  <a:prstClr val="black"/>
                </a:solidFill>
              </a:rPr>
              <a:t> posee un 33,7 % del mercado, según W3Techs, y un 35,34 % según </a:t>
            </a:r>
            <a:r>
              <a:rPr lang="es-ES" b="0" i="0" u="none" strike="noStrike" dirty="0" err="1">
                <a:solidFill>
                  <a:prstClr val="black"/>
                </a:solidFill>
              </a:rPr>
              <a:t>Netcraft</a:t>
            </a:r>
            <a:r>
              <a:rPr lang="es-ES" b="0" i="0" u="none" strike="noStrike" dirty="0">
                <a:solidFill>
                  <a:prstClr val="black"/>
                </a:solidFill>
              </a:rPr>
              <a:t>.</a:t>
            </a:r>
          </a:p>
          <a:p>
            <a:pPr marL="457200" lvl="1" indent="0" algn="just">
              <a:buNone/>
            </a:pPr>
            <a:r>
              <a:rPr lang="es-ES" b="0" i="0" u="none" strike="noStrike" dirty="0">
                <a:solidFill>
                  <a:prstClr val="black"/>
                </a:solidFill>
              </a:rPr>
              <a:t>Su gran éxito reside considerablemente en su capacidad para resolver el problema </a:t>
            </a:r>
            <a:r>
              <a:rPr lang="es-ES" b="1" i="1" u="none" strike="noStrike" dirty="0">
                <a:solidFill>
                  <a:prstClr val="black"/>
                </a:solidFill>
              </a:rPr>
              <a:t>c10k</a:t>
            </a:r>
            <a:r>
              <a:rPr lang="es-ES" b="0" i="0" u="none" strike="noStrike" dirty="0">
                <a:solidFill>
                  <a:prstClr val="black"/>
                </a:solidFill>
              </a:rPr>
              <a:t> — que impide que algunos servidores web puedan gestionar más de 10.000 conexiones simultáneas.</a:t>
            </a:r>
            <a:endParaRPr lang="es-ES" b="0" i="0" u="none" strike="noStrike" baseline="0" dirty="0">
              <a:solidFill>
                <a:prstClr val="black"/>
              </a:solidFill>
            </a:endParaRPr>
          </a:p>
          <a:p>
            <a:pPr marL="0" marR="0" indent="0" algn="just"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8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Servidor de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 fontScale="92500" lnSpcReduction="20000"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Servidores Web más populares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sz="1700" b="1" i="0" u="none" strike="noStrike" dirty="0" err="1">
                <a:solidFill>
                  <a:srgbClr val="FFC000"/>
                </a:solidFill>
              </a:rPr>
              <a:t>LiteSpeed</a:t>
            </a:r>
            <a:endParaRPr lang="es-ES" sz="1700" b="1" i="0" u="none" strike="noStrike" dirty="0">
              <a:solidFill>
                <a:srgbClr val="FFC000"/>
              </a:solidFill>
            </a:endParaRPr>
          </a:p>
          <a:p>
            <a:pPr marL="457200" lvl="1" indent="0" algn="just">
              <a:buNone/>
            </a:pPr>
            <a:r>
              <a:rPr lang="es-ES" sz="1700" b="0" i="0" u="none" strike="noStrike" baseline="0" dirty="0" err="1">
                <a:solidFill>
                  <a:prstClr val="black"/>
                </a:solidFill>
              </a:rPr>
              <a:t>LiteSpeed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 es un servidor web </a:t>
            </a:r>
            <a:r>
              <a:rPr lang="es-ES" sz="1700" b="1" i="1" u="none" strike="noStrike" baseline="0" dirty="0">
                <a:solidFill>
                  <a:prstClr val="black"/>
                </a:solidFill>
              </a:rPr>
              <a:t>propietario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, desarrollado por </a:t>
            </a:r>
            <a:r>
              <a:rPr lang="es-ES" sz="1700" b="0" i="0" u="none" strike="noStrike" baseline="0" dirty="0" err="1">
                <a:solidFill>
                  <a:prstClr val="black"/>
                </a:solidFill>
              </a:rPr>
              <a:t>LiteSpeed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 Technologies, lanzado en 2003.</a:t>
            </a:r>
          </a:p>
          <a:p>
            <a:pPr marL="457200" lvl="1" indent="0" algn="just">
              <a:buNone/>
            </a:pPr>
            <a:r>
              <a:rPr lang="es-ES" sz="1700" b="0" i="0" u="none" strike="noStrike" baseline="0" dirty="0">
                <a:solidFill>
                  <a:prstClr val="black"/>
                </a:solidFill>
              </a:rPr>
              <a:t>Dispone de tres licencias: Free Starter, Site </a:t>
            </a:r>
            <a:r>
              <a:rPr lang="es-ES" sz="1700" b="0" i="0" u="none" strike="noStrike" baseline="0" dirty="0" err="1">
                <a:solidFill>
                  <a:prstClr val="black"/>
                </a:solidFill>
              </a:rPr>
              <a:t>Owner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 y Web Host.</a:t>
            </a:r>
          </a:p>
          <a:p>
            <a:pPr marL="457200" lvl="1" indent="0" algn="just">
              <a:buNone/>
            </a:pPr>
            <a:r>
              <a:rPr lang="es-ES" sz="1700" b="0" i="0" u="none" strike="noStrike" baseline="0" dirty="0">
                <a:solidFill>
                  <a:prstClr val="black"/>
                </a:solidFill>
              </a:rPr>
              <a:t>Es una alternativa de pago para sitios web de </a:t>
            </a:r>
            <a:r>
              <a:rPr lang="es-ES" sz="1700" b="1" i="1" u="none" strike="noStrike" baseline="0" dirty="0">
                <a:solidFill>
                  <a:prstClr val="black"/>
                </a:solidFill>
              </a:rPr>
              <a:t>alto tráfico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, que ofrece un alto rendimiento y gran </a:t>
            </a:r>
            <a:r>
              <a:rPr lang="es-ES" sz="1700" b="1" i="1" u="none" strike="noStrike" baseline="0" dirty="0">
                <a:solidFill>
                  <a:prstClr val="black"/>
                </a:solidFill>
              </a:rPr>
              <a:t>escalabilidad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. A fecha de abril de 2021, </a:t>
            </a:r>
            <a:r>
              <a:rPr lang="es-ES" sz="1700" b="0" i="0" u="none" strike="noStrike" baseline="0" dirty="0" err="1">
                <a:solidFill>
                  <a:prstClr val="black"/>
                </a:solidFill>
              </a:rPr>
              <a:t>LiteSpeed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 posee un 8,3 % del mercado, según W3Techs, y un 3 % según </a:t>
            </a:r>
            <a:r>
              <a:rPr lang="es-ES" sz="1700" b="0" i="0" u="none" strike="noStrike" baseline="0" dirty="0" err="1">
                <a:solidFill>
                  <a:prstClr val="black"/>
                </a:solidFill>
              </a:rPr>
              <a:t>Netcraft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.</a:t>
            </a:r>
          </a:p>
          <a:p>
            <a:pPr marL="457200" lvl="1" indent="0" algn="just">
              <a:buNone/>
            </a:pPr>
            <a:r>
              <a:rPr lang="es-ES" sz="1700" b="0" i="0" u="none" strike="noStrike" baseline="0" dirty="0">
                <a:solidFill>
                  <a:prstClr val="black"/>
                </a:solidFill>
              </a:rPr>
              <a:t>El servidor web </a:t>
            </a:r>
            <a:r>
              <a:rPr lang="es-ES" sz="1700" b="0" i="0" u="none" strike="noStrike" baseline="0" dirty="0" err="1">
                <a:solidFill>
                  <a:prstClr val="black"/>
                </a:solidFill>
              </a:rPr>
              <a:t>LiteSpeed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 está optimizado para poder atender miles de clientes simultáneos de forma segura, </a:t>
            </a:r>
            <a:r>
              <a:rPr lang="es-ES" sz="1700" b="1" i="1" u="none" strike="noStrike" baseline="0" dirty="0">
                <a:solidFill>
                  <a:prstClr val="black"/>
                </a:solidFill>
              </a:rPr>
              <a:t>sin consumir muchos recursos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 de memoria y CPU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sz="1700" b="1" i="0" u="none" strike="noStrike" baseline="0" dirty="0">
                <a:solidFill>
                  <a:srgbClr val="FFC000"/>
                </a:solidFill>
              </a:rPr>
              <a:t>Microsoft-IIS</a:t>
            </a:r>
          </a:p>
          <a:p>
            <a:pPr marL="457200" lvl="1" indent="0" algn="just">
              <a:buNone/>
            </a:pPr>
            <a:r>
              <a:rPr lang="es-ES" sz="1700" b="0" i="0" u="none" strike="noStrike" baseline="0" dirty="0">
                <a:solidFill>
                  <a:prstClr val="black"/>
                </a:solidFill>
              </a:rPr>
              <a:t>Microsoft-IIS o Microsoft Internet </a:t>
            </a:r>
            <a:r>
              <a:rPr lang="es-ES" sz="1700" b="0" i="0" u="none" strike="noStrike" baseline="0" dirty="0" err="1">
                <a:solidFill>
                  <a:prstClr val="black"/>
                </a:solidFill>
              </a:rPr>
              <a:t>Information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 </a:t>
            </a:r>
            <a:r>
              <a:rPr lang="es-ES" sz="1700" b="0" i="0" u="none" strike="noStrike" baseline="0" dirty="0" err="1">
                <a:solidFill>
                  <a:prstClr val="black"/>
                </a:solidFill>
              </a:rPr>
              <a:t>Services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 es un servidor web de </a:t>
            </a:r>
            <a:r>
              <a:rPr lang="es-ES" sz="1700" b="1" i="1" u="none" strike="noStrike" baseline="0" dirty="0">
                <a:solidFill>
                  <a:prstClr val="black"/>
                </a:solidFill>
              </a:rPr>
              <a:t>Microsoft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, lanzado en 1995. </a:t>
            </a:r>
          </a:p>
          <a:p>
            <a:pPr marL="457200" lvl="1" indent="0" algn="just">
              <a:buNone/>
            </a:pPr>
            <a:r>
              <a:rPr lang="es-ES" sz="1700" b="0" i="0" u="none" strike="noStrike" baseline="0" dirty="0">
                <a:solidFill>
                  <a:prstClr val="black"/>
                </a:solidFill>
              </a:rPr>
              <a:t>Se desarrolló para usarlo con </a:t>
            </a:r>
            <a:r>
              <a:rPr lang="es-ES" sz="1700" b="1" i="1" u="none" strike="noStrike" baseline="0" dirty="0">
                <a:solidFill>
                  <a:prstClr val="black"/>
                </a:solidFill>
              </a:rPr>
              <a:t>Windows NT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. </a:t>
            </a:r>
          </a:p>
          <a:p>
            <a:pPr marL="457200" lvl="1" indent="0" algn="just">
              <a:buNone/>
            </a:pPr>
            <a:r>
              <a:rPr lang="es-ES" sz="1700" b="0" i="0" u="none" strike="noStrike" baseline="0" dirty="0">
                <a:solidFill>
                  <a:prstClr val="black"/>
                </a:solidFill>
              </a:rPr>
              <a:t>Cuenta con múltiples características de </a:t>
            </a:r>
            <a:r>
              <a:rPr lang="es-ES" sz="1700" b="1" i="1" u="none" strike="noStrike" baseline="0" dirty="0">
                <a:solidFill>
                  <a:prstClr val="black"/>
                </a:solidFill>
              </a:rPr>
              <a:t>seguridad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 y </a:t>
            </a:r>
            <a:r>
              <a:rPr lang="es-ES" sz="1700" b="1" i="1" u="none" strike="noStrike" baseline="0" dirty="0">
                <a:solidFill>
                  <a:prstClr val="black"/>
                </a:solidFill>
              </a:rPr>
              <a:t>mecanismos de autenticación integrados</a:t>
            </a:r>
            <a:r>
              <a:rPr lang="es-ES" sz="1700" b="0" i="0" u="none" strike="noStrike" baseline="0" dirty="0">
                <a:solidFill>
                  <a:prstClr val="black"/>
                </a:solidFill>
              </a:rPr>
              <a:t>.</a:t>
            </a:r>
          </a:p>
          <a:p>
            <a:pPr marL="0" marR="0" indent="0" algn="just"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13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Servidor de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Servidores Web más populares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dirty="0" err="1">
                <a:solidFill>
                  <a:srgbClr val="FFC000"/>
                </a:solidFill>
              </a:rPr>
              <a:t>OpenResty</a:t>
            </a:r>
            <a:endParaRPr lang="es-ES" b="0" i="0" u="none" strike="noStrike" dirty="0">
              <a:solidFill>
                <a:srgbClr val="FFC000"/>
              </a:solidFill>
            </a:endParaRPr>
          </a:p>
          <a:p>
            <a:pPr marL="0" marR="0" indent="0" algn="just">
              <a:buNone/>
            </a:pPr>
            <a:r>
              <a:rPr lang="es-ES" sz="1600" b="0" i="0" u="none" strike="noStrike" baseline="0" dirty="0">
                <a:solidFill>
                  <a:prstClr val="black"/>
                </a:solidFill>
              </a:rPr>
              <a:t>	</a:t>
            </a:r>
            <a:r>
              <a:rPr lang="es-ES" sz="1600" b="0" i="0" u="none" strike="noStrike" baseline="0" dirty="0" err="1">
                <a:solidFill>
                  <a:prstClr val="black"/>
                </a:solidFill>
              </a:rPr>
              <a:t>OpenResty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 es un servidor web, con una arquitectura basada en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eventos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, basado en </a:t>
            </a:r>
            <a:r>
              <a:rPr lang="es-ES" sz="1600" b="0" i="0" u="none" strike="noStrike" baseline="0" dirty="0" err="1">
                <a:solidFill>
                  <a:prstClr val="black"/>
                </a:solidFill>
              </a:rPr>
              <a:t>Nginx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 y 	</a:t>
            </a:r>
            <a:r>
              <a:rPr lang="es-ES" sz="1600" b="0" i="0" u="none" strike="noStrike" baseline="0" dirty="0" err="1">
                <a:solidFill>
                  <a:prstClr val="black"/>
                </a:solidFill>
              </a:rPr>
              <a:t>LuaJIT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. Está diseñado para construir aplicaciones y servicios web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escalables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 y de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alto rendimiento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, 	así que es capaz de soportar miles de conexiones al mismo tiempo.</a:t>
            </a:r>
          </a:p>
          <a:p>
            <a:pPr marL="0" marR="0" indent="0" algn="just">
              <a:buNone/>
            </a:pPr>
            <a:endParaRPr lang="es-ES" sz="1600" b="0" i="0" u="none" strike="noStrike" baseline="0" dirty="0">
              <a:solidFill>
                <a:prstClr val="black"/>
              </a:solidFill>
            </a:endParaRPr>
          </a:p>
          <a:p>
            <a:pPr marL="0" marR="0" indent="0" algn="just">
              <a:buNone/>
            </a:pPr>
            <a:r>
              <a:rPr lang="es-ES" sz="1600" b="0" i="0" u="none" strike="noStrike" baseline="0" dirty="0">
                <a:solidFill>
                  <a:prstClr val="black"/>
                </a:solidFill>
              </a:rPr>
              <a:t>	Esta lista incluye algunos de los servidores más usados, pero existen muchas más alternativas. A la 	hora de seleccionar uno de ellos dependerá de los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requisitos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 y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objetivos</a:t>
            </a:r>
            <a:r>
              <a:rPr lang="es-ES" sz="1600" dirty="0">
                <a:solidFill>
                  <a:prstClr val="black"/>
                </a:solidFill>
              </a:rPr>
              <a:t> 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de cada proyecto, ya 	que un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sitio web estático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 para un pequeño negocio no requerirá las mismas características que un 	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sitio web interactivo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 con un alto volumen de tráfico.</a:t>
            </a:r>
          </a:p>
          <a:p>
            <a:pPr marL="0" marR="0" indent="0" algn="just"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00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Servidor de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Infraestructura en los servidores web</a:t>
            </a:r>
          </a:p>
          <a:p>
            <a:pPr marL="0" marR="0" indent="0" algn="just">
              <a:buNone/>
            </a:pPr>
            <a:r>
              <a:rPr lang="es-ES" sz="1600" b="0" i="0" u="none" strike="noStrike" dirty="0">
                <a:solidFill>
                  <a:prstClr val="black"/>
                </a:solidFill>
              </a:rPr>
              <a:t>	Cuando hablamos de 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infraestructura 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nos referimos a los componentes softwares que son 	necesarios para que un 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servicio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funcione, en el caso de los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 servidores de aplicaciones web 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	estos 	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componentes 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son: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i="0" u="none" strike="noStrike" baseline="0" dirty="0">
                <a:solidFill>
                  <a:prstClr val="black"/>
                </a:solidFill>
              </a:rPr>
              <a:t>Sistema operativo donde se va a instalar → 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Linux, Windows, MacOS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b="1" i="0" u="none" strike="noStrike" baseline="0" dirty="0">
                <a:solidFill>
                  <a:prstClr val="black"/>
                </a:solidFill>
              </a:rPr>
              <a:t>Servidor web que se vá a usar →  </a:t>
            </a:r>
            <a:r>
              <a:rPr lang="pt-BR" b="0" i="0" u="none" strike="noStrike" baseline="0" dirty="0">
                <a:solidFill>
                  <a:prstClr val="black"/>
                </a:solidFill>
              </a:rPr>
              <a:t>Apache, </a:t>
            </a:r>
            <a:r>
              <a:rPr lang="pt-BR" b="0" i="0" u="none" strike="noStrike" baseline="0" dirty="0" err="1">
                <a:solidFill>
                  <a:prstClr val="black"/>
                </a:solidFill>
              </a:rPr>
              <a:t>Nginx</a:t>
            </a:r>
            <a:r>
              <a:rPr lang="pt-BR" b="0" i="0" u="none" strike="noStrike" baseline="0" dirty="0">
                <a:solidFill>
                  <a:prstClr val="black"/>
                </a:solidFill>
              </a:rPr>
              <a:t>, Microsoft-IIS, </a:t>
            </a:r>
            <a:r>
              <a:rPr lang="pt-BR" b="0" i="0" u="none" strike="noStrike" baseline="0" dirty="0" err="1">
                <a:solidFill>
                  <a:prstClr val="black"/>
                </a:solidFill>
              </a:rPr>
              <a:t>ect</a:t>
            </a:r>
            <a:r>
              <a:rPr lang="pt-BR" b="0" i="0" u="none" strike="noStrike" baseline="0" dirty="0">
                <a:solidFill>
                  <a:prstClr val="black"/>
                </a:solidFill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i="0" u="none" strike="noStrike" baseline="0" dirty="0">
                <a:solidFill>
                  <a:prstClr val="black"/>
                </a:solidFill>
              </a:rPr>
              <a:t>Base de datos → 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MySQL, </a:t>
            </a:r>
            <a:r>
              <a:rPr lang="es-ES" b="0" i="0" u="none" strike="noStrike" baseline="0" dirty="0" err="1">
                <a:solidFill>
                  <a:prstClr val="black"/>
                </a:solidFill>
              </a:rPr>
              <a:t>MariaDB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, MongoDB, </a:t>
            </a:r>
            <a:r>
              <a:rPr lang="es-ES" b="0" i="0" u="none" strike="noStrike" baseline="0" dirty="0" err="1">
                <a:solidFill>
                  <a:prstClr val="black"/>
                </a:solidFill>
              </a:rPr>
              <a:t>etc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i="0" u="none" strike="noStrike" baseline="0" dirty="0">
                <a:solidFill>
                  <a:prstClr val="black"/>
                </a:solidFill>
              </a:rPr>
              <a:t>Lenguaje de programación para la interacción entre la BBDD y el servidor Web → 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Java, JavaScript, PHP, Python, etc</a:t>
            </a:r>
            <a:r>
              <a:rPr lang="es-ES" b="1" i="0" u="none" strike="noStrike" baseline="0" dirty="0">
                <a:solidFill>
                  <a:prstClr val="black"/>
                </a:solidFill>
              </a:rPr>
              <a:t>.</a:t>
            </a:r>
            <a:endParaRPr lang="es-ES" b="0" i="0" u="none" strike="noStrike" baseline="0" dirty="0">
              <a:solidFill>
                <a:prstClr val="black"/>
              </a:solidFill>
            </a:endParaRPr>
          </a:p>
          <a:p>
            <a:pPr marL="0" marR="0" indent="0" algn="just">
              <a:buNone/>
            </a:pPr>
            <a:r>
              <a:rPr lang="es-ES" sz="1600" b="0" i="0" u="none" strike="noStrike" baseline="0" dirty="0">
                <a:solidFill>
                  <a:prstClr val="black"/>
                </a:solidFill>
              </a:rPr>
              <a:t>	En función de las diferentes combinación que podemos hacer entre los componentes de arriba, 	aparecen diferente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softwares </a:t>
            </a:r>
            <a:r>
              <a:rPr lang="es-ES" sz="1600" b="1" i="1" u="none" strike="noStrike" baseline="0" dirty="0" err="1">
                <a:solidFill>
                  <a:prstClr val="black"/>
                </a:solidFill>
              </a:rPr>
              <a:t>stack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: 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 LAMP, LEMP, MEAN, XAMPP, WAMP, y AMPPS</a:t>
            </a:r>
          </a:p>
          <a:p>
            <a:pPr marL="0" indent="0" algn="just">
              <a:buSzPct val="85000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223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Servidor de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Infraestructura LAMP</a:t>
            </a:r>
          </a:p>
          <a:p>
            <a:pPr marL="0" marR="0" indent="0" algn="just">
              <a:buNone/>
            </a:pPr>
            <a:r>
              <a:rPr lang="es-ES" sz="1600" b="0" i="0" u="none" strike="noStrike" dirty="0">
                <a:solidFill>
                  <a:prstClr val="black"/>
                </a:solidFill>
                <a:latin typeface="Source Sans Pro" panose="020B0503030403020204" pitchFamily="34" charset="0"/>
              </a:rPr>
              <a:t>	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Infraestructura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 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formada por </a:t>
            </a:r>
            <a:r>
              <a:rPr lang="es-ES" sz="1600" b="1" i="0" u="none" strike="noStrike" dirty="0">
                <a:solidFill>
                  <a:prstClr val="black"/>
                </a:solidFill>
              </a:rPr>
              <a:t>L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inux, </a:t>
            </a:r>
            <a:r>
              <a:rPr lang="es-ES" sz="1600" b="1" i="0" u="none" strike="noStrike" dirty="0">
                <a:solidFill>
                  <a:prstClr val="black"/>
                </a:solidFill>
              </a:rPr>
              <a:t>A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pache, </a:t>
            </a:r>
            <a:r>
              <a:rPr lang="es-ES" sz="1600" b="1" i="0" u="none" strike="noStrike" dirty="0" err="1">
                <a:solidFill>
                  <a:prstClr val="black"/>
                </a:solidFill>
              </a:rPr>
              <a:t>M</a:t>
            </a:r>
            <a:r>
              <a:rPr lang="es-ES" sz="1600" b="0" i="0" u="none" strike="noStrike" dirty="0" err="1">
                <a:solidFill>
                  <a:prstClr val="black"/>
                </a:solidFill>
              </a:rPr>
              <a:t>ariaDB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o </a:t>
            </a:r>
            <a:r>
              <a:rPr lang="es-ES" sz="1600" b="1" i="0" u="none" strike="noStrike" dirty="0">
                <a:solidFill>
                  <a:prstClr val="black"/>
                </a:solidFill>
              </a:rPr>
              <a:t>M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ySQL y </a:t>
            </a:r>
            <a:r>
              <a:rPr lang="es-ES" sz="1600" b="1" i="0" u="none" strike="noStrike" dirty="0">
                <a:solidFill>
                  <a:prstClr val="black"/>
                </a:solidFill>
              </a:rPr>
              <a:t>P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HP. Todos los componentes de 	esta 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pila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son de uso gratuito y código abierto.</a:t>
            </a:r>
          </a:p>
          <a:p>
            <a:pPr marL="0" indent="0" algn="just">
              <a:buSzPct val="85000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A59368-E57A-0E88-C38F-0F9BCB32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77" y="3262591"/>
            <a:ext cx="7739445" cy="32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Servidor de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Infraestructura LEMP</a:t>
            </a:r>
          </a:p>
          <a:p>
            <a:pPr marL="0" marR="0" indent="0" algn="just">
              <a:buNone/>
            </a:pPr>
            <a:r>
              <a:rPr lang="es-ES" sz="1600" dirty="0">
                <a:solidFill>
                  <a:prstClr val="black"/>
                </a:solidFill>
                <a:latin typeface="Source Sans Pro" panose="020B0503030403020204" pitchFamily="34" charset="0"/>
              </a:rPr>
              <a:t>	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Infraestructura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 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formada por </a:t>
            </a:r>
            <a:r>
              <a:rPr lang="es-ES" sz="1600" b="1" i="0" u="none" strike="noStrike" dirty="0">
                <a:solidFill>
                  <a:prstClr val="black"/>
                </a:solidFill>
              </a:rPr>
              <a:t>L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inux, </a:t>
            </a:r>
            <a:r>
              <a:rPr lang="es-ES" sz="1600" b="0" i="0" u="none" strike="noStrike" dirty="0" err="1">
                <a:solidFill>
                  <a:prstClr val="black"/>
                </a:solidFill>
              </a:rPr>
              <a:t>Nginx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</a:t>
            </a:r>
            <a:r>
              <a:rPr lang="es-ES" sz="1600" b="1" i="0" u="none" strike="noStrike" dirty="0">
                <a:solidFill>
                  <a:prstClr val="black"/>
                </a:solidFill>
              </a:rPr>
              <a:t>(</a:t>
            </a:r>
            <a:r>
              <a:rPr lang="es-ES" sz="1600" b="1" i="0" u="none" strike="noStrike" dirty="0" err="1">
                <a:solidFill>
                  <a:prstClr val="black"/>
                </a:solidFill>
              </a:rPr>
              <a:t>e</a:t>
            </a:r>
            <a:r>
              <a:rPr lang="es-ES" sz="1600" b="0" i="0" u="none" strike="noStrike" dirty="0" err="1">
                <a:solidFill>
                  <a:prstClr val="black"/>
                </a:solidFill>
              </a:rPr>
              <a:t>ngine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-x</a:t>
            </a:r>
            <a:r>
              <a:rPr lang="es-ES" sz="1600" b="1" i="0" u="none" strike="noStrike" dirty="0">
                <a:solidFill>
                  <a:prstClr val="black"/>
                </a:solidFill>
              </a:rPr>
              <a:t>),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</a:t>
            </a:r>
            <a:r>
              <a:rPr lang="es-ES" sz="1600" b="1" i="0" u="none" strike="noStrike" dirty="0" err="1">
                <a:solidFill>
                  <a:prstClr val="black"/>
                </a:solidFill>
              </a:rPr>
              <a:t>M</a:t>
            </a:r>
            <a:r>
              <a:rPr lang="es-ES" sz="1600" b="0" i="0" u="none" strike="noStrike" dirty="0" err="1">
                <a:solidFill>
                  <a:prstClr val="black"/>
                </a:solidFill>
              </a:rPr>
              <a:t>ariaDB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o </a:t>
            </a:r>
            <a:r>
              <a:rPr lang="es-ES" sz="1600" b="1" i="0" u="none" strike="noStrike" dirty="0">
                <a:solidFill>
                  <a:prstClr val="black"/>
                </a:solidFill>
              </a:rPr>
              <a:t>M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ySQL y </a:t>
            </a:r>
            <a:r>
              <a:rPr lang="es-ES" sz="1600" b="1" i="0" u="none" strike="noStrike" dirty="0">
                <a:solidFill>
                  <a:prstClr val="black"/>
                </a:solidFill>
              </a:rPr>
              <a:t>P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HP. Al usar </a:t>
            </a:r>
            <a:r>
              <a:rPr lang="es-ES" sz="1600" b="1" i="1" u="none" strike="noStrike" dirty="0" err="1">
                <a:solidFill>
                  <a:prstClr val="black"/>
                </a:solidFill>
              </a:rPr>
              <a:t>Nginx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como 	servidor web, es capaz de manejar aplicaciones web con mucho tráfico</a:t>
            </a:r>
          </a:p>
          <a:p>
            <a:pPr marL="0" indent="0" algn="just">
              <a:buSzPct val="85000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8054B0-71A5-DB3E-64D1-AF0E30B2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23" y="3147974"/>
            <a:ext cx="8078753" cy="34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Servidor de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Infraestructura MEAN</a:t>
            </a:r>
          </a:p>
          <a:p>
            <a:pPr marL="0" marR="0" indent="0" algn="just">
              <a:buNone/>
            </a:pPr>
            <a:r>
              <a:rPr lang="es-ES" sz="1600" b="0" i="0" u="none" strike="noStrike" dirty="0">
                <a:solidFill>
                  <a:prstClr val="black"/>
                </a:solidFill>
              </a:rPr>
              <a:t>	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Esta infraestructura</a:t>
            </a:r>
            <a:r>
              <a:rPr lang="es-ES" sz="1600" b="1" i="1" u="none" strike="noStrike" dirty="0">
                <a:solidFill>
                  <a:srgbClr val="000000"/>
                </a:solidFill>
              </a:rPr>
              <a:t> 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es una pila de JavaScript y está pensada para crear páginas webs modernas, 	está compuesta por los siguientes componentes:</a:t>
            </a:r>
            <a:endParaRPr lang="es-ES" sz="1600" b="0" i="0" u="none" strike="noStrike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400" b="1" i="0" u="none" strike="noStrike" baseline="0" dirty="0">
                <a:solidFill>
                  <a:srgbClr val="000000"/>
                </a:solidFill>
              </a:rPr>
              <a:t>M</a:t>
            </a:r>
            <a:r>
              <a:rPr lang="es-ES" sz="1400" b="0" i="0" u="none" strike="noStrike" baseline="0" dirty="0">
                <a:solidFill>
                  <a:srgbClr val="000000"/>
                </a:solidFill>
              </a:rPr>
              <a:t>ongoDB → Base de datos NoSQL.</a:t>
            </a:r>
            <a:endParaRPr lang="es-ES" sz="1400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600" b="1" i="0" u="none" strike="noStrike" baseline="0" dirty="0">
                <a:solidFill>
                  <a:srgbClr val="000000"/>
                </a:solidFill>
              </a:rPr>
              <a:t>E</a:t>
            </a:r>
            <a:r>
              <a:rPr lang="es-ES" sz="1600" b="0" i="0" u="none" strike="noStrike" baseline="0" dirty="0">
                <a:solidFill>
                  <a:srgbClr val="000000"/>
                </a:solidFill>
              </a:rPr>
              <a:t>xpress → Librería para crear el servidor web, haría lo mismo que Apache.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600" b="1" i="0" u="none" strike="noStrike" baseline="0" dirty="0">
                <a:solidFill>
                  <a:srgbClr val="000000"/>
                </a:solidFill>
              </a:rPr>
              <a:t>A</a:t>
            </a:r>
            <a:r>
              <a:rPr lang="es-ES" sz="1600" b="0" i="0" u="none" strike="noStrike" baseline="0" dirty="0">
                <a:solidFill>
                  <a:srgbClr val="000000"/>
                </a:solidFill>
              </a:rPr>
              <a:t>ngular → Framework de </a:t>
            </a:r>
            <a:r>
              <a:rPr lang="es-ES" sz="1600" b="0" i="0" u="none" strike="noStrike" baseline="0" dirty="0" err="1">
                <a:solidFill>
                  <a:srgbClr val="000000"/>
                </a:solidFill>
              </a:rPr>
              <a:t>javascript</a:t>
            </a:r>
            <a:r>
              <a:rPr lang="es-ES" sz="1600" b="0" i="0" u="none" strike="noStrike" baseline="0" dirty="0">
                <a:solidFill>
                  <a:srgbClr val="000000"/>
                </a:solidFill>
              </a:rPr>
              <a:t> para crear la parte cliente(</a:t>
            </a:r>
            <a:r>
              <a:rPr lang="es-ES" sz="1600" b="0" i="0" u="none" strike="noStrike" baseline="0" dirty="0" err="1">
                <a:solidFill>
                  <a:srgbClr val="000000"/>
                </a:solidFill>
              </a:rPr>
              <a:t>User</a:t>
            </a:r>
            <a:r>
              <a:rPr lang="es-ES" sz="1600" b="0" i="0" u="none" strike="noStrike" baseline="0" dirty="0">
                <a:solidFill>
                  <a:srgbClr val="000000"/>
                </a:solidFill>
              </a:rPr>
              <a:t> Interface)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600" b="1" i="0" u="none" strike="noStrike" baseline="0" dirty="0" err="1">
                <a:solidFill>
                  <a:srgbClr val="000000"/>
                </a:solidFill>
              </a:rPr>
              <a:t>N</a:t>
            </a:r>
            <a:r>
              <a:rPr lang="es-ES" sz="1600" b="0" i="0" u="none" strike="noStrike" baseline="0" dirty="0" err="1">
                <a:solidFill>
                  <a:srgbClr val="000000"/>
                </a:solidFill>
              </a:rPr>
              <a:t>odejs</a:t>
            </a:r>
            <a:r>
              <a:rPr lang="es-ES" sz="1600" b="0" i="0" u="none" strike="noStrike" baseline="0" dirty="0">
                <a:solidFill>
                  <a:srgbClr val="000000"/>
                </a:solidFill>
              </a:rPr>
              <a:t> → </a:t>
            </a:r>
            <a:r>
              <a:rPr lang="es-ES" sz="1600" b="0" i="0" u="none" strike="noStrike" baseline="0" dirty="0" err="1">
                <a:solidFill>
                  <a:srgbClr val="000000"/>
                </a:solidFill>
              </a:rPr>
              <a:t>Node</a:t>
            </a:r>
            <a:r>
              <a:rPr lang="es-ES" sz="1600" b="0" i="0" u="none" strike="noStrike" baseline="0" dirty="0">
                <a:solidFill>
                  <a:srgbClr val="000000"/>
                </a:solidFill>
              </a:rPr>
              <a:t> es el lenguaje de programación</a:t>
            </a:r>
            <a:endParaRPr lang="es-ES" sz="1600" b="0" i="0" u="none" strike="noStrike" baseline="0" dirty="0">
              <a:solidFill>
                <a:prstClr val="black"/>
              </a:solidFill>
            </a:endParaRPr>
          </a:p>
          <a:p>
            <a:pPr marR="0" algn="l"/>
            <a:endParaRPr lang="es-ES" sz="1800" b="0" i="0" u="none" strike="noStrike" baseline="0" dirty="0">
              <a:solidFill>
                <a:prstClr val="black"/>
              </a:solidFill>
              <a:latin typeface="Source Sans Pro" panose="020B0503030403020204" pitchFamily="34" charset="0"/>
            </a:endParaRPr>
          </a:p>
          <a:p>
            <a:pPr marL="0" indent="0" algn="just">
              <a:buSzPct val="85000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D03627-70DC-D6DF-4192-8DD31194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11" y="4565951"/>
            <a:ext cx="5125315" cy="2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Servidor de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Infraestructura XAMPP</a:t>
            </a:r>
          </a:p>
          <a:p>
            <a:pPr marL="0" marR="0" indent="0" algn="just">
              <a:buNone/>
            </a:pPr>
            <a:r>
              <a:rPr lang="es-ES" sz="1600" b="0" i="0" u="none" strike="noStrike" dirty="0">
                <a:solidFill>
                  <a:prstClr val="black"/>
                </a:solidFill>
              </a:rPr>
              <a:t>	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Esta infraestructura</a:t>
            </a:r>
            <a:r>
              <a:rPr lang="es-ES" sz="1600" b="1" i="1" u="none" strike="noStrike" dirty="0">
                <a:solidFill>
                  <a:srgbClr val="000000"/>
                </a:solidFill>
              </a:rPr>
              <a:t> 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es considerada multiplataforma, se suele usar en la fase de desarrollo y sus 	componentes son los siguientes:</a:t>
            </a:r>
            <a:endParaRPr lang="es-ES" sz="1600" b="0" i="0" u="none" strike="noStrike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400" b="1" i="0" u="none" strike="noStrike" baseline="0" dirty="0">
                <a:solidFill>
                  <a:srgbClr val="000000"/>
                </a:solidFill>
              </a:rPr>
              <a:t>X</a:t>
            </a:r>
            <a:r>
              <a:rPr lang="es-ES" sz="1400" b="0" i="0" u="none" strike="noStrike" baseline="0" dirty="0">
                <a:solidFill>
                  <a:srgbClr val="000000"/>
                </a:solidFill>
              </a:rPr>
              <a:t> → Indica que hay versión para Linux, Mac y Windows.</a:t>
            </a:r>
            <a:endParaRPr lang="es-ES" sz="1400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600" b="1" i="0" u="none" strike="noStrike" baseline="0" dirty="0">
                <a:solidFill>
                  <a:srgbClr val="000000"/>
                </a:solidFill>
              </a:rPr>
              <a:t>A</a:t>
            </a:r>
            <a:r>
              <a:rPr lang="es-ES" sz="1600" b="0" i="0" u="none" strike="noStrike" baseline="0" dirty="0">
                <a:solidFill>
                  <a:srgbClr val="000000"/>
                </a:solidFill>
              </a:rPr>
              <a:t>pache → Como servidor Web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600" b="1" i="0" u="none" strike="noStrike" baseline="0" dirty="0" err="1">
                <a:solidFill>
                  <a:srgbClr val="000000"/>
                </a:solidFill>
              </a:rPr>
              <a:t>M</a:t>
            </a:r>
            <a:r>
              <a:rPr lang="es-ES" sz="1600" b="0" i="0" u="none" strike="noStrike" baseline="0" dirty="0" err="1">
                <a:solidFill>
                  <a:srgbClr val="000000"/>
                </a:solidFill>
              </a:rPr>
              <a:t>ariaDB</a:t>
            </a:r>
            <a:r>
              <a:rPr lang="es-ES" sz="1600" b="0" i="0" u="none" strike="noStrike" baseline="0" dirty="0">
                <a:solidFill>
                  <a:srgbClr val="000000"/>
                </a:solidFill>
              </a:rPr>
              <a:t> → Como base de datos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600" b="1" i="0" u="none" strike="noStrike" baseline="0" dirty="0" err="1">
                <a:solidFill>
                  <a:srgbClr val="000000"/>
                </a:solidFill>
              </a:rPr>
              <a:t>P</a:t>
            </a:r>
            <a:r>
              <a:rPr lang="es-ES" sz="1600" b="0" i="0" u="none" strike="noStrike" baseline="0" dirty="0" err="1">
                <a:solidFill>
                  <a:srgbClr val="000000"/>
                </a:solidFill>
              </a:rPr>
              <a:t>hp</a:t>
            </a:r>
            <a:r>
              <a:rPr lang="es-ES" sz="16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s-ES" sz="1600" b="0" i="0" u="none" strike="noStrike" baseline="0" dirty="0">
                <a:solidFill>
                  <a:srgbClr val="000000"/>
                </a:solidFill>
              </a:rPr>
              <a:t>o</a:t>
            </a:r>
            <a:r>
              <a:rPr lang="es-ES" sz="1600" b="1" i="0" u="none" strike="noStrike" baseline="0" dirty="0">
                <a:solidFill>
                  <a:srgbClr val="000000"/>
                </a:solidFill>
              </a:rPr>
              <a:t>  P</a:t>
            </a:r>
            <a:r>
              <a:rPr lang="es-ES" sz="1600" b="0" i="0" u="none" strike="noStrike" baseline="0" dirty="0">
                <a:solidFill>
                  <a:srgbClr val="000000"/>
                </a:solidFill>
              </a:rPr>
              <a:t>erl → lenguajes de programación</a:t>
            </a:r>
            <a:endParaRPr lang="es-ES" sz="1600" b="0" i="0" u="none" strike="noStrike" baseline="0" dirty="0">
              <a:solidFill>
                <a:prstClr val="black"/>
              </a:solidFill>
            </a:endParaRPr>
          </a:p>
          <a:p>
            <a:pPr marL="0" marR="0" indent="0" algn="just">
              <a:buNone/>
            </a:pPr>
            <a:endParaRPr lang="es-ES" sz="1800" b="0" i="0" u="none" strike="noStrike" baseline="0" dirty="0">
              <a:solidFill>
                <a:prstClr val="black"/>
              </a:solidFill>
              <a:latin typeface="Source Sans Pro" panose="020B0503030403020204" pitchFamily="34" charset="0"/>
            </a:endParaRPr>
          </a:p>
          <a:p>
            <a:pPr marL="0" indent="0" algn="just">
              <a:buSzPct val="85000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B450E1-EF76-E162-B1B9-557DB9D1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379" y="3934326"/>
            <a:ext cx="5420450" cy="230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5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Servidor de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Infraestructura WAMP</a:t>
            </a:r>
          </a:p>
          <a:p>
            <a:pPr marL="0" marR="0" indent="0" algn="l">
              <a:buNone/>
            </a:pPr>
            <a:r>
              <a:rPr lang="es-ES" sz="1600" b="0" i="0" u="none" strike="noStrike" dirty="0">
                <a:solidFill>
                  <a:prstClr val="black"/>
                </a:solidFill>
              </a:rPr>
              <a:t>	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Es la versión de </a:t>
            </a:r>
            <a:r>
              <a:rPr lang="es-ES" sz="1600" b="1" i="1" u="none" strike="noStrike" dirty="0">
                <a:solidFill>
                  <a:srgbClr val="000000"/>
                </a:solidFill>
              </a:rPr>
              <a:t>LAMP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 para </a:t>
            </a:r>
            <a:r>
              <a:rPr lang="es-ES" sz="1600" b="0" i="0" u="none" strike="noStrike" dirty="0" err="1">
                <a:solidFill>
                  <a:srgbClr val="000000"/>
                </a:solidFill>
              </a:rPr>
              <a:t>windows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, formada por los siguientes componentes: </a:t>
            </a:r>
            <a:r>
              <a:rPr lang="es-ES" sz="1600" b="1" i="0" u="none" strike="noStrike" dirty="0">
                <a:solidFill>
                  <a:srgbClr val="000000"/>
                </a:solidFill>
              </a:rPr>
              <a:t>W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indows, </a:t>
            </a:r>
            <a:r>
              <a:rPr lang="es-ES" sz="1600" b="1" i="0" u="none" strike="noStrike" dirty="0">
                <a:solidFill>
                  <a:srgbClr val="000000"/>
                </a:solidFill>
              </a:rPr>
              <a:t>A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pache, 	</a:t>
            </a:r>
            <a:r>
              <a:rPr lang="es-ES" sz="1600" b="1" i="0" u="none" strike="noStrike" dirty="0" err="1">
                <a:solidFill>
                  <a:srgbClr val="000000"/>
                </a:solidFill>
              </a:rPr>
              <a:t>M</a:t>
            </a:r>
            <a:r>
              <a:rPr lang="es-ES" sz="1600" b="0" i="0" u="none" strike="noStrike" dirty="0" err="1">
                <a:solidFill>
                  <a:srgbClr val="000000"/>
                </a:solidFill>
              </a:rPr>
              <a:t>ariaDB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 o </a:t>
            </a:r>
            <a:r>
              <a:rPr lang="es-ES" sz="1600" b="1" i="0" u="none" strike="noStrike" dirty="0">
                <a:solidFill>
                  <a:srgbClr val="000000"/>
                </a:solidFill>
              </a:rPr>
              <a:t>M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ySQL y </a:t>
            </a:r>
            <a:r>
              <a:rPr lang="es-ES" sz="1600" b="1" i="0" u="none" strike="noStrike" dirty="0">
                <a:solidFill>
                  <a:srgbClr val="000000"/>
                </a:solidFill>
              </a:rPr>
              <a:t>P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HP.</a:t>
            </a:r>
          </a:p>
          <a:p>
            <a:pPr marR="0" algn="l">
              <a:buFont typeface="Wingdings" panose="05000000000000000000" pitchFamily="2" charset="2"/>
              <a:buChar char="v"/>
            </a:pPr>
            <a:r>
              <a:rPr lang="es-ES" b="1" i="0" u="none" strike="noStrike" dirty="0">
                <a:solidFill>
                  <a:srgbClr val="FFC000"/>
                </a:solidFill>
              </a:rPr>
              <a:t>Infraestructura AMPPS</a:t>
            </a:r>
            <a:endParaRPr lang="es-ES" b="1" i="0" u="none" strike="noStrike" baseline="0" dirty="0">
              <a:solidFill>
                <a:srgbClr val="FFC000"/>
              </a:solidFill>
            </a:endParaRPr>
          </a:p>
          <a:p>
            <a:pPr marL="0" marR="0" indent="0" algn="just">
              <a:buNone/>
            </a:pPr>
            <a:r>
              <a:rPr lang="es-ES" sz="1600" b="0" i="0" u="none" strike="noStrike" dirty="0">
                <a:solidFill>
                  <a:srgbClr val="000000"/>
                </a:solidFill>
              </a:rPr>
              <a:t>	Es una infraestructura multiplataforma y</a:t>
            </a:r>
            <a:r>
              <a:rPr lang="es-ES" sz="1600" b="1" i="0" u="none" strike="noStrike" dirty="0">
                <a:solidFill>
                  <a:srgbClr val="000000"/>
                </a:solidFill>
              </a:rPr>
              <a:t> </a:t>
            </a:r>
            <a:r>
              <a:rPr lang="es-ES" sz="1600" b="0" i="0" u="none" strike="noStrike" dirty="0">
                <a:solidFill>
                  <a:srgbClr val="000000"/>
                </a:solidFill>
              </a:rPr>
              <a:t>la pila de componentes está compuesta por:</a:t>
            </a:r>
            <a:endParaRPr lang="es-ES" sz="1600" b="0" i="0" u="none" strike="noStrike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i="0" u="none" strike="noStrike" baseline="0" dirty="0">
                <a:solidFill>
                  <a:srgbClr val="000000"/>
                </a:solidFill>
              </a:rPr>
              <a:t>A</a:t>
            </a:r>
            <a:r>
              <a:rPr lang="es-ES" b="0" i="0" u="none" strike="noStrike" baseline="0" dirty="0">
                <a:solidFill>
                  <a:srgbClr val="000000"/>
                </a:solidFill>
              </a:rPr>
              <a:t>pache → Como servidor Web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i="0" u="none" strike="noStrike" baseline="0" dirty="0">
                <a:solidFill>
                  <a:srgbClr val="000000"/>
                </a:solidFill>
              </a:rPr>
              <a:t>M</a:t>
            </a:r>
            <a:r>
              <a:rPr lang="es-ES" b="0" i="0" u="none" strike="noStrike" baseline="0" dirty="0">
                <a:solidFill>
                  <a:srgbClr val="000000"/>
                </a:solidFill>
              </a:rPr>
              <a:t>ongoDB → Como base de datos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i="0" u="none" strike="noStrike" baseline="0" dirty="0" err="1">
                <a:solidFill>
                  <a:srgbClr val="000000"/>
                </a:solidFill>
              </a:rPr>
              <a:t>P</a:t>
            </a:r>
            <a:r>
              <a:rPr lang="es-ES" b="0" i="0" u="none" strike="noStrike" baseline="0" dirty="0" err="1">
                <a:solidFill>
                  <a:srgbClr val="000000"/>
                </a:solidFill>
              </a:rPr>
              <a:t>hp</a:t>
            </a:r>
            <a:r>
              <a:rPr lang="es-ES" b="1" i="0" u="none" strike="noStrike" baseline="0" dirty="0">
                <a:solidFill>
                  <a:srgbClr val="000000"/>
                </a:solidFill>
              </a:rPr>
              <a:t>, P</a:t>
            </a:r>
            <a:r>
              <a:rPr lang="es-ES" b="0" i="0" u="none" strike="noStrike" baseline="0" dirty="0">
                <a:solidFill>
                  <a:srgbClr val="000000"/>
                </a:solidFill>
              </a:rPr>
              <a:t>ython</a:t>
            </a:r>
            <a:r>
              <a:rPr lang="es-ES" b="1" i="0" u="none" strike="noStrike" baseline="0" dirty="0">
                <a:solidFill>
                  <a:srgbClr val="000000"/>
                </a:solidFill>
              </a:rPr>
              <a:t> o P</a:t>
            </a:r>
            <a:r>
              <a:rPr lang="es-ES" b="0" i="0" u="none" strike="noStrike" baseline="0" dirty="0">
                <a:solidFill>
                  <a:srgbClr val="000000"/>
                </a:solidFill>
              </a:rPr>
              <a:t>erl → lenguajes de programación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i="0" u="none" strike="noStrike" baseline="0" dirty="0" err="1">
                <a:solidFill>
                  <a:srgbClr val="000000"/>
                </a:solidFill>
              </a:rPr>
              <a:t>S</a:t>
            </a:r>
            <a:r>
              <a:rPr lang="es-ES" b="0" i="0" u="none" strike="noStrike" baseline="0" dirty="0" err="1">
                <a:solidFill>
                  <a:srgbClr val="000000"/>
                </a:solidFill>
              </a:rPr>
              <a:t>oftaculous</a:t>
            </a:r>
            <a:r>
              <a:rPr lang="es-ES" b="0" i="0" u="none" strike="noStrike" baseline="0" dirty="0">
                <a:solidFill>
                  <a:srgbClr val="000000"/>
                </a:solidFill>
              </a:rPr>
              <a:t> → Es un </a:t>
            </a:r>
            <a:r>
              <a:rPr lang="es-ES" b="0" i="0" u="none" strike="noStrike" baseline="0" dirty="0" err="1">
                <a:solidFill>
                  <a:srgbClr val="000000"/>
                </a:solidFill>
              </a:rPr>
              <a:t>auto-instalador</a:t>
            </a:r>
            <a:r>
              <a:rPr lang="es-ES" b="0" i="0" u="none" strike="noStrike" baseline="0" dirty="0">
                <a:solidFill>
                  <a:srgbClr val="000000"/>
                </a:solidFill>
              </a:rPr>
              <a:t> de aplicaciones, como por ejemplo </a:t>
            </a:r>
            <a:r>
              <a:rPr lang="es-ES" b="1" i="1" u="none" strike="noStrike" baseline="0" dirty="0" err="1">
                <a:solidFill>
                  <a:srgbClr val="000000"/>
                </a:solidFill>
              </a:rPr>
              <a:t>Wordpress</a:t>
            </a:r>
            <a:endParaRPr lang="es-ES" b="0" i="0" u="none" strike="noStrike" baseline="0" dirty="0">
              <a:solidFill>
                <a:prstClr val="black"/>
              </a:solidFill>
            </a:endParaRPr>
          </a:p>
          <a:p>
            <a:pPr marL="0" indent="0" algn="just">
              <a:buSzPct val="85000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50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buFont typeface="+mj-lt"/>
              <a:buAutoNum type="arabicPeriod" startAt="4"/>
            </a:pPr>
            <a:r>
              <a:rPr lang="es-ES" dirty="0"/>
              <a:t>Lenguajes de programación lado servidor (</a:t>
            </a:r>
            <a:r>
              <a:rPr lang="es-ES" dirty="0" err="1"/>
              <a:t>Backend</a:t>
            </a:r>
            <a:r>
              <a:rPr lang="es-ES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 marL="0" indent="0" algn="just">
              <a:buSzPct val="85000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1600" dirty="0">
                <a:solidFill>
                  <a:srgbClr val="000000"/>
                </a:solidFill>
              </a:rPr>
              <a:t>El </a:t>
            </a:r>
            <a:r>
              <a:rPr lang="es-ES" sz="1600" b="1" i="1" dirty="0" err="1">
                <a:solidFill>
                  <a:srgbClr val="000000"/>
                </a:solidFill>
              </a:rPr>
              <a:t>backend</a:t>
            </a:r>
            <a:r>
              <a:rPr lang="es-ES" sz="1600" b="1" i="1" dirty="0">
                <a:solidFill>
                  <a:srgbClr val="000000"/>
                </a:solidFill>
              </a:rPr>
              <a:t> </a:t>
            </a:r>
            <a:r>
              <a:rPr lang="es-ES" sz="1600" dirty="0">
                <a:solidFill>
                  <a:srgbClr val="000000"/>
                </a:solidFill>
              </a:rPr>
              <a:t> es la parte de nuestra arquitectura </a:t>
            </a:r>
            <a:r>
              <a:rPr lang="es-ES" sz="1600" dirty="0" err="1">
                <a:solidFill>
                  <a:srgbClr val="000000"/>
                </a:solidFill>
              </a:rPr>
              <a:t>sw</a:t>
            </a:r>
            <a:r>
              <a:rPr lang="es-ES" sz="1600" dirty="0">
                <a:solidFill>
                  <a:srgbClr val="000000"/>
                </a:solidFill>
              </a:rPr>
              <a:t> que se encarga de la </a:t>
            </a:r>
            <a:r>
              <a:rPr lang="es-ES" sz="1600" b="1" i="1" dirty="0">
                <a:solidFill>
                  <a:srgbClr val="000000"/>
                </a:solidFill>
              </a:rPr>
              <a:t>lógica de negocio </a:t>
            </a:r>
            <a:r>
              <a:rPr lang="es-ES" sz="1600" dirty="0">
                <a:solidFill>
                  <a:srgbClr val="000000"/>
                </a:solidFill>
              </a:rPr>
              <a:t>(ejemplo: las operaciones de una calculadora)</a:t>
            </a:r>
            <a:r>
              <a:rPr lang="es-ES" sz="1600" b="1" i="1" dirty="0">
                <a:solidFill>
                  <a:srgbClr val="000000"/>
                </a:solidFill>
              </a:rPr>
              <a:t> </a:t>
            </a:r>
            <a:r>
              <a:rPr lang="es-ES" sz="1600" dirty="0">
                <a:solidFill>
                  <a:srgbClr val="000000"/>
                </a:solidFill>
              </a:rPr>
              <a:t>y de la interacción con la </a:t>
            </a:r>
            <a:r>
              <a:rPr lang="es-ES" sz="1600" b="1" i="1" dirty="0">
                <a:solidFill>
                  <a:srgbClr val="000000"/>
                </a:solidFill>
              </a:rPr>
              <a:t>base de datos.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Principales lenguajes de programación</a:t>
            </a:r>
          </a:p>
          <a:p>
            <a:pPr marL="0" indent="0" algn="just">
              <a:buFont typeface="Wingdings 3" charset="2"/>
              <a:buNone/>
            </a:pPr>
            <a:r>
              <a:rPr lang="es-ES" sz="1600" dirty="0">
                <a:solidFill>
                  <a:srgbClr val="000000"/>
                </a:solidFill>
              </a:rPr>
              <a:t>	Tenemos que tener en cuenta que los lenguajes de programación se suelen usar con </a:t>
            </a:r>
            <a:r>
              <a:rPr lang="es-ES" sz="1600" dirty="0" err="1">
                <a:solidFill>
                  <a:srgbClr val="000000"/>
                </a:solidFill>
              </a:rPr>
              <a:t>frameworks</a:t>
            </a:r>
            <a:endParaRPr lang="es-ES" sz="1600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000000"/>
                </a:solidFill>
              </a:rPr>
              <a:t>JavaScript/NodeJS </a:t>
            </a:r>
            <a:r>
              <a:rPr lang="es-ES" dirty="0">
                <a:solidFill>
                  <a:srgbClr val="000000"/>
                </a:solidFill>
              </a:rPr>
              <a:t>→ Express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000000"/>
                </a:solidFill>
              </a:rPr>
              <a:t>Python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000000"/>
                </a:solidFill>
              </a:rPr>
              <a:t>Ruby</a:t>
            </a:r>
            <a:endParaRPr lang="es-ES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000000"/>
                </a:solidFill>
              </a:rPr>
              <a:t>PHP </a:t>
            </a:r>
            <a:r>
              <a:rPr lang="es-ES" dirty="0">
                <a:solidFill>
                  <a:srgbClr val="000000"/>
                </a:solidFill>
              </a:rPr>
              <a:t>→ Laravel, </a:t>
            </a:r>
            <a:r>
              <a:rPr lang="es-ES" dirty="0" err="1">
                <a:solidFill>
                  <a:srgbClr val="000000"/>
                </a:solidFill>
              </a:rPr>
              <a:t>Symphony</a:t>
            </a:r>
            <a:endParaRPr lang="es-ES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000000"/>
                </a:solidFill>
              </a:rPr>
              <a:t>Java </a:t>
            </a:r>
            <a:r>
              <a:rPr lang="es-E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→ Spring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prstClr val="black"/>
                </a:solidFill>
              </a:rPr>
              <a:t>C# </a:t>
            </a:r>
            <a:r>
              <a:rPr lang="es-E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→ </a:t>
            </a:r>
            <a:r>
              <a:rPr lang="es-ES" sz="1800" kern="12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.Net</a:t>
            </a:r>
            <a:endParaRPr lang="es-ES" sz="1800" kern="1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Scala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otros</a:t>
            </a:r>
            <a:endParaRPr lang="es-ES" b="1" dirty="0">
              <a:solidFill>
                <a:prstClr val="black"/>
              </a:solidFill>
            </a:endParaRPr>
          </a:p>
          <a:p>
            <a:pPr marL="0" indent="0" algn="just">
              <a:buSzPct val="85000"/>
              <a:buFont typeface="Wingdings 3" charset="2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766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51663"/>
            <a:ext cx="8825658" cy="356652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Índice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Arquitectura SW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Arquitectura Cliente – Servidor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Servidor de aplicaciones Webs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Lenguajes de programación del lado Servidor (</a:t>
            </a:r>
            <a:r>
              <a:rPr lang="es-ES" dirty="0" err="1"/>
              <a:t>BackenD</a:t>
            </a:r>
            <a:r>
              <a:rPr lang="es-E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Lenguajes de programación del lado cliente (</a:t>
            </a:r>
            <a:r>
              <a:rPr lang="es-ES" dirty="0" err="1"/>
              <a:t>frontend</a:t>
            </a:r>
            <a:r>
              <a:rPr lang="es-E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Javascript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js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 navegador WEB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3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>
              <a:buFont typeface="+mj-lt"/>
              <a:buAutoNum type="arabicPeriod" startAt="5"/>
            </a:pPr>
            <a:r>
              <a:rPr lang="es-ES" dirty="0"/>
              <a:t>Lenguajes de programación lado cliente (</a:t>
            </a:r>
            <a:r>
              <a:rPr lang="es-ES" dirty="0" err="1"/>
              <a:t>Frontend</a:t>
            </a:r>
            <a:r>
              <a:rPr lang="es-ES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 marL="0" indent="0" algn="just">
              <a:buSzPct val="85000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sz="1900" dirty="0">
                <a:solidFill>
                  <a:schemeClr val="tx1"/>
                </a:solidFill>
              </a:rPr>
              <a:t>El </a:t>
            </a:r>
            <a:r>
              <a:rPr lang="es-ES" sz="1900" b="1" i="1" dirty="0" err="1">
                <a:solidFill>
                  <a:schemeClr val="tx1"/>
                </a:solidFill>
              </a:rPr>
              <a:t>frontend</a:t>
            </a:r>
            <a:r>
              <a:rPr lang="es-ES" sz="1900" b="1" i="1" dirty="0">
                <a:solidFill>
                  <a:schemeClr val="tx1"/>
                </a:solidFill>
              </a:rPr>
              <a:t> </a:t>
            </a:r>
            <a:r>
              <a:rPr lang="es-ES" sz="1900" dirty="0">
                <a:solidFill>
                  <a:schemeClr val="tx1"/>
                </a:solidFill>
              </a:rPr>
              <a:t> </a:t>
            </a:r>
            <a:r>
              <a:rPr lang="es-ES" sz="1900" b="0" i="0" dirty="0">
                <a:solidFill>
                  <a:schemeClr val="tx1"/>
                </a:solidFill>
                <a:effectLst/>
              </a:rPr>
              <a:t>se refiere a la parte visible de un sitio web o aplicación con la que los usuarios pueden interactuar directamente</a:t>
            </a:r>
            <a:r>
              <a:rPr lang="es-ES" sz="19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1900" b="1" dirty="0">
                <a:solidFill>
                  <a:srgbClr val="FFC000"/>
                </a:solidFill>
              </a:rPr>
              <a:t>Principales lenguajes de programación</a:t>
            </a:r>
          </a:p>
          <a:p>
            <a:pPr marL="0" indent="0" algn="just">
              <a:buFont typeface="Wingdings 3" charset="2"/>
              <a:buNone/>
            </a:pPr>
            <a:r>
              <a:rPr lang="es-ES" sz="1900" dirty="0">
                <a:solidFill>
                  <a:schemeClr val="tx1"/>
                </a:solidFill>
              </a:rPr>
              <a:t>	Tenemos que tener en cuenta que los lenguajes de programación se suelen usar con 	</a:t>
            </a:r>
            <a:r>
              <a:rPr lang="es-ES" sz="1900" b="1" i="1" dirty="0" err="1">
                <a:solidFill>
                  <a:schemeClr val="tx1"/>
                </a:solidFill>
              </a:rPr>
              <a:t>frameworks</a:t>
            </a:r>
            <a:endParaRPr lang="es-ES" sz="19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900" b="1" dirty="0">
                <a:solidFill>
                  <a:schemeClr val="tx1"/>
                </a:solidFill>
              </a:rPr>
              <a:t>HTML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900" b="1" dirty="0">
                <a:solidFill>
                  <a:schemeClr val="tx1"/>
                </a:solidFill>
              </a:rPr>
              <a:t>CSS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900" b="1" dirty="0">
                <a:solidFill>
                  <a:schemeClr val="tx1"/>
                </a:solidFill>
              </a:rPr>
              <a:t>JavaScript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900" b="1" dirty="0" err="1">
                <a:solidFill>
                  <a:schemeClr val="tx1"/>
                </a:solidFill>
              </a:rPr>
              <a:t>React</a:t>
            </a:r>
            <a:r>
              <a:rPr lang="es-ES" sz="1900" b="1" dirty="0">
                <a:solidFill>
                  <a:schemeClr val="tx1"/>
                </a:solidFill>
              </a:rPr>
              <a:t> </a:t>
            </a:r>
            <a:r>
              <a:rPr lang="es-ES" sz="19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→ Librería </a:t>
            </a:r>
            <a:endParaRPr lang="es-ES" sz="19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900" b="1" dirty="0" err="1">
                <a:solidFill>
                  <a:schemeClr val="tx1"/>
                </a:solidFill>
              </a:rPr>
              <a:t>Angujar</a:t>
            </a:r>
            <a:r>
              <a:rPr lang="es-ES" sz="1900" b="1" dirty="0">
                <a:solidFill>
                  <a:schemeClr val="tx1"/>
                </a:solidFill>
              </a:rPr>
              <a:t> </a:t>
            </a:r>
            <a:r>
              <a:rPr lang="es-ES" sz="19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→ Framework</a:t>
            </a:r>
            <a:endParaRPr lang="es-ES" sz="19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900" b="1" dirty="0">
                <a:solidFill>
                  <a:schemeClr val="tx1"/>
                </a:solidFill>
              </a:rPr>
              <a:t>VUE </a:t>
            </a:r>
            <a:r>
              <a:rPr lang="es-ES" sz="1900" dirty="0">
                <a:solidFill>
                  <a:schemeClr val="tx1"/>
                </a:solidFill>
              </a:rPr>
              <a:t>→ </a:t>
            </a:r>
            <a:r>
              <a:rPr lang="es-ES" sz="19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Framework</a:t>
            </a:r>
            <a:endParaRPr lang="es-ES" sz="1900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900" b="1" dirty="0">
                <a:solidFill>
                  <a:schemeClr val="tx1"/>
                </a:solidFill>
              </a:rPr>
              <a:t>QWIK </a:t>
            </a:r>
            <a:r>
              <a:rPr lang="es-ES" sz="19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→ </a:t>
            </a:r>
            <a:r>
              <a:rPr lang="es-ES" sz="19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Framework</a:t>
            </a:r>
            <a:endParaRPr lang="es-ES" sz="19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900" b="1" dirty="0">
                <a:solidFill>
                  <a:schemeClr val="tx1"/>
                </a:solidFill>
              </a:rPr>
              <a:t>SVELTE </a:t>
            </a:r>
            <a:r>
              <a:rPr lang="es-ES" sz="19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→ </a:t>
            </a:r>
            <a:r>
              <a:rPr lang="es-ES" sz="19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Framework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900" b="1" dirty="0">
                <a:solidFill>
                  <a:schemeClr val="tx1"/>
                </a:solidFill>
              </a:rPr>
              <a:t>otros</a:t>
            </a:r>
          </a:p>
          <a:p>
            <a:pPr marL="0" indent="0" algn="just">
              <a:buSzPct val="85000"/>
              <a:buFont typeface="Wingdings 3" charset="2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8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s-ES" b="1" i="0" dirty="0">
                <a:solidFill>
                  <a:srgbClr val="1B1B1B"/>
                </a:solidFill>
                <a:effectLst/>
              </a:rPr>
              <a:t>JavaScript</a:t>
            </a:r>
            <a:r>
              <a:rPr lang="es-ES" b="0" i="0" dirty="0">
                <a:solidFill>
                  <a:srgbClr val="1B1B1B"/>
                </a:solidFill>
                <a:effectLst/>
              </a:rPr>
              <a:t> (</a:t>
            </a:r>
            <a:r>
              <a:rPr lang="es-ES" b="1" i="0" dirty="0">
                <a:solidFill>
                  <a:srgbClr val="1B1B1B"/>
                </a:solidFill>
                <a:effectLst/>
              </a:rPr>
              <a:t>JS</a:t>
            </a:r>
            <a:r>
              <a:rPr lang="es-ES" b="0" i="0" dirty="0">
                <a:solidFill>
                  <a:srgbClr val="1B1B1B"/>
                </a:solidFill>
                <a:effectLst/>
              </a:rPr>
              <a:t>) es un lenguaje de programación ligero, </a:t>
            </a:r>
            <a:r>
              <a:rPr lang="es-ES" b="1" i="1" dirty="0">
                <a:solidFill>
                  <a:srgbClr val="1B1B1B"/>
                </a:solidFill>
                <a:effectLst/>
              </a:rPr>
              <a:t>interpretado, o compilado (</a:t>
            </a:r>
            <a:r>
              <a:rPr lang="es-ES" b="1" i="1" dirty="0" err="1">
                <a:solidFill>
                  <a:srgbClr val="1B1B1B"/>
                </a:solidFill>
                <a:effectLst/>
              </a:rPr>
              <a:t>just</a:t>
            </a:r>
            <a:r>
              <a:rPr lang="es-ES" b="1" i="1" dirty="0">
                <a:solidFill>
                  <a:srgbClr val="1B1B1B"/>
                </a:solidFill>
                <a:effectLst/>
              </a:rPr>
              <a:t>-</a:t>
            </a:r>
            <a:r>
              <a:rPr lang="es-ES" b="1" i="1" dirty="0" err="1">
                <a:solidFill>
                  <a:srgbClr val="1B1B1B"/>
                </a:solidFill>
                <a:effectLst/>
              </a:rPr>
              <a:t>in-time</a:t>
            </a:r>
            <a:r>
              <a:rPr lang="es-ES" b="1" i="1" dirty="0">
                <a:solidFill>
                  <a:srgbClr val="1B1B1B"/>
                </a:solidFill>
                <a:effectLst/>
              </a:rPr>
              <a:t>) con </a:t>
            </a:r>
            <a:r>
              <a:rPr lang="es-ES" b="1" i="1" dirty="0">
                <a:solidFill>
                  <a:schemeClr val="tx1"/>
                </a:solidFill>
                <a:effectLst/>
              </a:rPr>
              <a:t>funciones de primera clase</a:t>
            </a:r>
            <a:r>
              <a:rPr lang="es-ES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lvl="1" algn="just"/>
            <a:r>
              <a:rPr lang="es-ES" sz="1800" dirty="0">
                <a:solidFill>
                  <a:schemeClr val="accent1"/>
                </a:solidFill>
              </a:rPr>
              <a:t>I</a:t>
            </a:r>
            <a:r>
              <a:rPr lang="es-ES" sz="1800" b="0" i="0" dirty="0">
                <a:solidFill>
                  <a:schemeClr val="accent1"/>
                </a:solidFill>
                <a:effectLst/>
              </a:rPr>
              <a:t>nterpretado, o compilado (</a:t>
            </a:r>
            <a:r>
              <a:rPr lang="es-ES" sz="1800" b="0" i="0" dirty="0" err="1">
                <a:solidFill>
                  <a:schemeClr val="accent1"/>
                </a:solidFill>
                <a:effectLst/>
              </a:rPr>
              <a:t>just</a:t>
            </a:r>
            <a:r>
              <a:rPr lang="es-ES" sz="1800" b="0" i="0" dirty="0">
                <a:solidFill>
                  <a:schemeClr val="accent1"/>
                </a:solidFill>
                <a:effectLst/>
              </a:rPr>
              <a:t>-</a:t>
            </a:r>
            <a:r>
              <a:rPr lang="es-ES" sz="1800" b="0" i="0" dirty="0" err="1">
                <a:solidFill>
                  <a:schemeClr val="accent1"/>
                </a:solidFill>
                <a:effectLst/>
              </a:rPr>
              <a:t>in-time</a:t>
            </a:r>
            <a:r>
              <a:rPr lang="es-ES" sz="1800" b="0" i="0" dirty="0">
                <a:solidFill>
                  <a:schemeClr val="accent1"/>
                </a:solidFill>
                <a:effectLst/>
              </a:rPr>
              <a:t>) </a:t>
            </a:r>
            <a:r>
              <a:rPr lang="es-ES" sz="18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→ </a:t>
            </a:r>
            <a:r>
              <a:rPr lang="es-ES" sz="1800" b="0" i="0" dirty="0">
                <a:solidFill>
                  <a:srgbClr val="1B1B1B"/>
                </a:solidFill>
                <a:effectLst/>
              </a:rPr>
              <a:t>mientras va siendo interpretado hace la compilación.</a:t>
            </a:r>
          </a:p>
          <a:p>
            <a:pPr lvl="1" algn="just"/>
            <a:r>
              <a:rPr lang="es-ES" sz="1800" dirty="0">
                <a:solidFill>
                  <a:schemeClr val="accent1"/>
                </a:solidFill>
              </a:rPr>
              <a:t>F</a:t>
            </a:r>
            <a:r>
              <a:rPr lang="es-ES" sz="1800" b="0" i="0" dirty="0">
                <a:solidFill>
                  <a:schemeClr val="accent1"/>
                </a:solidFill>
                <a:effectLst/>
              </a:rPr>
              <a:t>unciones de primera clase </a:t>
            </a:r>
            <a:r>
              <a:rPr lang="es-ES" sz="18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→ </a:t>
            </a:r>
            <a:r>
              <a:rPr lang="es-ES" sz="1800" b="0" i="0" dirty="0">
                <a:solidFill>
                  <a:srgbClr val="1B1B1B"/>
                </a:solidFill>
                <a:effectLst/>
              </a:rPr>
              <a:t>las funciones en este lenguaje son tratadas como cualquier otra variable. Por ejemplo, una función puede ser pasada como argumento a otras funciones, puede ser retornada por otra función y puede ser asignada a una variable.</a:t>
            </a:r>
          </a:p>
          <a:p>
            <a:pPr marL="457200" lvl="1" indent="0" algn="just">
              <a:buNone/>
            </a:pPr>
            <a:endParaRPr lang="es-ES" b="0" i="0" dirty="0">
              <a:solidFill>
                <a:srgbClr val="1B1B1B"/>
              </a:solidFill>
              <a:effectLst/>
            </a:endParaRP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es-ES" dirty="0">
                <a:solidFill>
                  <a:srgbClr val="1B1B1B"/>
                </a:solidFill>
              </a:rPr>
              <a:t>Es un lenguaje que se ejecuta en un solo hilo</a:t>
            </a:r>
          </a:p>
          <a:p>
            <a:pPr marL="57150" indent="0" algn="just">
              <a:buNone/>
            </a:pPr>
            <a:endParaRPr lang="es-ES" dirty="0">
              <a:solidFill>
                <a:srgbClr val="1B1B1B"/>
              </a:solidFill>
            </a:endParaRPr>
          </a:p>
          <a:p>
            <a:pPr indent="-285750" algn="just">
              <a:buFont typeface="Courier New" panose="02070309020205020404" pitchFamily="49" charset="0"/>
              <a:buChar char="o"/>
            </a:pPr>
            <a:r>
              <a:rPr lang="es-ES" b="0" i="0" dirty="0">
                <a:solidFill>
                  <a:srgbClr val="1B1B1B"/>
                </a:solidFill>
                <a:effectLst/>
              </a:rPr>
              <a:t>Soporta</a:t>
            </a:r>
            <a:r>
              <a:rPr lang="es-ES" dirty="0">
                <a:solidFill>
                  <a:srgbClr val="1B1B1B"/>
                </a:solidFill>
              </a:rPr>
              <a:t> la programación orientada a objetos</a:t>
            </a:r>
            <a:endParaRPr lang="es-ES" b="0" i="0" dirty="0">
              <a:solidFill>
                <a:schemeClr val="tx1"/>
              </a:solidFill>
              <a:effectLst/>
            </a:endParaRPr>
          </a:p>
          <a:p>
            <a:pPr marL="0" indent="0">
              <a:buFont typeface="Wingdings 3" charset="2"/>
              <a:buNone/>
            </a:pPr>
            <a:endParaRPr lang="es-E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62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s-ES" dirty="0"/>
              <a:t>JavaScript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491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300" b="1" i="0" dirty="0">
                <a:solidFill>
                  <a:srgbClr val="FFC000"/>
                </a:solidFill>
                <a:effectLst/>
              </a:rPr>
              <a:t>Implementación de JavaScript</a:t>
            </a:r>
            <a:endParaRPr lang="es-ES" sz="3300" dirty="0">
              <a:solidFill>
                <a:srgbClr val="1B1B1B"/>
              </a:solidFill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3100" dirty="0">
                <a:solidFill>
                  <a:srgbClr val="1B1B1B"/>
                </a:solidFill>
              </a:rPr>
              <a:t>El estándar para JavaScript se denomina </a:t>
            </a:r>
            <a:r>
              <a:rPr lang="es-ES" sz="3100" b="1" i="1" dirty="0">
                <a:solidFill>
                  <a:srgbClr val="1B1B1B"/>
                </a:solidFill>
              </a:rPr>
              <a:t>ECMAScript </a:t>
            </a:r>
            <a:r>
              <a:rPr lang="es-ES" sz="3100" dirty="0">
                <a:solidFill>
                  <a:srgbClr val="1B1B1B"/>
                </a:solidFill>
              </a:rPr>
              <a:t>y es la organización que nos proporciona todo lo necesario para implementar </a:t>
            </a:r>
            <a:r>
              <a:rPr lang="es-ES" sz="3100" b="1" i="1" dirty="0">
                <a:solidFill>
                  <a:srgbClr val="1B1B1B"/>
                </a:solidFill>
              </a:rPr>
              <a:t>JavaScript.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3100" dirty="0">
                <a:solidFill>
                  <a:srgbClr val="1B1B1B"/>
                </a:solidFill>
              </a:rPr>
              <a:t>Implementaciones de JavaScript: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ES" sz="3100" b="1" dirty="0">
                <a:solidFill>
                  <a:srgbClr val="FFC000"/>
                </a:solidFill>
              </a:rPr>
              <a:t>V8: </a:t>
            </a:r>
            <a:r>
              <a:rPr lang="es-ES" sz="3100" dirty="0">
                <a:solidFill>
                  <a:schemeClr val="tx1"/>
                </a:solidFill>
              </a:rPr>
              <a:t>implementado por Google, se usa en Chrome, versiones recientes de Opera y por NodeJS</a:t>
            </a:r>
            <a:endParaRPr lang="es-ES" sz="3100" b="1" dirty="0">
              <a:solidFill>
                <a:srgbClr val="FFC000"/>
              </a:solidFill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ES" sz="3100" b="1" dirty="0" err="1">
                <a:solidFill>
                  <a:srgbClr val="FFC000"/>
                </a:solidFill>
              </a:rPr>
              <a:t>JavaScriptCore</a:t>
            </a:r>
            <a:r>
              <a:rPr lang="es-ES" sz="3100" b="1" dirty="0">
                <a:solidFill>
                  <a:srgbClr val="FFC000"/>
                </a:solidFill>
              </a:rPr>
              <a:t>: </a:t>
            </a:r>
            <a:r>
              <a:rPr lang="es-ES" sz="3100" dirty="0">
                <a:solidFill>
                  <a:schemeClr val="tx1"/>
                </a:solidFill>
              </a:rPr>
              <a:t>usado en Apple Safari</a:t>
            </a:r>
            <a:endParaRPr lang="es-ES" sz="3100" b="1" dirty="0">
              <a:solidFill>
                <a:srgbClr val="FFC000"/>
              </a:solidFill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ES" sz="3100" b="1" dirty="0" err="1">
                <a:solidFill>
                  <a:srgbClr val="FFC000"/>
                </a:solidFill>
              </a:rPr>
              <a:t>Carakan</a:t>
            </a:r>
            <a:r>
              <a:rPr lang="es-ES" sz="3100" b="1" dirty="0">
                <a:solidFill>
                  <a:srgbClr val="FFC000"/>
                </a:solidFill>
              </a:rPr>
              <a:t>: </a:t>
            </a:r>
            <a:r>
              <a:rPr lang="es-ES" sz="3100" dirty="0">
                <a:solidFill>
                  <a:schemeClr val="tx1"/>
                </a:solidFill>
              </a:rPr>
              <a:t>usado en versiones antiguas de Opera</a:t>
            </a:r>
            <a:endParaRPr lang="es-ES" sz="3100" b="1" dirty="0">
              <a:solidFill>
                <a:srgbClr val="FFC000"/>
              </a:solidFill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s-ES" sz="3100" b="1" dirty="0">
                <a:solidFill>
                  <a:srgbClr val="FFC000"/>
                </a:solidFill>
              </a:rPr>
              <a:t>Motor </a:t>
            </a:r>
            <a:r>
              <a:rPr lang="es-ES" sz="3100" b="1" dirty="0" err="1">
                <a:solidFill>
                  <a:srgbClr val="FFC000"/>
                </a:solidFill>
              </a:rPr>
              <a:t>Chakra</a:t>
            </a:r>
            <a:r>
              <a:rPr lang="es-ES" sz="3100" b="1" dirty="0">
                <a:solidFill>
                  <a:srgbClr val="FFC000"/>
                </a:solidFill>
              </a:rPr>
              <a:t>: </a:t>
            </a:r>
            <a:r>
              <a:rPr lang="es-ES" sz="3100" dirty="0">
                <a:solidFill>
                  <a:schemeClr val="tx1"/>
                </a:solidFill>
              </a:rPr>
              <a:t>utilizado en Internet Explorer.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3100" dirty="0">
                <a:solidFill>
                  <a:schemeClr val="tx1"/>
                </a:solidFill>
              </a:rPr>
              <a:t>Cada implementación proporciona una </a:t>
            </a:r>
            <a:r>
              <a:rPr lang="es-ES" sz="3100" b="1" i="1" dirty="0">
                <a:solidFill>
                  <a:schemeClr val="tx1"/>
                </a:solidFill>
              </a:rPr>
              <a:t>API pública </a:t>
            </a:r>
            <a:r>
              <a:rPr lang="es-ES" sz="3100" dirty="0">
                <a:solidFill>
                  <a:schemeClr val="tx1"/>
                </a:solidFill>
              </a:rPr>
              <a:t>que los desarrolladores podemos usar, teniendo en cuenta que cada implementación debe cumplir el estándar </a:t>
            </a:r>
            <a:r>
              <a:rPr lang="es-ES" sz="3100" b="1" i="1" dirty="0">
                <a:solidFill>
                  <a:schemeClr val="tx1"/>
                </a:solidFill>
              </a:rPr>
              <a:t>ECMAScript, </a:t>
            </a:r>
            <a:r>
              <a:rPr lang="es-ES" sz="3100" dirty="0">
                <a:solidFill>
                  <a:schemeClr val="tx1"/>
                </a:solidFill>
              </a:rPr>
              <a:t>algunas implementaciones pueden ser más eficientes que otras y lo más importante, puede darse el caso de que algunas vayan más lentas a la hora de implementar nuevas funcionalidades, de ahí la importancia de comprobar la compatibilidad entre navegadores.</a:t>
            </a:r>
          </a:p>
          <a:p>
            <a:pPr marL="0" indent="0">
              <a:buFont typeface="Wingdings 3" charset="2"/>
              <a:buNone/>
            </a:pPr>
            <a:r>
              <a:rPr lang="es-ES" sz="2000" dirty="0">
                <a:solidFill>
                  <a:srgbClr val="1B1B1B"/>
                </a:solidFill>
              </a:rPr>
              <a:t>	</a:t>
            </a:r>
            <a:endParaRPr lang="es-ES" sz="20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665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b="1" dirty="0">
                <a:solidFill>
                  <a:schemeClr val="accent1"/>
                </a:solidFill>
              </a:rPr>
              <a:t>¿Cómo harías tu primer </a:t>
            </a:r>
            <a:r>
              <a:rPr lang="es-ES" b="1" dirty="0" err="1">
                <a:solidFill>
                  <a:schemeClr val="accent1"/>
                </a:solidFill>
              </a:rPr>
              <a:t>Hello</a:t>
            </a:r>
            <a:r>
              <a:rPr lang="es-ES" b="1" dirty="0">
                <a:solidFill>
                  <a:schemeClr val="accent1"/>
                </a:solidFill>
              </a:rPr>
              <a:t> </a:t>
            </a:r>
            <a:r>
              <a:rPr lang="es-ES" b="1" dirty="0" err="1">
                <a:solidFill>
                  <a:schemeClr val="accent1"/>
                </a:solidFill>
              </a:rPr>
              <a:t>World</a:t>
            </a:r>
            <a:r>
              <a:rPr lang="es-ES" b="1" dirty="0">
                <a:solidFill>
                  <a:schemeClr val="accent1"/>
                </a:solidFill>
              </a:rPr>
              <a:t> en JS?	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Desde las herramientas del desarrollado del navegador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En la pestaña </a:t>
            </a:r>
            <a:r>
              <a:rPr lang="es-ES" b="1" i="1" dirty="0" err="1">
                <a:solidFill>
                  <a:schemeClr val="tx1"/>
                </a:solidFill>
              </a:rPr>
              <a:t>console</a:t>
            </a:r>
            <a:endParaRPr lang="es-ES" b="1" i="1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Escribir </a:t>
            </a:r>
            <a:r>
              <a:rPr lang="es-ES" b="1" i="1" dirty="0">
                <a:solidFill>
                  <a:schemeClr val="tx1"/>
                </a:solidFill>
              </a:rPr>
              <a:t>console.log(“</a:t>
            </a:r>
            <a:r>
              <a:rPr lang="es-ES" b="1" i="1" dirty="0" err="1">
                <a:solidFill>
                  <a:schemeClr val="tx1"/>
                </a:solidFill>
              </a:rPr>
              <a:t>Hello</a:t>
            </a:r>
            <a:r>
              <a:rPr lang="es-ES" b="1" i="1" dirty="0">
                <a:solidFill>
                  <a:schemeClr val="tx1"/>
                </a:solidFill>
              </a:rPr>
              <a:t> </a:t>
            </a:r>
            <a:r>
              <a:rPr lang="es-ES" b="1" i="1" dirty="0" err="1">
                <a:solidFill>
                  <a:schemeClr val="tx1"/>
                </a:solidFill>
              </a:rPr>
              <a:t>World</a:t>
            </a:r>
            <a:r>
              <a:rPr lang="es-ES" b="1" i="1" dirty="0">
                <a:solidFill>
                  <a:schemeClr val="tx1"/>
                </a:solidFill>
              </a:rPr>
              <a:t>”)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FCE829-6231-C566-7589-BC74B0A6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9" y="3851423"/>
            <a:ext cx="8291262" cy="28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0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b="1" dirty="0">
                <a:solidFill>
                  <a:schemeClr val="accent1"/>
                </a:solidFill>
              </a:rPr>
              <a:t>¿Y desde un index.html?</a:t>
            </a:r>
          </a:p>
          <a:p>
            <a:pPr lvl="1"/>
            <a:r>
              <a:rPr lang="es-ES" dirty="0"/>
              <a:t>Crear una estructura básica de index.html</a:t>
            </a:r>
          </a:p>
          <a:p>
            <a:pPr lvl="1"/>
            <a:r>
              <a:rPr lang="es-ES" dirty="0"/>
              <a:t>Añadir sección de </a:t>
            </a:r>
            <a:r>
              <a:rPr lang="es-ES" b="1" i="1" dirty="0"/>
              <a:t>script </a:t>
            </a:r>
            <a:r>
              <a:rPr lang="es-ES" dirty="0"/>
              <a:t>con </a:t>
            </a:r>
            <a:r>
              <a:rPr lang="es-ES" b="1" i="1" dirty="0">
                <a:solidFill>
                  <a:schemeClr val="tx1"/>
                </a:solidFill>
              </a:rPr>
              <a:t>console.log(“</a:t>
            </a:r>
            <a:r>
              <a:rPr lang="es-ES" b="1" i="1" dirty="0" err="1">
                <a:solidFill>
                  <a:schemeClr val="tx1"/>
                </a:solidFill>
              </a:rPr>
              <a:t>Hello</a:t>
            </a:r>
            <a:r>
              <a:rPr lang="es-ES" b="1" i="1" dirty="0">
                <a:solidFill>
                  <a:schemeClr val="tx1"/>
                </a:solidFill>
              </a:rPr>
              <a:t> </a:t>
            </a:r>
            <a:r>
              <a:rPr lang="es-ES" b="1" i="1" dirty="0" err="1">
                <a:solidFill>
                  <a:schemeClr val="tx1"/>
                </a:solidFill>
              </a:rPr>
              <a:t>World</a:t>
            </a:r>
            <a:r>
              <a:rPr lang="es-ES" b="1" i="1" dirty="0">
                <a:solidFill>
                  <a:schemeClr val="tx1"/>
                </a:solidFill>
              </a:rPr>
              <a:t>”)</a:t>
            </a:r>
            <a:endParaRPr lang="es-ES" dirty="0"/>
          </a:p>
          <a:p>
            <a:pPr lvl="1"/>
            <a:r>
              <a:rPr lang="es-ES" dirty="0"/>
              <a:t>Ejecutar el archivo</a:t>
            </a:r>
          </a:p>
          <a:p>
            <a:pPr lvl="1"/>
            <a:r>
              <a:rPr lang="es-ES" dirty="0"/>
              <a:t>Ver las herramientas del navegador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67B1C6-083D-489F-3F05-578C1680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19" y="3578311"/>
            <a:ext cx="6678314" cy="29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es-ES" dirty="0"/>
              <a:t>NodeJS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Hasta hace no mucho el entorno más común de alojamiento de JavaScript eran los navegadores Webs</a:t>
            </a:r>
            <a:r>
              <a:rPr lang="es-ES" b="1" dirty="0">
                <a:solidFill>
                  <a:schemeClr val="tx1"/>
                </a:solidFill>
              </a:rPr>
              <a:t>.</a:t>
            </a: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Desde la aparición de programas como </a:t>
            </a:r>
            <a:r>
              <a:rPr lang="es-ES" b="1" i="1" dirty="0">
                <a:solidFill>
                  <a:schemeClr val="tx1"/>
                </a:solidFill>
              </a:rPr>
              <a:t>NodeJS, </a:t>
            </a:r>
            <a:r>
              <a:rPr lang="es-ES" dirty="0">
                <a:solidFill>
                  <a:schemeClr val="tx1"/>
                </a:solidFill>
              </a:rPr>
              <a:t>que implementan motores para trabajar con JavaScript, podemos desarrollar usando JavaScript en el lado del servidor e incluso en aplicaciones de escritorio con </a:t>
            </a:r>
            <a:r>
              <a:rPr lang="es-ES" b="1" i="1" dirty="0" err="1">
                <a:solidFill>
                  <a:schemeClr val="tx1"/>
                </a:solidFill>
              </a:rPr>
              <a:t>ElectronJS</a:t>
            </a:r>
            <a:r>
              <a:rPr lang="es-ES" b="1" i="1" dirty="0">
                <a:solidFill>
                  <a:schemeClr val="tx1"/>
                </a:solidFill>
              </a:rPr>
              <a:t>.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b="1" i="0" dirty="0">
                <a:solidFill>
                  <a:schemeClr val="tx1"/>
                </a:solidFill>
                <a:effectLst/>
              </a:rPr>
              <a:t>NodeJS</a:t>
            </a:r>
            <a:r>
              <a:rPr lang="es-ES" b="0" i="0" dirty="0">
                <a:solidFill>
                  <a:schemeClr val="tx1"/>
                </a:solidFill>
                <a:effectLst/>
              </a:rPr>
              <a:t> es de código abierto, multiplataforma y permite ejecutar código JavaScript fuera de un navegador web. Fue creado por Ryan Dahl en 2009 y se basa en el motor V8 de Google Chrome.</a:t>
            </a: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NodeJS nos proporciona </a:t>
            </a:r>
            <a:r>
              <a:rPr lang="es-ES" b="1" i="1" dirty="0" err="1">
                <a:solidFill>
                  <a:schemeClr val="tx1"/>
                </a:solidFill>
              </a:rPr>
              <a:t>npm</a:t>
            </a:r>
            <a:r>
              <a:rPr lang="es-ES" b="1" i="1" dirty="0">
                <a:solidFill>
                  <a:schemeClr val="tx1"/>
                </a:solidFill>
              </a:rPr>
              <a:t>(</a:t>
            </a:r>
            <a:r>
              <a:rPr lang="es-ES" b="1" i="1" dirty="0" err="1">
                <a:solidFill>
                  <a:schemeClr val="tx1"/>
                </a:solidFill>
              </a:rPr>
              <a:t>Node</a:t>
            </a:r>
            <a:r>
              <a:rPr lang="es-ES" b="1" i="1" dirty="0">
                <a:solidFill>
                  <a:schemeClr val="tx1"/>
                </a:solidFill>
              </a:rPr>
              <a:t> </a:t>
            </a:r>
            <a:r>
              <a:rPr lang="es-ES" b="1" i="1" dirty="0" err="1">
                <a:solidFill>
                  <a:schemeClr val="tx1"/>
                </a:solidFill>
              </a:rPr>
              <a:t>Package</a:t>
            </a:r>
            <a:r>
              <a:rPr lang="es-ES" b="1" i="1" dirty="0">
                <a:solidFill>
                  <a:schemeClr val="tx1"/>
                </a:solidFill>
              </a:rPr>
              <a:t> manager), </a:t>
            </a:r>
            <a:r>
              <a:rPr lang="es-ES" dirty="0">
                <a:solidFill>
                  <a:schemeClr val="tx1"/>
                </a:solidFill>
              </a:rPr>
              <a:t>que es un gestor de paquetes/librerías de JavaScript.</a:t>
            </a:r>
          </a:p>
          <a:p>
            <a:pPr marL="0" indent="0" algn="just">
              <a:buSzPct val="90000"/>
              <a:buNone/>
            </a:pPr>
            <a:r>
              <a:rPr lang="es-E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12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es-ES" dirty="0"/>
              <a:t>NodeJS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SzPct val="90000"/>
              <a:buNone/>
            </a:pPr>
            <a:r>
              <a:rPr lang="es-ES" b="1" dirty="0">
                <a:solidFill>
                  <a:srgbClr val="FFC000"/>
                </a:solidFill>
              </a:rPr>
              <a:t>Ejercicio</a:t>
            </a: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Instala la última versión estable de NodeJS</a:t>
            </a: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Comprueba mediante la </a:t>
            </a:r>
            <a:r>
              <a:rPr lang="es-ES" b="1" i="1" dirty="0">
                <a:solidFill>
                  <a:schemeClr val="tx1"/>
                </a:solidFill>
              </a:rPr>
              <a:t>CLI </a:t>
            </a:r>
            <a:r>
              <a:rPr lang="es-ES" dirty="0">
                <a:solidFill>
                  <a:schemeClr val="tx1"/>
                </a:solidFill>
              </a:rPr>
              <a:t>que versión de </a:t>
            </a:r>
            <a:r>
              <a:rPr lang="es-ES" dirty="0" err="1">
                <a:solidFill>
                  <a:schemeClr val="tx1"/>
                </a:solidFill>
              </a:rPr>
              <a:t>node</a:t>
            </a:r>
            <a:r>
              <a:rPr lang="es-ES" dirty="0">
                <a:solidFill>
                  <a:schemeClr val="tx1"/>
                </a:solidFill>
              </a:rPr>
              <a:t> y </a:t>
            </a:r>
            <a:r>
              <a:rPr lang="es-ES" dirty="0" err="1">
                <a:solidFill>
                  <a:schemeClr val="tx1"/>
                </a:solidFill>
              </a:rPr>
              <a:t>npm</a:t>
            </a:r>
            <a:r>
              <a:rPr lang="es-ES" dirty="0">
                <a:solidFill>
                  <a:schemeClr val="tx1"/>
                </a:solidFill>
              </a:rPr>
              <a:t> has instalado</a:t>
            </a: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Crea tu primer </a:t>
            </a:r>
            <a:r>
              <a:rPr lang="es-ES" b="1" i="1" dirty="0" err="1">
                <a:solidFill>
                  <a:schemeClr val="tx1"/>
                </a:solidFill>
              </a:rPr>
              <a:t>Hello</a:t>
            </a:r>
            <a:r>
              <a:rPr lang="es-ES" b="1" i="1" dirty="0">
                <a:solidFill>
                  <a:schemeClr val="tx1"/>
                </a:solidFill>
              </a:rPr>
              <a:t> </a:t>
            </a:r>
            <a:r>
              <a:rPr lang="es-ES" b="1" i="1" dirty="0" err="1">
                <a:solidFill>
                  <a:schemeClr val="tx1"/>
                </a:solidFill>
              </a:rPr>
              <a:t>World</a:t>
            </a:r>
            <a:r>
              <a:rPr lang="es-ES" b="1" i="1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con </a:t>
            </a:r>
            <a:r>
              <a:rPr lang="es-ES" dirty="0" err="1">
                <a:solidFill>
                  <a:schemeClr val="tx1"/>
                </a:solidFill>
              </a:rPr>
              <a:t>Node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es-ES" dirty="0"/>
              <a:t>El navegador Web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56AC3-71A0-8AD5-C26A-029976235C5C}"/>
              </a:ext>
            </a:extLst>
          </p:cNvPr>
          <p:cNvSpPr txBox="1">
            <a:spLocks/>
          </p:cNvSpPr>
          <p:nvPr/>
        </p:nvSpPr>
        <p:spPr>
          <a:xfrm>
            <a:off x="10206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Desarrollo web en entorno cliente, el cliente de nuestras aplicaciones será el </a:t>
            </a:r>
            <a:r>
              <a:rPr lang="es-ES" b="1" i="1" dirty="0">
                <a:solidFill>
                  <a:schemeClr val="tx1"/>
                </a:solidFill>
              </a:rPr>
              <a:t>navegador web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Es muy importante saber usar las herramientas del desarrollador</a:t>
            </a:r>
            <a:r>
              <a:rPr lang="es-ES" b="1" dirty="0">
                <a:solidFill>
                  <a:schemeClr val="tx1"/>
                </a:solidFill>
              </a:rPr>
              <a:t>(</a:t>
            </a:r>
            <a:r>
              <a:rPr lang="es-ES" b="1" dirty="0" err="1">
                <a:solidFill>
                  <a:schemeClr val="tx1"/>
                </a:solidFill>
              </a:rPr>
              <a:t>DevTools</a:t>
            </a:r>
            <a:r>
              <a:rPr lang="es-ES" b="1" dirty="0">
                <a:solidFill>
                  <a:schemeClr val="tx1"/>
                </a:solidFill>
              </a:rPr>
              <a:t>)</a:t>
            </a:r>
            <a:r>
              <a:rPr lang="es-ES" dirty="0">
                <a:solidFill>
                  <a:schemeClr val="tx1"/>
                </a:solidFill>
              </a:rPr>
              <a:t> que nos ofrecen estás aplicaciones. En Chrome aparecen pulsando F12</a:t>
            </a:r>
          </a:p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dirty="0">
                <a:solidFill>
                  <a:schemeClr val="tx1"/>
                </a:solidFill>
              </a:rPr>
              <a:t>En este módulo las principales serán:</a:t>
            </a:r>
          </a:p>
          <a:p>
            <a:pPr lvl="1" algn="just">
              <a:buSzPct val="90000"/>
              <a:buFont typeface="Wingdings" panose="05000000000000000000" pitchFamily="2" charset="2"/>
              <a:buChar char="v"/>
            </a:pPr>
            <a:r>
              <a:rPr lang="es-ES" sz="1800" dirty="0" err="1">
                <a:solidFill>
                  <a:schemeClr val="tx1"/>
                </a:solidFill>
              </a:rPr>
              <a:t>Elements</a:t>
            </a:r>
            <a:endParaRPr lang="es-ES" sz="1800" dirty="0">
              <a:solidFill>
                <a:schemeClr val="tx1"/>
              </a:solidFill>
            </a:endParaRPr>
          </a:p>
          <a:p>
            <a:pPr lvl="1" algn="just">
              <a:buSzPct val="90000"/>
              <a:buFont typeface="Wingdings" panose="05000000000000000000" pitchFamily="2" charset="2"/>
              <a:buChar char="v"/>
            </a:pPr>
            <a:r>
              <a:rPr lang="es-ES" sz="1800" dirty="0" err="1">
                <a:solidFill>
                  <a:schemeClr val="tx1"/>
                </a:solidFill>
              </a:rPr>
              <a:t>Console</a:t>
            </a:r>
            <a:endParaRPr lang="es-ES" sz="1800" dirty="0">
              <a:solidFill>
                <a:schemeClr val="tx1"/>
              </a:solidFill>
            </a:endParaRPr>
          </a:p>
          <a:p>
            <a:pPr lvl="1" algn="just">
              <a:buSzPct val="90000"/>
              <a:buFont typeface="Wingdings" panose="05000000000000000000" pitchFamily="2" charset="2"/>
              <a:buChar char="v"/>
            </a:pPr>
            <a:r>
              <a:rPr lang="es-ES" sz="1800" dirty="0" err="1">
                <a:solidFill>
                  <a:schemeClr val="tx1"/>
                </a:solidFill>
              </a:rPr>
              <a:t>Sources</a:t>
            </a:r>
            <a:endParaRPr lang="es-ES" sz="1800" dirty="0">
              <a:solidFill>
                <a:schemeClr val="tx1"/>
              </a:solidFill>
            </a:endParaRPr>
          </a:p>
          <a:p>
            <a:pPr lvl="1" algn="just">
              <a:buSzPct val="90000"/>
              <a:buFont typeface="Wingdings" panose="05000000000000000000" pitchFamily="2" charset="2"/>
              <a:buChar char="v"/>
            </a:pPr>
            <a:r>
              <a:rPr lang="es-ES" sz="1800" dirty="0">
                <a:solidFill>
                  <a:schemeClr val="tx1"/>
                </a:solidFill>
              </a:rPr>
              <a:t>Networks</a:t>
            </a:r>
          </a:p>
          <a:p>
            <a:pPr lvl="1" algn="just">
              <a:buSzPct val="90000"/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04788-64CB-9331-25B9-22BEF81A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50" y="3741487"/>
            <a:ext cx="9709900" cy="4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0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es-ES" dirty="0"/>
              <a:t>El navegador Web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56AC3-71A0-8AD5-C26A-029976235C5C}"/>
              </a:ext>
            </a:extLst>
          </p:cNvPr>
          <p:cNvSpPr txBox="1">
            <a:spLocks/>
          </p:cNvSpPr>
          <p:nvPr/>
        </p:nvSpPr>
        <p:spPr>
          <a:xfrm>
            <a:off x="1020640" y="2366212"/>
            <a:ext cx="507536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rgbClr val="FFC000"/>
                </a:solidFill>
              </a:rPr>
              <a:t>Elements</a:t>
            </a:r>
            <a:endParaRPr lang="es-ES" sz="2000" b="1" dirty="0">
              <a:solidFill>
                <a:srgbClr val="FFC000"/>
              </a:solidFill>
            </a:endParaRPr>
          </a:p>
          <a:p>
            <a:pPr marL="0" indent="0" algn="just">
              <a:buSzPct val="90000"/>
              <a:buNone/>
            </a:pPr>
            <a:r>
              <a:rPr lang="es-ES" sz="2000" b="1" dirty="0">
                <a:solidFill>
                  <a:srgbClr val="FFC000"/>
                </a:solidFill>
              </a:rPr>
              <a:t>	</a:t>
            </a:r>
            <a:r>
              <a:rPr lang="es-ES" sz="2000" dirty="0">
                <a:solidFill>
                  <a:srgbClr val="1F1F1F"/>
                </a:solidFill>
              </a:rPr>
              <a:t>M</a:t>
            </a:r>
            <a:r>
              <a:rPr lang="es-ES" b="0" i="0" dirty="0">
                <a:solidFill>
                  <a:srgbClr val="1F1F1F"/>
                </a:solidFill>
                <a:effectLst/>
              </a:rPr>
              <a:t>uestra el HTML renderizado de la 	página, y sus estilos CSS asociados. Se 	pueden hacer 	cambios directamente 	en esta sección pero al volver a cargar 	la página estos cambios se pierden. 	Hacer ejemplo en clase.</a:t>
            </a:r>
            <a:endParaRPr lang="es-ES" b="1" dirty="0">
              <a:solidFill>
                <a:srgbClr val="FFC000"/>
              </a:solidFill>
            </a:endParaRP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89C189-5B56-8735-4012-88C8600A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366212"/>
            <a:ext cx="5679196" cy="37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es-ES" dirty="0"/>
              <a:t>El navegador Web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56AC3-71A0-8AD5-C26A-029976235C5C}"/>
              </a:ext>
            </a:extLst>
          </p:cNvPr>
          <p:cNvSpPr txBox="1">
            <a:spLocks/>
          </p:cNvSpPr>
          <p:nvPr/>
        </p:nvSpPr>
        <p:spPr>
          <a:xfrm>
            <a:off x="1020640" y="2366212"/>
            <a:ext cx="507536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rgbClr val="FFC000"/>
                </a:solidFill>
              </a:rPr>
              <a:t>Console</a:t>
            </a:r>
            <a:endParaRPr lang="es-ES" sz="2000" b="1" dirty="0">
              <a:solidFill>
                <a:srgbClr val="FFC000"/>
              </a:solidFill>
            </a:endParaRPr>
          </a:p>
          <a:p>
            <a:pPr marL="0" indent="0" algn="just">
              <a:buSzPct val="90000"/>
              <a:buNone/>
            </a:pPr>
            <a:r>
              <a:rPr lang="es-ES" sz="2000" b="1" dirty="0">
                <a:solidFill>
                  <a:srgbClr val="FFC000"/>
                </a:solidFill>
              </a:rPr>
              <a:t>	</a:t>
            </a:r>
            <a:r>
              <a:rPr lang="es-ES" dirty="0">
                <a:solidFill>
                  <a:srgbClr val="1F1F1F"/>
                </a:solidFill>
              </a:rPr>
              <a:t>Nos permite interactuar con el 	código y realizar pruebas en 	tiempo real en una página web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SzPct val="90000"/>
              <a:buNone/>
            </a:pPr>
            <a:r>
              <a:rPr lang="es-ES" b="1" dirty="0">
                <a:solidFill>
                  <a:srgbClr val="FFC000"/>
                </a:solidFill>
              </a:rPr>
              <a:t>	</a:t>
            </a:r>
            <a:r>
              <a:rPr lang="es-ES" dirty="0">
                <a:solidFill>
                  <a:schemeClr val="tx1"/>
                </a:solidFill>
              </a:rPr>
              <a:t>Además nos muestra cualquier error de 	JS que podamos tener, es muy buena 	práctica tenerla siempre a la vista 	mientras estemos desarrollando,</a:t>
            </a:r>
          </a:p>
          <a:p>
            <a:pPr marL="0" indent="0" algn="just">
              <a:buSzPct val="90000"/>
              <a:buNone/>
            </a:pPr>
            <a:r>
              <a:rPr lang="es-ES" dirty="0">
                <a:solidFill>
                  <a:schemeClr val="tx1"/>
                </a:solidFill>
              </a:rPr>
              <a:t>	Hacer ejemplo en clase,</a:t>
            </a: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endParaRPr lang="es-ES" dirty="0">
              <a:solidFill>
                <a:schemeClr val="tx1"/>
              </a:solidFill>
            </a:endParaRPr>
          </a:p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C09BF69-20F5-B9BE-0588-10B02542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366212"/>
            <a:ext cx="5721920" cy="37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s-ES" dirty="0"/>
              <a:t>Arquitectura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55520" cy="389355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La arquitectura de Software hace referencia al conjunto de </a:t>
            </a:r>
            <a:r>
              <a:rPr lang="es-ES" b="1" dirty="0"/>
              <a:t>decisiones de diseño, </a:t>
            </a:r>
            <a:r>
              <a:rPr lang="es-ES" dirty="0"/>
              <a:t>para conseguir organizar todos los componentes de nuestra aplicación en un estructura con </a:t>
            </a:r>
            <a:r>
              <a:rPr lang="es-ES" b="1" dirty="0"/>
              <a:t>atributos de calidad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r>
              <a:rPr lang="es-ES" dirty="0"/>
              <a:t>Para conseguir una buena arquitectura </a:t>
            </a:r>
            <a:r>
              <a:rPr lang="es-ES" dirty="0" err="1"/>
              <a:t>sw</a:t>
            </a:r>
            <a:r>
              <a:rPr lang="es-ES" dirty="0"/>
              <a:t> se deben usar los </a:t>
            </a:r>
            <a:r>
              <a:rPr lang="es-ES" b="1" dirty="0"/>
              <a:t>patrones de diseño.</a:t>
            </a:r>
          </a:p>
          <a:p>
            <a:pPr marL="0" indent="0" algn="just">
              <a:buNone/>
            </a:pPr>
            <a:r>
              <a:rPr lang="es-ES" b="1" dirty="0"/>
              <a:t>Beneficios</a:t>
            </a:r>
            <a:r>
              <a:rPr lang="es-ES" dirty="0"/>
              <a:t> al usar una buena arquitectura </a:t>
            </a:r>
            <a:r>
              <a:rPr lang="es-ES" dirty="0" err="1"/>
              <a:t>sw</a:t>
            </a:r>
            <a:r>
              <a:rPr lang="es-ES" dirty="0"/>
              <a:t>: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Escalabilidad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Modularidad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Mantenibilidad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Reusabilidad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Flexibilidad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Rendimiento</a:t>
            </a:r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3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es-ES" dirty="0"/>
              <a:t>El navegador Web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56AC3-71A0-8AD5-C26A-029976235C5C}"/>
              </a:ext>
            </a:extLst>
          </p:cNvPr>
          <p:cNvSpPr txBox="1">
            <a:spLocks/>
          </p:cNvSpPr>
          <p:nvPr/>
        </p:nvSpPr>
        <p:spPr>
          <a:xfrm>
            <a:off x="1020640" y="2366212"/>
            <a:ext cx="507536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rgbClr val="FFC000"/>
                </a:solidFill>
              </a:rPr>
              <a:t>Sources</a:t>
            </a:r>
            <a:endParaRPr lang="es-ES" sz="2000" b="1" dirty="0">
              <a:solidFill>
                <a:srgbClr val="FFC000"/>
              </a:solidFill>
            </a:endParaRPr>
          </a:p>
          <a:p>
            <a:pPr marL="0" indent="0" algn="just">
              <a:buSzPct val="90000"/>
              <a:buNone/>
            </a:pPr>
            <a:r>
              <a:rPr lang="es-ES" sz="2000" b="1" dirty="0">
                <a:solidFill>
                  <a:srgbClr val="FFC000"/>
                </a:solidFill>
              </a:rPr>
              <a:t>	</a:t>
            </a:r>
            <a:r>
              <a:rPr lang="es-ES" dirty="0">
                <a:solidFill>
                  <a:srgbClr val="1F1F1F"/>
                </a:solidFill>
              </a:rPr>
              <a:t>Nos permite examinar, modificar y 	depurar el código </a:t>
            </a:r>
            <a:r>
              <a:rPr lang="es-ES" dirty="0" err="1">
                <a:solidFill>
                  <a:srgbClr val="1F1F1F"/>
                </a:solidFill>
              </a:rPr>
              <a:t>javascript</a:t>
            </a:r>
            <a:r>
              <a:rPr lang="es-ES" dirty="0">
                <a:solidFill>
                  <a:srgbClr val="1F1F1F"/>
                </a:solidFill>
              </a:rPr>
              <a:t> que 	conforma 	nuestro diseño web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SzPct val="90000"/>
              <a:buNone/>
            </a:pPr>
            <a:r>
              <a:rPr lang="es-ES" b="1" dirty="0">
                <a:solidFill>
                  <a:srgbClr val="FFC000"/>
                </a:solidFill>
              </a:rPr>
              <a:t>	</a:t>
            </a:r>
            <a:endParaRPr lang="es-ES" dirty="0">
              <a:solidFill>
                <a:schemeClr val="tx1"/>
              </a:solidFill>
            </a:endParaRPr>
          </a:p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338C63-A5B9-6AC1-A907-B375EA8C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524" y="2478505"/>
            <a:ext cx="4768013" cy="41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es-ES" dirty="0"/>
              <a:t>El navegador Web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56AC3-71A0-8AD5-C26A-029976235C5C}"/>
              </a:ext>
            </a:extLst>
          </p:cNvPr>
          <p:cNvSpPr txBox="1">
            <a:spLocks/>
          </p:cNvSpPr>
          <p:nvPr/>
        </p:nvSpPr>
        <p:spPr>
          <a:xfrm>
            <a:off x="1020639" y="2366212"/>
            <a:ext cx="10096539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C000"/>
                </a:solidFill>
              </a:rPr>
              <a:t>Network</a:t>
            </a:r>
          </a:p>
          <a:p>
            <a:pPr marL="0" indent="0" algn="just">
              <a:buSzPct val="90000"/>
              <a:buNone/>
            </a:pPr>
            <a:r>
              <a:rPr lang="es-ES" sz="2000" b="1" dirty="0">
                <a:solidFill>
                  <a:srgbClr val="FFC000"/>
                </a:solidFill>
              </a:rPr>
              <a:t>	</a:t>
            </a:r>
            <a:r>
              <a:rPr lang="es-ES" dirty="0">
                <a:solidFill>
                  <a:schemeClr val="tx1"/>
                </a:solidFill>
              </a:rPr>
              <a:t>Nos permite monitorear todas las peticiones y sus respuestas http que 	nuestro 	cliente 	haga a nuestro servidor.</a:t>
            </a:r>
            <a:r>
              <a:rPr lang="es-ES" b="1" dirty="0">
                <a:solidFill>
                  <a:srgbClr val="FFC000"/>
                </a:solidFill>
              </a:rPr>
              <a:t>	</a:t>
            </a:r>
            <a:endParaRPr lang="es-ES" dirty="0">
              <a:solidFill>
                <a:schemeClr val="tx1"/>
              </a:solidFill>
            </a:endParaRPr>
          </a:p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BF6045-1A61-EA15-D7C6-71CA732C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73" y="3429000"/>
            <a:ext cx="7406654" cy="329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Stackoverflow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SzPct val="85000"/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D64338-C4E5-048D-5985-E653DA2D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Tecnologías más populares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482668-905B-BE94-E772-0CF94D46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957" y="460368"/>
            <a:ext cx="6210989" cy="59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44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 de interés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C32882B-8D3F-2B73-CF99-7A0B09AFFC35}"/>
              </a:ext>
            </a:extLst>
          </p:cNvPr>
          <p:cNvSpPr txBox="1">
            <a:spLocks/>
          </p:cNvSpPr>
          <p:nvPr/>
        </p:nvSpPr>
        <p:spPr>
          <a:xfrm>
            <a:off x="868240" y="2366212"/>
            <a:ext cx="10455520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SzPct val="90000"/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56AC3-71A0-8AD5-C26A-029976235C5C}"/>
              </a:ext>
            </a:extLst>
          </p:cNvPr>
          <p:cNvSpPr txBox="1">
            <a:spLocks/>
          </p:cNvSpPr>
          <p:nvPr/>
        </p:nvSpPr>
        <p:spPr>
          <a:xfrm>
            <a:off x="1020639" y="2366212"/>
            <a:ext cx="10096539" cy="422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C000"/>
                </a:solidFill>
              </a:rPr>
              <a:t>MDN web </a:t>
            </a:r>
            <a:r>
              <a:rPr lang="es-ES" sz="2000" b="1" dirty="0" err="1">
                <a:solidFill>
                  <a:srgbClr val="FFC000"/>
                </a:solidFill>
              </a:rPr>
              <a:t>docs</a:t>
            </a:r>
            <a:r>
              <a:rPr lang="es-ES" sz="2000" b="1" dirty="0">
                <a:solidFill>
                  <a:srgbClr val="FFC000"/>
                </a:solidFill>
              </a:rPr>
              <a:t>: </a:t>
            </a:r>
            <a:r>
              <a:rPr lang="es-ES" sz="2000" b="1" dirty="0">
                <a:solidFill>
                  <a:srgbClr val="FFC000"/>
                </a:solidFill>
                <a:hlinkClick r:id="rId2"/>
              </a:rPr>
              <a:t>https://developer.mozilla.org/</a:t>
            </a:r>
            <a:endParaRPr lang="es-ES" sz="2000" b="1" dirty="0">
              <a:solidFill>
                <a:srgbClr val="FFC000"/>
              </a:solidFill>
            </a:endParaRP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C000"/>
                </a:solidFill>
              </a:rPr>
              <a:t>ECMA: </a:t>
            </a:r>
            <a:r>
              <a:rPr lang="es-ES" sz="2000" b="1" dirty="0">
                <a:solidFill>
                  <a:srgbClr val="FFC000"/>
                </a:solidFill>
                <a:hlinkClick r:id="rId3"/>
              </a:rPr>
              <a:t>https://www.ecma-international.org/</a:t>
            </a:r>
            <a:endParaRPr lang="es-ES" sz="2000" b="1" dirty="0">
              <a:solidFill>
                <a:srgbClr val="FFC000"/>
              </a:solidFill>
            </a:endParaRP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rgbClr val="FFC000"/>
                </a:solidFill>
              </a:rPr>
              <a:t>Chrome </a:t>
            </a:r>
            <a:r>
              <a:rPr lang="es-ES" sz="2000" b="1" dirty="0" err="1">
                <a:solidFill>
                  <a:srgbClr val="FFC000"/>
                </a:solidFill>
              </a:rPr>
              <a:t>DevTools</a:t>
            </a:r>
            <a:r>
              <a:rPr lang="es-ES" sz="2000" b="1" dirty="0">
                <a:solidFill>
                  <a:srgbClr val="FFC000"/>
                </a:solidFill>
              </a:rPr>
              <a:t>: </a:t>
            </a:r>
            <a:r>
              <a:rPr lang="es-ES" sz="2000" b="1" dirty="0">
                <a:solidFill>
                  <a:srgbClr val="FFC000"/>
                </a:solidFill>
                <a:hlinkClick r:id="rId4"/>
              </a:rPr>
              <a:t>https://developer.chrome.com/docs/devtools/</a:t>
            </a:r>
            <a:endParaRPr lang="es-ES" sz="2000" b="1" dirty="0">
              <a:solidFill>
                <a:srgbClr val="FFC000"/>
              </a:solidFill>
            </a:endParaRP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rgbClr val="FFC000"/>
                </a:solidFill>
              </a:rPr>
              <a:t>Survey</a:t>
            </a:r>
            <a:r>
              <a:rPr lang="es-ES" sz="2000" b="1" dirty="0">
                <a:solidFill>
                  <a:srgbClr val="FFC000"/>
                </a:solidFill>
              </a:rPr>
              <a:t> </a:t>
            </a:r>
            <a:r>
              <a:rPr lang="es-ES" sz="2000" b="1" dirty="0" err="1">
                <a:solidFill>
                  <a:srgbClr val="FFC000"/>
                </a:solidFill>
              </a:rPr>
              <a:t>StackOverFloe</a:t>
            </a:r>
            <a:r>
              <a:rPr lang="es-ES" sz="2000" b="1" dirty="0">
                <a:solidFill>
                  <a:srgbClr val="FFC000"/>
                </a:solidFill>
              </a:rPr>
              <a:t> 2023: https://survey.stackoverflow.co/2023/</a:t>
            </a:r>
          </a:p>
          <a:p>
            <a:pPr algn="just">
              <a:buSzPct val="90000"/>
              <a:buFont typeface="Wingdings" panose="05000000000000000000" pitchFamily="2" charset="2"/>
              <a:buChar char="v"/>
            </a:pPr>
            <a:endParaRPr lang="es-ES" sz="2000" b="1" dirty="0">
              <a:solidFill>
                <a:srgbClr val="FFC000"/>
              </a:solidFill>
            </a:endParaRPr>
          </a:p>
          <a:p>
            <a:pPr marL="0" indent="0" algn="just">
              <a:buSzPct val="90000"/>
              <a:buNone/>
            </a:pPr>
            <a:r>
              <a:rPr lang="es-ES" sz="2000" b="1" dirty="0">
                <a:solidFill>
                  <a:srgbClr val="FFC000"/>
                </a:solidFill>
              </a:rPr>
              <a:t>	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2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s-ES" dirty="0"/>
              <a:t>Arquitectura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8"/>
            <a:ext cx="10455520" cy="40860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Algunos ejemplos de</a:t>
            </a:r>
            <a:r>
              <a:rPr lang="es-ES" b="1" dirty="0"/>
              <a:t> </a:t>
            </a:r>
            <a:r>
              <a:rPr lang="es-ES" dirty="0"/>
              <a:t>arquitectura </a:t>
            </a:r>
            <a:r>
              <a:rPr lang="es-ES" dirty="0" err="1"/>
              <a:t>sw</a:t>
            </a:r>
            <a:r>
              <a:rPr lang="es-ES" dirty="0"/>
              <a:t>: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Arquitectura de capas</a:t>
            </a:r>
          </a:p>
          <a:p>
            <a:pPr lvl="1" algn="just">
              <a:buFont typeface="+mj-lt"/>
              <a:buAutoNum type="arabicPeriod"/>
            </a:pPr>
            <a:r>
              <a:rPr lang="es-ES" b="1" dirty="0"/>
              <a:t>Arquitectura cliente - servidor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Arquitectura orientada servicios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Arquitectura orientada </a:t>
            </a:r>
            <a:r>
              <a:rPr lang="es-ES" dirty="0" err="1"/>
              <a:t>micro-servicios</a:t>
            </a:r>
            <a:endParaRPr lang="es-ES" dirty="0"/>
          </a:p>
          <a:p>
            <a:pPr lvl="1" algn="just">
              <a:buFont typeface="+mj-lt"/>
              <a:buAutoNum type="arabicPeriod"/>
            </a:pPr>
            <a:r>
              <a:rPr lang="es-ES" dirty="0"/>
              <a:t>Arquitectura basa en eventos.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Arquitectura hexagonal</a:t>
            </a:r>
          </a:p>
          <a:p>
            <a:pPr lvl="1" algn="just">
              <a:buFont typeface="+mj-lt"/>
              <a:buAutoNum type="arabicPeriod"/>
            </a:pPr>
            <a:r>
              <a:rPr lang="es-ES" dirty="0"/>
              <a:t>Arquitectura basada en la nube</a:t>
            </a:r>
          </a:p>
          <a:p>
            <a:pPr marL="0" indent="0" algn="just">
              <a:buNone/>
            </a:pPr>
            <a:r>
              <a:rPr lang="es-ES" b="1" dirty="0"/>
              <a:t>Nota_1: </a:t>
            </a:r>
            <a:r>
              <a:rPr lang="es-ES" dirty="0"/>
              <a:t>un arquitecto software debe saber elegir la arquitectura </a:t>
            </a:r>
            <a:r>
              <a:rPr lang="es-ES" dirty="0" err="1"/>
              <a:t>sw</a:t>
            </a:r>
            <a:r>
              <a:rPr lang="es-ES" dirty="0"/>
              <a:t> más favorable para su proyecto.</a:t>
            </a:r>
          </a:p>
          <a:p>
            <a:pPr marL="0" indent="0" algn="just">
              <a:buNone/>
            </a:pPr>
            <a:r>
              <a:rPr lang="es-ES" b="1" dirty="0"/>
              <a:t>Nota_2: </a:t>
            </a:r>
            <a:r>
              <a:rPr lang="es-ES" dirty="0"/>
              <a:t>Un mismo proyecto puede usar varias arquitectura software</a:t>
            </a:r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327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s-ES" dirty="0"/>
              <a:t>Arquitectura Cliente - 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064"/>
            <a:ext cx="10455520" cy="437949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¿Qué es un servidor?</a:t>
            </a:r>
          </a:p>
          <a:p>
            <a:pPr marR="0" algn="just"/>
            <a:r>
              <a:rPr lang="es-ES" sz="1600" b="0" i="0" u="none" strike="noStrike" dirty="0">
                <a:solidFill>
                  <a:prstClr val="black"/>
                </a:solidFill>
              </a:rPr>
              <a:t>Un 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servidor 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es un equipo informático que ofrece acceso a 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recursos compartidos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(impresora compartida, disco duro compartido, ficheros, </a:t>
            </a:r>
            <a:r>
              <a:rPr lang="es-ES" sz="1600" b="0" i="0" u="none" strike="noStrike" dirty="0" err="1">
                <a:solidFill>
                  <a:prstClr val="black"/>
                </a:solidFill>
              </a:rPr>
              <a:t>etc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) o 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servicios 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(servicio de bases datos, 	servicio paginas web, </a:t>
            </a:r>
            <a:r>
              <a:rPr lang="es-ES" sz="1600" b="0" i="0" u="none" strike="noStrike" dirty="0" err="1">
                <a:solidFill>
                  <a:prstClr val="black"/>
                </a:solidFill>
              </a:rPr>
              <a:t>etc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) a otros ordenadores, a estos se les llaman 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clientes.</a:t>
            </a:r>
            <a:endParaRPr lang="es-ES" sz="1600" b="0" i="0" u="none" strike="noStrike" dirty="0">
              <a:solidFill>
                <a:prstClr val="black"/>
              </a:solidFill>
            </a:endParaRPr>
          </a:p>
          <a:p>
            <a:pPr marR="0" algn="just"/>
            <a:r>
              <a:rPr lang="es-ES" sz="1600" b="0" i="0" u="none" strike="noStrike" baseline="0" dirty="0">
                <a:solidFill>
                  <a:prstClr val="black"/>
                </a:solidFill>
              </a:rPr>
              <a:t>Este concepto introduce el termino conocido como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arquitectura cliente-servidor,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 que es un modelo de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diseño de software/hardware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 en el que las tareas se reparten entre los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proveedores de recursos o servicios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, llamados servidores, y los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demandantes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, llamados clientes.</a:t>
            </a:r>
          </a:p>
          <a:p>
            <a:pPr marR="0" algn="just"/>
            <a:r>
              <a:rPr lang="es-ES" sz="1600" b="0" i="0" u="none" strike="noStrike" baseline="0" dirty="0">
                <a:solidFill>
                  <a:prstClr val="black"/>
                </a:solidFill>
              </a:rPr>
              <a:t>Esquema básico de una arquitectura cliente-servidor:</a:t>
            </a:r>
          </a:p>
          <a:p>
            <a:pPr marL="0" indent="0">
              <a:buSzPct val="85000"/>
              <a:buNone/>
            </a:pPr>
            <a:endParaRPr lang="es-ES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0A47A9-D91B-A324-9E42-32A08B00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946" y="4961401"/>
            <a:ext cx="4164108" cy="18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5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s-ES" dirty="0"/>
              <a:t>Arquitectura Cliente - 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064"/>
            <a:ext cx="10455520" cy="437949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Tipos de arquitecturas cliente-servidor</a:t>
            </a:r>
          </a:p>
          <a:p>
            <a:pPr marL="0" marR="0" indent="0" algn="just">
              <a:buNone/>
            </a:pPr>
            <a:r>
              <a:rPr lang="es-ES" dirty="0">
                <a:solidFill>
                  <a:prstClr val="black"/>
                </a:solidFill>
                <a:latin typeface="Source Sans Pro" panose="020B0503030403020204" pitchFamily="34" charset="0"/>
              </a:rPr>
              <a:t>	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Dependiendo de los elementos que intervengan en la resolución que hace el 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servidor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a la 		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petición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de un 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cliente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, tenemos los siguientes tipos de arquitectura cliente-servidor:	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baseline="0" dirty="0">
                <a:solidFill>
                  <a:prstClr val="black"/>
                </a:solidFill>
              </a:rPr>
              <a:t>	</a:t>
            </a:r>
            <a:r>
              <a:rPr lang="es-ES" b="1" i="0" u="none" strike="noStrike" baseline="0" dirty="0">
                <a:solidFill>
                  <a:srgbClr val="FFC000"/>
                </a:solidFill>
              </a:rPr>
              <a:t>Arquitectura de dos capas</a:t>
            </a:r>
            <a:endParaRPr lang="es-ES" b="0" i="0" u="none" strike="noStrike" baseline="0" dirty="0">
              <a:solidFill>
                <a:srgbClr val="FFC000"/>
              </a:solidFill>
            </a:endParaRPr>
          </a:p>
          <a:p>
            <a:pPr marL="0" marR="0" indent="0" algn="just">
              <a:buNone/>
            </a:pPr>
            <a:r>
              <a:rPr lang="es-ES" sz="1600" b="0" i="0" u="none" strike="noStrike" baseline="0" dirty="0">
                <a:solidFill>
                  <a:prstClr val="black"/>
                </a:solidFill>
              </a:rPr>
              <a:t>	Es aquella en la cual el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cliente 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solicita un recurso y el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servidor 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responde directamente. El 	servidor no requiere de una aplicación extra para resolver la petición.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baseline="0" dirty="0">
                <a:solidFill>
                  <a:prstClr val="black"/>
                </a:solidFill>
              </a:rPr>
              <a:t>	</a:t>
            </a:r>
            <a:r>
              <a:rPr lang="es-ES" b="1" i="0" u="none" strike="noStrike" baseline="0" dirty="0">
                <a:solidFill>
                  <a:srgbClr val="FFC000"/>
                </a:solidFill>
              </a:rPr>
              <a:t>Arquitectura de tres capas</a:t>
            </a:r>
            <a:endParaRPr lang="es-ES" b="0" i="0" u="none" strike="noStrike" baseline="0" dirty="0">
              <a:solidFill>
                <a:srgbClr val="FFC000"/>
              </a:solidFill>
            </a:endParaRPr>
          </a:p>
          <a:p>
            <a:pPr marL="0" marR="0" indent="0" algn="just">
              <a:buNone/>
            </a:pPr>
            <a:r>
              <a:rPr lang="es-ES" sz="1600" b="0" i="0" u="none" strike="noStrike" baseline="0" dirty="0">
                <a:solidFill>
                  <a:prstClr val="black"/>
                </a:solidFill>
              </a:rPr>
              <a:t>	Aquella en la que para resolver la petición de un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cliente 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el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servidor 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necesita de una aplicación 	extra, como puede ser un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navegador web.</a:t>
            </a:r>
            <a:endParaRPr lang="es-ES" sz="1600" b="0" i="0" u="none" strike="noStrike" baseline="0" dirty="0">
              <a:solidFill>
                <a:prstClr val="black"/>
              </a:solidFill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baseline="0" dirty="0">
                <a:solidFill>
                  <a:prstClr val="black"/>
                </a:solidFill>
              </a:rPr>
              <a:t>	</a:t>
            </a:r>
            <a:r>
              <a:rPr lang="es-ES" b="1" i="0" u="none" strike="noStrike" baseline="0" dirty="0">
                <a:solidFill>
                  <a:srgbClr val="FFC000"/>
                </a:solidFill>
              </a:rPr>
              <a:t>Arquitectura de N capas</a:t>
            </a:r>
            <a:endParaRPr lang="es-ES" b="0" i="0" u="none" strike="noStrike" baseline="0" dirty="0">
              <a:solidFill>
                <a:srgbClr val="FFC000"/>
              </a:solidFill>
            </a:endParaRPr>
          </a:p>
          <a:p>
            <a:pPr marL="0" marR="0" indent="0" algn="just">
              <a:buNone/>
            </a:pPr>
            <a:r>
              <a:rPr lang="es-ES" sz="1600" b="0" i="0" u="none" strike="noStrike" baseline="0" dirty="0">
                <a:solidFill>
                  <a:prstClr val="black"/>
                </a:solidFill>
              </a:rPr>
              <a:t>	Aquella en la que para resolver la petición de un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cliente 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el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servidor </a:t>
            </a:r>
            <a:r>
              <a:rPr lang="es-ES" sz="1600" b="0" i="0" u="none" strike="noStrike" baseline="0" dirty="0">
                <a:solidFill>
                  <a:prstClr val="black"/>
                </a:solidFill>
              </a:rPr>
              <a:t>necesita de más una	aplicación extra, como puede ser un </a:t>
            </a:r>
            <a:r>
              <a:rPr lang="es-ES" sz="1600" b="1" i="1" u="none" strike="noStrike" baseline="0" dirty="0">
                <a:solidFill>
                  <a:prstClr val="black"/>
                </a:solidFill>
              </a:rPr>
              <a:t>navegador web y una base de datos.</a:t>
            </a:r>
            <a:endParaRPr lang="es-ES" sz="1600" b="0" i="0" u="none" strike="noStrike" baseline="0" dirty="0">
              <a:solidFill>
                <a:prstClr val="black"/>
              </a:solidFill>
            </a:endParaRPr>
          </a:p>
          <a:p>
            <a:pPr>
              <a:buSzPct val="85000"/>
              <a:buFont typeface="Wingdings" panose="05000000000000000000" pitchFamily="2" charset="2"/>
              <a:buChar char="v"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780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s-ES" dirty="0"/>
              <a:t>Arquitectura Cliente - 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064"/>
            <a:ext cx="10455520" cy="437949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Tipos de servidores</a:t>
            </a:r>
          </a:p>
          <a:p>
            <a:pPr marL="0" marR="0" indent="0" algn="just">
              <a:buNone/>
            </a:pPr>
            <a:r>
              <a:rPr lang="es-ES" sz="1600" b="0" i="0" u="none" strike="noStrike" dirty="0">
                <a:solidFill>
                  <a:prstClr val="black"/>
                </a:solidFill>
              </a:rPr>
              <a:t>	En función del tipo de </a:t>
            </a:r>
            <a:r>
              <a:rPr lang="es-ES" sz="1600" b="1" i="1" u="none" strike="noStrike" dirty="0">
                <a:solidFill>
                  <a:prstClr val="black"/>
                </a:solidFill>
              </a:rPr>
              <a:t>servicio o recursos</a:t>
            </a:r>
            <a:r>
              <a:rPr lang="es-ES" sz="1600" b="0" i="0" u="none" strike="noStrike" dirty="0">
                <a:solidFill>
                  <a:prstClr val="black"/>
                </a:solidFill>
              </a:rPr>
              <a:t> que ofrecen, existen diferentes tipos de servidores: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baseline="0" dirty="0">
                <a:solidFill>
                  <a:srgbClr val="FFC000"/>
                </a:solidFill>
              </a:rPr>
              <a:t>Servidores FTP:</a:t>
            </a:r>
            <a:r>
              <a:rPr lang="es-ES" b="0" i="0" u="none" strike="noStrike" baseline="0" dirty="0">
                <a:solidFill>
                  <a:srgbClr val="FFC000"/>
                </a:solidFill>
              </a:rPr>
              <a:t> 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Su finalidad es la 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transferencia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 segura de archivos entre equipos (File Transfer </a:t>
            </a:r>
            <a:r>
              <a:rPr lang="es-ES" b="0" i="0" u="none" strike="noStrike" baseline="0" dirty="0" err="1">
                <a:solidFill>
                  <a:prstClr val="black"/>
                </a:solidFill>
              </a:rPr>
              <a:t>Protocol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). Son muy utilizados en las empresas para compartir archivos entre trabajadores.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baseline="0" dirty="0">
                <a:solidFill>
                  <a:srgbClr val="FFC000"/>
                </a:solidFill>
              </a:rPr>
              <a:t>Servidores de Correo electrónico: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 Los módulos de software que integran este tipo de servidores hacen posible el 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envío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 y la 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recepción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 de 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correos electrónicos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. Dicho de otra forma, hablamos de un equipo informático dentro de una red que funcionaría como una oficina de correo virtual, almacenando y transfiriendo los mensajes entre distintos equipos dentro de una red.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baseline="0" dirty="0">
                <a:solidFill>
                  <a:srgbClr val="FFC000"/>
                </a:solidFill>
              </a:rPr>
              <a:t>Servidores de Fax:</a:t>
            </a:r>
            <a:r>
              <a:rPr lang="es-ES" b="0" i="0" u="none" strike="noStrike" baseline="0" dirty="0">
                <a:solidFill>
                  <a:srgbClr val="FFC000"/>
                </a:solidFill>
              </a:rPr>
              <a:t> 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Gestionan el envío, la transmisión y recepción de los 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faxes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. Ofrecen un servicio muy similar a los servidores de correo electrónico.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baseline="0" dirty="0">
                <a:solidFill>
                  <a:srgbClr val="FFC000"/>
                </a:solidFill>
              </a:rPr>
              <a:t>Servidor de impresión:</a:t>
            </a:r>
            <a:r>
              <a:rPr lang="es-ES" b="0" i="0" u="none" strike="noStrike" baseline="0" dirty="0">
                <a:solidFill>
                  <a:srgbClr val="FFC000"/>
                </a:solidFill>
              </a:rPr>
              <a:t> 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Estos servidores gestionan la comunicación entre los equipos clientes y la 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impresora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, posibilitando la impresión de archivos tras recibir la petición de los clientes, además de gestionar la cola de impresión.</a:t>
            </a:r>
          </a:p>
          <a:p>
            <a:pPr marL="0" marR="0" indent="0" algn="just"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309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s-ES" dirty="0"/>
              <a:t>Arquitectura Cliente - 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 lnSpcReduction="10000"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Tipos de servidores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dirty="0">
                <a:solidFill>
                  <a:srgbClr val="FFC000"/>
                </a:solidFill>
              </a:rPr>
              <a:t>Servidor de Proxy:</a:t>
            </a:r>
            <a:r>
              <a:rPr lang="es-ES" b="0" i="0" u="none" strike="noStrike" dirty="0">
                <a:solidFill>
                  <a:srgbClr val="FFC000"/>
                </a:solidFill>
              </a:rPr>
              <a:t> </a:t>
            </a:r>
            <a:r>
              <a:rPr lang="es-ES" b="0" i="0" u="none" strike="noStrike" dirty="0">
                <a:solidFill>
                  <a:prstClr val="black"/>
                </a:solidFill>
              </a:rPr>
              <a:t>Reciben las solicitudes de red y posteriormente, las transfieren a través de su propia dirección IP. Desde un punto de vista más práctico, estos servidores guardan en la memoria caché los </a:t>
            </a:r>
            <a:r>
              <a:rPr lang="es-ES" b="1" i="1" u="none" strike="noStrike" dirty="0">
                <a:solidFill>
                  <a:prstClr val="black"/>
                </a:solidFill>
              </a:rPr>
              <a:t>sites</a:t>
            </a:r>
            <a:r>
              <a:rPr lang="es-ES" b="0" i="0" u="none" strike="noStrike" dirty="0">
                <a:solidFill>
                  <a:prstClr val="black"/>
                </a:solidFill>
              </a:rPr>
              <a:t> a los que acceden los usuarios de una red, haciendo más rápida la respuesta en caso de que se de un nuevo acceso posterior por parte del mismo cliente.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1" u="none" strike="noStrike" baseline="0" dirty="0">
                <a:solidFill>
                  <a:srgbClr val="FFC000"/>
                </a:solidFill>
              </a:rPr>
              <a:t>Servidores de Bases de Datos:</a:t>
            </a:r>
            <a:r>
              <a:rPr lang="es-ES" b="0" i="0" u="none" strike="noStrike" baseline="0" dirty="0">
                <a:solidFill>
                  <a:srgbClr val="FFC000"/>
                </a:solidFill>
              </a:rPr>
              <a:t> 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El objetivo es el de permitir que otros programas de equipos cliente disfruten de acceso a uno o más de un sistema de bases de datos a través de una red.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baseline="0" dirty="0">
                <a:solidFill>
                  <a:srgbClr val="FFC000"/>
                </a:solidFill>
              </a:rPr>
              <a:t>Servidores DNS:</a:t>
            </a:r>
            <a:r>
              <a:rPr lang="es-ES" b="0" i="0" u="none" strike="noStrike" baseline="0" dirty="0">
                <a:solidFill>
                  <a:srgbClr val="FFC000"/>
                </a:solidFill>
              </a:rPr>
              <a:t> 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Se encargan de traducir los 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nombres de dominio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 y las 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direcciones IP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 de los diferentes equipos de red.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u="none" strike="noStrike" baseline="0" dirty="0">
                <a:solidFill>
                  <a:srgbClr val="FFC000"/>
                </a:solidFill>
              </a:rPr>
              <a:t>Servidores DHCP: 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Asignan de manera automática los parámetros de configuración de red IP a los equipos clientes.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b="1" i="0" u="none" strike="noStrike" baseline="0" dirty="0">
                <a:solidFill>
                  <a:srgbClr val="FFC000"/>
                </a:solidFill>
              </a:rPr>
              <a:t>Servidores web:</a:t>
            </a:r>
            <a:r>
              <a:rPr lang="es-ES" b="0" i="0" u="none" strike="noStrike" baseline="0" dirty="0">
                <a:solidFill>
                  <a:srgbClr val="FFC000"/>
                </a:solidFill>
              </a:rPr>
              <a:t> 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Son los servidores que almacenan todas las páginas web que puedes encontrar en internet. Básicamente, almacenan los archivos que componen una web 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(html, </a:t>
            </a:r>
            <a:r>
              <a:rPr lang="es-ES" b="1" i="1" u="none" strike="noStrike" baseline="0" dirty="0" err="1">
                <a:solidFill>
                  <a:prstClr val="black"/>
                </a:solidFill>
              </a:rPr>
              <a:t>css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 y </a:t>
            </a:r>
            <a:r>
              <a:rPr lang="es-ES" b="1" i="1" u="none" strike="noStrike" baseline="0" dirty="0" err="1">
                <a:solidFill>
                  <a:prstClr val="black"/>
                </a:solidFill>
              </a:rPr>
              <a:t>javascript</a:t>
            </a:r>
            <a:r>
              <a:rPr lang="es-ES" b="1" i="1" u="none" strike="noStrike" baseline="0" dirty="0">
                <a:solidFill>
                  <a:prstClr val="black"/>
                </a:solidFill>
              </a:rPr>
              <a:t>)</a:t>
            </a:r>
            <a:r>
              <a:rPr lang="es-ES" b="0" i="0" u="none" strike="noStrike" baseline="0" dirty="0">
                <a:solidFill>
                  <a:prstClr val="black"/>
                </a:solidFill>
              </a:rPr>
              <a:t> y los transfieren a los equipos clientes en el momento que éstos los solicitan a través de los navegadores web.</a:t>
            </a:r>
          </a:p>
          <a:p>
            <a:pPr marL="0" marR="0" indent="0" algn="just">
              <a:buNone/>
            </a:pPr>
            <a:endParaRPr lang="es-ES" sz="1700" b="0" i="0" u="none" strike="noStrike" baseline="0" dirty="0">
              <a:solidFill>
                <a:prstClr val="black"/>
              </a:solidFill>
            </a:endParaRPr>
          </a:p>
          <a:p>
            <a:pPr marL="0" marR="0" indent="0" algn="just"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185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7A876-47DC-F6B8-AE9D-ECACD55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Servidor de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33FF-897A-B65A-DF72-86924E52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1780"/>
            <a:ext cx="10455520" cy="4223084"/>
          </a:xfrm>
        </p:spPr>
        <p:txBody>
          <a:bodyPr>
            <a:normAutofit/>
          </a:bodyPr>
          <a:lstStyle/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s-ES" b="1" dirty="0">
                <a:solidFill>
                  <a:srgbClr val="FFC000"/>
                </a:solidFill>
              </a:rPr>
              <a:t>Servidor de aplicación Web</a:t>
            </a:r>
          </a:p>
          <a:p>
            <a:pPr marL="0" indent="0" algn="just">
              <a:buNone/>
            </a:pPr>
            <a:r>
              <a:rPr lang="es-ES" sz="1800" b="0" i="0" u="none" strike="noStrike" dirty="0">
                <a:solidFill>
                  <a:prstClr val="black"/>
                </a:solidFill>
                <a:latin typeface="Source Sans Pro" panose="020B0503030403020204" pitchFamily="34" charset="0"/>
              </a:rPr>
              <a:t>	</a:t>
            </a:r>
            <a:r>
              <a:rPr lang="es-ES" b="0" i="0" u="none" strike="noStrike" dirty="0">
                <a:solidFill>
                  <a:prstClr val="black"/>
                </a:solidFill>
              </a:rPr>
              <a:t>Un servidor web, es un software alojado en un equipo informático (</a:t>
            </a:r>
            <a:r>
              <a:rPr lang="es-ES" b="1" i="1" u="none" strike="noStrike" dirty="0">
                <a:solidFill>
                  <a:prstClr val="black"/>
                </a:solidFill>
              </a:rPr>
              <a:t>servidor</a:t>
            </a:r>
            <a:r>
              <a:rPr lang="es-ES" b="0" i="0" u="none" strike="noStrike" dirty="0">
                <a:solidFill>
                  <a:prstClr val="black"/>
                </a:solidFill>
              </a:rPr>
              <a:t>), que se 	encarga de recibir </a:t>
            </a:r>
            <a:r>
              <a:rPr lang="es-ES" b="1" i="1" u="none" strike="noStrike" dirty="0">
                <a:solidFill>
                  <a:prstClr val="black"/>
                </a:solidFill>
              </a:rPr>
              <a:t>peticiones</a:t>
            </a:r>
            <a:r>
              <a:rPr lang="es-ES" b="0" i="0" u="none" strike="noStrike" dirty="0">
                <a:solidFill>
                  <a:prstClr val="black"/>
                </a:solidFill>
              </a:rPr>
              <a:t> (</a:t>
            </a:r>
            <a:r>
              <a:rPr lang="es-ES" b="0" i="0" u="none" strike="noStrike" dirty="0" err="1">
                <a:solidFill>
                  <a:prstClr val="black"/>
                </a:solidFill>
              </a:rPr>
              <a:t>requests</a:t>
            </a:r>
            <a:r>
              <a:rPr lang="es-ES" b="0" i="0" u="none" strike="noStrike" dirty="0">
                <a:solidFill>
                  <a:prstClr val="black"/>
                </a:solidFill>
              </a:rPr>
              <a:t>) desde un equipo </a:t>
            </a:r>
            <a:r>
              <a:rPr lang="es-ES" b="1" i="1" u="none" strike="noStrike" dirty="0">
                <a:solidFill>
                  <a:prstClr val="black"/>
                </a:solidFill>
              </a:rPr>
              <a:t>cliente</a:t>
            </a:r>
            <a:r>
              <a:rPr lang="es-ES" b="0" i="0" u="none" strike="noStrike" dirty="0">
                <a:solidFill>
                  <a:prstClr val="black"/>
                </a:solidFill>
              </a:rPr>
              <a:t>, mediante un 	navegador, y haciendo uso de ciertos servicios (base de datos, software </a:t>
            </a:r>
            <a:r>
              <a:rPr lang="es-ES" b="0" i="0" u="none" strike="noStrike" dirty="0" err="1">
                <a:solidFill>
                  <a:prstClr val="black"/>
                </a:solidFill>
              </a:rPr>
              <a:t>backend</a:t>
            </a:r>
            <a:r>
              <a:rPr lang="es-ES" b="0" i="0" u="none" strike="noStrike" dirty="0">
                <a:solidFill>
                  <a:prstClr val="black"/>
                </a:solidFill>
              </a:rPr>
              <a:t>), que 	resuelven esas peticiones y devolverá la información requerida al cliente:</a:t>
            </a:r>
          </a:p>
          <a:p>
            <a:pPr marL="0" marR="0" indent="0" algn="just">
              <a:buNone/>
            </a:pPr>
            <a:endParaRPr lang="es-ES" sz="1700" b="0" i="0" u="none" strike="noStrike" baseline="0" dirty="0">
              <a:solidFill>
                <a:prstClr val="black"/>
              </a:solidFill>
            </a:endParaRPr>
          </a:p>
          <a:p>
            <a:pPr marL="0" marR="0" indent="0" algn="just">
              <a:buNone/>
            </a:pPr>
            <a:endParaRPr lang="es-ES" sz="16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 startAt="2"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858E98-856E-498C-1C19-2AB677E5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376" y="3862137"/>
            <a:ext cx="7184343" cy="25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1081</TotalTime>
  <Words>2656</Words>
  <Application>Microsoft Office PowerPoint</Application>
  <PresentationFormat>Panorámica</PresentationFormat>
  <Paragraphs>230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Century Gothic</vt:lpstr>
      <vt:lpstr>Courier New</vt:lpstr>
      <vt:lpstr>Source Sans Pro</vt:lpstr>
      <vt:lpstr>Wingdings</vt:lpstr>
      <vt:lpstr>Wingdings 3</vt:lpstr>
      <vt:lpstr>Sala de reuniones Ion</vt:lpstr>
      <vt:lpstr>UT1- Selección de arquitecturas y tecnologías de programación</vt:lpstr>
      <vt:lpstr>Presentación de PowerPoint</vt:lpstr>
      <vt:lpstr>Arquitectura Software</vt:lpstr>
      <vt:lpstr>Arquitectura Software</vt:lpstr>
      <vt:lpstr>Arquitectura Cliente - Servidor</vt:lpstr>
      <vt:lpstr>Arquitectura Cliente - Servidor</vt:lpstr>
      <vt:lpstr>Arquitectura Cliente - Servidor</vt:lpstr>
      <vt:lpstr>Arquitectura Cliente - Servidor</vt:lpstr>
      <vt:lpstr>Servidor de aplicación Web</vt:lpstr>
      <vt:lpstr>Servidor de aplicación Web</vt:lpstr>
      <vt:lpstr>Servidor de aplicación Web</vt:lpstr>
      <vt:lpstr>Servidor de aplicación Web</vt:lpstr>
      <vt:lpstr>Servidor de aplicación Web</vt:lpstr>
      <vt:lpstr>Servidor de aplicación Web</vt:lpstr>
      <vt:lpstr>Servidor de aplicación Web</vt:lpstr>
      <vt:lpstr>Servidor de aplicación Web</vt:lpstr>
      <vt:lpstr>Servidor de aplicación Web</vt:lpstr>
      <vt:lpstr>Servidor de aplicación Web</vt:lpstr>
      <vt:lpstr>Lenguajes de programación lado servidor (Backend)</vt:lpstr>
      <vt:lpstr>Lenguajes de programación lado cliente (Frontend)</vt:lpstr>
      <vt:lpstr>Javascript</vt:lpstr>
      <vt:lpstr>JavaScript</vt:lpstr>
      <vt:lpstr>Javascript</vt:lpstr>
      <vt:lpstr>Javascript</vt:lpstr>
      <vt:lpstr>NodeJS</vt:lpstr>
      <vt:lpstr>NodeJS</vt:lpstr>
      <vt:lpstr>El navegador Web</vt:lpstr>
      <vt:lpstr>El navegador Web</vt:lpstr>
      <vt:lpstr>El navegador Web</vt:lpstr>
      <vt:lpstr>El navegador Web</vt:lpstr>
      <vt:lpstr>El navegador Web</vt:lpstr>
      <vt:lpstr>Stackoverflow</vt:lpstr>
      <vt:lpstr>Enlaces de interés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UT1- Selección de arquitecturas y tecnologías de programación</dc:title>
  <dc:creator>juan reina</dc:creator>
  <cp:lastModifiedBy>juan reina</cp:lastModifiedBy>
  <cp:revision>60</cp:revision>
  <dcterms:created xsi:type="dcterms:W3CDTF">2023-07-04T19:01:56Z</dcterms:created>
  <dcterms:modified xsi:type="dcterms:W3CDTF">2023-09-20T19:28:18Z</dcterms:modified>
</cp:coreProperties>
</file>