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4"/>
    <p:restoredTop sz="94655"/>
  </p:normalViewPr>
  <p:slideViewPr>
    <p:cSldViewPr snapToGrid="0" snapToObjects="1">
      <p:cViewPr varScale="1">
        <p:scale>
          <a:sx n="150" d="100"/>
          <a:sy n="150" d="100"/>
        </p:scale>
        <p:origin x="71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0DE50-2F3E-E44E-832F-4463C8CCCC0D}" type="datetimeFigureOut">
              <a:rPr lang="en-US" smtClean="0"/>
              <a:t>5/8/17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50A17-5882-954C-AA89-A4802B025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自有版权媒体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方式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50A17-5882-954C-AA89-A4802B0252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71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自有版权媒体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JS</a:t>
            </a:r>
            <a:r>
              <a:rPr lang="zh-CN" altLang="en-US" dirty="0" smtClean="0"/>
              <a:t>脚本方式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50A17-5882-954C-AA89-A4802B0252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13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三方版权媒体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方式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50A17-5882-954C-AA89-A4802B0252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22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三方版权媒体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OAuth</a:t>
            </a:r>
            <a:r>
              <a:rPr lang="zh-CN" altLang="en-US" dirty="0" smtClean="0"/>
              <a:t>方式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OAuth</a:t>
            </a:r>
            <a:r>
              <a:rPr lang="zh-CN" altLang="en-US" dirty="0" smtClean="0"/>
              <a:t>授权账号绑定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50A17-5882-954C-AA89-A4802B0252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3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三方版权媒体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OAuth</a:t>
            </a:r>
            <a:r>
              <a:rPr lang="zh-CN" altLang="en-US" dirty="0" smtClean="0"/>
              <a:t>方式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文章发布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50A17-5882-954C-AA89-A4802B0252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57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D156-E73A-C642-B91D-D956266B97C2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C2A3-F0C1-F24C-BA46-EBCAF92F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8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D156-E73A-C642-B91D-D956266B97C2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C2A3-F0C1-F24C-BA46-EBCAF92F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0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D156-E73A-C642-B91D-D956266B97C2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C2A3-F0C1-F24C-BA46-EBCAF92F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8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D156-E73A-C642-B91D-D956266B97C2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C2A3-F0C1-F24C-BA46-EBCAF92F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D156-E73A-C642-B91D-D956266B97C2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C2A3-F0C1-F24C-BA46-EBCAF92F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8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D156-E73A-C642-B91D-D956266B97C2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C2A3-F0C1-F24C-BA46-EBCAF92F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2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D156-E73A-C642-B91D-D956266B97C2}" type="datetimeFigureOut">
              <a:rPr lang="en-US" smtClean="0"/>
              <a:t>5/8/17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C2A3-F0C1-F24C-BA46-EBCAF92F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D156-E73A-C642-B91D-D956266B97C2}" type="datetimeFigureOut">
              <a:rPr lang="en-US" smtClean="0"/>
              <a:t>5/8/17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C2A3-F0C1-F24C-BA46-EBCAF92F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3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D156-E73A-C642-B91D-D956266B97C2}" type="datetimeFigureOut">
              <a:rPr lang="en-US" smtClean="0"/>
              <a:t>5/8/17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C2A3-F0C1-F24C-BA46-EBCAF92F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D156-E73A-C642-B91D-D956266B97C2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C2A3-F0C1-F24C-BA46-EBCAF92F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1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D156-E73A-C642-B91D-D956266B97C2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C2A3-F0C1-F24C-BA46-EBCAF92F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7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7D156-E73A-C642-B91D-D956266B97C2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1C2A3-F0C1-F24C-BA46-EBCAF92F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7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18157" y="1649094"/>
            <a:ext cx="0" cy="475693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50724" y="1649093"/>
            <a:ext cx="0" cy="475693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18157" y="2508422"/>
            <a:ext cx="3215116" cy="2471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06249" y="367786"/>
            <a:ext cx="223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原有方式</a:t>
            </a:r>
            <a:endParaRPr lang="en-US" sz="2400" dirty="0">
              <a:solidFill>
                <a:schemeClr val="bg2">
                  <a:lumMod val="75000"/>
                </a:schemeClr>
              </a:solidFill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638" y="1141110"/>
            <a:ext cx="107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管理员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23618" y="1141110"/>
            <a:ext cx="125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solidFill>
                  <a:schemeClr val="bg2">
                    <a:lumMod val="75000"/>
                  </a:schemeClr>
                </a:solidFill>
              </a:rPr>
              <a:t>后台系统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76599" y="2139090"/>
            <a:ext cx="2515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accent5"/>
                </a:solidFill>
              </a:rPr>
              <a:t>管理员操作上线文章</a:t>
            </a:r>
            <a:endParaRPr lang="en-US" sz="1400" dirty="0">
              <a:solidFill>
                <a:schemeClr val="accent5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4250723" y="3138617"/>
            <a:ext cx="1099752" cy="1090121"/>
            <a:chOff x="4250723" y="3138617"/>
            <a:chExt cx="1099752" cy="1090121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250723" y="3138617"/>
              <a:ext cx="1099752" cy="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350475" y="3138617"/>
              <a:ext cx="0" cy="108739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4268176" y="4213655"/>
              <a:ext cx="1082299" cy="15083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1935657" y="3580605"/>
            <a:ext cx="2513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solidFill>
                  <a:schemeClr val="accent5"/>
                </a:solidFill>
              </a:rPr>
              <a:t>更新</a:t>
            </a:r>
            <a:r>
              <a:rPr lang="zh-CN" altLang="en-US" sz="1400" dirty="0" smtClean="0">
                <a:solidFill>
                  <a:schemeClr val="accent5"/>
                </a:solidFill>
              </a:rPr>
              <a:t>文章状态</a:t>
            </a:r>
            <a:r>
              <a:rPr lang="en-US" altLang="zh-CN" sz="1400" dirty="0" smtClean="0">
                <a:solidFill>
                  <a:schemeClr val="accent5"/>
                </a:solidFill>
              </a:rPr>
              <a:t>/</a:t>
            </a:r>
            <a:r>
              <a:rPr lang="zh-CN" altLang="en-US" sz="1400" dirty="0" smtClean="0">
                <a:solidFill>
                  <a:schemeClr val="accent5"/>
                </a:solidFill>
              </a:rPr>
              <a:t>发布文章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018157" y="5472507"/>
            <a:ext cx="3250020" cy="15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365909" y="5075093"/>
            <a:ext cx="2513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accent5"/>
                </a:solidFill>
              </a:rPr>
              <a:t>上线操作成功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6350642" y="1649094"/>
            <a:ext cx="0" cy="475693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943202" y="1649093"/>
            <a:ext cx="0" cy="475693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350642" y="2508422"/>
            <a:ext cx="2557121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823736" y="408960"/>
            <a:ext cx="223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连接原本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API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后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13123" y="1141110"/>
            <a:ext cx="107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管理员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16096" y="1141110"/>
            <a:ext cx="125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solidFill>
                  <a:schemeClr val="bg2">
                    <a:lumMod val="75000"/>
                  </a:schemeClr>
                </a:solidFill>
              </a:rPr>
              <a:t>后台系统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71103" y="2150489"/>
            <a:ext cx="196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accent5"/>
                </a:solidFill>
              </a:rPr>
              <a:t>管理员操作上线文章</a:t>
            </a:r>
            <a:endParaRPr lang="en-US" sz="1400" dirty="0">
              <a:solidFill>
                <a:schemeClr val="accent5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8951928" y="4839173"/>
            <a:ext cx="1099752" cy="1090121"/>
            <a:chOff x="8349161" y="4067073"/>
            <a:chExt cx="1099752" cy="1090121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8349161" y="4067073"/>
              <a:ext cx="1099752" cy="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9448913" y="4067073"/>
              <a:ext cx="0" cy="108739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8366614" y="5142111"/>
              <a:ext cx="1082299" cy="15083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6663119" y="5255204"/>
            <a:ext cx="2513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accent5"/>
                </a:solidFill>
              </a:rPr>
              <a:t>更新文章状态</a:t>
            </a:r>
            <a:r>
              <a:rPr lang="en-US" altLang="zh-CN" sz="1400" dirty="0" smtClean="0">
                <a:solidFill>
                  <a:schemeClr val="accent5"/>
                </a:solidFill>
              </a:rPr>
              <a:t>/</a:t>
            </a:r>
            <a:r>
              <a:rPr lang="zh-CN" altLang="en-US" sz="1400" dirty="0" smtClean="0">
                <a:solidFill>
                  <a:schemeClr val="accent5"/>
                </a:solidFill>
              </a:rPr>
              <a:t>发布文章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6350642" y="6267609"/>
            <a:ext cx="2592561" cy="176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238642" y="5890506"/>
            <a:ext cx="2513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accent5"/>
                </a:solidFill>
              </a:rPr>
              <a:t>上线操作成功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11372119" y="1649093"/>
            <a:ext cx="0" cy="475693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745013" y="1146002"/>
            <a:ext cx="125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原本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8943202" y="2754644"/>
            <a:ext cx="2428916" cy="0"/>
          </a:xfrm>
          <a:prstGeom prst="straightConnector1">
            <a:avLst/>
          </a:prstGeom>
          <a:ln w="28575">
            <a:solidFill>
              <a:schemeClr val="accent6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176636" y="2425141"/>
            <a:ext cx="196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</a:rPr>
              <a:t>发送文章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8959500" y="3304555"/>
            <a:ext cx="2396320" cy="0"/>
          </a:xfrm>
          <a:prstGeom prst="straightConnector1">
            <a:avLst/>
          </a:prstGeom>
          <a:ln w="28575">
            <a:solidFill>
              <a:schemeClr val="accent6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996907" y="3004197"/>
            <a:ext cx="2321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</a:rPr>
              <a:t>带徽章和版权声明的文章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8943202" y="3541234"/>
            <a:ext cx="1099752" cy="1090121"/>
            <a:chOff x="8349161" y="4067073"/>
            <a:chExt cx="1099752" cy="1090121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8349161" y="4067073"/>
              <a:ext cx="1099752" cy="0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9448913" y="4067073"/>
              <a:ext cx="0" cy="1087394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H="1" flipV="1">
              <a:off x="8366614" y="5142111"/>
              <a:ext cx="1082299" cy="15083"/>
            </a:xfrm>
            <a:prstGeom prst="straightConnector1">
              <a:avLst/>
            </a:prstGeom>
            <a:ln w="28575">
              <a:solidFill>
                <a:schemeClr val="accent6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7273591" y="3936554"/>
            <a:ext cx="168234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accent6"/>
                </a:solidFill>
              </a:rPr>
              <a:t>保存更新</a:t>
            </a:r>
            <a:r>
              <a:rPr lang="zh-CN" altLang="en-US" sz="1400" smtClean="0">
                <a:solidFill>
                  <a:schemeClr val="accent6"/>
                </a:solidFill>
              </a:rPr>
              <a:t>后的文章</a:t>
            </a:r>
            <a:endParaRPr 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08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018157" y="1649094"/>
            <a:ext cx="0" cy="475693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250724" y="1649093"/>
            <a:ext cx="0" cy="475693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018157" y="2508422"/>
            <a:ext cx="3215116" cy="2471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06249" y="367786"/>
            <a:ext cx="223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原有方式</a:t>
            </a:r>
            <a:endParaRPr lang="en-US" sz="2400" dirty="0">
              <a:solidFill>
                <a:schemeClr val="bg2">
                  <a:lumMod val="75000"/>
                </a:schemeClr>
              </a:solidFill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638" y="1141110"/>
            <a:ext cx="107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管理员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23618" y="1141110"/>
            <a:ext cx="125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solidFill>
                  <a:schemeClr val="bg2">
                    <a:lumMod val="75000"/>
                  </a:schemeClr>
                </a:solidFill>
              </a:rPr>
              <a:t>后台系统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6599" y="2139090"/>
            <a:ext cx="2515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accent5"/>
                </a:solidFill>
              </a:rPr>
              <a:t>管理员操作上线文章</a:t>
            </a:r>
            <a:endParaRPr lang="en-US" sz="1400" dirty="0">
              <a:solidFill>
                <a:schemeClr val="accent5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50723" y="3138617"/>
            <a:ext cx="1099752" cy="1090121"/>
            <a:chOff x="4250723" y="3138617"/>
            <a:chExt cx="1099752" cy="109012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250723" y="3138617"/>
              <a:ext cx="1099752" cy="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350475" y="3138617"/>
              <a:ext cx="0" cy="108739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4268176" y="4213655"/>
              <a:ext cx="1082299" cy="15083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935657" y="3580605"/>
            <a:ext cx="2513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solidFill>
                  <a:schemeClr val="accent5"/>
                </a:solidFill>
              </a:rPr>
              <a:t>更新</a:t>
            </a:r>
            <a:r>
              <a:rPr lang="zh-CN" altLang="en-US" sz="1400" dirty="0" smtClean="0">
                <a:solidFill>
                  <a:schemeClr val="accent5"/>
                </a:solidFill>
              </a:rPr>
              <a:t>文章状态</a:t>
            </a:r>
            <a:r>
              <a:rPr lang="en-US" altLang="zh-CN" sz="1400" dirty="0" smtClean="0">
                <a:solidFill>
                  <a:schemeClr val="accent5"/>
                </a:solidFill>
              </a:rPr>
              <a:t>/</a:t>
            </a:r>
            <a:r>
              <a:rPr lang="zh-CN" altLang="en-US" sz="1400" dirty="0" smtClean="0">
                <a:solidFill>
                  <a:schemeClr val="accent5"/>
                </a:solidFill>
              </a:rPr>
              <a:t>发布文章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018157" y="5472507"/>
            <a:ext cx="3250020" cy="15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65909" y="5075093"/>
            <a:ext cx="2513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accent5"/>
                </a:solidFill>
              </a:rPr>
              <a:t>上线操作成功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97845" y="367786"/>
            <a:ext cx="223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嵌入原本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JS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后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PingFang TC" charset="-120"/>
              <a:ea typeface="PingFang TC" charset="-120"/>
              <a:cs typeface="PingFang TC" charset="-12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7401027" y="1649094"/>
            <a:ext cx="0" cy="475693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0633594" y="1649093"/>
            <a:ext cx="0" cy="475693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401027" y="2508422"/>
            <a:ext cx="3215116" cy="2471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863508" y="1141110"/>
            <a:ext cx="107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管理员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006488" y="1141110"/>
            <a:ext cx="125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solidFill>
                  <a:schemeClr val="bg2">
                    <a:lumMod val="75000"/>
                  </a:schemeClr>
                </a:solidFill>
              </a:rPr>
              <a:t>后台系统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759469" y="2139090"/>
            <a:ext cx="2515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accent5"/>
                </a:solidFill>
              </a:rPr>
              <a:t>管理员操作上线文章</a:t>
            </a:r>
            <a:endParaRPr lang="en-US" sz="1400" dirty="0">
              <a:solidFill>
                <a:schemeClr val="accent5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0633593" y="4450957"/>
            <a:ext cx="1099752" cy="1090121"/>
            <a:chOff x="4250723" y="3138617"/>
            <a:chExt cx="1099752" cy="1090121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4250723" y="3138617"/>
              <a:ext cx="1099752" cy="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350475" y="3138617"/>
              <a:ext cx="0" cy="108739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4268176" y="4213655"/>
              <a:ext cx="1082299" cy="15083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8318527" y="4892945"/>
            <a:ext cx="2513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solidFill>
                  <a:schemeClr val="accent5"/>
                </a:solidFill>
              </a:rPr>
              <a:t>更新</a:t>
            </a:r>
            <a:r>
              <a:rPr lang="zh-CN" altLang="en-US" sz="1400" dirty="0" smtClean="0">
                <a:solidFill>
                  <a:schemeClr val="accent5"/>
                </a:solidFill>
              </a:rPr>
              <a:t>文章状态</a:t>
            </a:r>
            <a:r>
              <a:rPr lang="en-US" altLang="zh-CN" sz="1400" dirty="0" smtClean="0">
                <a:solidFill>
                  <a:schemeClr val="accent5"/>
                </a:solidFill>
              </a:rPr>
              <a:t>/</a:t>
            </a:r>
            <a:r>
              <a:rPr lang="zh-CN" altLang="en-US" sz="1400" dirty="0" smtClean="0">
                <a:solidFill>
                  <a:schemeClr val="accent5"/>
                </a:solidFill>
              </a:rPr>
              <a:t>发布文章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7401027" y="6310714"/>
            <a:ext cx="3250020" cy="15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48779" y="5913300"/>
            <a:ext cx="2513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accent5"/>
                </a:solidFill>
              </a:rPr>
              <a:t>上线操作成功</a:t>
            </a:r>
            <a:endParaRPr lang="en-US" sz="1400" dirty="0">
              <a:solidFill>
                <a:schemeClr val="accent5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10616143" y="2897141"/>
            <a:ext cx="1099752" cy="1090121"/>
            <a:chOff x="4250723" y="3138617"/>
            <a:chExt cx="1099752" cy="1090121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4250723" y="3138617"/>
              <a:ext cx="1099752" cy="0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350475" y="3138617"/>
              <a:ext cx="0" cy="1087394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 flipV="1">
              <a:off x="4268176" y="4213655"/>
              <a:ext cx="1082299" cy="15083"/>
            </a:xfrm>
            <a:prstGeom prst="straightConnector1">
              <a:avLst/>
            </a:prstGeom>
            <a:ln w="28575">
              <a:solidFill>
                <a:schemeClr val="accent6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8599242" y="3279584"/>
            <a:ext cx="223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accent6"/>
                </a:solidFill>
              </a:rPr>
              <a:t>文章底部嵌入</a:t>
            </a:r>
            <a:r>
              <a:rPr lang="en-US" altLang="zh-CN" sz="1400" dirty="0" smtClean="0">
                <a:solidFill>
                  <a:schemeClr val="accent6"/>
                </a:solidFill>
              </a:rPr>
              <a:t>JS</a:t>
            </a:r>
            <a:r>
              <a:rPr lang="zh-CN" altLang="en-US" sz="1400" dirty="0" smtClean="0">
                <a:solidFill>
                  <a:schemeClr val="accent6"/>
                </a:solidFill>
              </a:rPr>
              <a:t>脚本</a:t>
            </a:r>
            <a:endParaRPr 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94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660690" y="1555961"/>
            <a:ext cx="0" cy="475693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696956" y="1555960"/>
            <a:ext cx="0" cy="475693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660690" y="2890341"/>
            <a:ext cx="2036266" cy="592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06249" y="367786"/>
            <a:ext cx="223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原有方式</a:t>
            </a:r>
            <a:endParaRPr lang="en-US" dirty="0">
              <a:solidFill>
                <a:schemeClr val="bg2">
                  <a:lumMod val="75000"/>
                </a:schemeClr>
              </a:solidFill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3171" y="1047977"/>
            <a:ext cx="1075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75000"/>
                  </a:schemeClr>
                </a:solidFill>
              </a:rPr>
              <a:t>管理员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3801" y="1047977"/>
            <a:ext cx="1254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75000"/>
                  </a:schemeClr>
                </a:solidFill>
              </a:rPr>
              <a:t>客户系统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82534" y="2504738"/>
            <a:ext cx="17925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accent5"/>
                </a:solidFill>
              </a:rPr>
              <a:t>管理员操作上线文章</a:t>
            </a:r>
            <a:endParaRPr lang="en-US" sz="1000" dirty="0">
              <a:solidFill>
                <a:schemeClr val="accent5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720907" y="3847599"/>
            <a:ext cx="367002" cy="620005"/>
            <a:chOff x="4250723" y="3138617"/>
            <a:chExt cx="1099752" cy="109012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250723" y="3138617"/>
              <a:ext cx="1099752" cy="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350475" y="3138617"/>
              <a:ext cx="0" cy="108739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4268176" y="4213655"/>
              <a:ext cx="1082299" cy="15083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021869" y="4034963"/>
            <a:ext cx="1577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accent5"/>
                </a:solidFill>
              </a:rPr>
              <a:t>更新文章状态</a:t>
            </a:r>
            <a:r>
              <a:rPr lang="en-US" altLang="zh-CN" sz="1000" dirty="0" smtClean="0">
                <a:solidFill>
                  <a:schemeClr val="accent5"/>
                </a:solidFill>
              </a:rPr>
              <a:t>/</a:t>
            </a:r>
            <a:r>
              <a:rPr lang="zh-CN" altLang="en-US" sz="1000" dirty="0" smtClean="0">
                <a:solidFill>
                  <a:schemeClr val="accent5"/>
                </a:solidFill>
              </a:rPr>
              <a:t>发布文章</a:t>
            </a:r>
            <a:endParaRPr lang="en-US" sz="1000" dirty="0">
              <a:solidFill>
                <a:schemeClr val="accent5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660691" y="5379374"/>
            <a:ext cx="2036265" cy="15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4039" y="5110956"/>
            <a:ext cx="962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accent5"/>
                </a:solidFill>
              </a:rPr>
              <a:t>上线操作成功</a:t>
            </a:r>
            <a:endParaRPr lang="en-US" sz="1000" dirty="0">
              <a:solidFill>
                <a:schemeClr val="accent5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624424" y="1555961"/>
            <a:ext cx="0" cy="475693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6905" y="1047977"/>
            <a:ext cx="1075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75000"/>
                  </a:schemeClr>
                </a:solidFill>
              </a:rPr>
              <a:t>作者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24424" y="2021213"/>
            <a:ext cx="4042758" cy="112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01535" y="1729113"/>
            <a:ext cx="17925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accent5"/>
                </a:solidFill>
              </a:rPr>
              <a:t>编辑文章</a:t>
            </a:r>
            <a:endParaRPr lang="en-US" sz="1000" dirty="0">
              <a:solidFill>
                <a:schemeClr val="accent5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7989076" y="1555961"/>
            <a:ext cx="0" cy="475693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586034" y="1555960"/>
            <a:ext cx="0" cy="475693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968907" y="2841049"/>
            <a:ext cx="1596958" cy="81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451557" y="1047977"/>
            <a:ext cx="1075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75000"/>
                  </a:schemeClr>
                </a:solidFill>
              </a:rPr>
              <a:t>管理员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82879" y="1047977"/>
            <a:ext cx="1254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75000"/>
                  </a:schemeClr>
                </a:solidFill>
              </a:rPr>
              <a:t>客户系统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05424" y="2564439"/>
            <a:ext cx="1523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accent5"/>
                </a:solidFill>
              </a:rPr>
              <a:t>管理员操作上线文章</a:t>
            </a:r>
            <a:endParaRPr lang="en-US" sz="1000" dirty="0">
              <a:solidFill>
                <a:schemeClr val="accent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9575868" y="5272411"/>
            <a:ext cx="367002" cy="457638"/>
            <a:chOff x="4250723" y="3138617"/>
            <a:chExt cx="1099752" cy="1090121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4250723" y="3138617"/>
              <a:ext cx="1099752" cy="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350475" y="3138617"/>
              <a:ext cx="0" cy="108739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4268176" y="4213655"/>
              <a:ext cx="1082299" cy="15083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8071531" y="5378120"/>
            <a:ext cx="1577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accent5"/>
                </a:solidFill>
              </a:rPr>
              <a:t>更新文章状态</a:t>
            </a:r>
            <a:r>
              <a:rPr lang="en-US" altLang="zh-CN" sz="1000" dirty="0" smtClean="0">
                <a:solidFill>
                  <a:schemeClr val="accent5"/>
                </a:solidFill>
              </a:rPr>
              <a:t>/</a:t>
            </a:r>
            <a:r>
              <a:rPr lang="zh-CN" altLang="en-US" sz="1000" dirty="0" smtClean="0">
                <a:solidFill>
                  <a:schemeClr val="accent5"/>
                </a:solidFill>
              </a:rPr>
              <a:t>发布文章</a:t>
            </a:r>
            <a:endParaRPr lang="en-US" sz="1000" dirty="0">
              <a:solidFill>
                <a:schemeClr val="accent5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7996074" y="6201941"/>
            <a:ext cx="1589960" cy="1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309994" y="5916694"/>
            <a:ext cx="962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accent5"/>
                </a:solidFill>
              </a:rPr>
              <a:t>上线操作成功</a:t>
            </a:r>
            <a:endParaRPr lang="en-US" sz="1000" dirty="0">
              <a:solidFill>
                <a:schemeClr val="accent5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6434591" y="1555961"/>
            <a:ext cx="0" cy="475693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97072" y="1047977"/>
            <a:ext cx="1075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75000"/>
                  </a:schemeClr>
                </a:solidFill>
              </a:rPr>
              <a:t>作者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434591" y="2021213"/>
            <a:ext cx="3151443" cy="112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61815" y="1731151"/>
            <a:ext cx="17925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accent5"/>
                </a:solidFill>
              </a:rPr>
              <a:t>编辑文章</a:t>
            </a:r>
            <a:endParaRPr lang="en-US" sz="1000" dirty="0">
              <a:solidFill>
                <a:schemeClr val="accent5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40661" y="367786"/>
            <a:ext cx="223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6"/>
                </a:solidFill>
                <a:latin typeface="PingFang TC" charset="-120"/>
                <a:ea typeface="PingFang TC" charset="-120"/>
                <a:cs typeface="PingFang TC" charset="-120"/>
              </a:rPr>
              <a:t>连接原本</a:t>
            </a:r>
            <a:r>
              <a:rPr lang="en-US" altLang="zh-CN" dirty="0" smtClean="0">
                <a:solidFill>
                  <a:schemeClr val="accent6"/>
                </a:solidFill>
                <a:latin typeface="PingFang TC" charset="-120"/>
                <a:ea typeface="PingFang TC" charset="-120"/>
                <a:cs typeface="PingFang TC" charset="-120"/>
              </a:rPr>
              <a:t>API</a:t>
            </a:r>
            <a:r>
              <a:rPr lang="zh-CN" altLang="en-US" dirty="0" smtClean="0">
                <a:solidFill>
                  <a:schemeClr val="accent6"/>
                </a:solidFill>
                <a:latin typeface="PingFang TC" charset="-120"/>
                <a:ea typeface="PingFang TC" charset="-120"/>
                <a:cs typeface="PingFang TC" charset="-120"/>
              </a:rPr>
              <a:t>后</a:t>
            </a:r>
            <a:endParaRPr lang="en-US" dirty="0">
              <a:solidFill>
                <a:schemeClr val="accent6"/>
              </a:solidFill>
              <a:latin typeface="PingFang TC" charset="-120"/>
              <a:ea typeface="PingFang TC" charset="-120"/>
              <a:cs typeface="PingFang TC" charset="-12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1312424" y="1555960"/>
            <a:ext cx="0" cy="475693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685318" y="1052869"/>
            <a:ext cx="1254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</a:rPr>
              <a:t>原本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9593354" y="3225257"/>
            <a:ext cx="1726390" cy="7911"/>
          </a:xfrm>
          <a:prstGeom prst="straightConnector1">
            <a:avLst/>
          </a:prstGeom>
          <a:ln w="28575">
            <a:solidFill>
              <a:schemeClr val="accent6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610875" y="2955970"/>
            <a:ext cx="17181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accent6">
                    <a:lumMod val="75000"/>
                  </a:schemeClr>
                </a:solidFill>
              </a:rPr>
              <a:t>发送文章、作者和授权信息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9578715" y="4229690"/>
            <a:ext cx="1726390" cy="3065"/>
          </a:xfrm>
          <a:prstGeom prst="straightConnector1">
            <a:avLst/>
          </a:prstGeom>
          <a:ln w="28575">
            <a:solidFill>
              <a:schemeClr val="accent6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652717" y="3937337"/>
            <a:ext cx="1609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accent6">
                    <a:lumMod val="75000"/>
                  </a:schemeClr>
                </a:solidFill>
              </a:rPr>
              <a:t>带徽章和版权声明的文章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6427919" y="2380928"/>
            <a:ext cx="3137946" cy="11680"/>
          </a:xfrm>
          <a:prstGeom prst="straightConnector1">
            <a:avLst/>
          </a:prstGeom>
          <a:ln w="28575">
            <a:solidFill>
              <a:schemeClr val="accent6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668463" y="2106548"/>
            <a:ext cx="1179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smtClean="0">
                <a:solidFill>
                  <a:schemeClr val="accent6"/>
                </a:solidFill>
              </a:rPr>
              <a:t>选择授权方式</a:t>
            </a:r>
            <a:endParaRPr lang="en-US" sz="1000" dirty="0">
              <a:solidFill>
                <a:schemeClr val="accent6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1329047" y="3475915"/>
            <a:ext cx="367002" cy="319338"/>
            <a:chOff x="10994749" y="3475914"/>
            <a:chExt cx="367002" cy="620005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10994749" y="3475914"/>
              <a:ext cx="367002" cy="0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1361751" y="3475914"/>
              <a:ext cx="0" cy="618454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 flipV="1">
              <a:off x="11000573" y="4087341"/>
              <a:ext cx="361178" cy="8578"/>
            </a:xfrm>
            <a:prstGeom prst="straightConnector1">
              <a:avLst/>
            </a:prstGeom>
            <a:ln w="28575">
              <a:solidFill>
                <a:schemeClr val="accent6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10114605" y="3521548"/>
            <a:ext cx="1214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accent6">
                    <a:lumMod val="75000"/>
                  </a:schemeClr>
                </a:solidFill>
              </a:rPr>
              <a:t>为</a:t>
            </a:r>
            <a:r>
              <a:rPr lang="zh-CN" altLang="en-US" sz="1000" smtClean="0">
                <a:solidFill>
                  <a:schemeClr val="accent6">
                    <a:lumMod val="75000"/>
                  </a:schemeClr>
                </a:solidFill>
              </a:rPr>
              <a:t>新作者创建账号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9586034" y="4571989"/>
            <a:ext cx="367002" cy="319338"/>
            <a:chOff x="10994749" y="3475914"/>
            <a:chExt cx="367002" cy="620005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0994749" y="3475914"/>
              <a:ext cx="367002" cy="0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1361751" y="3475914"/>
              <a:ext cx="0" cy="618454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 flipV="1">
              <a:off x="11000573" y="4087341"/>
              <a:ext cx="361178" cy="8578"/>
            </a:xfrm>
            <a:prstGeom prst="straightConnector1">
              <a:avLst/>
            </a:prstGeom>
            <a:ln w="28575">
              <a:solidFill>
                <a:schemeClr val="accent6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8371592" y="4617622"/>
            <a:ext cx="1214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accent6">
                    <a:lumMod val="75000"/>
                  </a:schemeClr>
                </a:solidFill>
              </a:rPr>
              <a:t>保存更新后的文章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91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152151" y="717760"/>
            <a:ext cx="36982" cy="554757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48996" y="209777"/>
            <a:ext cx="1254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75000"/>
                  </a:schemeClr>
                </a:solidFill>
              </a:rPr>
              <a:t>客户系统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8976" y="209776"/>
            <a:ext cx="1075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75000"/>
                  </a:schemeClr>
                </a:solidFill>
              </a:rPr>
              <a:t>作者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58189" y="214669"/>
            <a:ext cx="1254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</a:rPr>
              <a:t>原本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738004" y="717760"/>
            <a:ext cx="36982" cy="554757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666803" y="717760"/>
            <a:ext cx="36982" cy="554757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38004" y="1087092"/>
            <a:ext cx="3414147" cy="510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55474" y="788017"/>
            <a:ext cx="2515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accent5"/>
                </a:solidFill>
              </a:rPr>
              <a:t>点击绑定原本账号</a:t>
            </a:r>
            <a:endParaRPr lang="en-US" sz="1000" dirty="0">
              <a:solidFill>
                <a:schemeClr val="accent5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189133" y="1485026"/>
            <a:ext cx="3414147" cy="510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53947" y="1217811"/>
            <a:ext cx="2515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accent5"/>
                </a:solidFill>
              </a:rPr>
              <a:t>跳转到原本授权页面</a:t>
            </a:r>
            <a:endParaRPr lang="en-US" sz="1000" dirty="0">
              <a:solidFill>
                <a:schemeClr val="accent5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9703785" y="1765648"/>
            <a:ext cx="367002" cy="319338"/>
            <a:chOff x="10994749" y="3475914"/>
            <a:chExt cx="367002" cy="620005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0994749" y="3475914"/>
              <a:ext cx="367002" cy="0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1361751" y="3475914"/>
              <a:ext cx="0" cy="618454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11000573" y="4087341"/>
              <a:ext cx="361178" cy="8578"/>
            </a:xfrm>
            <a:prstGeom prst="straightConnector1">
              <a:avLst/>
            </a:prstGeom>
            <a:ln w="28575">
              <a:solidFill>
                <a:schemeClr val="accent6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8489343" y="1799998"/>
            <a:ext cx="1214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accent6">
                    <a:lumMod val="75000"/>
                  </a:schemeClr>
                </a:solidFill>
              </a:rPr>
              <a:t>登录或者注册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9685294" y="2240236"/>
            <a:ext cx="367002" cy="319338"/>
            <a:chOff x="10994749" y="3475914"/>
            <a:chExt cx="367002" cy="62000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0994749" y="3475914"/>
              <a:ext cx="367002" cy="0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1361751" y="3475914"/>
              <a:ext cx="0" cy="618454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1000573" y="4087341"/>
              <a:ext cx="361178" cy="8578"/>
            </a:xfrm>
            <a:prstGeom prst="straightConnector1">
              <a:avLst/>
            </a:prstGeom>
            <a:ln w="28575">
              <a:solidFill>
                <a:schemeClr val="accent6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8489343" y="2291801"/>
            <a:ext cx="1214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accent6">
                    <a:lumMod val="75000"/>
                  </a:schemeClr>
                </a:solidFill>
              </a:rPr>
              <a:t>授权客户系统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6189133" y="2983543"/>
            <a:ext cx="3471846" cy="5432"/>
          </a:xfrm>
          <a:prstGeom prst="straightConnector1">
            <a:avLst/>
          </a:prstGeom>
          <a:ln w="28575">
            <a:solidFill>
              <a:schemeClr val="accent6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803207" y="2693011"/>
            <a:ext cx="2366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accent6">
                    <a:lumMod val="75000"/>
                  </a:schemeClr>
                </a:solidFill>
              </a:rPr>
              <a:t>回调客户系统，返回</a:t>
            </a:r>
            <a:r>
              <a:rPr lang="en-US" altLang="zh-CN" sz="1000" dirty="0" smtClean="0">
                <a:solidFill>
                  <a:schemeClr val="accent6">
                    <a:lumMod val="75000"/>
                  </a:schemeClr>
                </a:solidFill>
              </a:rPr>
              <a:t>Authorization</a:t>
            </a:r>
            <a:r>
              <a:rPr lang="zh-CN" altLang="en-US" sz="1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000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altLang="zh-CN" sz="1000" dirty="0" smtClean="0">
                <a:solidFill>
                  <a:schemeClr val="accent6">
                    <a:lumMod val="75000"/>
                  </a:schemeClr>
                </a:solidFill>
              </a:rPr>
              <a:t>ode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189133" y="3469238"/>
            <a:ext cx="3414147" cy="510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513703" y="3200877"/>
            <a:ext cx="27595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accent5"/>
                </a:solidFill>
              </a:rPr>
              <a:t>用</a:t>
            </a:r>
            <a:r>
              <a:rPr lang="en-US" altLang="zh-CN" sz="1000" dirty="0" smtClean="0">
                <a:solidFill>
                  <a:schemeClr val="accent5"/>
                </a:solidFill>
              </a:rPr>
              <a:t>Authorization</a:t>
            </a:r>
            <a:r>
              <a:rPr lang="zh-CN" altLang="en-US" sz="1000" dirty="0" smtClean="0">
                <a:solidFill>
                  <a:schemeClr val="accent5"/>
                </a:solidFill>
              </a:rPr>
              <a:t> </a:t>
            </a:r>
            <a:r>
              <a:rPr lang="en-US" altLang="zh-CN" sz="1000" dirty="0">
                <a:solidFill>
                  <a:schemeClr val="accent5"/>
                </a:solidFill>
              </a:rPr>
              <a:t>C</a:t>
            </a:r>
            <a:r>
              <a:rPr lang="en-US" altLang="zh-CN" sz="1000" dirty="0" smtClean="0">
                <a:solidFill>
                  <a:schemeClr val="accent5"/>
                </a:solidFill>
              </a:rPr>
              <a:t>ode</a:t>
            </a:r>
            <a:r>
              <a:rPr lang="zh-CN" altLang="en-US" sz="1000" dirty="0" smtClean="0">
                <a:solidFill>
                  <a:schemeClr val="accent5"/>
                </a:solidFill>
              </a:rPr>
              <a:t>请求</a:t>
            </a:r>
            <a:r>
              <a:rPr lang="en-US" altLang="zh-CN" sz="1000" dirty="0" smtClean="0">
                <a:solidFill>
                  <a:schemeClr val="accent5"/>
                </a:solidFill>
              </a:rPr>
              <a:t>Access</a:t>
            </a:r>
            <a:r>
              <a:rPr lang="zh-CN" altLang="en-US" sz="1000" dirty="0" smtClean="0">
                <a:solidFill>
                  <a:schemeClr val="accent5"/>
                </a:solidFill>
              </a:rPr>
              <a:t> </a:t>
            </a:r>
            <a:r>
              <a:rPr lang="en-US" altLang="zh-CN" sz="1000" dirty="0">
                <a:solidFill>
                  <a:schemeClr val="accent5"/>
                </a:solidFill>
              </a:rPr>
              <a:t>T</a:t>
            </a:r>
            <a:r>
              <a:rPr lang="en-US" altLang="zh-CN" sz="1000" dirty="0" smtClean="0">
                <a:solidFill>
                  <a:schemeClr val="accent5"/>
                </a:solidFill>
              </a:rPr>
              <a:t>oken</a:t>
            </a:r>
            <a:endParaRPr lang="en-US" sz="1000" dirty="0">
              <a:solidFill>
                <a:schemeClr val="accent5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14109" y="3938901"/>
            <a:ext cx="3471846" cy="5432"/>
          </a:xfrm>
          <a:prstGeom prst="straightConnector1">
            <a:avLst/>
          </a:prstGeom>
          <a:ln w="28575">
            <a:solidFill>
              <a:schemeClr val="accent6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28183" y="3648369"/>
            <a:ext cx="2320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accent6">
                    <a:lumMod val="75000"/>
                  </a:schemeClr>
                </a:solidFill>
              </a:rPr>
              <a:t>返回</a:t>
            </a:r>
            <a:r>
              <a:rPr lang="en-US" altLang="zh-CN" sz="1000" dirty="0" smtClean="0">
                <a:solidFill>
                  <a:schemeClr val="accent6">
                    <a:lumMod val="75000"/>
                  </a:schemeClr>
                </a:solidFill>
              </a:rPr>
              <a:t>Access</a:t>
            </a:r>
            <a:r>
              <a:rPr lang="zh-CN" altLang="en-US" sz="1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0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altLang="zh-CN" sz="1000" dirty="0" smtClean="0">
                <a:solidFill>
                  <a:schemeClr val="accent6">
                    <a:lumMod val="75000"/>
                  </a:schemeClr>
                </a:solidFill>
              </a:rPr>
              <a:t>oken</a:t>
            </a:r>
            <a:r>
              <a:rPr lang="zh-CN" altLang="en-US" sz="1000" dirty="0" smtClean="0">
                <a:solidFill>
                  <a:schemeClr val="accent6">
                    <a:lumMod val="75000"/>
                  </a:schemeClr>
                </a:solidFill>
              </a:rPr>
              <a:t>及</a:t>
            </a:r>
            <a:r>
              <a:rPr lang="en-US" altLang="zh-CN" sz="1000" dirty="0" smtClean="0">
                <a:solidFill>
                  <a:schemeClr val="accent6">
                    <a:lumMod val="75000"/>
                  </a:schemeClr>
                </a:solidFill>
              </a:rPr>
              <a:t>Refresh</a:t>
            </a:r>
            <a:r>
              <a:rPr lang="zh-CN" altLang="en-US" sz="1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0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altLang="zh-CN" sz="1000" dirty="0" smtClean="0">
                <a:solidFill>
                  <a:schemeClr val="accent6">
                    <a:lumMod val="75000"/>
                  </a:schemeClr>
                </a:solidFill>
              </a:rPr>
              <a:t>oken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223619" y="4347171"/>
            <a:ext cx="3414147" cy="510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48189" y="4078810"/>
            <a:ext cx="27595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accent5"/>
                </a:solidFill>
              </a:rPr>
              <a:t>获取用户基本信息</a:t>
            </a:r>
            <a:endParaRPr lang="en-US" sz="1000" dirty="0">
              <a:solidFill>
                <a:schemeClr val="accent5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6214109" y="4741406"/>
            <a:ext cx="3471846" cy="5432"/>
          </a:xfrm>
          <a:prstGeom prst="straightConnector1">
            <a:avLst/>
          </a:prstGeom>
          <a:ln w="28575">
            <a:solidFill>
              <a:schemeClr val="accent6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28183" y="4450874"/>
            <a:ext cx="2320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accent6">
                    <a:lumMod val="75000"/>
                  </a:schemeClr>
                </a:solidFill>
              </a:rPr>
              <a:t>用户基本信息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6198232" y="4961883"/>
            <a:ext cx="367002" cy="457638"/>
            <a:chOff x="4250723" y="3138617"/>
            <a:chExt cx="1099752" cy="1090121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4250723" y="3138617"/>
              <a:ext cx="1099752" cy="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350475" y="3138617"/>
              <a:ext cx="0" cy="108739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 flipV="1">
              <a:off x="4268176" y="4213655"/>
              <a:ext cx="1082299" cy="15083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4350635" y="5061805"/>
            <a:ext cx="1853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smtClean="0">
                <a:solidFill>
                  <a:schemeClr val="accent5"/>
                </a:solidFill>
              </a:rPr>
              <a:t>绑定原本用户和本地用户信息</a:t>
            </a:r>
            <a:endParaRPr lang="en-US" sz="1000" dirty="0">
              <a:solidFill>
                <a:schemeClr val="accent5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2803835" y="5908322"/>
            <a:ext cx="3414147" cy="4818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253066" y="5638870"/>
            <a:ext cx="2515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accent5"/>
                </a:solidFill>
              </a:rPr>
              <a:t>绑定完成</a:t>
            </a:r>
            <a:endParaRPr lang="en-US" sz="1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43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152151" y="717760"/>
            <a:ext cx="36982" cy="554757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48996" y="209777"/>
            <a:ext cx="1254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75000"/>
                  </a:schemeClr>
                </a:solidFill>
              </a:rPr>
              <a:t>客户系统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8976" y="209776"/>
            <a:ext cx="1075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75000"/>
                  </a:schemeClr>
                </a:solidFill>
              </a:rPr>
              <a:t>作者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58189" y="214669"/>
            <a:ext cx="1254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</a:rPr>
              <a:t>原本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38004" y="717760"/>
            <a:ext cx="36982" cy="554757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666803" y="717760"/>
            <a:ext cx="36982" cy="554757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56495" y="2658330"/>
            <a:ext cx="3414147" cy="510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73965" y="2359255"/>
            <a:ext cx="2515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accent5"/>
                </a:solidFill>
              </a:rPr>
              <a:t>发布文章</a:t>
            </a:r>
            <a:endParaRPr lang="en-US" sz="1000" dirty="0">
              <a:solidFill>
                <a:schemeClr val="accent5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2786901" y="5908322"/>
            <a:ext cx="3414147" cy="4818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53066" y="5638870"/>
            <a:ext cx="2515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accent5"/>
                </a:solidFill>
              </a:rPr>
              <a:t>发布完成</a:t>
            </a:r>
            <a:endParaRPr lang="en-US" sz="1000" dirty="0">
              <a:solidFill>
                <a:schemeClr val="accent5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768660" y="868341"/>
            <a:ext cx="367002" cy="457638"/>
            <a:chOff x="4250723" y="3138617"/>
            <a:chExt cx="1099752" cy="1090121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4250723" y="3138617"/>
              <a:ext cx="1099752" cy="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350475" y="3138617"/>
              <a:ext cx="0" cy="108739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 flipV="1">
              <a:off x="4268176" y="4213655"/>
              <a:ext cx="1082299" cy="15083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1953562" y="968858"/>
            <a:ext cx="941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smtClean="0">
                <a:solidFill>
                  <a:schemeClr val="accent5"/>
                </a:solidFill>
              </a:rPr>
              <a:t>编辑文章</a:t>
            </a:r>
            <a:endParaRPr lang="en-US" sz="1000" dirty="0">
              <a:solidFill>
                <a:schemeClr val="accent5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768660" y="1466177"/>
            <a:ext cx="367002" cy="457638"/>
            <a:chOff x="4250723" y="3138617"/>
            <a:chExt cx="1099752" cy="1090121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4250723" y="3138617"/>
              <a:ext cx="1099752" cy="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350475" y="3138617"/>
              <a:ext cx="0" cy="108739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4268176" y="4213655"/>
              <a:ext cx="1082299" cy="15083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875240" y="1575146"/>
            <a:ext cx="1911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accent5"/>
                </a:solidFill>
              </a:rPr>
              <a:t>选择“使用原本进行版权保护”</a:t>
            </a:r>
            <a:endParaRPr lang="en-US" sz="1000" dirty="0">
              <a:solidFill>
                <a:schemeClr val="accent5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786901" y="2065590"/>
            <a:ext cx="367002" cy="457638"/>
            <a:chOff x="4250723" y="3138617"/>
            <a:chExt cx="1099752" cy="1090121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4250723" y="3138617"/>
              <a:ext cx="1099752" cy="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350475" y="3138617"/>
              <a:ext cx="0" cy="108739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4268176" y="4213655"/>
              <a:ext cx="1082299" cy="15083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1425512" y="2174559"/>
            <a:ext cx="1469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smtClean="0">
                <a:solidFill>
                  <a:schemeClr val="accent5"/>
                </a:solidFill>
              </a:rPr>
              <a:t>选择授权转载协议</a:t>
            </a:r>
            <a:endParaRPr lang="en-US" sz="1000" dirty="0">
              <a:solidFill>
                <a:schemeClr val="accent5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6208469" y="3765847"/>
            <a:ext cx="3458334" cy="21726"/>
          </a:xfrm>
          <a:prstGeom prst="straightConnector1">
            <a:avLst/>
          </a:prstGeom>
          <a:ln w="28575">
            <a:solidFill>
              <a:schemeClr val="accent6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567313" y="3519626"/>
            <a:ext cx="2740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accent6">
                    <a:lumMod val="75000"/>
                  </a:schemeClr>
                </a:solidFill>
              </a:rPr>
              <a:t>发送</a:t>
            </a:r>
            <a:r>
              <a:rPr lang="zh-CN" altLang="en-US" sz="1000" dirty="0" smtClean="0">
                <a:solidFill>
                  <a:schemeClr val="accent6">
                    <a:lumMod val="75000"/>
                  </a:schemeClr>
                </a:solidFill>
              </a:rPr>
              <a:t>文章、转载授权协议和</a:t>
            </a:r>
            <a:r>
              <a:rPr lang="en-US" altLang="zh-CN" sz="1000" dirty="0" smtClean="0">
                <a:solidFill>
                  <a:schemeClr val="accent6">
                    <a:lumMod val="75000"/>
                  </a:schemeClr>
                </a:solidFill>
              </a:rPr>
              <a:t>Access</a:t>
            </a:r>
            <a:r>
              <a:rPr lang="zh-CN" altLang="en-US" sz="1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000" dirty="0" smtClean="0">
                <a:solidFill>
                  <a:schemeClr val="accent6">
                    <a:lumMod val="75000"/>
                  </a:schemeClr>
                </a:solidFill>
              </a:rPr>
              <a:t>Token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6182807" y="4249839"/>
            <a:ext cx="3483996" cy="17356"/>
          </a:xfrm>
          <a:prstGeom prst="straightConnector1">
            <a:avLst/>
          </a:prstGeom>
          <a:ln w="28575">
            <a:solidFill>
              <a:schemeClr val="accent6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132694" y="3981892"/>
            <a:ext cx="1609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accent6">
                    <a:lumMod val="75000"/>
                  </a:schemeClr>
                </a:solidFill>
              </a:rPr>
              <a:t>徽章图片和授权说明文本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6208469" y="4512291"/>
            <a:ext cx="367002" cy="457638"/>
            <a:chOff x="4250723" y="3138617"/>
            <a:chExt cx="1099752" cy="1090121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4250723" y="3138617"/>
              <a:ext cx="1099752" cy="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350475" y="3138617"/>
              <a:ext cx="0" cy="108739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 flipV="1">
              <a:off x="4268176" y="4213655"/>
              <a:ext cx="1082299" cy="15083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5397173" y="4611819"/>
            <a:ext cx="8636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smtClean="0">
                <a:solidFill>
                  <a:schemeClr val="accent5"/>
                </a:solidFill>
              </a:rPr>
              <a:t>保存徽章</a:t>
            </a:r>
            <a:endParaRPr lang="en-US" sz="1000" dirty="0">
              <a:solidFill>
                <a:schemeClr val="accent5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6208469" y="2857337"/>
            <a:ext cx="367002" cy="457638"/>
            <a:chOff x="4250723" y="3138617"/>
            <a:chExt cx="1099752" cy="1090121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4250723" y="3138617"/>
              <a:ext cx="1099752" cy="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5350475" y="3138617"/>
              <a:ext cx="0" cy="108739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H="1" flipV="1">
              <a:off x="4268176" y="4213655"/>
              <a:ext cx="1082299" cy="15083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4892741" y="2934914"/>
            <a:ext cx="1359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smtClean="0">
                <a:solidFill>
                  <a:schemeClr val="accent5"/>
                </a:solidFill>
              </a:rPr>
              <a:t>保存文章和授权协议</a:t>
            </a:r>
            <a:endParaRPr lang="en-US" sz="1000" dirty="0">
              <a:solidFill>
                <a:schemeClr val="accent5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892742" y="3513005"/>
            <a:ext cx="6020792" cy="15776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6201854" y="5287045"/>
            <a:ext cx="367002" cy="457638"/>
            <a:chOff x="4250723" y="3138617"/>
            <a:chExt cx="1099752" cy="1090121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4250723" y="3138617"/>
              <a:ext cx="1099752" cy="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350475" y="3138617"/>
              <a:ext cx="0" cy="108739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 flipV="1">
              <a:off x="4268176" y="4213655"/>
              <a:ext cx="1082299" cy="15083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5397173" y="5381033"/>
            <a:ext cx="905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smtClean="0">
                <a:solidFill>
                  <a:schemeClr val="accent5"/>
                </a:solidFill>
              </a:rPr>
              <a:t>发布文章</a:t>
            </a:r>
            <a:endParaRPr lang="en-US" sz="1000" dirty="0">
              <a:solidFill>
                <a:schemeClr val="accent5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073333" y="3108588"/>
            <a:ext cx="1624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可设计为异步请求模式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zh-CN" altLang="en-US" sz="1000" dirty="0" smtClean="0">
                <a:solidFill>
                  <a:srgbClr val="FF0000"/>
                </a:solidFill>
              </a:rPr>
              <a:t>减少用户等待时间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603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328</Words>
  <Application>Microsoft Macintosh PowerPoint</Application>
  <PresentationFormat>Widescreen</PresentationFormat>
  <Paragraphs>90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Calibri Light</vt:lpstr>
      <vt:lpstr>DengXian</vt:lpstr>
      <vt:lpstr>Mangal</vt:lpstr>
      <vt:lpstr>PingFang TC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 Gan</dc:creator>
  <cp:lastModifiedBy>Lu Gan</cp:lastModifiedBy>
  <cp:revision>83</cp:revision>
  <dcterms:created xsi:type="dcterms:W3CDTF">2017-04-11T09:17:28Z</dcterms:created>
  <dcterms:modified xsi:type="dcterms:W3CDTF">2017-05-08T08:19:47Z</dcterms:modified>
</cp:coreProperties>
</file>