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58" r:id="rId3"/>
    <p:sldId id="261" r:id="rId4"/>
    <p:sldId id="259" r:id="rId5"/>
    <p:sldId id="260" r:id="rId6"/>
    <p:sldId id="264" r:id="rId7"/>
    <p:sldId id="265" r:id="rId8"/>
    <p:sldId id="267" r:id="rId9"/>
    <p:sldId id="268" r:id="rId10"/>
    <p:sldId id="275" r:id="rId11"/>
    <p:sldId id="276" r:id="rId12"/>
    <p:sldId id="269" r:id="rId13"/>
    <p:sldId id="262" r:id="rId14"/>
    <p:sldId id="270" r:id="rId15"/>
    <p:sldId id="27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28"/>
  </p:normalViewPr>
  <p:slideViewPr>
    <p:cSldViewPr snapToGrid="0">
      <p:cViewPr varScale="1">
        <p:scale>
          <a:sx n="89" d="100"/>
          <a:sy n="89" d="100"/>
        </p:scale>
        <p:origin x="19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27BFC0-44E4-467A-ACCA-ECED67EF28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F91C82-D4CB-48B4-A54E-760711EBDC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ZA" sz="2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Mendelian randomization is a statistical method used to assess causal relationships between an exposure (such as a risk factor) and an outcome (such as a disease).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34FF6-856F-4761-99F7-8E0764DD6667}" type="parTrans" cxnId="{41C4D784-D529-4D3C-A3C7-A3278E1A99DA}">
      <dgm:prSet/>
      <dgm:spPr/>
      <dgm:t>
        <a:bodyPr/>
        <a:lstStyle/>
        <a:p>
          <a:endParaRPr lang="en-US"/>
        </a:p>
      </dgm:t>
    </dgm:pt>
    <dgm:pt modelId="{3E78F3D8-679E-40CC-A441-7487D6C82B70}" type="sibTrans" cxnId="{41C4D784-D529-4D3C-A3C7-A3278E1A99DA}">
      <dgm:prSet/>
      <dgm:spPr/>
      <dgm:t>
        <a:bodyPr/>
        <a:lstStyle/>
        <a:p>
          <a:endParaRPr lang="en-US"/>
        </a:p>
      </dgm:t>
    </dgm:pt>
    <dgm:pt modelId="{F04B11BC-3A0F-4D6F-BD91-1203324EA45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ZA" sz="2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The method uses genetic variants that are associated with the exposure of interest as instrumental variables to infer causality between the exposure and the outcome. 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3CA4DC-0D7A-411F-AD6B-BBABE7512380}" type="parTrans" cxnId="{B7B71C73-BABA-49A6-8216-CD0DF3B2BEB2}">
      <dgm:prSet/>
      <dgm:spPr/>
      <dgm:t>
        <a:bodyPr/>
        <a:lstStyle/>
        <a:p>
          <a:endParaRPr lang="en-US"/>
        </a:p>
      </dgm:t>
    </dgm:pt>
    <dgm:pt modelId="{F10415CC-E018-4E9A-8B75-DF3EBA3A8AB5}" type="sibTrans" cxnId="{B7B71C73-BABA-49A6-8216-CD0DF3B2BEB2}">
      <dgm:prSet/>
      <dgm:spPr/>
      <dgm:t>
        <a:bodyPr/>
        <a:lstStyle/>
        <a:p>
          <a:endParaRPr lang="en-US"/>
        </a:p>
      </dgm:t>
    </dgm:pt>
    <dgm:pt modelId="{8016396A-D514-4DF6-9B02-392DBD6DA10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Mendelian Randomization is a natural equivalent of Randomized control trials </a:t>
          </a:r>
        </a:p>
      </dgm:t>
    </dgm:pt>
    <dgm:pt modelId="{159A34D8-330C-4D8E-AE29-D6DA6D648C3C}" type="parTrans" cxnId="{001E0775-288C-4F42-A4FB-1D68FBF3466F}">
      <dgm:prSet/>
      <dgm:spPr/>
      <dgm:t>
        <a:bodyPr/>
        <a:lstStyle/>
        <a:p>
          <a:endParaRPr lang="en-US"/>
        </a:p>
      </dgm:t>
    </dgm:pt>
    <dgm:pt modelId="{E7D93BC6-CEDF-4C4B-BA8D-F294BC9438CF}" type="sibTrans" cxnId="{001E0775-288C-4F42-A4FB-1D68FBF3466F}">
      <dgm:prSet/>
      <dgm:spPr/>
      <dgm:t>
        <a:bodyPr/>
        <a:lstStyle/>
        <a:p>
          <a:endParaRPr lang="en-US"/>
        </a:p>
      </dgm:t>
    </dgm:pt>
    <dgm:pt modelId="{9F9854C9-4707-45F6-87AD-70877AF42648}" type="pres">
      <dgm:prSet presAssocID="{1C27BFC0-44E4-467A-ACCA-ECED67EF28F3}" presName="root" presStyleCnt="0">
        <dgm:presLayoutVars>
          <dgm:dir/>
          <dgm:resizeHandles val="exact"/>
        </dgm:presLayoutVars>
      </dgm:prSet>
      <dgm:spPr/>
    </dgm:pt>
    <dgm:pt modelId="{DCF120BF-1AEF-42F3-BC78-9A522952123A}" type="pres">
      <dgm:prSet presAssocID="{67F91C82-D4CB-48B4-A54E-760711EBDC18}" presName="compNode" presStyleCnt="0"/>
      <dgm:spPr/>
    </dgm:pt>
    <dgm:pt modelId="{3548A458-C4A8-4E6B-898C-004325C36B3B}" type="pres">
      <dgm:prSet presAssocID="{67F91C82-D4CB-48B4-A54E-760711EBDC18}" presName="bgRect" presStyleLbl="bgShp" presStyleIdx="0" presStyleCnt="3"/>
      <dgm:spPr/>
    </dgm:pt>
    <dgm:pt modelId="{47125376-4DB4-4999-9C5A-824AD0100A9A}" type="pres">
      <dgm:prSet presAssocID="{67F91C82-D4CB-48B4-A54E-760711EBDC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450769B-FFB7-471D-9A2E-4EBF27D85D87}" type="pres">
      <dgm:prSet presAssocID="{67F91C82-D4CB-48B4-A54E-760711EBDC18}" presName="spaceRect" presStyleCnt="0"/>
      <dgm:spPr/>
    </dgm:pt>
    <dgm:pt modelId="{60E8D0F0-609E-47E4-B551-DF64911292E1}" type="pres">
      <dgm:prSet presAssocID="{67F91C82-D4CB-48B4-A54E-760711EBDC18}" presName="parTx" presStyleLbl="revTx" presStyleIdx="0" presStyleCnt="3">
        <dgm:presLayoutVars>
          <dgm:chMax val="0"/>
          <dgm:chPref val="0"/>
        </dgm:presLayoutVars>
      </dgm:prSet>
      <dgm:spPr/>
    </dgm:pt>
    <dgm:pt modelId="{C91260A9-5DC8-423F-A9CC-F29473CE7BED}" type="pres">
      <dgm:prSet presAssocID="{3E78F3D8-679E-40CC-A441-7487D6C82B70}" presName="sibTrans" presStyleCnt="0"/>
      <dgm:spPr/>
    </dgm:pt>
    <dgm:pt modelId="{ED29D223-B97D-4A5D-B1E0-B1E0B09514DA}" type="pres">
      <dgm:prSet presAssocID="{F04B11BC-3A0F-4D6F-BD91-1203324EA45C}" presName="compNode" presStyleCnt="0"/>
      <dgm:spPr/>
    </dgm:pt>
    <dgm:pt modelId="{DE23E067-657F-4821-80C1-F960F052A351}" type="pres">
      <dgm:prSet presAssocID="{F04B11BC-3A0F-4D6F-BD91-1203324EA45C}" presName="bgRect" presStyleLbl="bgShp" presStyleIdx="1" presStyleCnt="3"/>
      <dgm:spPr/>
    </dgm:pt>
    <dgm:pt modelId="{DCA7AA44-92F7-499D-87D3-56EC021B6FED}" type="pres">
      <dgm:prSet presAssocID="{F04B11BC-3A0F-4D6F-BD91-1203324EA4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5685988D-6A29-4358-9EA2-65FA4401034C}" type="pres">
      <dgm:prSet presAssocID="{F04B11BC-3A0F-4D6F-BD91-1203324EA45C}" presName="spaceRect" presStyleCnt="0"/>
      <dgm:spPr/>
    </dgm:pt>
    <dgm:pt modelId="{6F99AA37-B9D5-4E03-8F4E-5E3E0D1FB96F}" type="pres">
      <dgm:prSet presAssocID="{F04B11BC-3A0F-4D6F-BD91-1203324EA45C}" presName="parTx" presStyleLbl="revTx" presStyleIdx="1" presStyleCnt="3">
        <dgm:presLayoutVars>
          <dgm:chMax val="0"/>
          <dgm:chPref val="0"/>
        </dgm:presLayoutVars>
      </dgm:prSet>
      <dgm:spPr/>
    </dgm:pt>
    <dgm:pt modelId="{D4956A4A-1C65-4912-8EE9-7DEDBDEE37BB}" type="pres">
      <dgm:prSet presAssocID="{F10415CC-E018-4E9A-8B75-DF3EBA3A8AB5}" presName="sibTrans" presStyleCnt="0"/>
      <dgm:spPr/>
    </dgm:pt>
    <dgm:pt modelId="{7A6D8E82-0EC3-4D34-9E44-879DEF084593}" type="pres">
      <dgm:prSet presAssocID="{8016396A-D514-4DF6-9B02-392DBD6DA106}" presName="compNode" presStyleCnt="0"/>
      <dgm:spPr/>
    </dgm:pt>
    <dgm:pt modelId="{D1337E34-E4A9-4234-8D89-AA3203EC71D4}" type="pres">
      <dgm:prSet presAssocID="{8016396A-D514-4DF6-9B02-392DBD6DA106}" presName="bgRect" presStyleLbl="bgShp" presStyleIdx="2" presStyleCnt="3"/>
      <dgm:spPr/>
    </dgm:pt>
    <dgm:pt modelId="{F1DDD657-81EA-4AB7-849E-1AB608DD62DE}" type="pres">
      <dgm:prSet presAssocID="{8016396A-D514-4DF6-9B02-392DBD6DA1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31B0067D-891D-4AEF-9406-3F5AE5F229DB}" type="pres">
      <dgm:prSet presAssocID="{8016396A-D514-4DF6-9B02-392DBD6DA106}" presName="spaceRect" presStyleCnt="0"/>
      <dgm:spPr/>
    </dgm:pt>
    <dgm:pt modelId="{C457A5EE-7598-46D0-9E16-D633BE647160}" type="pres">
      <dgm:prSet presAssocID="{8016396A-D514-4DF6-9B02-392DBD6DA10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1D80C22-2381-4D86-B7F7-2FBFFF1BF317}" type="presOf" srcId="{67F91C82-D4CB-48B4-A54E-760711EBDC18}" destId="{60E8D0F0-609E-47E4-B551-DF64911292E1}" srcOrd="0" destOrd="0" presId="urn:microsoft.com/office/officeart/2018/2/layout/IconVerticalSolidList"/>
    <dgm:cxn modelId="{B7B71C73-BABA-49A6-8216-CD0DF3B2BEB2}" srcId="{1C27BFC0-44E4-467A-ACCA-ECED67EF28F3}" destId="{F04B11BC-3A0F-4D6F-BD91-1203324EA45C}" srcOrd="1" destOrd="0" parTransId="{3D3CA4DC-0D7A-411F-AD6B-BBABE7512380}" sibTransId="{F10415CC-E018-4E9A-8B75-DF3EBA3A8AB5}"/>
    <dgm:cxn modelId="{001E0775-288C-4F42-A4FB-1D68FBF3466F}" srcId="{1C27BFC0-44E4-467A-ACCA-ECED67EF28F3}" destId="{8016396A-D514-4DF6-9B02-392DBD6DA106}" srcOrd="2" destOrd="0" parTransId="{159A34D8-330C-4D8E-AE29-D6DA6D648C3C}" sibTransId="{E7D93BC6-CEDF-4C4B-BA8D-F294BC9438CF}"/>
    <dgm:cxn modelId="{41C4D784-D529-4D3C-A3C7-A3278E1A99DA}" srcId="{1C27BFC0-44E4-467A-ACCA-ECED67EF28F3}" destId="{67F91C82-D4CB-48B4-A54E-760711EBDC18}" srcOrd="0" destOrd="0" parTransId="{99434FF6-856F-4761-99F7-8E0764DD6667}" sibTransId="{3E78F3D8-679E-40CC-A441-7487D6C82B70}"/>
    <dgm:cxn modelId="{5146FE90-2DEE-4D5C-8531-DE665301D2B6}" type="presOf" srcId="{8016396A-D514-4DF6-9B02-392DBD6DA106}" destId="{C457A5EE-7598-46D0-9E16-D633BE647160}" srcOrd="0" destOrd="0" presId="urn:microsoft.com/office/officeart/2018/2/layout/IconVerticalSolidList"/>
    <dgm:cxn modelId="{31DBA9D6-FA6E-4EF8-8865-1FD110735FCB}" type="presOf" srcId="{1C27BFC0-44E4-467A-ACCA-ECED67EF28F3}" destId="{9F9854C9-4707-45F6-87AD-70877AF42648}" srcOrd="0" destOrd="0" presId="urn:microsoft.com/office/officeart/2018/2/layout/IconVerticalSolidList"/>
    <dgm:cxn modelId="{4900D5FF-6A71-488C-8B2C-DEAFA25048E3}" type="presOf" srcId="{F04B11BC-3A0F-4D6F-BD91-1203324EA45C}" destId="{6F99AA37-B9D5-4E03-8F4E-5E3E0D1FB96F}" srcOrd="0" destOrd="0" presId="urn:microsoft.com/office/officeart/2018/2/layout/IconVerticalSolidList"/>
    <dgm:cxn modelId="{F1B1ABD5-4613-4700-9765-0CD40377656B}" type="presParOf" srcId="{9F9854C9-4707-45F6-87AD-70877AF42648}" destId="{DCF120BF-1AEF-42F3-BC78-9A522952123A}" srcOrd="0" destOrd="0" presId="urn:microsoft.com/office/officeart/2018/2/layout/IconVerticalSolidList"/>
    <dgm:cxn modelId="{E1DC0591-F9B9-446F-88C7-EA326CEA76CD}" type="presParOf" srcId="{DCF120BF-1AEF-42F3-BC78-9A522952123A}" destId="{3548A458-C4A8-4E6B-898C-004325C36B3B}" srcOrd="0" destOrd="0" presId="urn:microsoft.com/office/officeart/2018/2/layout/IconVerticalSolidList"/>
    <dgm:cxn modelId="{A5FD6AB2-E0F5-4522-A5DB-1C7216461086}" type="presParOf" srcId="{DCF120BF-1AEF-42F3-BC78-9A522952123A}" destId="{47125376-4DB4-4999-9C5A-824AD0100A9A}" srcOrd="1" destOrd="0" presId="urn:microsoft.com/office/officeart/2018/2/layout/IconVerticalSolidList"/>
    <dgm:cxn modelId="{448A38D5-6668-47E7-AE74-D634456838A0}" type="presParOf" srcId="{DCF120BF-1AEF-42F3-BC78-9A522952123A}" destId="{C450769B-FFB7-471D-9A2E-4EBF27D85D87}" srcOrd="2" destOrd="0" presId="urn:microsoft.com/office/officeart/2018/2/layout/IconVerticalSolidList"/>
    <dgm:cxn modelId="{230C7107-AC6D-4ED8-96E0-6F496D0AFEB6}" type="presParOf" srcId="{DCF120BF-1AEF-42F3-BC78-9A522952123A}" destId="{60E8D0F0-609E-47E4-B551-DF64911292E1}" srcOrd="3" destOrd="0" presId="urn:microsoft.com/office/officeart/2018/2/layout/IconVerticalSolidList"/>
    <dgm:cxn modelId="{8FCF5409-6D67-4828-8CC4-33A363DBBCB5}" type="presParOf" srcId="{9F9854C9-4707-45F6-87AD-70877AF42648}" destId="{C91260A9-5DC8-423F-A9CC-F29473CE7BED}" srcOrd="1" destOrd="0" presId="urn:microsoft.com/office/officeart/2018/2/layout/IconVerticalSolidList"/>
    <dgm:cxn modelId="{A7091408-9204-4C80-AB55-DE7A070380AB}" type="presParOf" srcId="{9F9854C9-4707-45F6-87AD-70877AF42648}" destId="{ED29D223-B97D-4A5D-B1E0-B1E0B09514DA}" srcOrd="2" destOrd="0" presId="urn:microsoft.com/office/officeart/2018/2/layout/IconVerticalSolidList"/>
    <dgm:cxn modelId="{29DAC2E5-C5F4-4FEC-BC4A-0C5DB08808A4}" type="presParOf" srcId="{ED29D223-B97D-4A5D-B1E0-B1E0B09514DA}" destId="{DE23E067-657F-4821-80C1-F960F052A351}" srcOrd="0" destOrd="0" presId="urn:microsoft.com/office/officeart/2018/2/layout/IconVerticalSolidList"/>
    <dgm:cxn modelId="{9D0425F1-ED39-4EB2-9BD0-C90E9E0582D1}" type="presParOf" srcId="{ED29D223-B97D-4A5D-B1E0-B1E0B09514DA}" destId="{DCA7AA44-92F7-499D-87D3-56EC021B6FED}" srcOrd="1" destOrd="0" presId="urn:microsoft.com/office/officeart/2018/2/layout/IconVerticalSolidList"/>
    <dgm:cxn modelId="{1D4DAE58-EB88-4C55-B0A6-7EA4F42B038D}" type="presParOf" srcId="{ED29D223-B97D-4A5D-B1E0-B1E0B09514DA}" destId="{5685988D-6A29-4358-9EA2-65FA4401034C}" srcOrd="2" destOrd="0" presId="urn:microsoft.com/office/officeart/2018/2/layout/IconVerticalSolidList"/>
    <dgm:cxn modelId="{87698893-1CCD-41FB-A463-D92E588D2F6C}" type="presParOf" srcId="{ED29D223-B97D-4A5D-B1E0-B1E0B09514DA}" destId="{6F99AA37-B9D5-4E03-8F4E-5E3E0D1FB96F}" srcOrd="3" destOrd="0" presId="urn:microsoft.com/office/officeart/2018/2/layout/IconVerticalSolidList"/>
    <dgm:cxn modelId="{4281BB8B-22E5-4003-94DA-AEDA23283FC7}" type="presParOf" srcId="{9F9854C9-4707-45F6-87AD-70877AF42648}" destId="{D4956A4A-1C65-4912-8EE9-7DEDBDEE37BB}" srcOrd="3" destOrd="0" presId="urn:microsoft.com/office/officeart/2018/2/layout/IconVerticalSolidList"/>
    <dgm:cxn modelId="{3D569DF1-D501-4B54-8AD1-478C6C7A8382}" type="presParOf" srcId="{9F9854C9-4707-45F6-87AD-70877AF42648}" destId="{7A6D8E82-0EC3-4D34-9E44-879DEF084593}" srcOrd="4" destOrd="0" presId="urn:microsoft.com/office/officeart/2018/2/layout/IconVerticalSolidList"/>
    <dgm:cxn modelId="{1FE94343-A233-4DFC-A212-C6B2CE0D7044}" type="presParOf" srcId="{7A6D8E82-0EC3-4D34-9E44-879DEF084593}" destId="{D1337E34-E4A9-4234-8D89-AA3203EC71D4}" srcOrd="0" destOrd="0" presId="urn:microsoft.com/office/officeart/2018/2/layout/IconVerticalSolidList"/>
    <dgm:cxn modelId="{5B12D9A8-FEDF-4627-9F96-E1F5720B05BF}" type="presParOf" srcId="{7A6D8E82-0EC3-4D34-9E44-879DEF084593}" destId="{F1DDD657-81EA-4AB7-849E-1AB608DD62DE}" srcOrd="1" destOrd="0" presId="urn:microsoft.com/office/officeart/2018/2/layout/IconVerticalSolidList"/>
    <dgm:cxn modelId="{33ABB09E-8D7B-44E5-B8E1-00C5B0CED425}" type="presParOf" srcId="{7A6D8E82-0EC3-4D34-9E44-879DEF084593}" destId="{31B0067D-891D-4AEF-9406-3F5AE5F229DB}" srcOrd="2" destOrd="0" presId="urn:microsoft.com/office/officeart/2018/2/layout/IconVerticalSolidList"/>
    <dgm:cxn modelId="{39527168-0CC5-4186-AF63-01123804B710}" type="presParOf" srcId="{7A6D8E82-0EC3-4D34-9E44-879DEF084593}" destId="{C457A5EE-7598-46D0-9E16-D633BE6471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8A458-C4A8-4E6B-898C-004325C36B3B}">
      <dsp:nvSpPr>
        <dsp:cNvPr id="0" name=""/>
        <dsp:cNvSpPr/>
      </dsp:nvSpPr>
      <dsp:spPr>
        <a:xfrm>
          <a:off x="0" y="2668"/>
          <a:ext cx="10995728" cy="12156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25376-4DB4-4999-9C5A-824AD0100A9A}">
      <dsp:nvSpPr>
        <dsp:cNvPr id="0" name=""/>
        <dsp:cNvSpPr/>
      </dsp:nvSpPr>
      <dsp:spPr>
        <a:xfrm>
          <a:off x="367726" y="276184"/>
          <a:ext cx="669247" cy="6685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8D0F0-609E-47E4-B551-DF64911292E1}">
      <dsp:nvSpPr>
        <dsp:cNvPr id="0" name=""/>
        <dsp:cNvSpPr/>
      </dsp:nvSpPr>
      <dsp:spPr>
        <a:xfrm>
          <a:off x="1404700" y="2668"/>
          <a:ext cx="9423294" cy="1216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779" tIns="128779" rIns="128779" bIns="128779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Mendelian randomization is a statistical method used to assess causal relationships between an exposure (such as a risk factor) and an outcome (such as a disease).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04700" y="2668"/>
        <a:ext cx="9423294" cy="1216813"/>
      </dsp:txXfrm>
    </dsp:sp>
    <dsp:sp modelId="{DE23E067-657F-4821-80C1-F960F052A351}">
      <dsp:nvSpPr>
        <dsp:cNvPr id="0" name=""/>
        <dsp:cNvSpPr/>
      </dsp:nvSpPr>
      <dsp:spPr>
        <a:xfrm>
          <a:off x="0" y="1469085"/>
          <a:ext cx="10995728" cy="12156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7AA44-92F7-499D-87D3-56EC021B6FED}">
      <dsp:nvSpPr>
        <dsp:cNvPr id="0" name=""/>
        <dsp:cNvSpPr/>
      </dsp:nvSpPr>
      <dsp:spPr>
        <a:xfrm>
          <a:off x="367726" y="1742600"/>
          <a:ext cx="669247" cy="6685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9AA37-B9D5-4E03-8F4E-5E3E0D1FB96F}">
      <dsp:nvSpPr>
        <dsp:cNvPr id="0" name=""/>
        <dsp:cNvSpPr/>
      </dsp:nvSpPr>
      <dsp:spPr>
        <a:xfrm>
          <a:off x="1404700" y="1469085"/>
          <a:ext cx="9423294" cy="1216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779" tIns="128779" rIns="128779" bIns="128779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method uses genetic variants that are associated with the exposure of interest as instrumental variables to infer causality between the exposure and the outcome. 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04700" y="1469085"/>
        <a:ext cx="9423294" cy="1216813"/>
      </dsp:txXfrm>
    </dsp:sp>
    <dsp:sp modelId="{D1337E34-E4A9-4234-8D89-AA3203EC71D4}">
      <dsp:nvSpPr>
        <dsp:cNvPr id="0" name=""/>
        <dsp:cNvSpPr/>
      </dsp:nvSpPr>
      <dsp:spPr>
        <a:xfrm>
          <a:off x="0" y="2935501"/>
          <a:ext cx="10995728" cy="12156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DD657-81EA-4AB7-849E-1AB608DD62DE}">
      <dsp:nvSpPr>
        <dsp:cNvPr id="0" name=""/>
        <dsp:cNvSpPr/>
      </dsp:nvSpPr>
      <dsp:spPr>
        <a:xfrm>
          <a:off x="367726" y="3209017"/>
          <a:ext cx="669247" cy="6685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7A5EE-7598-46D0-9E16-D633BE647160}">
      <dsp:nvSpPr>
        <dsp:cNvPr id="0" name=""/>
        <dsp:cNvSpPr/>
      </dsp:nvSpPr>
      <dsp:spPr>
        <a:xfrm>
          <a:off x="1404700" y="2935501"/>
          <a:ext cx="9423294" cy="1216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779" tIns="128779" rIns="128779" bIns="128779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Mendelian Randomization is a natural equivalent of Randomized control trials </a:t>
          </a:r>
        </a:p>
      </dsp:txBody>
      <dsp:txXfrm>
        <a:off x="1404700" y="2935501"/>
        <a:ext cx="9423294" cy="1216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CA98-A0D7-3380-6F05-B0007C3FC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280E8-A633-A813-9D0C-A7D4FC34F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88D66-B4C8-62C5-A394-67CF5DD5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11A1-695D-D04C-A5B5-6C347C88AFA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7A375-E2B3-D1A2-F8F5-C7F4F1FD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6336F-4A48-55CF-6FA6-40108272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2366-FA38-F84C-B64E-8DE0737B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0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974B-8435-3D4B-4854-9D80ECBA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32F83-8748-FD30-E2AE-71E46121F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DA6CB-92A4-CB4E-2053-A95512FC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11A1-695D-D04C-A5B5-6C347C88AFA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34A9-32F6-9350-957E-411D5619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64602-B453-3A5D-A77B-E7469845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2366-FA38-F84C-B64E-8DE0737B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8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9DE83-2A1B-42BC-83B3-99473B8D4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D1EBF-D685-D639-58E6-938297502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584FB-B38D-5386-6FD1-5161C6F8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11A1-695D-D04C-A5B5-6C347C88AFA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C6182-864A-6E96-ED8A-CB1ED84C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18661-062D-5007-5D9F-CAF64D21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2366-FA38-F84C-B64E-8DE0737B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84D3-FA40-2343-3B9D-66DC9AC0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C72B2-22C9-6495-0903-71003C73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F15C3-40A4-B678-5046-8F3167C7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11A1-695D-D04C-A5B5-6C347C88AFA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8EDC2-006A-851B-1F75-F31E595A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04A55-FB29-715D-4A35-73B6E3FE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2366-FA38-F84C-B64E-8DE0737B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9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AAF2-4D4E-E27D-A3DB-30591581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2C127-0A3B-4735-40E1-73534530A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DD23F-64A4-076E-F748-A9760CE2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11A1-695D-D04C-A5B5-6C347C88AFA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34221-E36B-5BE5-4A5A-52C79664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C0246-017D-C706-EF62-17F30E8C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2366-FA38-F84C-B64E-8DE0737B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6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7EFC-A68A-ACE2-DB96-ADA2D520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EA655-5FCD-3E9C-36C7-14F98669B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5A9EB-2BCF-5319-F484-8FAC387EF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76422-9027-7767-71E6-34F6DFC6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11A1-695D-D04C-A5B5-6C347C88AFA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03C08-58CC-018C-725B-032878F2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5E812-DDA6-EFB7-4A4F-DB4C1CEA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2366-FA38-F84C-B64E-8DE0737B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0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322E-BE65-9833-BAEF-6C57DBEAF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32841-A41C-2308-380A-6130C08D1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FE0E1-081B-CCE4-3983-498A257FE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7357D-297C-FBB1-BE09-4B0630831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24908-B365-AF2B-32A2-74E62EFDF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DF853-5A88-958E-8A57-E38B07AA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11A1-695D-D04C-A5B5-6C347C88AFA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38B50-8222-A538-00BE-288CC26D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C00652-0D0F-FEEF-D1C4-2661CEA4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2366-FA38-F84C-B64E-8DE0737B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6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C719-C83F-C0FB-8166-E750ED583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CE773-FD64-0FF4-3BA8-A104489BD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11A1-695D-D04C-A5B5-6C347C88AFA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FAE35-88E2-5E9C-8F31-90910193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A4BAA-80CB-AC72-D623-E337008D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2366-FA38-F84C-B64E-8DE0737B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3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ECB36-02B3-AE9C-F26B-845C6797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11A1-695D-D04C-A5B5-6C347C88AFA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77A640-1BA7-361B-A43E-8EC36C77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8A88B-ABFA-BE9B-F3B1-DAB6D80D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2366-FA38-F84C-B64E-8DE0737B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07FC-7503-8ECC-F47B-9AB067EF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154A1-09B0-9924-91F3-EBAE16A10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F1835-EEE7-9B4C-96D3-9020139E9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7DA55-C39B-26B5-F765-35CC6C07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11A1-695D-D04C-A5B5-6C347C88AFA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14423-D163-582A-7512-A39748FE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D62A7-266D-4D99-7FB6-6720E013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2366-FA38-F84C-B64E-8DE0737B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1F8D-BFD7-E911-3F2D-92EBD034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46C82-C731-20FD-1367-493937F15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64A39-5799-8D91-D5F1-08F75052E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6DE7F-FA1C-4AF5-D150-81028D9B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11A1-695D-D04C-A5B5-6C347C88AFA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A1886-E473-CE87-9D1A-CE931175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EDC08-1145-251A-5601-4D7C1FCB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2366-FA38-F84C-B64E-8DE0737B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1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B8DB9-63CA-212F-816B-16B9C0B4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B4B91-AF43-BE62-0354-57A14E825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A9848-EE5A-AE3E-0BD6-2E55A160A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1A1-695D-D04C-A5B5-6C347C88AFA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574EF-AE09-54CB-35BD-C601A6885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34F98-3A5C-CD69-FA02-8BDE57F9D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82366-FA38-F84C-B64E-8DE0737B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2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709BDC-4C1F-DCDE-5CC6-7D948DED1141}"/>
              </a:ext>
            </a:extLst>
          </p:cNvPr>
          <p:cNvSpPr txBox="1"/>
          <p:nvPr/>
        </p:nvSpPr>
        <p:spPr>
          <a:xfrm>
            <a:off x="1649015" y="2638723"/>
            <a:ext cx="889396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Opeyemi Soremekun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Mendelian Randomization Workshop 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Lagos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64ACA-C072-C9E5-3472-6E00A913C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04775"/>
            <a:ext cx="22606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4AF1A0-7D10-0F5A-4F18-1D177D85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025" y="104775"/>
            <a:ext cx="17780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4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2B22-539B-7A5E-3064-DEC3483B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50813"/>
            <a:ext cx="10515600" cy="53022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Harmonization in 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A2766-3362-237C-7DF9-257736C82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8" y="681038"/>
            <a:ext cx="11968162" cy="6026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Z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Harmonization is an important step in MR analysis as it ensures that the genetic variants used as instrumental variables are consistent across different datasets.</a:t>
            </a:r>
          </a:p>
          <a:p>
            <a:pPr marL="0" indent="0" algn="just">
              <a:buNone/>
            </a:pPr>
            <a:endParaRPr lang="en-ZA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Z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harmonization potential of the selected datasets</a:t>
            </a:r>
          </a:p>
          <a:p>
            <a:pPr algn="just">
              <a:buFont typeface="Wingdings" pitchFamily="2" charset="2"/>
              <a:buChar char="v"/>
            </a:pP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Z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effect allele must be available in all datasets to be harmonized. Additional variables, such as the other allele and effect allele frequency, improve the harmonization potential.</a:t>
            </a:r>
          </a:p>
          <a:p>
            <a:pPr algn="just">
              <a:buFont typeface="Wingdings" pitchFamily="2" charset="2"/>
              <a:buChar char="v"/>
            </a:pP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exposure-associated variants in the variant-outcome dataset may be replaced by proxies available in the latter.</a:t>
            </a:r>
          </a:p>
          <a:p>
            <a:pPr algn="just">
              <a:buFont typeface="Wingdings" pitchFamily="2" charset="2"/>
              <a:buChar char="v"/>
            </a:pPr>
            <a:r>
              <a:rPr lang="en-Z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whether the populations used to generate the datasets are sufficiently similar to harmonize them.</a:t>
            </a:r>
          </a:p>
          <a:p>
            <a:pPr marL="0" indent="0" algn="just">
              <a:buNone/>
            </a:pPr>
            <a:endParaRPr lang="en-ZA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ZA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 startAt="2"/>
            </a:pPr>
            <a:r>
              <a:rPr lang="en-Z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Harmonize the data</a:t>
            </a:r>
            <a:endParaRPr lang="en-Z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Z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variants that do not share the same allele pair between datasets, and either correct this if possible or eliminate such variants.</a:t>
            </a:r>
          </a:p>
          <a:p>
            <a:pPr algn="just">
              <a:buFont typeface="Wingdings" pitchFamily="2" charset="2"/>
              <a:buChar char="v"/>
            </a:pPr>
            <a:r>
              <a:rPr lang="en-Z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variants with unmatched effect and other alleles and ‘flip’ their effect estimates and effect allele frequencies in only one of the datasets</a:t>
            </a:r>
          </a:p>
          <a:p>
            <a:pPr marL="0" indent="0" algn="just">
              <a:buNone/>
            </a:pPr>
            <a:r>
              <a:rPr lang="en-Z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177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9022ABC-E22D-2314-0057-C0F76B133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311150"/>
            <a:ext cx="9502775" cy="613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98B20B-AEDE-068C-24A3-A96270CE2432}"/>
              </a:ext>
            </a:extLst>
          </p:cNvPr>
          <p:cNvSpPr txBox="1"/>
          <p:nvPr/>
        </p:nvSpPr>
        <p:spPr>
          <a:xfrm>
            <a:off x="9969190" y="6450443"/>
            <a:ext cx="260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Hartwig et al., 2016</a:t>
            </a:r>
          </a:p>
        </p:txBody>
      </p:sp>
    </p:spTree>
    <p:extLst>
      <p:ext uri="{BB962C8B-B14F-4D97-AF65-F5344CB8AC3E}">
        <p14:creationId xmlns:p14="http://schemas.microsoft.com/office/powerpoint/2010/main" val="77341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2BBE53-CED8-7248-C2EF-78A8FF27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788" y="90888"/>
            <a:ext cx="4986338" cy="6645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0F1B85-130E-A7CE-94F1-0B40D618BBB8}"/>
              </a:ext>
            </a:extLst>
          </p:cNvPr>
          <p:cNvSpPr txBox="1"/>
          <p:nvPr/>
        </p:nvSpPr>
        <p:spPr>
          <a:xfrm>
            <a:off x="10265569" y="6567056"/>
            <a:ext cx="2750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 Lawlor 2018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904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64FF-BDD4-4D39-F8AC-7C553C10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475" y="165430"/>
            <a:ext cx="615118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MR work in Practice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5944BA-78D3-2D19-6150-348B04BE6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57745"/>
            <a:ext cx="10515600" cy="99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97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134BCE-97BC-1ADC-9D1F-43A1601C1A7D}"/>
              </a:ext>
            </a:extLst>
          </p:cNvPr>
          <p:cNvSpPr txBox="1"/>
          <p:nvPr/>
        </p:nvSpPr>
        <p:spPr>
          <a:xfrm>
            <a:off x="747549" y="164881"/>
            <a:ext cx="60198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popular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  <a:p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Pleiotropy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Accessible, fast, cost-effective, popular … and therefore can be done very badly!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data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by its assumptions</a:t>
            </a:r>
          </a:p>
        </p:txBody>
      </p:sp>
    </p:spTree>
    <p:extLst>
      <p:ext uri="{BB962C8B-B14F-4D97-AF65-F5344CB8AC3E}">
        <p14:creationId xmlns:p14="http://schemas.microsoft.com/office/powerpoint/2010/main" val="754092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45DCCD-B922-F272-2748-7BA784247CDB}"/>
              </a:ext>
            </a:extLst>
          </p:cNvPr>
          <p:cNvSpPr txBox="1"/>
          <p:nvPr/>
        </p:nvSpPr>
        <p:spPr>
          <a:xfrm>
            <a:off x="635793" y="872609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ZA" b="1" i="0" u="none" strike="noStrike" dirty="0">
                <a:solidFill>
                  <a:srgbClr val="212121"/>
                </a:solidFill>
                <a:effectLst/>
                <a:latin typeface="Noto Sans" panose="020B0502040504020204" pitchFamily="34" charset="0"/>
              </a:rPr>
              <a:t>Wrong effect alleles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425AB-AE93-B450-9B4C-1A4B5CF16CF7}"/>
              </a:ext>
            </a:extLst>
          </p:cNvPr>
          <p:cNvSpPr txBox="1"/>
          <p:nvPr/>
        </p:nvSpPr>
        <p:spPr>
          <a:xfrm>
            <a:off x="635793" y="147268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ZA" b="1" i="0" u="none" strike="noStrike" dirty="0">
                <a:solidFill>
                  <a:srgbClr val="212121"/>
                </a:solidFill>
                <a:effectLst/>
                <a:latin typeface="Noto Sans" panose="020B0502040504020204" pitchFamily="34" charset="0"/>
              </a:rPr>
              <a:t>Strand issues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C57F0-034F-4339-C478-4AF0D77E7AD4}"/>
              </a:ext>
            </a:extLst>
          </p:cNvPr>
          <p:cNvSpPr txBox="1"/>
          <p:nvPr/>
        </p:nvSpPr>
        <p:spPr>
          <a:xfrm>
            <a:off x="778668" y="2072759"/>
            <a:ext cx="6100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b="1" u="none" strike="noStrike" dirty="0">
                <a:solidFill>
                  <a:srgbClr val="212121"/>
                </a:solidFill>
                <a:effectLst/>
                <a:latin typeface="Noto Sans" panose="020B0502040504020204" pitchFamily="34" charset="0"/>
              </a:rPr>
              <a:t>Palindromic SNPs</a:t>
            </a:r>
          </a:p>
          <a:p>
            <a:pPr algn="l"/>
            <a:br>
              <a:rPr lang="en-ZA" b="0" i="0" dirty="0">
                <a:solidFill>
                  <a:srgbClr val="212121"/>
                </a:solidFill>
                <a:effectLst/>
                <a:latin typeface="Noto Serif" panose="020F0502020204030204" pitchFamily="34" charset="0"/>
              </a:rPr>
            </a:br>
            <a:endParaRPr lang="en-ZA" b="0" i="0" dirty="0">
              <a:solidFill>
                <a:srgbClr val="212121"/>
              </a:solidFill>
              <a:effectLst/>
              <a:latin typeface="Noto Serif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2A7016-9A9D-DB8A-3496-8CE3AF65E229}"/>
              </a:ext>
            </a:extLst>
          </p:cNvPr>
          <p:cNvSpPr txBox="1"/>
          <p:nvPr/>
        </p:nvSpPr>
        <p:spPr>
          <a:xfrm>
            <a:off x="778668" y="2610326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ZA" b="1" i="0" u="none" strike="noStrike" dirty="0">
                <a:solidFill>
                  <a:srgbClr val="212121"/>
                </a:solidFill>
                <a:effectLst/>
                <a:latin typeface="Noto Sans" panose="020B0502040504020204" pitchFamily="34" charset="0"/>
              </a:rPr>
              <a:t>Incompatible alleles</a:t>
            </a:r>
          </a:p>
        </p:txBody>
      </p:sp>
    </p:spTree>
    <p:extLst>
      <p:ext uri="{BB962C8B-B14F-4D97-AF65-F5344CB8AC3E}">
        <p14:creationId xmlns:p14="http://schemas.microsoft.com/office/powerpoint/2010/main" val="436416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0540-4BEA-DB2D-DF63-E06D425A9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Study: Lipids traits and type 2 diabetes in African ancestry individuals: A Mendelian Randomization study.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622EDE-0C69-5600-A9DD-9C749949B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550" y="3205957"/>
            <a:ext cx="69469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0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3CEBC3-C9A9-3AA8-DC50-925B2EFBF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6" y="4593373"/>
            <a:ext cx="4476094" cy="2264627"/>
          </a:xfrm>
          <a:prstGeom prst="rect">
            <a:avLst/>
          </a:prstGeom>
        </p:spPr>
      </p:pic>
      <p:graphicFrame>
        <p:nvGraphicFramePr>
          <p:cNvPr id="11" name="TextBox 3">
            <a:extLst>
              <a:ext uri="{FF2B5EF4-FFF2-40B4-BE49-F238E27FC236}">
                <a16:creationId xmlns:a16="http://schemas.microsoft.com/office/drawing/2014/main" id="{B3088A2D-FCDB-9025-5B6E-02B15A3486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4549662"/>
              </p:ext>
            </p:extLst>
          </p:nvPr>
        </p:nvGraphicFramePr>
        <p:xfrm>
          <a:off x="598136" y="746357"/>
          <a:ext cx="10995728" cy="4154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424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5295C3-0E9F-E5AC-7B02-0CC34129C685}"/>
              </a:ext>
            </a:extLst>
          </p:cNvPr>
          <p:cNvSpPr txBox="1"/>
          <p:nvPr/>
        </p:nvSpPr>
        <p:spPr>
          <a:xfrm>
            <a:off x="1088637" y="223867"/>
            <a:ext cx="10927151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observational epidemiology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C-reactive protein (CRP) is an acute-phase marker of inflammation.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CRP is strongly associated with CHD in observational prospective epidemiological studies.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from meta-analysis of 54 prospective studies: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of causality uncertain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78076-5CBE-DDD8-E66D-757A7985A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4157662"/>
            <a:ext cx="6603490" cy="194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2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C970-17DE-563E-3630-F98DBFCD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Mendelian Randomization and RCT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57D428-4669-6D4E-58C4-E4283BF40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7201" y="1223778"/>
            <a:ext cx="7267048" cy="472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5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6810-E651-FD70-D806-A8A2C575D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935"/>
            <a:ext cx="4756933" cy="162232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08B6F-92F2-6C90-91C0-D999234DA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33" y="1839779"/>
            <a:ext cx="4054412" cy="42338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Z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genetic variant used as an instrumental variable is associated with the exposure of interest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ZA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Z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genetic variant used as an instrumental variable is not associated with confounding factors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ZA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Z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genetic variant used as an instrumental variable affects the outcome of interest only through the exposure</a:t>
            </a:r>
            <a:endParaRPr lang="en-Z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B74F0-0713-5194-1353-EB3EF5300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839779"/>
            <a:ext cx="6019331" cy="317519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5916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73126-375B-BD05-1188-4C13DA37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71" y="-31804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01E2C-E310-DB95-CCEF-25B409B84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18" y="858673"/>
            <a:ext cx="10515600" cy="543702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Z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One-sample MR involves using genetic data from a single dataset to estimate the causal effect of an exposure on an outcome.</a:t>
            </a:r>
          </a:p>
          <a:p>
            <a:pPr>
              <a:buFont typeface="Wingdings" pitchFamily="2" charset="2"/>
              <a:buChar char="v"/>
            </a:pPr>
            <a:endParaRPr lang="en-Z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Z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Two-sample MR involves using genetic data from two separate datasets to estimate the causal effect of an exposure on an outcome. </a:t>
            </a:r>
          </a:p>
          <a:p>
            <a:pPr>
              <a:buFont typeface="Wingdings" pitchFamily="2" charset="2"/>
              <a:buChar char="v"/>
            </a:pPr>
            <a:endParaRPr lang="en-Z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Z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Two-sample MR can be more powerful than one-sample MR, as it allows for larger sample sizes and can help to reduce bias due to population stratification.</a:t>
            </a:r>
          </a:p>
          <a:p>
            <a:pPr>
              <a:buFont typeface="Wingdings" pitchFamily="2" charset="2"/>
              <a:buChar char="v"/>
            </a:pPr>
            <a:endParaRPr lang="en-Z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ZA" sz="2400" b="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it requires careful consideration of issues such as the use of harmonized genetic data.</a:t>
            </a:r>
            <a:endParaRPr 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47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768C-649E-B034-F14F-7B40A6691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31" y="451945"/>
            <a:ext cx="10618076" cy="591732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MR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Z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analyses in which genetic instruments for only </a:t>
            </a:r>
            <a:r>
              <a:rPr lang="en-ZA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exposure</a:t>
            </a:r>
            <a:r>
              <a:rPr lang="en-Z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FD17E-94D8-DA9F-91AB-73D8118C8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136" y="2908913"/>
            <a:ext cx="53467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3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B111-87B4-CFF7-72BB-665F7BB6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54" y="462456"/>
            <a:ext cx="10838793" cy="1928696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MR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 </a:t>
            </a:r>
            <a:r>
              <a:rPr lang="en-Z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analyses in which genetic instruments for </a:t>
            </a:r>
            <a:r>
              <a:rPr lang="en-ZA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</a:t>
            </a:r>
            <a:r>
              <a:rPr lang="en-Z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exposure are used.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C78B96-C3EC-E082-DA1E-F64180ED7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286" y="2300288"/>
            <a:ext cx="81364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8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6A73-80B0-A596-5924-34CD48BD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3" y="-105103"/>
            <a:ext cx="11561379" cy="2511971"/>
          </a:xfrm>
        </p:spPr>
        <p:txBody>
          <a:bodyPr>
            <a:noAutofit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MR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MR analysis that tries to differentiate whether factor A is a cause or a consequence of factor B or whether there is a true bidirectional causal effect between A and B.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63F7A-12A3-782D-2CF5-6C929A638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3560763"/>
            <a:ext cx="68961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5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4202</TotalTime>
  <Words>560</Words>
  <Application>Microsoft Macintosh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Noto Sans</vt:lpstr>
      <vt:lpstr>Noto Serif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Mendelian Randomization and RCT</vt:lpstr>
      <vt:lpstr>MR Assumptions</vt:lpstr>
      <vt:lpstr>Types of MR</vt:lpstr>
      <vt:lpstr>PowerPoint Presentation</vt:lpstr>
      <vt:lpstr>Multivariate MR  MR analyses in which genetic instruments for more than one exposure are used.  </vt:lpstr>
      <vt:lpstr>   Bidirectional MR   An MR analysis that tries to differentiate whether factor A is a cause or a consequence of factor B or whether there is a true bidirectional causal effect between A and B. </vt:lpstr>
      <vt:lpstr>Harmonization in MR</vt:lpstr>
      <vt:lpstr>PowerPoint Presentation</vt:lpstr>
      <vt:lpstr>PowerPoint Presentation</vt:lpstr>
      <vt:lpstr>How MR work in Practice</vt:lpstr>
      <vt:lpstr>PowerPoint Presentation</vt:lpstr>
      <vt:lpstr>PowerPoint Presentation</vt:lpstr>
      <vt:lpstr>Case Study: Lipids traits and type 2 diabetes in African ancestry individuals: A Mendelian Randomization study.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Opeyemi Soremekun (218068269)</dc:creator>
  <cp:lastModifiedBy>Opeyemi Soremekun (218068269)</cp:lastModifiedBy>
  <cp:revision>3</cp:revision>
  <dcterms:created xsi:type="dcterms:W3CDTF">2023-03-07T10:40:51Z</dcterms:created>
  <dcterms:modified xsi:type="dcterms:W3CDTF">2023-03-15T07:39:22Z</dcterms:modified>
</cp:coreProperties>
</file>