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 id="264" r:id="rId10"/>
    <p:sldId id="265"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3814C8-A7E2-4BDF-AC25-FB34714E81A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0E86C888-E233-4B23-B7CA-9D496D90DC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0313FFD0-4DEC-472A-9DD0-88415B38F40D}"/>
              </a:ext>
            </a:extLst>
          </p:cNvPr>
          <p:cNvSpPr>
            <a:spLocks noGrp="1"/>
          </p:cNvSpPr>
          <p:nvPr>
            <p:ph type="dt" sz="half" idx="10"/>
          </p:nvPr>
        </p:nvSpPr>
        <p:spPr/>
        <p:txBody>
          <a:bodyPr/>
          <a:lstStyle/>
          <a:p>
            <a:fld id="{63D99859-BB6C-4BD5-9895-581E74B64470}" type="datetimeFigureOut">
              <a:rPr lang="es-ES" smtClean="0"/>
              <a:t>29/05/2019</a:t>
            </a:fld>
            <a:endParaRPr lang="es-ES"/>
          </a:p>
        </p:txBody>
      </p:sp>
      <p:sp>
        <p:nvSpPr>
          <p:cNvPr id="5" name="Marcador de pie de página 4">
            <a:extLst>
              <a:ext uri="{FF2B5EF4-FFF2-40B4-BE49-F238E27FC236}">
                <a16:creationId xmlns:a16="http://schemas.microsoft.com/office/drawing/2014/main" id="{243530F9-D780-478B-A114-954C7719B90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084B1AF-7416-4EA5-BF6B-4235FCEC7B82}"/>
              </a:ext>
            </a:extLst>
          </p:cNvPr>
          <p:cNvSpPr>
            <a:spLocks noGrp="1"/>
          </p:cNvSpPr>
          <p:nvPr>
            <p:ph type="sldNum" sz="quarter" idx="12"/>
          </p:nvPr>
        </p:nvSpPr>
        <p:spPr/>
        <p:txBody>
          <a:bodyPr/>
          <a:lstStyle/>
          <a:p>
            <a:fld id="{BCA20A6A-000B-4CE6-A1A0-BC0465057ACE}" type="slidenum">
              <a:rPr lang="es-ES" smtClean="0"/>
              <a:t>‹Nº›</a:t>
            </a:fld>
            <a:endParaRPr lang="es-ES"/>
          </a:p>
        </p:txBody>
      </p:sp>
    </p:spTree>
    <p:extLst>
      <p:ext uri="{BB962C8B-B14F-4D97-AF65-F5344CB8AC3E}">
        <p14:creationId xmlns:p14="http://schemas.microsoft.com/office/powerpoint/2010/main" val="223223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D0BDE5-A841-485B-A984-986C3FF229DB}"/>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669965F-513C-45E0-9D28-FF8E82B00978}"/>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6BCD257-3A70-475F-A289-BBB6E5BFD1C8}"/>
              </a:ext>
            </a:extLst>
          </p:cNvPr>
          <p:cNvSpPr>
            <a:spLocks noGrp="1"/>
          </p:cNvSpPr>
          <p:nvPr>
            <p:ph type="dt" sz="half" idx="10"/>
          </p:nvPr>
        </p:nvSpPr>
        <p:spPr/>
        <p:txBody>
          <a:bodyPr/>
          <a:lstStyle/>
          <a:p>
            <a:fld id="{63D99859-BB6C-4BD5-9895-581E74B64470}" type="datetimeFigureOut">
              <a:rPr lang="es-ES" smtClean="0"/>
              <a:t>29/05/2019</a:t>
            </a:fld>
            <a:endParaRPr lang="es-ES"/>
          </a:p>
        </p:txBody>
      </p:sp>
      <p:sp>
        <p:nvSpPr>
          <p:cNvPr id="5" name="Marcador de pie de página 4">
            <a:extLst>
              <a:ext uri="{FF2B5EF4-FFF2-40B4-BE49-F238E27FC236}">
                <a16:creationId xmlns:a16="http://schemas.microsoft.com/office/drawing/2014/main" id="{2A0FC625-8FF7-4417-A2E5-6023723448C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8D1316A-80F6-44C4-A344-38470EAA9F15}"/>
              </a:ext>
            </a:extLst>
          </p:cNvPr>
          <p:cNvSpPr>
            <a:spLocks noGrp="1"/>
          </p:cNvSpPr>
          <p:nvPr>
            <p:ph type="sldNum" sz="quarter" idx="12"/>
          </p:nvPr>
        </p:nvSpPr>
        <p:spPr/>
        <p:txBody>
          <a:bodyPr/>
          <a:lstStyle/>
          <a:p>
            <a:fld id="{BCA20A6A-000B-4CE6-A1A0-BC0465057ACE}" type="slidenum">
              <a:rPr lang="es-ES" smtClean="0"/>
              <a:t>‹Nº›</a:t>
            </a:fld>
            <a:endParaRPr lang="es-ES"/>
          </a:p>
        </p:txBody>
      </p:sp>
    </p:spTree>
    <p:extLst>
      <p:ext uri="{BB962C8B-B14F-4D97-AF65-F5344CB8AC3E}">
        <p14:creationId xmlns:p14="http://schemas.microsoft.com/office/powerpoint/2010/main" val="1541563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55E5DC1-C80B-4D9C-8B10-AEBCA0BB32B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5C9E743-2616-43CC-953B-0E0BB13F4F8C}"/>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F57039D-E1A5-4A9B-B2AF-4E7C6CEFFFE5}"/>
              </a:ext>
            </a:extLst>
          </p:cNvPr>
          <p:cNvSpPr>
            <a:spLocks noGrp="1"/>
          </p:cNvSpPr>
          <p:nvPr>
            <p:ph type="dt" sz="half" idx="10"/>
          </p:nvPr>
        </p:nvSpPr>
        <p:spPr/>
        <p:txBody>
          <a:bodyPr/>
          <a:lstStyle/>
          <a:p>
            <a:fld id="{63D99859-BB6C-4BD5-9895-581E74B64470}" type="datetimeFigureOut">
              <a:rPr lang="es-ES" smtClean="0"/>
              <a:t>29/05/2019</a:t>
            </a:fld>
            <a:endParaRPr lang="es-ES"/>
          </a:p>
        </p:txBody>
      </p:sp>
      <p:sp>
        <p:nvSpPr>
          <p:cNvPr id="5" name="Marcador de pie de página 4">
            <a:extLst>
              <a:ext uri="{FF2B5EF4-FFF2-40B4-BE49-F238E27FC236}">
                <a16:creationId xmlns:a16="http://schemas.microsoft.com/office/drawing/2014/main" id="{87DC9B42-BD09-412D-AB18-B9F56A755AE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9599968-84F6-4F10-AA84-D3C16122657B}"/>
              </a:ext>
            </a:extLst>
          </p:cNvPr>
          <p:cNvSpPr>
            <a:spLocks noGrp="1"/>
          </p:cNvSpPr>
          <p:nvPr>
            <p:ph type="sldNum" sz="quarter" idx="12"/>
          </p:nvPr>
        </p:nvSpPr>
        <p:spPr/>
        <p:txBody>
          <a:bodyPr/>
          <a:lstStyle/>
          <a:p>
            <a:fld id="{BCA20A6A-000B-4CE6-A1A0-BC0465057ACE}" type="slidenum">
              <a:rPr lang="es-ES" smtClean="0"/>
              <a:t>‹Nº›</a:t>
            </a:fld>
            <a:endParaRPr lang="es-ES"/>
          </a:p>
        </p:txBody>
      </p:sp>
    </p:spTree>
    <p:extLst>
      <p:ext uri="{BB962C8B-B14F-4D97-AF65-F5344CB8AC3E}">
        <p14:creationId xmlns:p14="http://schemas.microsoft.com/office/powerpoint/2010/main" val="3537275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4A3D77-AE60-4075-B577-29840F62B3B1}"/>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BCEB885-7041-48C4-B19D-EA33397336B3}"/>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1D137B6-FC10-46D4-8365-167C5E864D26}"/>
              </a:ext>
            </a:extLst>
          </p:cNvPr>
          <p:cNvSpPr>
            <a:spLocks noGrp="1"/>
          </p:cNvSpPr>
          <p:nvPr>
            <p:ph type="dt" sz="half" idx="10"/>
          </p:nvPr>
        </p:nvSpPr>
        <p:spPr/>
        <p:txBody>
          <a:bodyPr/>
          <a:lstStyle/>
          <a:p>
            <a:fld id="{63D99859-BB6C-4BD5-9895-581E74B64470}" type="datetimeFigureOut">
              <a:rPr lang="es-ES" smtClean="0"/>
              <a:t>29/05/2019</a:t>
            </a:fld>
            <a:endParaRPr lang="es-ES"/>
          </a:p>
        </p:txBody>
      </p:sp>
      <p:sp>
        <p:nvSpPr>
          <p:cNvPr id="5" name="Marcador de pie de página 4">
            <a:extLst>
              <a:ext uri="{FF2B5EF4-FFF2-40B4-BE49-F238E27FC236}">
                <a16:creationId xmlns:a16="http://schemas.microsoft.com/office/drawing/2014/main" id="{02ED0701-8AE6-46CD-9CBC-3F8EA476EC8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C517A79-17E8-4AE7-BB0C-27B14C3B8ABB}"/>
              </a:ext>
            </a:extLst>
          </p:cNvPr>
          <p:cNvSpPr>
            <a:spLocks noGrp="1"/>
          </p:cNvSpPr>
          <p:nvPr>
            <p:ph type="sldNum" sz="quarter" idx="12"/>
          </p:nvPr>
        </p:nvSpPr>
        <p:spPr/>
        <p:txBody>
          <a:bodyPr/>
          <a:lstStyle/>
          <a:p>
            <a:fld id="{BCA20A6A-000B-4CE6-A1A0-BC0465057ACE}" type="slidenum">
              <a:rPr lang="es-ES" smtClean="0"/>
              <a:t>‹Nº›</a:t>
            </a:fld>
            <a:endParaRPr lang="es-ES"/>
          </a:p>
        </p:txBody>
      </p:sp>
    </p:spTree>
    <p:extLst>
      <p:ext uri="{BB962C8B-B14F-4D97-AF65-F5344CB8AC3E}">
        <p14:creationId xmlns:p14="http://schemas.microsoft.com/office/powerpoint/2010/main" val="1976745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36E645-0446-4B9A-88E5-20E529BED5C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35DF54F6-C07D-4808-B674-AECC918B71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302CE297-E79D-49CD-A9C4-E255595013CE}"/>
              </a:ext>
            </a:extLst>
          </p:cNvPr>
          <p:cNvSpPr>
            <a:spLocks noGrp="1"/>
          </p:cNvSpPr>
          <p:nvPr>
            <p:ph type="dt" sz="half" idx="10"/>
          </p:nvPr>
        </p:nvSpPr>
        <p:spPr/>
        <p:txBody>
          <a:bodyPr/>
          <a:lstStyle/>
          <a:p>
            <a:fld id="{63D99859-BB6C-4BD5-9895-581E74B64470}" type="datetimeFigureOut">
              <a:rPr lang="es-ES" smtClean="0"/>
              <a:t>29/05/2019</a:t>
            </a:fld>
            <a:endParaRPr lang="es-ES"/>
          </a:p>
        </p:txBody>
      </p:sp>
      <p:sp>
        <p:nvSpPr>
          <p:cNvPr id="5" name="Marcador de pie de página 4">
            <a:extLst>
              <a:ext uri="{FF2B5EF4-FFF2-40B4-BE49-F238E27FC236}">
                <a16:creationId xmlns:a16="http://schemas.microsoft.com/office/drawing/2014/main" id="{A4735B17-B584-44F0-A4FD-2535F47B5DC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052263D-6E1A-42B8-86DE-04BBC609F5CE}"/>
              </a:ext>
            </a:extLst>
          </p:cNvPr>
          <p:cNvSpPr>
            <a:spLocks noGrp="1"/>
          </p:cNvSpPr>
          <p:nvPr>
            <p:ph type="sldNum" sz="quarter" idx="12"/>
          </p:nvPr>
        </p:nvSpPr>
        <p:spPr/>
        <p:txBody>
          <a:bodyPr/>
          <a:lstStyle/>
          <a:p>
            <a:fld id="{BCA20A6A-000B-4CE6-A1A0-BC0465057ACE}" type="slidenum">
              <a:rPr lang="es-ES" smtClean="0"/>
              <a:t>‹Nº›</a:t>
            </a:fld>
            <a:endParaRPr lang="es-ES"/>
          </a:p>
        </p:txBody>
      </p:sp>
    </p:spTree>
    <p:extLst>
      <p:ext uri="{BB962C8B-B14F-4D97-AF65-F5344CB8AC3E}">
        <p14:creationId xmlns:p14="http://schemas.microsoft.com/office/powerpoint/2010/main" val="3579811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7FF0B0-9865-40BC-BF94-48FA602B033E}"/>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351BDF1-1E66-4FAC-8CC3-4CD7AF4C22F0}"/>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6D9048FE-C2C5-48EC-9C68-8B0888372BD8}"/>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914096A4-4B53-4A6E-B815-D2D0FE2D11C8}"/>
              </a:ext>
            </a:extLst>
          </p:cNvPr>
          <p:cNvSpPr>
            <a:spLocks noGrp="1"/>
          </p:cNvSpPr>
          <p:nvPr>
            <p:ph type="dt" sz="half" idx="10"/>
          </p:nvPr>
        </p:nvSpPr>
        <p:spPr/>
        <p:txBody>
          <a:bodyPr/>
          <a:lstStyle/>
          <a:p>
            <a:fld id="{63D99859-BB6C-4BD5-9895-581E74B64470}" type="datetimeFigureOut">
              <a:rPr lang="es-ES" smtClean="0"/>
              <a:t>29/05/2019</a:t>
            </a:fld>
            <a:endParaRPr lang="es-ES"/>
          </a:p>
        </p:txBody>
      </p:sp>
      <p:sp>
        <p:nvSpPr>
          <p:cNvPr id="6" name="Marcador de pie de página 5">
            <a:extLst>
              <a:ext uri="{FF2B5EF4-FFF2-40B4-BE49-F238E27FC236}">
                <a16:creationId xmlns:a16="http://schemas.microsoft.com/office/drawing/2014/main" id="{0E0762AD-4D1A-49FF-A93F-B1D2740AD17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30480B4-2B2E-4D71-97D8-171F9ECA5875}"/>
              </a:ext>
            </a:extLst>
          </p:cNvPr>
          <p:cNvSpPr>
            <a:spLocks noGrp="1"/>
          </p:cNvSpPr>
          <p:nvPr>
            <p:ph type="sldNum" sz="quarter" idx="12"/>
          </p:nvPr>
        </p:nvSpPr>
        <p:spPr/>
        <p:txBody>
          <a:bodyPr/>
          <a:lstStyle/>
          <a:p>
            <a:fld id="{BCA20A6A-000B-4CE6-A1A0-BC0465057ACE}" type="slidenum">
              <a:rPr lang="es-ES" smtClean="0"/>
              <a:t>‹Nº›</a:t>
            </a:fld>
            <a:endParaRPr lang="es-ES"/>
          </a:p>
        </p:txBody>
      </p:sp>
    </p:spTree>
    <p:extLst>
      <p:ext uri="{BB962C8B-B14F-4D97-AF65-F5344CB8AC3E}">
        <p14:creationId xmlns:p14="http://schemas.microsoft.com/office/powerpoint/2010/main" val="3444345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0D75CB-8557-47F1-A3DF-8460B611B3D2}"/>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4FF26CE-E6EA-475E-9437-407ED24F3F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722E2A60-10AB-4888-A020-09132FEFAB4B}"/>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8F0ED6FD-B0C9-4CB6-912D-937296A7BE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DA12E38B-6AD8-4138-93D7-C626A9726B7F}"/>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8EDE7817-D009-41D8-92F4-234EE65B7AC5}"/>
              </a:ext>
            </a:extLst>
          </p:cNvPr>
          <p:cNvSpPr>
            <a:spLocks noGrp="1"/>
          </p:cNvSpPr>
          <p:nvPr>
            <p:ph type="dt" sz="half" idx="10"/>
          </p:nvPr>
        </p:nvSpPr>
        <p:spPr/>
        <p:txBody>
          <a:bodyPr/>
          <a:lstStyle/>
          <a:p>
            <a:fld id="{63D99859-BB6C-4BD5-9895-581E74B64470}" type="datetimeFigureOut">
              <a:rPr lang="es-ES" smtClean="0"/>
              <a:t>29/05/2019</a:t>
            </a:fld>
            <a:endParaRPr lang="es-ES"/>
          </a:p>
        </p:txBody>
      </p:sp>
      <p:sp>
        <p:nvSpPr>
          <p:cNvPr id="8" name="Marcador de pie de página 7">
            <a:extLst>
              <a:ext uri="{FF2B5EF4-FFF2-40B4-BE49-F238E27FC236}">
                <a16:creationId xmlns:a16="http://schemas.microsoft.com/office/drawing/2014/main" id="{60FCED57-C31E-4BA0-9352-6A747BE80D4B}"/>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BC522349-5A4F-4B27-AA02-775E3716B1C3}"/>
              </a:ext>
            </a:extLst>
          </p:cNvPr>
          <p:cNvSpPr>
            <a:spLocks noGrp="1"/>
          </p:cNvSpPr>
          <p:nvPr>
            <p:ph type="sldNum" sz="quarter" idx="12"/>
          </p:nvPr>
        </p:nvSpPr>
        <p:spPr/>
        <p:txBody>
          <a:bodyPr/>
          <a:lstStyle/>
          <a:p>
            <a:fld id="{BCA20A6A-000B-4CE6-A1A0-BC0465057ACE}" type="slidenum">
              <a:rPr lang="es-ES" smtClean="0"/>
              <a:t>‹Nº›</a:t>
            </a:fld>
            <a:endParaRPr lang="es-ES"/>
          </a:p>
        </p:txBody>
      </p:sp>
    </p:spTree>
    <p:extLst>
      <p:ext uri="{BB962C8B-B14F-4D97-AF65-F5344CB8AC3E}">
        <p14:creationId xmlns:p14="http://schemas.microsoft.com/office/powerpoint/2010/main" val="717492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4F05BA-5AFD-4DB7-B604-ACDB4CA4F4B8}"/>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CD9575BB-084E-4790-9905-781C07CBE467}"/>
              </a:ext>
            </a:extLst>
          </p:cNvPr>
          <p:cNvSpPr>
            <a:spLocks noGrp="1"/>
          </p:cNvSpPr>
          <p:nvPr>
            <p:ph type="dt" sz="half" idx="10"/>
          </p:nvPr>
        </p:nvSpPr>
        <p:spPr/>
        <p:txBody>
          <a:bodyPr/>
          <a:lstStyle/>
          <a:p>
            <a:fld id="{63D99859-BB6C-4BD5-9895-581E74B64470}" type="datetimeFigureOut">
              <a:rPr lang="es-ES" smtClean="0"/>
              <a:t>29/05/2019</a:t>
            </a:fld>
            <a:endParaRPr lang="es-ES"/>
          </a:p>
        </p:txBody>
      </p:sp>
      <p:sp>
        <p:nvSpPr>
          <p:cNvPr id="4" name="Marcador de pie de página 3">
            <a:extLst>
              <a:ext uri="{FF2B5EF4-FFF2-40B4-BE49-F238E27FC236}">
                <a16:creationId xmlns:a16="http://schemas.microsoft.com/office/drawing/2014/main" id="{90CBB9E5-58A8-4A66-9E46-C82239F56638}"/>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08B938AA-3E09-4688-8EA9-943DF94B21A1}"/>
              </a:ext>
            </a:extLst>
          </p:cNvPr>
          <p:cNvSpPr>
            <a:spLocks noGrp="1"/>
          </p:cNvSpPr>
          <p:nvPr>
            <p:ph type="sldNum" sz="quarter" idx="12"/>
          </p:nvPr>
        </p:nvSpPr>
        <p:spPr/>
        <p:txBody>
          <a:bodyPr/>
          <a:lstStyle/>
          <a:p>
            <a:fld id="{BCA20A6A-000B-4CE6-A1A0-BC0465057ACE}" type="slidenum">
              <a:rPr lang="es-ES" smtClean="0"/>
              <a:t>‹Nº›</a:t>
            </a:fld>
            <a:endParaRPr lang="es-ES"/>
          </a:p>
        </p:txBody>
      </p:sp>
    </p:spTree>
    <p:extLst>
      <p:ext uri="{BB962C8B-B14F-4D97-AF65-F5344CB8AC3E}">
        <p14:creationId xmlns:p14="http://schemas.microsoft.com/office/powerpoint/2010/main" val="721877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059BC66-FA4D-4063-BCE4-664F81C66ADC}"/>
              </a:ext>
            </a:extLst>
          </p:cNvPr>
          <p:cNvSpPr>
            <a:spLocks noGrp="1"/>
          </p:cNvSpPr>
          <p:nvPr>
            <p:ph type="dt" sz="half" idx="10"/>
          </p:nvPr>
        </p:nvSpPr>
        <p:spPr/>
        <p:txBody>
          <a:bodyPr/>
          <a:lstStyle/>
          <a:p>
            <a:fld id="{63D99859-BB6C-4BD5-9895-581E74B64470}" type="datetimeFigureOut">
              <a:rPr lang="es-ES" smtClean="0"/>
              <a:t>29/05/2019</a:t>
            </a:fld>
            <a:endParaRPr lang="es-ES"/>
          </a:p>
        </p:txBody>
      </p:sp>
      <p:sp>
        <p:nvSpPr>
          <p:cNvPr id="3" name="Marcador de pie de página 2">
            <a:extLst>
              <a:ext uri="{FF2B5EF4-FFF2-40B4-BE49-F238E27FC236}">
                <a16:creationId xmlns:a16="http://schemas.microsoft.com/office/drawing/2014/main" id="{8819761A-63BA-4E07-8013-9503F6A1C592}"/>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01DE1B93-1A0C-4884-829A-18E124D5B756}"/>
              </a:ext>
            </a:extLst>
          </p:cNvPr>
          <p:cNvSpPr>
            <a:spLocks noGrp="1"/>
          </p:cNvSpPr>
          <p:nvPr>
            <p:ph type="sldNum" sz="quarter" idx="12"/>
          </p:nvPr>
        </p:nvSpPr>
        <p:spPr/>
        <p:txBody>
          <a:bodyPr/>
          <a:lstStyle/>
          <a:p>
            <a:fld id="{BCA20A6A-000B-4CE6-A1A0-BC0465057ACE}" type="slidenum">
              <a:rPr lang="es-ES" smtClean="0"/>
              <a:t>‹Nº›</a:t>
            </a:fld>
            <a:endParaRPr lang="es-ES"/>
          </a:p>
        </p:txBody>
      </p:sp>
    </p:spTree>
    <p:extLst>
      <p:ext uri="{BB962C8B-B14F-4D97-AF65-F5344CB8AC3E}">
        <p14:creationId xmlns:p14="http://schemas.microsoft.com/office/powerpoint/2010/main" val="4036006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002D6-1394-4F5E-98BE-D96516FE44C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CCE00A2-F79A-4DE4-A09B-04CE7314E0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69D33E63-A6C9-4E16-B9C0-20B13D97DB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76CE4AFC-D0D0-439E-8719-1AE46F07832F}"/>
              </a:ext>
            </a:extLst>
          </p:cNvPr>
          <p:cNvSpPr>
            <a:spLocks noGrp="1"/>
          </p:cNvSpPr>
          <p:nvPr>
            <p:ph type="dt" sz="half" idx="10"/>
          </p:nvPr>
        </p:nvSpPr>
        <p:spPr/>
        <p:txBody>
          <a:bodyPr/>
          <a:lstStyle/>
          <a:p>
            <a:fld id="{63D99859-BB6C-4BD5-9895-581E74B64470}" type="datetimeFigureOut">
              <a:rPr lang="es-ES" smtClean="0"/>
              <a:t>29/05/2019</a:t>
            </a:fld>
            <a:endParaRPr lang="es-ES"/>
          </a:p>
        </p:txBody>
      </p:sp>
      <p:sp>
        <p:nvSpPr>
          <p:cNvPr id="6" name="Marcador de pie de página 5">
            <a:extLst>
              <a:ext uri="{FF2B5EF4-FFF2-40B4-BE49-F238E27FC236}">
                <a16:creationId xmlns:a16="http://schemas.microsoft.com/office/drawing/2014/main" id="{77D71ADD-F0C4-4CA9-9997-325CDB4E442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E0FA900-15A6-496C-84C3-06364067DFB1}"/>
              </a:ext>
            </a:extLst>
          </p:cNvPr>
          <p:cNvSpPr>
            <a:spLocks noGrp="1"/>
          </p:cNvSpPr>
          <p:nvPr>
            <p:ph type="sldNum" sz="quarter" idx="12"/>
          </p:nvPr>
        </p:nvSpPr>
        <p:spPr/>
        <p:txBody>
          <a:bodyPr/>
          <a:lstStyle/>
          <a:p>
            <a:fld id="{BCA20A6A-000B-4CE6-A1A0-BC0465057ACE}" type="slidenum">
              <a:rPr lang="es-ES" smtClean="0"/>
              <a:t>‹Nº›</a:t>
            </a:fld>
            <a:endParaRPr lang="es-ES"/>
          </a:p>
        </p:txBody>
      </p:sp>
    </p:spTree>
    <p:extLst>
      <p:ext uri="{BB962C8B-B14F-4D97-AF65-F5344CB8AC3E}">
        <p14:creationId xmlns:p14="http://schemas.microsoft.com/office/powerpoint/2010/main" val="526854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C20C18-8237-479B-A57C-4005EFA6545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BF428522-7C4A-4702-9A96-40A29C439B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DA11DAB4-3176-45EE-9A2C-FDEA43CB10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877774DF-F8BA-4D42-8615-216A7882C705}"/>
              </a:ext>
            </a:extLst>
          </p:cNvPr>
          <p:cNvSpPr>
            <a:spLocks noGrp="1"/>
          </p:cNvSpPr>
          <p:nvPr>
            <p:ph type="dt" sz="half" idx="10"/>
          </p:nvPr>
        </p:nvSpPr>
        <p:spPr/>
        <p:txBody>
          <a:bodyPr/>
          <a:lstStyle/>
          <a:p>
            <a:fld id="{63D99859-BB6C-4BD5-9895-581E74B64470}" type="datetimeFigureOut">
              <a:rPr lang="es-ES" smtClean="0"/>
              <a:t>29/05/2019</a:t>
            </a:fld>
            <a:endParaRPr lang="es-ES"/>
          </a:p>
        </p:txBody>
      </p:sp>
      <p:sp>
        <p:nvSpPr>
          <p:cNvPr id="6" name="Marcador de pie de página 5">
            <a:extLst>
              <a:ext uri="{FF2B5EF4-FFF2-40B4-BE49-F238E27FC236}">
                <a16:creationId xmlns:a16="http://schemas.microsoft.com/office/drawing/2014/main" id="{2052B6B3-EE14-4BC0-ACDA-2C9086E8715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520D6FC-B3ED-4AD3-AC87-905DAE9997CE}"/>
              </a:ext>
            </a:extLst>
          </p:cNvPr>
          <p:cNvSpPr>
            <a:spLocks noGrp="1"/>
          </p:cNvSpPr>
          <p:nvPr>
            <p:ph type="sldNum" sz="quarter" idx="12"/>
          </p:nvPr>
        </p:nvSpPr>
        <p:spPr/>
        <p:txBody>
          <a:bodyPr/>
          <a:lstStyle/>
          <a:p>
            <a:fld id="{BCA20A6A-000B-4CE6-A1A0-BC0465057ACE}" type="slidenum">
              <a:rPr lang="es-ES" smtClean="0"/>
              <a:t>‹Nº›</a:t>
            </a:fld>
            <a:endParaRPr lang="es-ES"/>
          </a:p>
        </p:txBody>
      </p:sp>
    </p:spTree>
    <p:extLst>
      <p:ext uri="{BB962C8B-B14F-4D97-AF65-F5344CB8AC3E}">
        <p14:creationId xmlns:p14="http://schemas.microsoft.com/office/powerpoint/2010/main" val="928779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2562CBE-26BA-4398-AADF-78AD9648A0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D6544E1-4704-4E61-B342-7C41C38C59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6E16E74-7954-4DCD-A1AB-44FE3E5931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D99859-BB6C-4BD5-9895-581E74B64470}" type="datetimeFigureOut">
              <a:rPr lang="es-ES" smtClean="0"/>
              <a:t>29/05/2019</a:t>
            </a:fld>
            <a:endParaRPr lang="es-ES"/>
          </a:p>
        </p:txBody>
      </p:sp>
      <p:sp>
        <p:nvSpPr>
          <p:cNvPr id="5" name="Marcador de pie de página 4">
            <a:extLst>
              <a:ext uri="{FF2B5EF4-FFF2-40B4-BE49-F238E27FC236}">
                <a16:creationId xmlns:a16="http://schemas.microsoft.com/office/drawing/2014/main" id="{933CA94B-0F9A-4D53-A5DB-96B8190F5A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9F63F4B0-D01E-4D8B-88A2-2F638D0641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20A6A-000B-4CE6-A1A0-BC0465057ACE}" type="slidenum">
              <a:rPr lang="es-ES" smtClean="0"/>
              <a:t>‹Nº›</a:t>
            </a:fld>
            <a:endParaRPr lang="es-ES"/>
          </a:p>
        </p:txBody>
      </p:sp>
    </p:spTree>
    <p:extLst>
      <p:ext uri="{BB962C8B-B14F-4D97-AF65-F5344CB8AC3E}">
        <p14:creationId xmlns:p14="http://schemas.microsoft.com/office/powerpoint/2010/main" val="2818279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9.svg" /><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image" Target="../media/image2.png" /><Relationship Id="rId1" Type="http://schemas.openxmlformats.org/officeDocument/2006/relationships/slideLayout" Target="../slideLayouts/slideLayout2.xml" /><Relationship Id="rId4" Type="http://schemas.openxmlformats.org/officeDocument/2006/relationships/image" Target="../media/image4.jpg" /></Relationships>
</file>

<file path=ppt/slides/_rels/slide3.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image" Target="../media/image5.jpg" /><Relationship Id="rId1" Type="http://schemas.openxmlformats.org/officeDocument/2006/relationships/slideLayout" Target="../slideLayouts/slideLayout2.xml" /><Relationship Id="rId4" Type="http://schemas.openxmlformats.org/officeDocument/2006/relationships/image" Target="../media/image7.jpg" /></Relationships>
</file>

<file path=ppt/slides/_rels/slide4.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image" Target="../media/image8.jpg" /><Relationship Id="rId1" Type="http://schemas.openxmlformats.org/officeDocument/2006/relationships/slideLayout" Target="../slideLayouts/slideLayout2.xml" /><Relationship Id="rId4" Type="http://schemas.openxmlformats.org/officeDocument/2006/relationships/image" Target="../media/image10.jpg" /></Relationships>
</file>

<file path=ppt/slides/_rels/slide5.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13.svg"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5.svg" /><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6.jp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7.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B85060F-6DBA-4D3D-8783-D289B703B4C7}"/>
              </a:ext>
            </a:extLst>
          </p:cNvPr>
          <p:cNvSpPr>
            <a:spLocks noGrp="1"/>
          </p:cNvSpPr>
          <p:nvPr>
            <p:ph type="ctrTitle"/>
          </p:nvPr>
        </p:nvSpPr>
        <p:spPr>
          <a:xfrm>
            <a:off x="6746628" y="1783959"/>
            <a:ext cx="4645250" cy="2889114"/>
          </a:xfrm>
        </p:spPr>
        <p:txBody>
          <a:bodyPr anchor="b">
            <a:normAutofit/>
          </a:bodyPr>
          <a:lstStyle/>
          <a:p>
            <a:pPr algn="l"/>
            <a:r>
              <a:rPr lang="es-ES" sz="3300">
                <a:solidFill>
                  <a:schemeClr val="bg1"/>
                </a:solidFill>
              </a:rPr>
              <a:t>Miembros del “TEAM X”:</a:t>
            </a:r>
            <a:br>
              <a:rPr lang="es-ES" sz="3300">
                <a:solidFill>
                  <a:schemeClr val="bg1"/>
                </a:solidFill>
              </a:rPr>
            </a:br>
            <a:r>
              <a:rPr lang="es-ES" sz="3300">
                <a:solidFill>
                  <a:schemeClr val="bg1"/>
                </a:solidFill>
              </a:rPr>
              <a:t>Ing. Ricardo Vilchis Tomás</a:t>
            </a:r>
            <a:br>
              <a:rPr lang="es-ES" sz="3300">
                <a:solidFill>
                  <a:schemeClr val="bg1"/>
                </a:solidFill>
              </a:rPr>
            </a:br>
            <a:r>
              <a:rPr lang="es-ES" sz="3300">
                <a:solidFill>
                  <a:schemeClr val="bg1"/>
                </a:solidFill>
              </a:rPr>
              <a:t>Ing. Armando Uribe Serralde</a:t>
            </a:r>
            <a:br>
              <a:rPr lang="es-ES" sz="3300">
                <a:solidFill>
                  <a:schemeClr val="bg1"/>
                </a:solidFill>
              </a:rPr>
            </a:br>
            <a:br>
              <a:rPr lang="es-ES" sz="3300">
                <a:solidFill>
                  <a:schemeClr val="bg1"/>
                </a:solidFill>
              </a:rPr>
            </a:br>
            <a:endParaRPr lang="es-ES" sz="3300">
              <a:solidFill>
                <a:schemeClr val="bg1"/>
              </a:solidFill>
            </a:endParaRPr>
          </a:p>
        </p:txBody>
      </p:sp>
      <p:sp>
        <p:nvSpPr>
          <p:cNvPr id="3" name="Subtítulo 2">
            <a:extLst>
              <a:ext uri="{FF2B5EF4-FFF2-40B4-BE49-F238E27FC236}">
                <a16:creationId xmlns:a16="http://schemas.microsoft.com/office/drawing/2014/main" id="{08F948D8-128D-4F85-B519-5066EDEF830F}"/>
              </a:ext>
            </a:extLst>
          </p:cNvPr>
          <p:cNvSpPr>
            <a:spLocks noGrp="1"/>
          </p:cNvSpPr>
          <p:nvPr>
            <p:ph type="subTitle" idx="1"/>
          </p:nvPr>
        </p:nvSpPr>
        <p:spPr>
          <a:xfrm>
            <a:off x="6746627" y="4750893"/>
            <a:ext cx="4645250" cy="1147863"/>
          </a:xfrm>
        </p:spPr>
        <p:txBody>
          <a:bodyPr anchor="t">
            <a:normAutofit/>
          </a:bodyPr>
          <a:lstStyle/>
          <a:p>
            <a:pPr algn="l"/>
            <a:endParaRPr lang="es-ES" sz="2000">
              <a:solidFill>
                <a:schemeClr val="bg1"/>
              </a:solidFill>
            </a:endParaRPr>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Imagen 4" descr="Imagen que contiene captura de pantalla&#10;&#10;Descripción generada con confianza alta">
            <a:extLst>
              <a:ext uri="{FF2B5EF4-FFF2-40B4-BE49-F238E27FC236}">
                <a16:creationId xmlns:a16="http://schemas.microsoft.com/office/drawing/2014/main" id="{F668C511-CB23-40F0-BEAF-A12BDB6688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382" y="792848"/>
            <a:ext cx="4047843" cy="3904132"/>
          </a:xfrm>
          <a:prstGeom prst="rect">
            <a:avLst/>
          </a:prstGeom>
        </p:spPr>
      </p:pic>
    </p:spTree>
    <p:extLst>
      <p:ext uri="{BB962C8B-B14F-4D97-AF65-F5344CB8AC3E}">
        <p14:creationId xmlns:p14="http://schemas.microsoft.com/office/powerpoint/2010/main" val="304725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4C075C-50D3-4E8F-91FB-A864FD489DC4}"/>
              </a:ext>
            </a:extLst>
          </p:cNvPr>
          <p:cNvSpPr>
            <a:spLocks noGrp="1"/>
          </p:cNvSpPr>
          <p:nvPr>
            <p:ph type="title"/>
          </p:nvPr>
        </p:nvSpPr>
        <p:spPr>
          <a:xfrm>
            <a:off x="929362" y="4512707"/>
            <a:ext cx="5820779" cy="1325563"/>
          </a:xfrm>
        </p:spPr>
        <p:txBody>
          <a:bodyPr>
            <a:normAutofit/>
          </a:bodyPr>
          <a:lstStyle/>
          <a:p>
            <a:r>
              <a:rPr lang="es-ES" dirty="0"/>
              <a:t>Por su atención, gracias</a:t>
            </a:r>
          </a:p>
        </p:txBody>
      </p:sp>
      <p:sp>
        <p:nvSpPr>
          <p:cNvPr id="3" name="Marcador de contenido 2">
            <a:extLst>
              <a:ext uri="{FF2B5EF4-FFF2-40B4-BE49-F238E27FC236}">
                <a16:creationId xmlns:a16="http://schemas.microsoft.com/office/drawing/2014/main" id="{1780BD64-4434-4FD9-9CCA-428E7D5744F2}"/>
              </a:ext>
            </a:extLst>
          </p:cNvPr>
          <p:cNvSpPr>
            <a:spLocks noGrp="1"/>
          </p:cNvSpPr>
          <p:nvPr>
            <p:ph idx="1"/>
          </p:nvPr>
        </p:nvSpPr>
        <p:spPr>
          <a:xfrm>
            <a:off x="762000" y="2279018"/>
            <a:ext cx="5314543" cy="3375920"/>
          </a:xfrm>
        </p:spPr>
        <p:txBody>
          <a:bodyPr anchor="t">
            <a:normAutofit/>
          </a:bodyPr>
          <a:lstStyle/>
          <a:p>
            <a:r>
              <a:rPr lang="es-MX" sz="3200" dirty="0"/>
              <a:t>“Cuando entendemos que no está funcionando, es cuando comienza a funcionar”</a:t>
            </a:r>
            <a:endParaRPr lang="es-ES" sz="3200" dirty="0"/>
          </a:p>
          <a:p>
            <a:endParaRPr lang="es-ES" sz="1800" dirty="0"/>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a:extLst>
              <a:ext uri="{FF2B5EF4-FFF2-40B4-BE49-F238E27FC236}">
                <a16:creationId xmlns:a16="http://schemas.microsoft.com/office/drawing/2014/main" id="{35DD55B9-F234-4105-B751-E6739981B0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4057" y="643002"/>
            <a:ext cx="3796790" cy="3796790"/>
          </a:xfrm>
          <a:prstGeom prst="rect">
            <a:avLst/>
          </a:prstGeom>
        </p:spPr>
      </p:pic>
    </p:spTree>
    <p:extLst>
      <p:ext uri="{BB962C8B-B14F-4D97-AF65-F5344CB8AC3E}">
        <p14:creationId xmlns:p14="http://schemas.microsoft.com/office/powerpoint/2010/main" val="295196859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CE3FB304-CEFA-4149-B958-4343C82663F5}"/>
              </a:ext>
            </a:extLst>
          </p:cNvPr>
          <p:cNvSpPr>
            <a:spLocks noGrp="1"/>
          </p:cNvSpPr>
          <p:nvPr>
            <p:ph type="title"/>
          </p:nvPr>
        </p:nvSpPr>
        <p:spPr>
          <a:xfrm>
            <a:off x="3043403" y="679096"/>
            <a:ext cx="6105194" cy="2031055"/>
          </a:xfrm>
        </p:spPr>
        <p:txBody>
          <a:bodyPr vert="horz" lIns="91440" tIns="45720" rIns="91440" bIns="45720" rtlCol="0" anchor="b">
            <a:normAutofit/>
          </a:bodyPr>
          <a:lstStyle/>
          <a:p>
            <a:pPr algn="ctr"/>
            <a:r>
              <a:rPr lang="en-US" sz="6000" b="1" kern="1200" dirty="0">
                <a:solidFill>
                  <a:srgbClr val="FFFFFF"/>
                </a:solidFill>
                <a:latin typeface="+mj-lt"/>
                <a:ea typeface="+mj-ea"/>
                <a:cs typeface="+mj-cs"/>
              </a:rPr>
              <a:t>¿</a:t>
            </a:r>
            <a:r>
              <a:rPr lang="en-US" sz="6000" b="1" kern="1200" dirty="0" err="1">
                <a:solidFill>
                  <a:srgbClr val="FFFFFF"/>
                </a:solidFill>
                <a:latin typeface="+mj-lt"/>
                <a:ea typeface="+mj-ea"/>
                <a:cs typeface="+mj-cs"/>
              </a:rPr>
              <a:t>Quiénes</a:t>
            </a:r>
            <a:r>
              <a:rPr lang="en-US" sz="6000" b="1" kern="1200" dirty="0">
                <a:solidFill>
                  <a:srgbClr val="FFFFFF"/>
                </a:solidFill>
                <a:latin typeface="+mj-lt"/>
                <a:ea typeface="+mj-ea"/>
                <a:cs typeface="+mj-cs"/>
              </a:rPr>
              <a:t> </a:t>
            </a:r>
            <a:r>
              <a:rPr lang="en-US" sz="6000" b="1" kern="1200" dirty="0" err="1">
                <a:solidFill>
                  <a:srgbClr val="FFFFFF"/>
                </a:solidFill>
                <a:latin typeface="+mj-lt"/>
                <a:ea typeface="+mj-ea"/>
                <a:cs typeface="+mj-cs"/>
              </a:rPr>
              <a:t>somos</a:t>
            </a:r>
            <a:r>
              <a:rPr lang="en-US" sz="6000" b="1" kern="1200" dirty="0">
                <a:solidFill>
                  <a:srgbClr val="FFFFFF"/>
                </a:solidFill>
                <a:latin typeface="+mj-lt"/>
                <a:ea typeface="+mj-ea"/>
                <a:cs typeface="+mj-cs"/>
              </a:rPr>
              <a:t>?</a:t>
            </a:r>
            <a:br>
              <a:rPr lang="en-US" sz="6000" kern="1200" dirty="0">
                <a:solidFill>
                  <a:srgbClr val="FFFFFF"/>
                </a:solidFill>
                <a:latin typeface="+mj-lt"/>
                <a:ea typeface="+mj-ea"/>
                <a:cs typeface="+mj-cs"/>
              </a:rPr>
            </a:br>
            <a:endParaRPr lang="en-US" sz="6000" kern="1200" dirty="0">
              <a:solidFill>
                <a:srgbClr val="FFFFFF"/>
              </a:solidFill>
              <a:latin typeface="+mj-lt"/>
              <a:ea typeface="+mj-ea"/>
              <a:cs typeface="+mj-cs"/>
            </a:endParaRPr>
          </a:p>
        </p:txBody>
      </p:sp>
      <p:sp>
        <p:nvSpPr>
          <p:cNvPr id="4" name="Rectángulo 3">
            <a:extLst>
              <a:ext uri="{FF2B5EF4-FFF2-40B4-BE49-F238E27FC236}">
                <a16:creationId xmlns:a16="http://schemas.microsoft.com/office/drawing/2014/main" id="{4B78AE45-F4F6-463F-95BD-EFB08E167159}"/>
              </a:ext>
            </a:extLst>
          </p:cNvPr>
          <p:cNvSpPr/>
          <p:nvPr/>
        </p:nvSpPr>
        <p:spPr>
          <a:xfrm>
            <a:off x="3052597" y="2063820"/>
            <a:ext cx="6096000" cy="1200329"/>
          </a:xfrm>
          <a:prstGeom prst="rect">
            <a:avLst/>
          </a:prstGeom>
        </p:spPr>
        <p:txBody>
          <a:bodyPr>
            <a:spAutoFit/>
          </a:bodyPr>
          <a:lstStyle/>
          <a:p>
            <a:r>
              <a:rPr lang="es-MX"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a:t>
            </a:r>
            <a:r>
              <a:rPr lang="es-MX" dirty="0" err="1">
                <a:solidFill>
                  <a:schemeClr val="bg1"/>
                </a:solidFill>
                <a:latin typeface="Century Gothic" panose="020B0502020202020204" pitchFamily="34" charset="0"/>
                <a:ea typeface="Calibri" panose="020F0502020204030204" pitchFamily="34" charset="0"/>
                <a:cs typeface="Times New Roman" panose="02020603050405020304" pitchFamily="18" charset="0"/>
              </a:rPr>
              <a:t>Services</a:t>
            </a:r>
            <a:r>
              <a:rPr lang="es-MX"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 &amp; </a:t>
            </a:r>
            <a:r>
              <a:rPr lang="es-MX" dirty="0" err="1">
                <a:solidFill>
                  <a:schemeClr val="bg1"/>
                </a:solidFill>
                <a:latin typeface="Century Gothic" panose="020B0502020202020204" pitchFamily="34" charset="0"/>
                <a:ea typeface="Calibri" panose="020F0502020204030204" pitchFamily="34" charset="0"/>
                <a:cs typeface="Times New Roman" panose="02020603050405020304" pitchFamily="18" charset="0"/>
              </a:rPr>
              <a:t>Tech</a:t>
            </a:r>
            <a:r>
              <a:rPr lang="es-MX"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 es una empresa de prestigio en el campo de la tecnología y prestación de servicios </a:t>
            </a:r>
            <a:r>
              <a:rPr lang="es-ES"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principalmente marketing y desarrollo e innovación de servicios digitales.</a:t>
            </a:r>
            <a:endParaRPr lang="es-ES" dirty="0">
              <a:solidFill>
                <a:schemeClr val="bg1"/>
              </a:solidFill>
            </a:endParaRPr>
          </a:p>
        </p:txBody>
      </p:sp>
      <p:pic>
        <p:nvPicPr>
          <p:cNvPr id="6" name="Imagen 5" descr="Imagen que contiene interior, pared, persona&#10;&#10;Descripción generada con confianza muy alta">
            <a:extLst>
              <a:ext uri="{FF2B5EF4-FFF2-40B4-BE49-F238E27FC236}">
                <a16:creationId xmlns:a16="http://schemas.microsoft.com/office/drawing/2014/main" id="{C651B7A8-FB8D-4CEC-A2C0-F28B1397FC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3853" y="4094875"/>
            <a:ext cx="3051198" cy="2335776"/>
          </a:xfrm>
          <a:prstGeom prst="rect">
            <a:avLst/>
          </a:prstGeom>
        </p:spPr>
      </p:pic>
      <p:pic>
        <p:nvPicPr>
          <p:cNvPr id="9" name="Imagen 8" descr="Imagen que contiene reloj, objeto&#10;&#10;Descripción generada con confianza muy alta">
            <a:extLst>
              <a:ext uri="{FF2B5EF4-FFF2-40B4-BE49-F238E27FC236}">
                <a16:creationId xmlns:a16="http://schemas.microsoft.com/office/drawing/2014/main" id="{B52BE82B-00F7-433F-A773-2FB0E7ED74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784" y="4094875"/>
            <a:ext cx="3885050" cy="2285280"/>
          </a:xfrm>
          <a:prstGeom prst="rect">
            <a:avLst/>
          </a:prstGeom>
        </p:spPr>
      </p:pic>
    </p:spTree>
    <p:extLst>
      <p:ext uri="{BB962C8B-B14F-4D97-AF65-F5344CB8AC3E}">
        <p14:creationId xmlns:p14="http://schemas.microsoft.com/office/powerpoint/2010/main" val="572130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2"/>
            <a:ext cx="4182520" cy="3603164"/>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99C2C952-B781-44FF-B96A-F1EF07C39CA3}"/>
              </a:ext>
            </a:extLst>
          </p:cNvPr>
          <p:cNvSpPr>
            <a:spLocks noGrp="1"/>
          </p:cNvSpPr>
          <p:nvPr>
            <p:ph type="title"/>
          </p:nvPr>
        </p:nvSpPr>
        <p:spPr>
          <a:xfrm>
            <a:off x="774700" y="762000"/>
            <a:ext cx="3595973" cy="3018430"/>
          </a:xfrm>
        </p:spPr>
        <p:txBody>
          <a:bodyPr>
            <a:normAutofit/>
          </a:bodyPr>
          <a:lstStyle/>
          <a:p>
            <a:r>
              <a:rPr lang="es-ES" sz="1400">
                <a:solidFill>
                  <a:srgbClr val="FFFFFF"/>
                </a:solidFill>
              </a:rPr>
              <a:t>Prestar servicios digitales para empresas grandes medianas o pequeñas así como ofrecer marketing y un medio digital para poder crecer, ofrecer sus servicios y vender sus productos eficientemente, además de llevar y establecer nuevas relaciones con futuros clientes, adaptarse a las necesidades de la empresa que requiera nuestros servicios y tecnología, así como apoyar el desarrollo y crecimiento de los productos/servicios que cualquier empresa, ya sea grande o pequeña requiera vender, promocionar y planificar para distribución.</a:t>
            </a:r>
          </a:p>
        </p:txBody>
      </p:sp>
      <p:sp>
        <p:nvSpPr>
          <p:cNvPr id="22" name="Rectangle 2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836" y="450221"/>
            <a:ext cx="4899923"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pic>
        <p:nvPicPr>
          <p:cNvPr id="9" name="Marcador de contenido 8">
            <a:extLst>
              <a:ext uri="{FF2B5EF4-FFF2-40B4-BE49-F238E27FC236}">
                <a16:creationId xmlns:a16="http://schemas.microsoft.com/office/drawing/2014/main" id="{A4E81C6E-E3A4-4727-B980-DCE53F6F4C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9453" y="469899"/>
            <a:ext cx="3868616" cy="3583488"/>
          </a:xfrm>
        </p:spPr>
      </p:pic>
      <p:sp>
        <p:nvSpPr>
          <p:cNvPr id="37" name="Rectangle 23">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5866" y="450221"/>
            <a:ext cx="1868033" cy="3603165"/>
          </a:xfrm>
          <a:prstGeom prst="rect">
            <a:avLst/>
          </a:prstGeom>
          <a:solidFill>
            <a:srgbClr val="8F5D5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5" name="Marcador de contenido 5">
            <a:extLst>
              <a:ext uri="{FF2B5EF4-FFF2-40B4-BE49-F238E27FC236}">
                <a16:creationId xmlns:a16="http://schemas.microsoft.com/office/drawing/2014/main" id="{5093D284-2469-4A19-9793-F8C39CD43C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542" y="4214253"/>
            <a:ext cx="4120975" cy="2173848"/>
          </a:xfrm>
          <a:prstGeom prst="rect">
            <a:avLst/>
          </a:prstGeom>
        </p:spPr>
      </p:pic>
      <p:sp>
        <p:nvSpPr>
          <p:cNvPr id="26" name="Rectangle 25">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3746" y="4214253"/>
            <a:ext cx="1868033" cy="2173848"/>
          </a:xfrm>
          <a:prstGeom prst="rect">
            <a:avLst/>
          </a:prstGeom>
          <a:solidFill>
            <a:srgbClr val="63D8E8"/>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Rectángulo 3">
            <a:extLst>
              <a:ext uri="{FF2B5EF4-FFF2-40B4-BE49-F238E27FC236}">
                <a16:creationId xmlns:a16="http://schemas.microsoft.com/office/drawing/2014/main" id="{0E0932C7-7CFF-4613-8B8E-29EE6577925F}"/>
              </a:ext>
            </a:extLst>
          </p:cNvPr>
          <p:cNvSpPr/>
          <p:nvPr/>
        </p:nvSpPr>
        <p:spPr>
          <a:xfrm>
            <a:off x="640079" y="695980"/>
            <a:ext cx="1353256" cy="523220"/>
          </a:xfrm>
          <a:prstGeom prst="rect">
            <a:avLst/>
          </a:prstGeom>
        </p:spPr>
        <p:txBody>
          <a:bodyPr wrap="none">
            <a:spAutoFit/>
          </a:bodyPr>
          <a:lstStyle/>
          <a:p>
            <a:pPr>
              <a:spcAft>
                <a:spcPts val="600"/>
              </a:spcAft>
            </a:pPr>
            <a:r>
              <a:rPr lang="es-ES" sz="2800">
                <a:solidFill>
                  <a:srgbClr val="FFFFFF"/>
                </a:solidFill>
              </a:rPr>
              <a:t>Misión: </a:t>
            </a:r>
            <a:endParaRPr lang="es-ES" sz="2800"/>
          </a:p>
        </p:txBody>
      </p:sp>
      <p:pic>
        <p:nvPicPr>
          <p:cNvPr id="13" name="Imagen 12" descr="Imagen que contiene suelo, amarillo, interior, edificio&#10;&#10;Descripción generada con confianza muy alta">
            <a:extLst>
              <a:ext uri="{FF2B5EF4-FFF2-40B4-BE49-F238E27FC236}">
                <a16:creationId xmlns:a16="http://schemas.microsoft.com/office/drawing/2014/main" id="{F6CB636D-CE1D-451D-B2C3-3CB618247A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9453" y="4214254"/>
            <a:ext cx="3868616" cy="2173848"/>
          </a:xfrm>
          <a:prstGeom prst="rect">
            <a:avLst/>
          </a:prstGeom>
        </p:spPr>
      </p:pic>
    </p:spTree>
    <p:extLst>
      <p:ext uri="{BB962C8B-B14F-4D97-AF65-F5344CB8AC3E}">
        <p14:creationId xmlns:p14="http://schemas.microsoft.com/office/powerpoint/2010/main" val="36144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2"/>
            <a:ext cx="4182520" cy="3603164"/>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CD273CDE-F4C5-43BE-B9B8-87306FA0647F}"/>
              </a:ext>
            </a:extLst>
          </p:cNvPr>
          <p:cNvSpPr>
            <a:spLocks noGrp="1"/>
          </p:cNvSpPr>
          <p:nvPr>
            <p:ph type="title"/>
          </p:nvPr>
        </p:nvSpPr>
        <p:spPr>
          <a:xfrm>
            <a:off x="774700" y="762000"/>
            <a:ext cx="3595973" cy="3018430"/>
          </a:xfrm>
        </p:spPr>
        <p:txBody>
          <a:bodyPr>
            <a:normAutofit/>
          </a:bodyPr>
          <a:lstStyle/>
          <a:p>
            <a:r>
              <a:rPr lang="es-ES" sz="1400">
                <a:solidFill>
                  <a:srgbClr val="FFFFFF"/>
                </a:solidFill>
              </a:rPr>
              <a:t>Visión: </a:t>
            </a:r>
            <a:br>
              <a:rPr lang="es-ES" sz="1400">
                <a:solidFill>
                  <a:srgbClr val="FFFFFF"/>
                </a:solidFill>
              </a:rPr>
            </a:br>
            <a:r>
              <a:rPr lang="es-ES" sz="1400">
                <a:solidFill>
                  <a:srgbClr val="FFFFFF"/>
                </a:solidFill>
              </a:rPr>
              <a:t>Ser la empresa líder en servicios y tecnología digital para el Development de empresas grandes o en crecimiento en Latinoamérica en los próximos 5 años y ser la empresa líder y de renombre de todo el continente en la próxima década, establecer relaciones comerciales con todos nuestros clientes y mantener siempre un estándar de calidad, buscando siempre innovar y mejorar</a:t>
            </a:r>
          </a:p>
        </p:txBody>
      </p:sp>
      <p:sp>
        <p:nvSpPr>
          <p:cNvPr id="22" name="Rectangle 2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836" y="450221"/>
            <a:ext cx="4899923"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pic>
        <p:nvPicPr>
          <p:cNvPr id="7" name="Marcador de contenido 6" descr="Imagen que contiene interior, pared&#10;&#10;Descripción generada con confianza muy alta">
            <a:extLst>
              <a:ext uri="{FF2B5EF4-FFF2-40B4-BE49-F238E27FC236}">
                <a16:creationId xmlns:a16="http://schemas.microsoft.com/office/drawing/2014/main" id="{DCC581B3-F484-4128-ADA5-6903CDF7FA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81998" y="458921"/>
            <a:ext cx="3757598" cy="3497888"/>
          </a:xfrm>
        </p:spPr>
      </p:pic>
      <p:sp>
        <p:nvSpPr>
          <p:cNvPr id="24" name="Rectangle 23">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5866" y="450221"/>
            <a:ext cx="1868033" cy="3603165"/>
          </a:xfrm>
          <a:prstGeom prst="rect">
            <a:avLst/>
          </a:prstGeom>
          <a:solidFill>
            <a:srgbClr val="3F516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5" name="Marcador de contenido 4">
            <a:extLst>
              <a:ext uri="{FF2B5EF4-FFF2-40B4-BE49-F238E27FC236}">
                <a16:creationId xmlns:a16="http://schemas.microsoft.com/office/drawing/2014/main" id="{B02D0C48-97D4-4FD7-8ADA-7931B05DE1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059" y="4214253"/>
            <a:ext cx="4182519" cy="2173848"/>
          </a:xfrm>
          <a:prstGeom prst="rect">
            <a:avLst/>
          </a:prstGeom>
        </p:spPr>
      </p:pic>
      <p:sp>
        <p:nvSpPr>
          <p:cNvPr id="26" name="Rectangle 25">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3746" y="4214253"/>
            <a:ext cx="1868033" cy="2173848"/>
          </a:xfrm>
          <a:prstGeom prst="rect">
            <a:avLst/>
          </a:prstGeom>
          <a:solidFill>
            <a:srgbClr val="558EC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1" name="Imagen 10">
            <a:extLst>
              <a:ext uri="{FF2B5EF4-FFF2-40B4-BE49-F238E27FC236}">
                <a16:creationId xmlns:a16="http://schemas.microsoft.com/office/drawing/2014/main" id="{C1AF17F4-ABE0-4CEA-B1B4-1A496F4EFB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5778" y="4214253"/>
            <a:ext cx="2533650" cy="2173848"/>
          </a:xfrm>
          <a:prstGeom prst="rect">
            <a:avLst/>
          </a:prstGeom>
        </p:spPr>
      </p:pic>
    </p:spTree>
    <p:extLst>
      <p:ext uri="{BB962C8B-B14F-4D97-AF65-F5344CB8AC3E}">
        <p14:creationId xmlns:p14="http://schemas.microsoft.com/office/powerpoint/2010/main" val="1328987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F065CEA-20EA-48AA-9388-7E743CC1D02D}"/>
              </a:ext>
            </a:extLst>
          </p:cNvPr>
          <p:cNvSpPr>
            <a:spLocks noGrp="1"/>
          </p:cNvSpPr>
          <p:nvPr>
            <p:ph type="title"/>
          </p:nvPr>
        </p:nvSpPr>
        <p:spPr>
          <a:xfrm>
            <a:off x="526073" y="4756638"/>
            <a:ext cx="11139854" cy="930447"/>
          </a:xfrm>
        </p:spPr>
        <p:txBody>
          <a:bodyPr vert="horz" lIns="91440" tIns="45720" rIns="91440" bIns="45720" rtlCol="0" anchor="b">
            <a:normAutofit/>
          </a:bodyPr>
          <a:lstStyle/>
          <a:p>
            <a:pPr algn="ctr"/>
            <a:r>
              <a:rPr lang="en-US" sz="1800" kern="1200">
                <a:solidFill>
                  <a:srgbClr val="FFFFFF"/>
                </a:solidFill>
                <a:latin typeface="+mj-lt"/>
                <a:ea typeface="+mj-ea"/>
                <a:cs typeface="+mj-cs"/>
              </a:rPr>
              <a:t>Prototipo de la aplicación</a:t>
            </a:r>
            <a:br>
              <a:rPr lang="en-US" sz="1800" kern="1200">
                <a:solidFill>
                  <a:srgbClr val="FFFFFF"/>
                </a:solidFill>
                <a:latin typeface="+mj-lt"/>
                <a:ea typeface="+mj-ea"/>
                <a:cs typeface="+mj-cs"/>
              </a:rPr>
            </a:br>
            <a:br>
              <a:rPr lang="en-US" sz="1800" kern="1200">
                <a:solidFill>
                  <a:srgbClr val="FFFFFF"/>
                </a:solidFill>
                <a:latin typeface="+mj-lt"/>
                <a:ea typeface="+mj-ea"/>
                <a:cs typeface="+mj-cs"/>
              </a:rPr>
            </a:br>
            <a:r>
              <a:rPr lang="en-US" sz="1800" kern="1200">
                <a:solidFill>
                  <a:srgbClr val="FFFFFF"/>
                </a:solidFill>
                <a:latin typeface="+mj-lt"/>
                <a:ea typeface="+mj-ea"/>
                <a:cs typeface="+mj-cs"/>
              </a:rPr>
              <a:t>      “LIFE X”</a:t>
            </a:r>
          </a:p>
        </p:txBody>
      </p:sp>
      <p:pic>
        <p:nvPicPr>
          <p:cNvPr id="5" name="Imagen 4" descr="Imagen que contiene captura de pantalla&#10;&#10;Descripción generada con confianza muy alta">
            <a:extLst>
              <a:ext uri="{FF2B5EF4-FFF2-40B4-BE49-F238E27FC236}">
                <a16:creationId xmlns:a16="http://schemas.microsoft.com/office/drawing/2014/main" id="{FF1876DB-C503-4CDE-93F0-939BD80AFEF2}"/>
              </a:ext>
            </a:extLst>
          </p:cNvPr>
          <p:cNvPicPr>
            <a:picLocks noChangeAspect="1"/>
          </p:cNvPicPr>
          <p:nvPr/>
        </p:nvPicPr>
        <p:blipFill rotWithShape="1">
          <a:blip r:embed="rId2">
            <a:extLst>
              <a:ext uri="{28A0092B-C50C-407E-A947-70E740481C1C}">
                <a14:useLocalDpi xmlns:a14="http://schemas.microsoft.com/office/drawing/2010/main" val="0"/>
              </a:ext>
            </a:extLst>
          </a:blip>
          <a:srcRect r="2667"/>
          <a:stretch/>
        </p:blipFill>
        <p:spPr>
          <a:xfrm>
            <a:off x="2515008" y="307731"/>
            <a:ext cx="7106885" cy="3997637"/>
          </a:xfrm>
          <a:prstGeom prst="rect">
            <a:avLst/>
          </a:prstGeom>
        </p:spPr>
      </p:pic>
      <p:cxnSp>
        <p:nvCxnSpPr>
          <p:cNvPr id="33" name="Straight Connector 3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766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BE4AD8-71FD-4C99-A0E9-FB05848BC51F}"/>
              </a:ext>
            </a:extLst>
          </p:cNvPr>
          <p:cNvSpPr>
            <a:spLocks noGrp="1"/>
          </p:cNvSpPr>
          <p:nvPr>
            <p:ph type="title"/>
          </p:nvPr>
        </p:nvSpPr>
        <p:spPr>
          <a:xfrm>
            <a:off x="762001" y="803325"/>
            <a:ext cx="5314536" cy="1325563"/>
          </a:xfrm>
        </p:spPr>
        <p:txBody>
          <a:bodyPr>
            <a:normAutofit/>
          </a:bodyPr>
          <a:lstStyle/>
          <a:p>
            <a:r>
              <a:rPr lang="es-MX" b="1"/>
              <a:t>¿Qué satisface la App?: </a:t>
            </a:r>
            <a:endParaRPr lang="es-ES"/>
          </a:p>
        </p:txBody>
      </p:sp>
      <p:sp>
        <p:nvSpPr>
          <p:cNvPr id="3" name="Marcador de contenido 2">
            <a:extLst>
              <a:ext uri="{FF2B5EF4-FFF2-40B4-BE49-F238E27FC236}">
                <a16:creationId xmlns:a16="http://schemas.microsoft.com/office/drawing/2014/main" id="{FFC4A293-8D02-4F3F-B05D-F7BAED99EC1D}"/>
              </a:ext>
            </a:extLst>
          </p:cNvPr>
          <p:cNvSpPr>
            <a:spLocks noGrp="1"/>
          </p:cNvSpPr>
          <p:nvPr>
            <p:ph idx="1"/>
          </p:nvPr>
        </p:nvSpPr>
        <p:spPr>
          <a:xfrm>
            <a:off x="762000" y="2279018"/>
            <a:ext cx="5314543" cy="3375920"/>
          </a:xfrm>
        </p:spPr>
        <p:txBody>
          <a:bodyPr anchor="t">
            <a:normAutofit/>
          </a:bodyPr>
          <a:lstStyle/>
          <a:p>
            <a:r>
              <a:rPr lang="es-ES" sz="1800" dirty="0"/>
              <a:t>La app satisface tres puntos importantes:</a:t>
            </a:r>
          </a:p>
          <a:p>
            <a:r>
              <a:rPr lang="es-ES" sz="1800" dirty="0"/>
              <a:t>Satisface un problema de salud para el público general ya que mejora la salud de quien la utilice </a:t>
            </a:r>
          </a:p>
          <a:p>
            <a:r>
              <a:rPr lang="es-ES" sz="1800" dirty="0"/>
              <a:t> Le da prestigio e incrementa las ventas y popularidad de su empresa</a:t>
            </a:r>
          </a:p>
          <a:p>
            <a:r>
              <a:rPr lang="es-ES" sz="1800" dirty="0"/>
              <a:t> Al “</a:t>
            </a:r>
            <a:r>
              <a:rPr lang="es-ES" sz="1800" dirty="0" err="1"/>
              <a:t>Team</a:t>
            </a:r>
            <a:r>
              <a:rPr lang="es-ES" sz="1800" dirty="0"/>
              <a:t> X” tanto como a “</a:t>
            </a:r>
            <a:r>
              <a:rPr lang="es-ES" sz="1800" dirty="0" err="1"/>
              <a:t>Services</a:t>
            </a:r>
            <a:r>
              <a:rPr lang="es-ES" sz="1800" dirty="0"/>
              <a:t> &amp; </a:t>
            </a:r>
            <a:r>
              <a:rPr lang="es-ES" sz="1800" dirty="0" err="1"/>
              <a:t>Tech</a:t>
            </a:r>
            <a:r>
              <a:rPr lang="es-ES" sz="1800" dirty="0"/>
              <a:t> Company” nos da más reconocimiento y un nuevo socio comercial a nuestra lista de relaciones comerciales, por lo que es tan importante para nosotros como para ustedes que la aplicación tenga un gran éxito.</a:t>
            </a:r>
          </a:p>
        </p:txBody>
      </p:sp>
      <p:sp>
        <p:nvSpPr>
          <p:cNvPr id="17" name="Freeform: Shape 16">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Graphic 13">
            <a:extLst>
              <a:ext uri="{FF2B5EF4-FFF2-40B4-BE49-F238E27FC236}">
                <a16:creationId xmlns:a16="http://schemas.microsoft.com/office/drawing/2014/main" id="{8A511AF5-9FC3-4223-A4DF-E3F551EEA0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4057" y="643002"/>
            <a:ext cx="3796790" cy="3796790"/>
          </a:xfrm>
          <a:prstGeom prst="rect">
            <a:avLst/>
          </a:prstGeom>
        </p:spPr>
      </p:pic>
    </p:spTree>
    <p:extLst>
      <p:ext uri="{BB962C8B-B14F-4D97-AF65-F5344CB8AC3E}">
        <p14:creationId xmlns:p14="http://schemas.microsoft.com/office/powerpoint/2010/main" val="19742803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A8D774-EE00-431C-BE44-1E4236A3E80A}"/>
              </a:ext>
            </a:extLst>
          </p:cNvPr>
          <p:cNvSpPr>
            <a:spLocks noGrp="1"/>
          </p:cNvSpPr>
          <p:nvPr>
            <p:ph type="title"/>
          </p:nvPr>
        </p:nvSpPr>
        <p:spPr>
          <a:xfrm>
            <a:off x="6053668" y="803325"/>
            <a:ext cx="5314536" cy="1325563"/>
          </a:xfrm>
        </p:spPr>
        <p:txBody>
          <a:bodyPr>
            <a:normAutofit/>
          </a:bodyPr>
          <a:lstStyle/>
          <a:p>
            <a:r>
              <a:rPr lang="es-MX" b="1" dirty="0"/>
              <a:t>Modelo de negocios de la App:</a:t>
            </a:r>
            <a:endParaRPr lang="es-ES" dirty="0"/>
          </a:p>
        </p:txBody>
      </p:sp>
      <p:sp>
        <p:nvSpPr>
          <p:cNvPr id="21" name="Freeform: Shape 16">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18">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a:extLst>
              <a:ext uri="{FF2B5EF4-FFF2-40B4-BE49-F238E27FC236}">
                <a16:creationId xmlns:a16="http://schemas.microsoft.com/office/drawing/2014/main" id="{65397D35-5566-428E-B729-BB63EBF167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733" y="543135"/>
            <a:ext cx="3835488" cy="3835488"/>
          </a:xfrm>
          <a:prstGeom prst="rect">
            <a:avLst/>
          </a:prstGeom>
        </p:spPr>
      </p:pic>
      <p:sp>
        <p:nvSpPr>
          <p:cNvPr id="3" name="Marcador de contenido 2">
            <a:extLst>
              <a:ext uri="{FF2B5EF4-FFF2-40B4-BE49-F238E27FC236}">
                <a16:creationId xmlns:a16="http://schemas.microsoft.com/office/drawing/2014/main" id="{FB25088F-7C4B-4C62-8156-10D8800ADF42}"/>
              </a:ext>
            </a:extLst>
          </p:cNvPr>
          <p:cNvSpPr>
            <a:spLocks noGrp="1"/>
          </p:cNvSpPr>
          <p:nvPr>
            <p:ph idx="1"/>
          </p:nvPr>
        </p:nvSpPr>
        <p:spPr>
          <a:xfrm>
            <a:off x="6053667" y="2279018"/>
            <a:ext cx="5314543" cy="3375920"/>
          </a:xfrm>
        </p:spPr>
        <p:txBody>
          <a:bodyPr anchor="t">
            <a:normAutofit/>
          </a:bodyPr>
          <a:lstStyle/>
          <a:p>
            <a:r>
              <a:rPr lang="es-MX" sz="1500" dirty="0"/>
              <a:t>Modelo “</a:t>
            </a:r>
            <a:r>
              <a:rPr lang="es-MX" sz="1500" dirty="0" err="1"/>
              <a:t>In-app</a:t>
            </a:r>
            <a:r>
              <a:rPr lang="es-MX" sz="1500" dirty="0"/>
              <a:t> </a:t>
            </a:r>
            <a:r>
              <a:rPr lang="es-MX" sz="1500" dirty="0" err="1"/>
              <a:t>purchase</a:t>
            </a:r>
            <a:r>
              <a:rPr lang="es-MX" sz="1500" dirty="0"/>
              <a:t>”, en el cual al ser la app gratuita, ustedes generaran ingresos principalmente por ventas dentro de la app de sus productos o servicios en la pantalla de compras, así como pequeños ingresos indirectos cuando de la app los usuarios sean redirigidos a su página web</a:t>
            </a:r>
          </a:p>
          <a:p>
            <a:r>
              <a:rPr lang="es-MX" sz="1500" dirty="0"/>
              <a:t>El segundo método de ganancias es aplicando el modelo de “</a:t>
            </a:r>
            <a:r>
              <a:rPr lang="es-MX" sz="1500" dirty="0" err="1"/>
              <a:t>Ads</a:t>
            </a:r>
            <a:r>
              <a:rPr lang="es-MX" sz="1500" dirty="0"/>
              <a:t>” o más conocido en México como publicidad, la app como ya mencionamos es gratuita, pero habrá anuncios dentro de la aplicación anuncios que generaran ingresos, aunque “</a:t>
            </a:r>
            <a:r>
              <a:rPr lang="es-MX" sz="1500" dirty="0" err="1"/>
              <a:t>Team</a:t>
            </a:r>
            <a:r>
              <a:rPr lang="es-MX" sz="1500" dirty="0"/>
              <a:t> X” pide un pequeño porcentaje de las ganancias de estos anuncios, específicamente el 15%, esto para sustentabilidad en servidores dedicados y seguridad dentro de la app, el 85% de las ganancias que generen estos anuncios serán para su empresa</a:t>
            </a:r>
            <a:endParaRPr lang="es-ES" sz="1500" dirty="0"/>
          </a:p>
        </p:txBody>
      </p:sp>
    </p:spTree>
    <p:extLst>
      <p:ext uri="{BB962C8B-B14F-4D97-AF65-F5344CB8AC3E}">
        <p14:creationId xmlns:p14="http://schemas.microsoft.com/office/powerpoint/2010/main" val="17700935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3">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4159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4056405E-6E2E-47F0-8D67-F79141721BD2}"/>
              </a:ext>
            </a:extLst>
          </p:cNvPr>
          <p:cNvSpPr>
            <a:spLocks noGrp="1"/>
          </p:cNvSpPr>
          <p:nvPr>
            <p:ph type="title"/>
          </p:nvPr>
        </p:nvSpPr>
        <p:spPr>
          <a:xfrm>
            <a:off x="524256" y="4767072"/>
            <a:ext cx="6594189" cy="1625210"/>
          </a:xfrm>
        </p:spPr>
        <p:txBody>
          <a:bodyPr>
            <a:normAutofit/>
          </a:bodyPr>
          <a:lstStyle/>
          <a:p>
            <a:pPr algn="r"/>
            <a:r>
              <a:rPr lang="es-MX" b="1">
                <a:solidFill>
                  <a:srgbClr val="FFFFFF"/>
                </a:solidFill>
              </a:rPr>
              <a:t>Mercado al que está dirigido:</a:t>
            </a:r>
            <a:endParaRPr lang="es-ES">
              <a:solidFill>
                <a:srgbClr val="FFFFFF"/>
              </a:solidFill>
            </a:endParaRPr>
          </a:p>
        </p:txBody>
      </p:sp>
      <p:pic>
        <p:nvPicPr>
          <p:cNvPr id="5" name="Imagen 4" descr="Imagen que contiene pose, persona, foto, cielo&#10;&#10;Descripción generada con confianza muy alta">
            <a:extLst>
              <a:ext uri="{FF2B5EF4-FFF2-40B4-BE49-F238E27FC236}">
                <a16:creationId xmlns:a16="http://schemas.microsoft.com/office/drawing/2014/main" id="{4ED3E692-50FC-4806-9840-AC416A1D5EAC}"/>
              </a:ext>
            </a:extLst>
          </p:cNvPr>
          <p:cNvPicPr>
            <a:picLocks noChangeAspect="1"/>
          </p:cNvPicPr>
          <p:nvPr/>
        </p:nvPicPr>
        <p:blipFill rotWithShape="1">
          <a:blip r:embed="rId2">
            <a:extLst>
              <a:ext uri="{28A0092B-C50C-407E-A947-70E740481C1C}">
                <a14:useLocalDpi xmlns:a14="http://schemas.microsoft.com/office/drawing/2010/main" val="0"/>
              </a:ext>
            </a:extLst>
          </a:blip>
          <a:srcRect t="10791" r="2" b="1763"/>
          <a:stretch/>
        </p:blipFill>
        <p:spPr>
          <a:xfrm>
            <a:off x="327547" y="321733"/>
            <a:ext cx="7058306" cy="4107392"/>
          </a:xfrm>
          <a:prstGeom prst="rect">
            <a:avLst/>
          </a:prstGeom>
        </p:spPr>
      </p:pic>
      <p:sp>
        <p:nvSpPr>
          <p:cNvPr id="26" name="Rectangle 25">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8E743595-2D38-449A-8428-326AF7A8A62A}"/>
              </a:ext>
            </a:extLst>
          </p:cNvPr>
          <p:cNvSpPr>
            <a:spLocks noGrp="1"/>
          </p:cNvSpPr>
          <p:nvPr>
            <p:ph idx="1"/>
          </p:nvPr>
        </p:nvSpPr>
        <p:spPr>
          <a:xfrm>
            <a:off x="8029319" y="917725"/>
            <a:ext cx="3424739" cy="4852362"/>
          </a:xfrm>
        </p:spPr>
        <p:txBody>
          <a:bodyPr anchor="ctr">
            <a:normAutofit/>
          </a:bodyPr>
          <a:lstStyle/>
          <a:p>
            <a:r>
              <a:rPr lang="es-ES" sz="2000">
                <a:solidFill>
                  <a:srgbClr val="FFFFFF"/>
                </a:solidFill>
              </a:rPr>
              <a:t>El mercado principal de “LIFE X” es el público en general que sea apasionado al mundo de las aplicaciones móviles, no hay una rango de edad, o ciertos estratos, es todo el público en general que consuma apps para dispositivos móviles, esto va desde niños, adolescentes, adultos jóvenes, adultos mayores, y gente mayor que quiera mejorar su calidad de vida.</a:t>
            </a:r>
          </a:p>
        </p:txBody>
      </p:sp>
    </p:spTree>
    <p:extLst>
      <p:ext uri="{BB962C8B-B14F-4D97-AF65-F5344CB8AC3E}">
        <p14:creationId xmlns:p14="http://schemas.microsoft.com/office/powerpoint/2010/main" val="2893375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7E6B53-9B1A-442D-B68F-39AC87AEDB35}"/>
              </a:ext>
            </a:extLst>
          </p:cNvPr>
          <p:cNvSpPr>
            <a:spLocks noGrp="1"/>
          </p:cNvSpPr>
          <p:nvPr>
            <p:ph type="title"/>
          </p:nvPr>
        </p:nvSpPr>
        <p:spPr>
          <a:xfrm>
            <a:off x="805543" y="397483"/>
            <a:ext cx="5006336" cy="1325563"/>
          </a:xfrm>
        </p:spPr>
        <p:txBody>
          <a:bodyPr>
            <a:normAutofit/>
          </a:bodyPr>
          <a:lstStyle/>
          <a:p>
            <a:r>
              <a:rPr lang="es-MX" sz="3700" b="1" dirty="0"/>
              <a:t>Precio de la App “LIFE X”</a:t>
            </a:r>
            <a:br>
              <a:rPr lang="es-ES" sz="3700" dirty="0"/>
            </a:br>
            <a:endParaRPr lang="es-ES" sz="3700" dirty="0"/>
          </a:p>
        </p:txBody>
      </p:sp>
      <p:sp>
        <p:nvSpPr>
          <p:cNvPr id="3" name="Marcador de contenido 2">
            <a:extLst>
              <a:ext uri="{FF2B5EF4-FFF2-40B4-BE49-F238E27FC236}">
                <a16:creationId xmlns:a16="http://schemas.microsoft.com/office/drawing/2014/main" id="{91BA24ED-D4C4-40EE-BA21-C2B094028C9B}"/>
              </a:ext>
            </a:extLst>
          </p:cNvPr>
          <p:cNvSpPr>
            <a:spLocks noGrp="1"/>
          </p:cNvSpPr>
          <p:nvPr>
            <p:ph idx="1"/>
          </p:nvPr>
        </p:nvSpPr>
        <p:spPr>
          <a:xfrm>
            <a:off x="805543" y="1237957"/>
            <a:ext cx="5006336" cy="4815709"/>
          </a:xfrm>
        </p:spPr>
        <p:txBody>
          <a:bodyPr anchor="t">
            <a:normAutofit lnSpcReduction="10000"/>
          </a:bodyPr>
          <a:lstStyle/>
          <a:p>
            <a:endParaRPr lang="es-ES" sz="1100" dirty="0"/>
          </a:p>
          <a:p>
            <a:r>
              <a:rPr lang="es-ES" sz="1400" dirty="0"/>
              <a:t>Necesitamos invertir bastante tiempo para que la app este bien preparada para el día de su lanzamiento, sin errores, cumpliendo todo lo especificado y con las correctas bases de datos y conexión al servidor, además de tiempo necesitamos organizar citas con su equipo de trabajo para la correcta planeación de la estructura de la app, así como obtener bases de datos los cuales ustedes nos proporcionaran, el marketing necesitara de gente que se encuentre trabajando en ello así que necesitaremos cubrir los gastos de este personal por su tiempo y para que cumplan con una buena campaña publicitaria, también necesitaremos cubrir el costo de los servidores dedicados para que la aplicación siempre se mantenga estable, en línea y con actualizaciones constantes sin algún problema, necesitaremos personal que se encargue de arreglar los errores o “bugs” que puedan surgir con actualizaciones futuras, gente que se encargue de mantener la seguridad de la empresa y sus clientes dentro de la app y responder a cualquier problema de intento de “hackeo” a la brevedad, y claro está, cubrir los gastos necesarios  del “</a:t>
            </a:r>
            <a:r>
              <a:rPr lang="es-ES" sz="1400" dirty="0" err="1"/>
              <a:t>Team</a:t>
            </a:r>
            <a:r>
              <a:rPr lang="es-ES" sz="1400" dirty="0"/>
              <a:t> X” durante el desarrollo de la App.</a:t>
            </a:r>
          </a:p>
          <a:p>
            <a:r>
              <a:rPr lang="es-ES" sz="1400" dirty="0"/>
              <a:t>Cotización final (CONSIDERANDO QUE LA FUNCIONALIDAD FINAL SEA LA  FUNCIONALIDAD DE ESTE PROTOTIPO AQUÍ DESCRITO): $20,000 MXN Esto considerando todo lo que necesitaremos para el correcto desarrollo y triunfo de la app en el mercado.</a:t>
            </a:r>
          </a:p>
          <a:p>
            <a:endParaRPr lang="es-ES" sz="1400" dirty="0"/>
          </a:p>
        </p:txBody>
      </p:sp>
      <p:sp>
        <p:nvSpPr>
          <p:cNvPr id="20" name="Freeform: Shape 19">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9218"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Imagen 4" descr="Imagen que contiene accesorios metálicos&#10;&#10;Descripción generada con confianza alta">
            <a:extLst>
              <a:ext uri="{FF2B5EF4-FFF2-40B4-BE49-F238E27FC236}">
                <a16:creationId xmlns:a16="http://schemas.microsoft.com/office/drawing/2014/main" id="{BC027807-9AC0-4634-9DB2-E2750E346F0D}"/>
              </a:ext>
            </a:extLst>
          </p:cNvPr>
          <p:cNvPicPr>
            <a:picLocks noChangeAspect="1"/>
          </p:cNvPicPr>
          <p:nvPr/>
        </p:nvPicPr>
        <p:blipFill rotWithShape="1">
          <a:blip r:embed="rId2">
            <a:extLst>
              <a:ext uri="{28A0092B-C50C-407E-A947-70E740481C1C}">
                <a14:useLocalDpi xmlns:a14="http://schemas.microsoft.com/office/drawing/2010/main" val="0"/>
              </a:ext>
            </a:extLst>
          </a:blip>
          <a:srcRect l="2085" r="4217"/>
          <a:stretch/>
        </p:blipFill>
        <p:spPr>
          <a:xfrm>
            <a:off x="6167846" y="10"/>
            <a:ext cx="6024154" cy="685799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p:spPr>
      </p:pic>
    </p:spTree>
    <p:extLst>
      <p:ext uri="{BB962C8B-B14F-4D97-AF65-F5344CB8AC3E}">
        <p14:creationId xmlns:p14="http://schemas.microsoft.com/office/powerpoint/2010/main" val="382361810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722</Words>
  <Application>Microsoft Office PowerPoint</Application>
  <PresentationFormat>Panorámica</PresentationFormat>
  <Paragraphs>23</Paragraphs>
  <Slides>10</Slides>
  <Notes>0</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Tema de Office</vt:lpstr>
      <vt:lpstr>Miembros del “TEAM X”: Ing. Ricardo Vilchis Tomás Ing. Armando Uribe Serralde  </vt:lpstr>
      <vt:lpstr>¿Quiénes somos? </vt:lpstr>
      <vt:lpstr>Prestar servicios digitales para empresas grandes medianas o pequeñas así como ofrecer marketing y un medio digital para poder crecer, ofrecer sus servicios y vender sus productos eficientemente, además de llevar y establecer nuevas relaciones con futuros clientes, adaptarse a las necesidades de la empresa que requiera nuestros servicios y tecnología, así como apoyar el desarrollo y crecimiento de los productos/servicios que cualquier empresa, ya sea grande o pequeña requiera vender, promocionar y planificar para distribución.</vt:lpstr>
      <vt:lpstr>Visión:  Ser la empresa líder en servicios y tecnología digital para el Development de empresas grandes o en crecimiento en Latinoamérica en los próximos 5 años y ser la empresa líder y de renombre de todo el continente en la próxima década, establecer relaciones comerciales con todos nuestros clientes y mantener siempre un estándar de calidad, buscando siempre innovar y mejorar</vt:lpstr>
      <vt:lpstr>Prototipo de la aplicación        “LIFE X”</vt:lpstr>
      <vt:lpstr>¿Qué satisface la App?: </vt:lpstr>
      <vt:lpstr>Modelo de negocios de la App:</vt:lpstr>
      <vt:lpstr>Mercado al que está dirigido:</vt:lpstr>
      <vt:lpstr>Precio de la App “LIFE X” </vt:lpstr>
      <vt:lpstr>Por su atención,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Miembros del “TEAM X”: Ing. Ricardo Vilchis Tomás Ing. Armando Uribe Serralde  </dc:title>
  <dc:creator>ARMANDO URIBE SERRALDE</dc:creator>
  <cp:lastModifiedBy>ARMANDO URIBE SERRALDE</cp:lastModifiedBy>
  <cp:revision>2</cp:revision>
  <dcterms:created xsi:type="dcterms:W3CDTF">2019-05-29T08:30:03Z</dcterms:created>
  <dcterms:modified xsi:type="dcterms:W3CDTF">2019-05-29T15:05:49Z</dcterms:modified>
</cp:coreProperties>
</file>