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92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D6233-31D3-4BEA-9EDA-431989A5828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440CA-825E-4006-B49F-70DEAF7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Nunito sans"/>
              </a:rPr>
              <a:t>Deterministic (from determinism, which mean lack of free will) is the opposite of random. </a:t>
            </a:r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A </a:t>
            </a:r>
            <a:r>
              <a:rPr lang="en-US" b="1" i="0" dirty="0">
                <a:solidFill>
                  <a:srgbClr val="333333"/>
                </a:solidFill>
                <a:effectLst/>
                <a:latin typeface="Nunito sans"/>
              </a:rPr>
              <a:t>Deterministic Model </a:t>
            </a:r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allows you to calculate a future event exactly, without the involvement of randomness. If something is deterministic, you have all of the data necessary to predict (determine) the outcome with certainty.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Nunito sans"/>
              </a:rPr>
              <a:t>A simple example of a deterministic model approach</a:t>
            </a:r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Discrete models means that it changes every once in a while. Between certain events, nothing else really changes. </a:t>
            </a:r>
          </a:p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Dynamic models change - static - don’t</a:t>
            </a:r>
          </a:p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Analytical models are like  solving an equation - you get an "answer"</a:t>
            </a:r>
          </a:p>
          <a:p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If analytical doesn't work you use numerical method - which is some math to solve something that might not be clean. </a:t>
            </a:r>
          </a:p>
          <a:p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Simulation methods - are methods that are too complicated to be solved normally. </a:t>
            </a:r>
            <a:endParaRPr lang="en-US" sz="1800" dirty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40CA-825E-4006-B49F-70DEAF7FBB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Simulation studies will give you more details that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arent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just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encompased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by a cut and dry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40CA-825E-4006-B49F-70DEAF7FBB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This doesn't give an exact answer - output needs to be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interpretted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40CA-825E-4006-B49F-70DEAF7FBB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5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916805" cy="2878455"/>
          </a:xfrm>
          <a:custGeom>
            <a:avLst/>
            <a:gdLst/>
            <a:ahLst/>
            <a:cxnLst/>
            <a:rect l="l" t="t" r="r" b="b"/>
            <a:pathLst>
              <a:path w="4916805" h="2878455">
                <a:moveTo>
                  <a:pt x="4916774" y="0"/>
                </a:moveTo>
                <a:lnTo>
                  <a:pt x="0" y="0"/>
                </a:lnTo>
                <a:lnTo>
                  <a:pt x="0" y="2878110"/>
                </a:lnTo>
                <a:lnTo>
                  <a:pt x="4916774" y="2878110"/>
                </a:lnTo>
                <a:lnTo>
                  <a:pt x="49167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896" y="188399"/>
            <a:ext cx="30060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896" y="1001565"/>
            <a:ext cx="8196207" cy="161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enasimulation.com/academic/stud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08" y="183518"/>
            <a:ext cx="5609590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pc="35" dirty="0"/>
              <a:t>Computer</a:t>
            </a:r>
            <a:r>
              <a:rPr spc="-190" dirty="0"/>
              <a:t> </a:t>
            </a:r>
            <a:r>
              <a:rPr spc="114" dirty="0"/>
              <a:t>Simulation</a:t>
            </a:r>
          </a:p>
          <a:p>
            <a:pPr marL="32384">
              <a:lnSpc>
                <a:spcPts val="3465"/>
              </a:lnSpc>
            </a:pPr>
            <a:r>
              <a:rPr sz="3000" b="0" spc="-100" dirty="0">
                <a:solidFill>
                  <a:srgbClr val="0270C0"/>
                </a:solidFill>
                <a:latin typeface="Arial Black"/>
                <a:cs typeface="Arial Black"/>
              </a:rPr>
              <a:t>Module </a:t>
            </a:r>
            <a:r>
              <a:rPr sz="3000" b="0" spc="-380" dirty="0">
                <a:solidFill>
                  <a:srgbClr val="0270C0"/>
                </a:solidFill>
                <a:latin typeface="Arial Black"/>
                <a:cs typeface="Arial Black"/>
              </a:rPr>
              <a:t>1: </a:t>
            </a:r>
            <a:r>
              <a:rPr sz="3000" b="0" spc="-95" dirty="0">
                <a:solidFill>
                  <a:srgbClr val="0270C0"/>
                </a:solidFill>
                <a:latin typeface="Arial Black"/>
                <a:cs typeface="Arial Black"/>
              </a:rPr>
              <a:t>Intro </a:t>
            </a:r>
            <a:r>
              <a:rPr sz="3000" b="0" spc="-459" dirty="0">
                <a:solidFill>
                  <a:srgbClr val="0270C0"/>
                </a:solidFill>
                <a:latin typeface="Arial Black"/>
                <a:cs typeface="Arial Black"/>
              </a:rPr>
              <a:t>+  </a:t>
            </a:r>
            <a:r>
              <a:rPr sz="3000" b="0" spc="-200" dirty="0">
                <a:solidFill>
                  <a:srgbClr val="0270C0"/>
                </a:solidFill>
                <a:latin typeface="Arial Black"/>
                <a:cs typeface="Arial Black"/>
              </a:rPr>
              <a:t>Course</a:t>
            </a:r>
            <a:r>
              <a:rPr sz="3000" b="0" spc="-430" dirty="0">
                <a:solidFill>
                  <a:srgbClr val="0270C0"/>
                </a:solidFill>
                <a:latin typeface="Arial Black"/>
                <a:cs typeface="Arial Black"/>
              </a:rPr>
              <a:t> </a:t>
            </a:r>
            <a:r>
              <a:rPr sz="3000" b="0" spc="-150" dirty="0">
                <a:solidFill>
                  <a:srgbClr val="0270C0"/>
                </a:solidFill>
                <a:latin typeface="Arial Black"/>
                <a:cs typeface="Arial Black"/>
              </a:rPr>
              <a:t>Tour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278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270C0"/>
                </a:solidFill>
                <a:latin typeface="Arial"/>
                <a:cs typeface="Arial"/>
              </a:rPr>
              <a:t>Getting to </a:t>
            </a:r>
            <a:r>
              <a:rPr sz="2400" dirty="0">
                <a:solidFill>
                  <a:srgbClr val="0270C0"/>
                </a:solidFill>
                <a:latin typeface="Arial"/>
                <a:cs typeface="Arial"/>
              </a:rPr>
              <a:t>Know</a:t>
            </a:r>
            <a:r>
              <a:rPr sz="2400" spc="-110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270C0"/>
                </a:solidFill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2088058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4232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Lesson</a:t>
            </a:r>
            <a:r>
              <a:rPr spc="-175" dirty="0"/>
              <a:t> </a:t>
            </a:r>
            <a:r>
              <a:rPr spc="3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975982"/>
            <a:ext cx="36252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1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5" dirty="0">
                <a:latin typeface="Arial"/>
                <a:cs typeface="Arial"/>
              </a:rPr>
              <a:t>Gave some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high-  level </a:t>
            </a:r>
            <a:r>
              <a:rPr sz="2000" spc="-5" dirty="0">
                <a:latin typeface="Arial"/>
                <a:cs typeface="Arial"/>
              </a:rPr>
              <a:t>course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2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Now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some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details</a:t>
            </a:r>
            <a:r>
              <a:rPr sz="2000" spc="-130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on 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the course</a:t>
            </a:r>
            <a:r>
              <a:rPr sz="2000" spc="-25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syllabus.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2095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Generally </a:t>
            </a:r>
            <a:r>
              <a:rPr sz="2000" dirty="0">
                <a:latin typeface="Arial"/>
                <a:cs typeface="Arial"/>
              </a:rPr>
              <a:t>speaking, </a:t>
            </a:r>
            <a:r>
              <a:rPr sz="2000" spc="-5" dirty="0">
                <a:latin typeface="Arial"/>
                <a:cs typeface="Arial"/>
              </a:rPr>
              <a:t>the course  </a:t>
            </a:r>
            <a:r>
              <a:rPr sz="2000" dirty="0">
                <a:latin typeface="Arial"/>
                <a:cs typeface="Arial"/>
              </a:rPr>
              <a:t>will have lessons </a:t>
            </a:r>
            <a:r>
              <a:rPr sz="2000" spc="-5" dirty="0">
                <a:latin typeface="Arial"/>
                <a:cs typeface="Arial"/>
              </a:rPr>
              <a:t>that  </a:t>
            </a:r>
            <a:r>
              <a:rPr sz="2000" dirty="0">
                <a:latin typeface="Arial"/>
                <a:cs typeface="Arial"/>
              </a:rPr>
              <a:t>emphasize </a:t>
            </a:r>
            <a:r>
              <a:rPr sz="2000" spc="-5" dirty="0">
                <a:latin typeface="Arial"/>
                <a:cs typeface="Arial"/>
              </a:rPr>
              <a:t>math/stats </a:t>
            </a:r>
            <a:r>
              <a:rPr sz="2000" dirty="0">
                <a:latin typeface="Arial"/>
                <a:cs typeface="Arial"/>
              </a:rPr>
              <a:t>issues,  and lessons </a:t>
            </a:r>
            <a:r>
              <a:rPr sz="2000" spc="-5" dirty="0">
                <a:latin typeface="Arial"/>
                <a:cs typeface="Arial"/>
              </a:rPr>
              <a:t>that are mostly  </a:t>
            </a:r>
            <a:r>
              <a:rPr sz="2000" dirty="0">
                <a:latin typeface="Arial"/>
                <a:cs typeface="Arial"/>
              </a:rPr>
              <a:t>modeling and </a:t>
            </a:r>
            <a:r>
              <a:rPr sz="2000" spc="-5" dirty="0">
                <a:latin typeface="Arial"/>
                <a:cs typeface="Arial"/>
              </a:rPr>
              <a:t>programming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variety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92590"/>
            <a:ext cx="466153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35" dirty="0"/>
              <a:t>Syllabus </a:t>
            </a:r>
            <a:r>
              <a:rPr sz="3700" spc="-370" dirty="0"/>
              <a:t>– </a:t>
            </a:r>
            <a:r>
              <a:rPr sz="3700" spc="50" dirty="0"/>
              <a:t>Let’s</a:t>
            </a:r>
            <a:r>
              <a:rPr sz="3700" spc="-175" dirty="0"/>
              <a:t> </a:t>
            </a:r>
            <a:r>
              <a:rPr sz="3700" spc="-135" dirty="0"/>
              <a:t>Go!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73896" y="936707"/>
            <a:ext cx="3941445" cy="36823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355600" marR="544195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Calculus, </a:t>
            </a:r>
            <a:r>
              <a:rPr sz="2000" spc="-15" dirty="0">
                <a:latin typeface="Arial"/>
                <a:cs typeface="Arial"/>
              </a:rPr>
              <a:t>Probability,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Statistics </a:t>
            </a:r>
            <a:r>
              <a:rPr sz="2000" dirty="0">
                <a:latin typeface="Arial"/>
                <a:cs typeface="Arial"/>
              </a:rPr>
              <a:t>Boot Camp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(Law,  </a:t>
            </a:r>
            <a:r>
              <a:rPr sz="2000" spc="-5" dirty="0">
                <a:latin typeface="Arial"/>
                <a:cs typeface="Arial"/>
              </a:rPr>
              <a:t>Chapter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4)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Hand Simulations;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Spreadsheet  Simulations</a:t>
            </a:r>
            <a:endParaRPr sz="2000">
              <a:latin typeface="Arial"/>
              <a:cs typeface="Arial"/>
            </a:endParaRPr>
          </a:p>
          <a:p>
            <a:pPr marL="355600" marR="429259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General </a:t>
            </a:r>
            <a:r>
              <a:rPr sz="2000" dirty="0">
                <a:latin typeface="Arial"/>
                <a:cs typeface="Arial"/>
              </a:rPr>
              <a:t>Modeling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Concepts  </a:t>
            </a:r>
            <a:r>
              <a:rPr sz="2000" spc="-25" dirty="0">
                <a:latin typeface="Arial"/>
                <a:cs typeface="Arial"/>
              </a:rPr>
              <a:t>(Law,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1&amp;2)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Verification+Validation </a:t>
            </a:r>
            <a:r>
              <a:rPr sz="2000" spc="-25" dirty="0">
                <a:latin typeface="Arial"/>
                <a:cs typeface="Arial"/>
              </a:rPr>
              <a:t>(Law,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5)</a:t>
            </a:r>
            <a:endParaRPr sz="2000">
              <a:latin typeface="Arial"/>
              <a:cs typeface="Arial"/>
            </a:endParaRPr>
          </a:p>
          <a:p>
            <a:pPr marL="755650" marR="358140" indent="-285750">
              <a:lnSpc>
                <a:spcPct val="100000"/>
              </a:lnSpc>
              <a:spcBef>
                <a:spcPts val="434"/>
              </a:spcBef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simulation doing what  you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think?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92590"/>
            <a:ext cx="51371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35" dirty="0"/>
              <a:t>Syllabus </a:t>
            </a:r>
            <a:r>
              <a:rPr sz="3700" spc="-370" dirty="0"/>
              <a:t>– </a:t>
            </a:r>
            <a:r>
              <a:rPr sz="3700" spc="95" dirty="0"/>
              <a:t>Arena</a:t>
            </a:r>
            <a:r>
              <a:rPr sz="3700" spc="-175" dirty="0"/>
              <a:t> </a:t>
            </a:r>
            <a:r>
              <a:rPr sz="3700" spc="135" dirty="0"/>
              <a:t>Fun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73895" y="940787"/>
            <a:ext cx="4149090" cy="2527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Arena </a:t>
            </a:r>
            <a:r>
              <a:rPr sz="2000" dirty="0">
                <a:latin typeface="Arial"/>
                <a:cs typeface="Arial"/>
              </a:rPr>
              <a:t>Basics </a:t>
            </a:r>
            <a:r>
              <a:rPr sz="2000" spc="-5" dirty="0">
                <a:latin typeface="Arial"/>
                <a:cs typeface="Arial"/>
              </a:rPr>
              <a:t>(KSZ, Chapter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4)</a:t>
            </a:r>
            <a:endParaRPr sz="2000">
              <a:latin typeface="Arial"/>
              <a:cs typeface="Arial"/>
            </a:endParaRPr>
          </a:p>
          <a:p>
            <a:pPr marL="355600" marR="32639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Generic </a:t>
            </a:r>
            <a:r>
              <a:rPr sz="2000" dirty="0">
                <a:latin typeface="Arial"/>
                <a:cs typeface="Arial"/>
              </a:rPr>
              <a:t>Call </a:t>
            </a:r>
            <a:r>
              <a:rPr sz="2000" spc="-5" dirty="0">
                <a:latin typeface="Arial"/>
                <a:cs typeface="Arial"/>
              </a:rPr>
              <a:t>Center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Arena  (KSZ,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Inventory Model (KSZ,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Manufacturing Center (KSZ,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Entity </a:t>
            </a:r>
            <a:r>
              <a:rPr sz="2000" spc="-10" dirty="0">
                <a:latin typeface="Arial"/>
                <a:cs typeface="Arial"/>
              </a:rPr>
              <a:t>Transfers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Arena (KSZ,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Advanced </a:t>
            </a:r>
            <a:r>
              <a:rPr sz="2000" spc="-5" dirty="0">
                <a:latin typeface="Arial"/>
                <a:cs typeface="Arial"/>
              </a:rPr>
              <a:t>Arena </a:t>
            </a:r>
            <a:r>
              <a:rPr sz="2000" spc="-15" dirty="0">
                <a:latin typeface="Arial"/>
                <a:cs typeface="Arial"/>
              </a:rPr>
              <a:t>Stuff </a:t>
            </a:r>
            <a:r>
              <a:rPr sz="2000" spc="-5" dirty="0">
                <a:latin typeface="Arial"/>
                <a:cs typeface="Arial"/>
              </a:rPr>
              <a:t>(KSZ,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8)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92590"/>
            <a:ext cx="574040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35" dirty="0"/>
              <a:t>Syllabus </a:t>
            </a:r>
            <a:r>
              <a:rPr sz="3700" spc="-370" dirty="0"/>
              <a:t>–</a:t>
            </a:r>
            <a:r>
              <a:rPr sz="3700" spc="-420" dirty="0"/>
              <a:t> </a:t>
            </a:r>
            <a:r>
              <a:rPr sz="3700" spc="60" dirty="0"/>
              <a:t>Randomness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73895" y="943189"/>
            <a:ext cx="4598670" cy="26809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Random Number Generation </a:t>
            </a:r>
            <a:r>
              <a:rPr sz="2000" spc="-25" dirty="0">
                <a:latin typeface="Arial"/>
                <a:cs typeface="Arial"/>
              </a:rPr>
              <a:t>(Law,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  <a:p>
            <a:pPr marL="755650" marR="951865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generate “randomness” on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computer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Random </a:t>
            </a:r>
            <a:r>
              <a:rPr sz="2000" spc="-25" dirty="0">
                <a:latin typeface="Arial"/>
                <a:cs typeface="Arial"/>
              </a:rPr>
              <a:t>Variate </a:t>
            </a:r>
            <a:r>
              <a:rPr sz="2000" spc="-5" dirty="0">
                <a:latin typeface="Arial"/>
                <a:cs typeface="Arial"/>
              </a:rPr>
              <a:t>Generation </a:t>
            </a:r>
            <a:r>
              <a:rPr sz="2000" spc="-25" dirty="0">
                <a:latin typeface="Arial"/>
                <a:cs typeface="Arial"/>
              </a:rPr>
              <a:t>(Law,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8)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single random variables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multivariate random variables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random processes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financial models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92590"/>
            <a:ext cx="55651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35" dirty="0"/>
              <a:t>Syllabus </a:t>
            </a:r>
            <a:r>
              <a:rPr sz="3700" spc="-370" dirty="0"/>
              <a:t>– </a:t>
            </a:r>
            <a:r>
              <a:rPr sz="3700" spc="60" dirty="0"/>
              <a:t>Stats</a:t>
            </a:r>
            <a:r>
              <a:rPr sz="3700" spc="-160" dirty="0"/>
              <a:t> </a:t>
            </a:r>
            <a:r>
              <a:rPr sz="3700" spc="20" dirty="0"/>
              <a:t>Issues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73896" y="943189"/>
            <a:ext cx="3880485" cy="33293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Input </a:t>
            </a:r>
            <a:r>
              <a:rPr sz="2000" dirty="0">
                <a:latin typeface="Arial"/>
                <a:cs typeface="Arial"/>
              </a:rPr>
              <a:t>Analysis </a:t>
            </a:r>
            <a:r>
              <a:rPr sz="2000" spc="-25" dirty="0">
                <a:latin typeface="Arial"/>
                <a:cs typeface="Arial"/>
              </a:rPr>
              <a:t>(Law,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6)</a:t>
            </a:r>
            <a:endParaRPr sz="2000">
              <a:latin typeface="Arial"/>
              <a:cs typeface="Arial"/>
            </a:endParaRPr>
          </a:p>
          <a:p>
            <a:pPr marL="755650" marR="906780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What should drive the  simulation?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Output </a:t>
            </a:r>
            <a:r>
              <a:rPr sz="2000" dirty="0">
                <a:latin typeface="Arial"/>
                <a:cs typeface="Arial"/>
              </a:rPr>
              <a:t>Analysis </a:t>
            </a:r>
            <a:r>
              <a:rPr sz="2000" spc="-25" dirty="0">
                <a:latin typeface="Arial"/>
                <a:cs typeface="Arial"/>
              </a:rPr>
              <a:t>(Law,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9)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Analyze what comes out of the  simulation</a:t>
            </a:r>
            <a:endParaRPr sz="1800">
              <a:latin typeface="Arial"/>
              <a:cs typeface="Arial"/>
            </a:endParaRPr>
          </a:p>
          <a:p>
            <a:pPr marL="342265" marR="116839" indent="-342265" algn="r">
              <a:lnSpc>
                <a:spcPct val="100000"/>
              </a:lnSpc>
              <a:spcBef>
                <a:spcPts val="480"/>
              </a:spcBef>
              <a:buChar char="•"/>
              <a:tabLst>
                <a:tab pos="3422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Comparing </a:t>
            </a:r>
            <a:r>
              <a:rPr sz="2000" spc="-5" dirty="0">
                <a:latin typeface="Arial"/>
                <a:cs typeface="Arial"/>
              </a:rPr>
              <a:t>Systems </a:t>
            </a:r>
            <a:r>
              <a:rPr sz="2000" spc="-25" dirty="0">
                <a:latin typeface="Arial"/>
                <a:cs typeface="Arial"/>
              </a:rPr>
              <a:t>(Law,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10)</a:t>
            </a:r>
            <a:endParaRPr sz="2000">
              <a:latin typeface="Arial"/>
              <a:cs typeface="Arial"/>
            </a:endParaRPr>
          </a:p>
          <a:p>
            <a:pPr marL="285115" marR="68580" lvl="1" indent="-285115" algn="r">
              <a:lnSpc>
                <a:spcPct val="100000"/>
              </a:lnSpc>
              <a:spcBef>
                <a:spcPts val="434"/>
              </a:spcBef>
              <a:buChar char="–"/>
              <a:tabLst>
                <a:tab pos="285115" algn="l"/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Which system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better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best?</a:t>
            </a:r>
            <a:endParaRPr sz="1800">
              <a:latin typeface="Arial"/>
              <a:cs typeface="Arial"/>
            </a:endParaRPr>
          </a:p>
          <a:p>
            <a:pPr marL="355600" marR="39624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Arial"/>
                <a:cs typeface="Arial"/>
              </a:rPr>
              <a:t>Variance </a:t>
            </a:r>
            <a:r>
              <a:rPr sz="2000" dirty="0">
                <a:latin typeface="Arial"/>
                <a:cs typeface="Arial"/>
              </a:rPr>
              <a:t>Reduction +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Other  Cool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Stuff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940790"/>
            <a:ext cx="4050665" cy="10674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Chatted about 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syllabus.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270C0"/>
                </a:solidFill>
                <a:latin typeface="Arial"/>
                <a:cs typeface="Arial"/>
              </a:rPr>
              <a:t>Time: </a:t>
            </a:r>
            <a:r>
              <a:rPr sz="2000" spc="-10" dirty="0">
                <a:solidFill>
                  <a:srgbClr val="0270C0"/>
                </a:solidFill>
                <a:latin typeface="Arial"/>
                <a:cs typeface="Arial"/>
              </a:rPr>
              <a:t>Let’s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finally get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into 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simulation with a Whirlwind</a:t>
            </a:r>
            <a:r>
              <a:rPr sz="2000" spc="-160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0270C0"/>
                </a:solidFill>
                <a:latin typeface="Arial"/>
                <a:cs typeface="Arial"/>
              </a:rPr>
              <a:t>Tour!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92590"/>
            <a:ext cx="23952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05" dirty="0"/>
              <a:t>Su</a:t>
            </a:r>
            <a:r>
              <a:rPr sz="3700" spc="110" dirty="0"/>
              <a:t>mm</a:t>
            </a:r>
            <a:r>
              <a:rPr sz="3700" spc="75" dirty="0"/>
              <a:t>a</a:t>
            </a:r>
            <a:r>
              <a:rPr sz="3700" spc="95" dirty="0"/>
              <a:t>r</a:t>
            </a:r>
            <a:r>
              <a:rPr sz="3700" spc="315" dirty="0"/>
              <a:t>y</a:t>
            </a:r>
            <a:endParaRPr sz="3700"/>
          </a:p>
        </p:txBody>
      </p:sp>
      <p:sp>
        <p:nvSpPr>
          <p:cNvPr id="4" name="object 4"/>
          <p:cNvSpPr/>
          <p:nvPr/>
        </p:nvSpPr>
        <p:spPr>
          <a:xfrm>
            <a:off x="1995264" y="2594144"/>
            <a:ext cx="1673994" cy="228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08" y="183518"/>
            <a:ext cx="5609590" cy="106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75"/>
              </a:lnSpc>
              <a:spcBef>
                <a:spcPts val="100"/>
              </a:spcBef>
            </a:pPr>
            <a:r>
              <a:rPr spc="35" dirty="0"/>
              <a:t>Computer</a:t>
            </a:r>
            <a:r>
              <a:rPr spc="-190" dirty="0"/>
              <a:t> </a:t>
            </a:r>
            <a:r>
              <a:rPr spc="114" dirty="0"/>
              <a:t>Simulation</a:t>
            </a:r>
          </a:p>
          <a:p>
            <a:pPr marL="32384">
              <a:lnSpc>
                <a:spcPts val="3475"/>
              </a:lnSpc>
            </a:pPr>
            <a:r>
              <a:rPr sz="3000" b="0" spc="-100" dirty="0">
                <a:solidFill>
                  <a:srgbClr val="0270C0"/>
                </a:solidFill>
                <a:latin typeface="Arial Black"/>
                <a:cs typeface="Arial Black"/>
              </a:rPr>
              <a:t>Module </a:t>
            </a:r>
            <a:r>
              <a:rPr sz="3000" b="0" spc="-380" dirty="0">
                <a:solidFill>
                  <a:srgbClr val="0270C0"/>
                </a:solidFill>
                <a:latin typeface="Arial Black"/>
                <a:cs typeface="Arial Black"/>
              </a:rPr>
              <a:t>1: </a:t>
            </a:r>
            <a:r>
              <a:rPr sz="3000" b="0" spc="-95" dirty="0">
                <a:solidFill>
                  <a:srgbClr val="0270C0"/>
                </a:solidFill>
                <a:latin typeface="Arial Black"/>
                <a:cs typeface="Arial Black"/>
              </a:rPr>
              <a:t>Intro </a:t>
            </a:r>
            <a:r>
              <a:rPr sz="3000" b="0" spc="-459" dirty="0">
                <a:solidFill>
                  <a:srgbClr val="0270C0"/>
                </a:solidFill>
                <a:latin typeface="Arial Black"/>
                <a:cs typeface="Arial Black"/>
              </a:rPr>
              <a:t>+  </a:t>
            </a:r>
            <a:r>
              <a:rPr sz="3000" b="0" spc="-200" dirty="0">
                <a:solidFill>
                  <a:srgbClr val="0270C0"/>
                </a:solidFill>
                <a:latin typeface="Arial Black"/>
                <a:cs typeface="Arial Black"/>
              </a:rPr>
              <a:t>Course</a:t>
            </a:r>
            <a:r>
              <a:rPr sz="3000" b="0" spc="-430" dirty="0">
                <a:solidFill>
                  <a:srgbClr val="0270C0"/>
                </a:solidFill>
                <a:latin typeface="Arial Black"/>
                <a:cs typeface="Arial Black"/>
              </a:rPr>
              <a:t> </a:t>
            </a:r>
            <a:r>
              <a:rPr sz="3000" b="0" spc="-150" dirty="0">
                <a:solidFill>
                  <a:srgbClr val="0270C0"/>
                </a:solidFill>
                <a:latin typeface="Arial Black"/>
                <a:cs typeface="Arial Black"/>
              </a:rPr>
              <a:t>Tour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202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270C0"/>
                </a:solidFill>
                <a:latin typeface="Arial"/>
                <a:cs typeface="Arial"/>
              </a:rPr>
              <a:t>Whirlwind</a:t>
            </a:r>
            <a:r>
              <a:rPr sz="2400" spc="-90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270C0"/>
                </a:solidFill>
                <a:latin typeface="Arial"/>
                <a:cs typeface="Arial"/>
              </a:rPr>
              <a:t>Tour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2088058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4232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Lesson</a:t>
            </a:r>
            <a:r>
              <a:rPr spc="-175" dirty="0"/>
              <a:t> </a:t>
            </a:r>
            <a:r>
              <a:rPr spc="3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979796"/>
            <a:ext cx="342265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7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5" dirty="0">
                <a:latin typeface="Arial"/>
                <a:cs typeface="Arial"/>
              </a:rPr>
              <a:t>Chatted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syllabus.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270C0"/>
                </a:solidFill>
                <a:latin typeface="Arial"/>
                <a:cs typeface="Arial"/>
              </a:rPr>
              <a:t>Time: </a:t>
            </a:r>
            <a:r>
              <a:rPr sz="2000" spc="-10" dirty="0">
                <a:solidFill>
                  <a:srgbClr val="0270C0"/>
                </a:solidFill>
                <a:latin typeface="Arial"/>
                <a:cs typeface="Arial"/>
              </a:rPr>
              <a:t>Let’s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finally get</a:t>
            </a:r>
            <a:r>
              <a:rPr sz="2000" spc="-125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into 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simulation!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 marR="977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We’ll first talk </a:t>
            </a:r>
            <a:r>
              <a:rPr sz="2000" dirty="0">
                <a:latin typeface="Arial"/>
                <a:cs typeface="Arial"/>
              </a:rPr>
              <a:t>about </a:t>
            </a:r>
            <a:r>
              <a:rPr sz="2000" spc="-5" dirty="0">
                <a:latin typeface="Arial"/>
                <a:cs typeface="Arial"/>
              </a:rPr>
              <a:t>general  </a:t>
            </a:r>
            <a:r>
              <a:rPr sz="2000" dirty="0">
                <a:latin typeface="Arial"/>
                <a:cs typeface="Arial"/>
              </a:rPr>
              <a:t>modeling issues, and why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  would even consider using  simulation.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1929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993965"/>
            <a:ext cx="4020185" cy="35598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marR="5080" indent="-342900">
              <a:lnSpc>
                <a:spcPct val="801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2525395" algn="l"/>
              </a:tabLst>
            </a:pP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Models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high-level  </a:t>
            </a:r>
            <a:r>
              <a:rPr sz="2000" spc="-5" dirty="0">
                <a:latin typeface="Arial"/>
                <a:cs typeface="Arial"/>
              </a:rPr>
              <a:t>representations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	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operation 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5" dirty="0">
                <a:latin typeface="Arial"/>
                <a:cs typeface="Arial"/>
              </a:rPr>
              <a:t>real-world process </a:t>
            </a:r>
            <a:r>
              <a:rPr sz="2000" dirty="0">
                <a:latin typeface="Arial"/>
                <a:cs typeface="Arial"/>
              </a:rPr>
              <a:t>or  </a:t>
            </a:r>
            <a:r>
              <a:rPr sz="2000" spc="-5" dirty="0">
                <a:latin typeface="Arial"/>
                <a:cs typeface="Arial"/>
              </a:rPr>
              <a:t>system.</a:t>
            </a:r>
            <a:endParaRPr sz="2000" dirty="0">
              <a:latin typeface="Arial"/>
              <a:cs typeface="Arial"/>
            </a:endParaRPr>
          </a:p>
          <a:p>
            <a:pPr marL="355600" marR="72390" indent="-342900">
              <a:lnSpc>
                <a:spcPct val="792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Our concern </a:t>
            </a:r>
            <a:r>
              <a:rPr sz="2000" dirty="0">
                <a:latin typeface="Arial"/>
                <a:cs typeface="Arial"/>
              </a:rPr>
              <a:t>will be with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models 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are: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Discrete </a:t>
            </a:r>
            <a:r>
              <a:rPr sz="1800" dirty="0">
                <a:latin typeface="Arial"/>
                <a:cs typeface="Arial"/>
              </a:rPr>
              <a:t>(vs.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continuous)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Stochastic </a:t>
            </a:r>
            <a:r>
              <a:rPr sz="1800" dirty="0">
                <a:latin typeface="Arial"/>
                <a:cs typeface="Arial"/>
              </a:rPr>
              <a:t>(vs.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deterministic)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Dynamic </a:t>
            </a:r>
            <a:r>
              <a:rPr sz="1800" dirty="0">
                <a:latin typeface="Arial"/>
                <a:cs typeface="Arial"/>
              </a:rPr>
              <a:t>(vs.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static)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How can you “solve” 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model?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Analytic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ts val="2145"/>
              </a:lnSpc>
              <a:spcBef>
                <a:spcPts val="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Numerical methods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ts val="2145"/>
              </a:lnSpc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270C0"/>
                </a:solidFill>
                <a:latin typeface="Arial"/>
                <a:cs typeface="Arial"/>
              </a:rPr>
              <a:t>Simulation</a:t>
            </a:r>
            <a:r>
              <a:rPr sz="1800" spc="-10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270C0"/>
                </a:solidFill>
                <a:latin typeface="Arial"/>
                <a:cs typeface="Arial"/>
              </a:rPr>
              <a:t>methods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264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Examples </a:t>
            </a:r>
            <a:r>
              <a:rPr spc="-25" dirty="0"/>
              <a:t>of</a:t>
            </a:r>
            <a:r>
              <a:rPr spc="-425" dirty="0"/>
              <a:t> </a:t>
            </a:r>
            <a:r>
              <a:rPr spc="13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992311"/>
            <a:ext cx="3767454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89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latin typeface="Arial"/>
                <a:cs typeface="Arial"/>
              </a:rPr>
              <a:t>Toss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stone </a:t>
            </a:r>
            <a:r>
              <a:rPr sz="2000" spc="-15" dirty="0">
                <a:latin typeface="Arial"/>
                <a:cs typeface="Arial"/>
              </a:rPr>
              <a:t>off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10" dirty="0">
                <a:latin typeface="Arial"/>
                <a:cs typeface="Arial"/>
              </a:rPr>
              <a:t>cliff.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You 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model its </a:t>
            </a:r>
            <a:r>
              <a:rPr sz="2000" dirty="0">
                <a:latin typeface="Arial"/>
                <a:cs typeface="Arial"/>
              </a:rPr>
              <a:t>position via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usual physics </a:t>
            </a:r>
            <a:r>
              <a:rPr sz="2000" spc="-5" dirty="0">
                <a:latin typeface="Arial"/>
                <a:cs typeface="Arial"/>
              </a:rPr>
              <a:t>equations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 analytical</a:t>
            </a:r>
            <a:r>
              <a:rPr sz="2000" spc="-15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  <a:tab pos="2634615" algn="l"/>
              </a:tabLst>
            </a:pPr>
            <a:r>
              <a:rPr sz="2000" spc="-5" dirty="0">
                <a:latin typeface="Arial"/>
                <a:cs typeface="Arial"/>
              </a:rPr>
              <a:t>Model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weather.	</a:t>
            </a:r>
            <a:r>
              <a:rPr sz="2000" spc="-75" dirty="0">
                <a:latin typeface="Arial"/>
                <a:cs typeface="Arial"/>
              </a:rPr>
              <a:t>Too </a:t>
            </a:r>
            <a:r>
              <a:rPr sz="2000" spc="-5" dirty="0">
                <a:latin typeface="Arial"/>
                <a:cs typeface="Arial"/>
              </a:rPr>
              <a:t>tough  for </a:t>
            </a:r>
            <a:r>
              <a:rPr sz="2000" dirty="0">
                <a:latin typeface="Arial"/>
                <a:cs typeface="Arial"/>
              </a:rPr>
              <a:t>exact analytical models,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  you might use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numerical </a:t>
            </a:r>
            <a:r>
              <a:rPr sz="2000" spc="-5" dirty="0">
                <a:latin typeface="Arial"/>
                <a:cs typeface="Arial"/>
              </a:rPr>
              <a:t> methods.</a:t>
            </a:r>
            <a:endParaRPr sz="2000">
              <a:latin typeface="Arial"/>
              <a:cs typeface="Arial"/>
            </a:endParaRPr>
          </a:p>
          <a:p>
            <a:pPr marL="355600" marR="18732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Add a </a:t>
            </a:r>
            <a:r>
              <a:rPr sz="2000" spc="-5" dirty="0">
                <a:latin typeface="Arial"/>
                <a:cs typeface="Arial"/>
              </a:rPr>
              <a:t>little randomness,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you </a:t>
            </a:r>
            <a:r>
              <a:rPr sz="2000" spc="-5" dirty="0">
                <a:latin typeface="Arial"/>
                <a:cs typeface="Arial"/>
              </a:rPr>
              <a:t>may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resort to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 simulation </a:t>
            </a:r>
            <a:r>
              <a:rPr sz="2000" spc="-5" dirty="0">
                <a:latin typeface="Arial"/>
                <a:cs typeface="Arial"/>
              </a:rPr>
              <a:t>model (plenty </a:t>
            </a:r>
            <a:r>
              <a:rPr sz="2000" dirty="0">
                <a:latin typeface="Arial"/>
                <a:cs typeface="Arial"/>
              </a:rPr>
              <a:t>of  examples coming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up).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Course</a:t>
            </a:r>
            <a:r>
              <a:rPr spc="-180" dirty="0"/>
              <a:t> </a:t>
            </a:r>
            <a:r>
              <a:rPr spc="-60"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821828"/>
            <a:ext cx="3886835" cy="38493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Course</a:t>
            </a:r>
            <a:r>
              <a:rPr sz="2000" spc="-15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Objectives:</a:t>
            </a:r>
            <a:endParaRPr sz="2000">
              <a:latin typeface="Arial"/>
              <a:cs typeface="Arial"/>
            </a:endParaRPr>
          </a:p>
          <a:p>
            <a:pPr marL="355600" marR="44958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Identify simulation models and  recognize simulation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studies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999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Illustrate organization of simulation  languages including Modeling with  Arena,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comprehensive  simulation package with animation  capabilities</a:t>
            </a:r>
            <a:endParaRPr sz="1800">
              <a:latin typeface="Arial"/>
              <a:cs typeface="Arial"/>
            </a:endParaRPr>
          </a:p>
          <a:p>
            <a:pPr marL="355600" marR="283845" indent="-342900">
              <a:lnSpc>
                <a:spcPct val="999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Analyze statistical aspects of  simulations including input  analysis, random variate  generation, output analysis, and  variance reduction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techniques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992311"/>
            <a:ext cx="3740785" cy="283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Simulation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 imitation </a:t>
            </a:r>
            <a:r>
              <a:rPr sz="2000" dirty="0">
                <a:latin typeface="Arial"/>
                <a:cs typeface="Arial"/>
              </a:rPr>
              <a:t>of a  real-world </a:t>
            </a:r>
            <a:r>
              <a:rPr sz="2000" spc="-5" dirty="0">
                <a:latin typeface="Arial"/>
                <a:cs typeface="Arial"/>
              </a:rPr>
              <a:t>process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system 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355600" marR="33274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Simulation involves </a:t>
            </a:r>
            <a:r>
              <a:rPr sz="2000" spc="-5" dirty="0">
                <a:latin typeface="Arial"/>
                <a:cs typeface="Arial"/>
              </a:rPr>
              <a:t>the  generation </a:t>
            </a:r>
            <a:r>
              <a:rPr sz="2000" dirty="0">
                <a:latin typeface="Arial"/>
                <a:cs typeface="Arial"/>
              </a:rPr>
              <a:t>of an </a:t>
            </a:r>
            <a:r>
              <a:rPr sz="2000" spc="-5" dirty="0">
                <a:latin typeface="Arial"/>
                <a:cs typeface="Arial"/>
              </a:rPr>
              <a:t>artificial  history to draw inferences  </a:t>
            </a:r>
            <a:r>
              <a:rPr sz="2000" dirty="0">
                <a:latin typeface="Arial"/>
                <a:cs typeface="Arial"/>
              </a:rPr>
              <a:t>concerning </a:t>
            </a:r>
            <a:r>
              <a:rPr sz="2000" spc="-5" dirty="0">
                <a:latin typeface="Arial"/>
                <a:cs typeface="Arial"/>
              </a:rPr>
              <a:t>the operating  characteristics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real  system that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represented.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353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What </a:t>
            </a:r>
            <a:r>
              <a:rPr spc="204" dirty="0"/>
              <a:t>is</a:t>
            </a:r>
            <a:r>
              <a:rPr spc="-370" dirty="0"/>
              <a:t> </a:t>
            </a:r>
            <a:r>
              <a:rPr spc="105" dirty="0"/>
              <a:t>Simulation?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8957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Simulation</a:t>
            </a:r>
            <a:r>
              <a:rPr spc="-170" dirty="0"/>
              <a:t> </a:t>
            </a:r>
            <a:r>
              <a:rPr spc="-225" dirty="0"/>
              <a:t>is…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992310"/>
            <a:ext cx="3837940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46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One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top three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industrial  </a:t>
            </a:r>
            <a:r>
              <a:rPr sz="2000" dirty="0">
                <a:latin typeface="Arial"/>
                <a:cs typeface="Arial"/>
              </a:rPr>
              <a:t>engineering / </a:t>
            </a:r>
            <a:r>
              <a:rPr sz="2000" spc="-5" dirty="0">
                <a:latin typeface="Arial"/>
                <a:cs typeface="Arial"/>
              </a:rPr>
              <a:t>operations  research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5" dirty="0">
                <a:latin typeface="Arial"/>
                <a:cs typeface="Arial"/>
              </a:rPr>
              <a:t>management  </a:t>
            </a:r>
            <a:r>
              <a:rPr sz="2000" dirty="0">
                <a:latin typeface="Arial"/>
                <a:cs typeface="Arial"/>
              </a:rPr>
              <a:t>science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technologies.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Used by academics and  </a:t>
            </a:r>
            <a:r>
              <a:rPr sz="2000" spc="-5" dirty="0">
                <a:latin typeface="Arial"/>
                <a:cs typeface="Arial"/>
              </a:rPr>
              <a:t>practitioners </a:t>
            </a:r>
            <a:r>
              <a:rPr sz="2000" dirty="0">
                <a:latin typeface="Arial"/>
                <a:cs typeface="Arial"/>
              </a:rPr>
              <a:t>on a wide </a:t>
            </a:r>
            <a:r>
              <a:rPr sz="2000" spc="-5" dirty="0">
                <a:latin typeface="Arial"/>
                <a:cs typeface="Arial"/>
              </a:rPr>
              <a:t>array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theoretical </a:t>
            </a:r>
            <a:r>
              <a:rPr sz="2000" dirty="0">
                <a:latin typeface="Arial"/>
                <a:cs typeface="Arial"/>
              </a:rPr>
              <a:t>and applied  </a:t>
            </a:r>
            <a:r>
              <a:rPr sz="2000" spc="-5" dirty="0">
                <a:latin typeface="Arial"/>
                <a:cs typeface="Arial"/>
              </a:rPr>
              <a:t>problems.</a:t>
            </a:r>
            <a:endParaRPr sz="2000">
              <a:latin typeface="Arial"/>
              <a:cs typeface="Arial"/>
            </a:endParaRPr>
          </a:p>
          <a:p>
            <a:pPr marL="355600" marR="46545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 indispensable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problem-  </a:t>
            </a:r>
            <a:r>
              <a:rPr sz="2000" dirty="0">
                <a:latin typeface="Arial"/>
                <a:cs typeface="Arial"/>
              </a:rPr>
              <a:t>solving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methodology.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399"/>
            <a:ext cx="5176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What </a:t>
            </a:r>
            <a:r>
              <a:rPr spc="204" dirty="0"/>
              <a:t>is </a:t>
            </a:r>
            <a:r>
              <a:rPr spc="-155" dirty="0"/>
              <a:t>It </a:t>
            </a:r>
            <a:r>
              <a:rPr spc="-75" dirty="0"/>
              <a:t>Good</a:t>
            </a:r>
            <a:r>
              <a:rPr spc="-670" dirty="0"/>
              <a:t> </a:t>
            </a:r>
            <a:r>
              <a:rPr spc="35" dirty="0"/>
              <a:t>for?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992040"/>
            <a:ext cx="4032885" cy="352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54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Describe / analyze </a:t>
            </a:r>
            <a:r>
              <a:rPr sz="2000" spc="-5" dirty="0">
                <a:latin typeface="Arial"/>
                <a:cs typeface="Arial"/>
              </a:rPr>
              <a:t>real </a:t>
            </a:r>
            <a:r>
              <a:rPr sz="2000" dirty="0">
                <a:latin typeface="Arial"/>
                <a:cs typeface="Arial"/>
              </a:rPr>
              <a:t>or  </a:t>
            </a:r>
            <a:r>
              <a:rPr sz="2000" spc="-5" dirty="0">
                <a:latin typeface="Arial"/>
                <a:cs typeface="Arial"/>
              </a:rPr>
              <a:t>conceptual system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behavior.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Ask “what </a:t>
            </a:r>
            <a:r>
              <a:rPr sz="2000" spc="-5" dirty="0">
                <a:latin typeface="Arial"/>
                <a:cs typeface="Arial"/>
              </a:rPr>
              <a:t>if”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questions.</a:t>
            </a:r>
            <a:endParaRPr sz="2000">
              <a:latin typeface="Arial"/>
              <a:cs typeface="Arial"/>
            </a:endParaRPr>
          </a:p>
          <a:p>
            <a:pPr marL="355600" marR="845819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Aid in </a:t>
            </a:r>
            <a:r>
              <a:rPr sz="2000" spc="-5" dirty="0">
                <a:latin typeface="Arial"/>
                <a:cs typeface="Arial"/>
              </a:rPr>
              <a:t>system </a:t>
            </a:r>
            <a:r>
              <a:rPr sz="2000" dirty="0">
                <a:latin typeface="Arial"/>
                <a:cs typeface="Arial"/>
              </a:rPr>
              <a:t>design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optimization.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simulate </a:t>
            </a:r>
            <a:r>
              <a:rPr sz="2000" dirty="0">
                <a:latin typeface="Arial"/>
                <a:cs typeface="Arial"/>
              </a:rPr>
              <a:t>almost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anything.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995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Customer-based systems </a:t>
            </a:r>
            <a:r>
              <a:rPr sz="1800" dirty="0">
                <a:latin typeface="Arial"/>
                <a:cs typeface="Arial"/>
              </a:rPr>
              <a:t>like  </a:t>
            </a:r>
            <a:r>
              <a:rPr sz="1800" spc="-5" dirty="0">
                <a:latin typeface="Arial"/>
                <a:cs typeface="Arial"/>
              </a:rPr>
              <a:t>Manufacturing Processes,  Supply Chains, Health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Systems.</a:t>
            </a:r>
            <a:endParaRPr sz="1800">
              <a:latin typeface="Arial"/>
              <a:cs typeface="Arial"/>
            </a:endParaRPr>
          </a:p>
          <a:p>
            <a:pPr marL="755650" marR="271145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Systems </a:t>
            </a:r>
            <a:r>
              <a:rPr sz="180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no “customers”,  e.g., stock option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prices.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399"/>
            <a:ext cx="5349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Reasons </a:t>
            </a:r>
            <a:r>
              <a:rPr spc="-45" dirty="0"/>
              <a:t>to</a:t>
            </a:r>
            <a:r>
              <a:rPr spc="-335" dirty="0"/>
              <a:t> </a:t>
            </a:r>
            <a:r>
              <a:rPr spc="95" dirty="0"/>
              <a:t>Simulate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996124"/>
            <a:ext cx="4093210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68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the system </a:t>
            </a:r>
            <a:r>
              <a:rPr sz="2000" dirty="0">
                <a:latin typeface="Arial"/>
                <a:cs typeface="Arial"/>
              </a:rPr>
              <a:t>accomplish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its  </a:t>
            </a:r>
            <a:r>
              <a:rPr sz="2000" dirty="0">
                <a:latin typeface="Arial"/>
                <a:cs typeface="Arial"/>
              </a:rPr>
              <a:t>goals?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Current system </a:t>
            </a:r>
            <a:r>
              <a:rPr sz="2000" dirty="0">
                <a:latin typeface="Arial"/>
                <a:cs typeface="Arial"/>
              </a:rPr>
              <a:t>won’t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accomplish  </a:t>
            </a:r>
            <a:r>
              <a:rPr sz="2000" spc="-5" dirty="0">
                <a:latin typeface="Arial"/>
                <a:cs typeface="Arial"/>
              </a:rPr>
              <a:t>its </a:t>
            </a:r>
            <a:r>
              <a:rPr sz="2000" dirty="0">
                <a:latin typeface="Arial"/>
                <a:cs typeface="Arial"/>
              </a:rPr>
              <a:t>goals. Now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what?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incremental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marL="355600" marR="24447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Create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specification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action  </a:t>
            </a:r>
            <a:r>
              <a:rPr sz="2000" dirty="0">
                <a:latin typeface="Arial"/>
                <a:cs typeface="Arial"/>
              </a:rPr>
              <a:t>plan.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Solve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problem, </a:t>
            </a:r>
            <a:r>
              <a:rPr sz="1800" dirty="0">
                <a:latin typeface="Arial"/>
                <a:cs typeface="Arial"/>
              </a:rPr>
              <a:t>like 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bottleneck.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Resolve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disputes.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Sell 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399"/>
            <a:ext cx="36874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Advantages</a:t>
            </a:r>
            <a:r>
              <a:rPr spc="-204" dirty="0"/>
              <a:t> </a:t>
            </a:r>
            <a:r>
              <a:rPr b="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995041"/>
            <a:ext cx="4314825" cy="39878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2900">
              <a:lnSpc>
                <a:spcPts val="217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study </a:t>
            </a:r>
            <a:r>
              <a:rPr sz="2000" dirty="0">
                <a:latin typeface="Arial"/>
                <a:cs typeface="Arial"/>
              </a:rPr>
              <a:t>models </a:t>
            </a:r>
            <a:r>
              <a:rPr sz="2000" spc="-5" dirty="0">
                <a:latin typeface="Arial"/>
                <a:cs typeface="Arial"/>
              </a:rPr>
              <a:t>too complicated  for </a:t>
            </a:r>
            <a:r>
              <a:rPr sz="2000" dirty="0">
                <a:latin typeface="Arial"/>
                <a:cs typeface="Arial"/>
              </a:rPr>
              <a:t>analytical / </a:t>
            </a:r>
            <a:r>
              <a:rPr sz="2000" spc="-5" dirty="0">
                <a:latin typeface="Arial"/>
                <a:cs typeface="Arial"/>
              </a:rPr>
              <a:t>numerical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treatment.</a:t>
            </a:r>
            <a:endParaRPr sz="2000">
              <a:latin typeface="Arial"/>
              <a:cs typeface="Arial"/>
            </a:endParaRPr>
          </a:p>
          <a:p>
            <a:pPr marL="355600" marR="127635" indent="-342900">
              <a:lnSpc>
                <a:spcPts val="217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Study </a:t>
            </a:r>
            <a:r>
              <a:rPr sz="2000" dirty="0">
                <a:latin typeface="Arial"/>
                <a:cs typeface="Arial"/>
              </a:rPr>
              <a:t>detailed </a:t>
            </a:r>
            <a:r>
              <a:rPr sz="2000" spc="-5" dirty="0">
                <a:latin typeface="Arial"/>
                <a:cs typeface="Arial"/>
              </a:rPr>
              <a:t>relations that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might  be lost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analytical or  </a:t>
            </a:r>
            <a:r>
              <a:rPr sz="2000" spc="-5" dirty="0">
                <a:latin typeface="Arial"/>
                <a:cs typeface="Arial"/>
              </a:rPr>
              <a:t>numerical</a:t>
            </a:r>
            <a:r>
              <a:rPr sz="2000" spc="-10" dirty="0">
                <a:latin typeface="Arial"/>
                <a:cs typeface="Arial"/>
              </a:rPr>
              <a:t> treatment.</a:t>
            </a:r>
            <a:endParaRPr sz="2000">
              <a:latin typeface="Arial"/>
              <a:cs typeface="Arial"/>
            </a:endParaRPr>
          </a:p>
          <a:p>
            <a:pPr marL="355600" marR="396875" indent="-342900">
              <a:lnSpc>
                <a:spcPts val="217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Use as a basis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experimental  studies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355600" marR="636270" indent="-342900">
              <a:lnSpc>
                <a:spcPct val="896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check </a:t>
            </a:r>
            <a:r>
              <a:rPr sz="2000" spc="-5" dirty="0">
                <a:latin typeface="Arial"/>
                <a:cs typeface="Arial"/>
              </a:rPr>
              <a:t>results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give  credibility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conclusions  </a:t>
            </a:r>
            <a:r>
              <a:rPr sz="2000" spc="-5" dirty="0">
                <a:latin typeface="Arial"/>
                <a:cs typeface="Arial"/>
              </a:rPr>
              <a:t>obtained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other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Reduce design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blunders.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Really nice </a:t>
            </a:r>
            <a:r>
              <a:rPr sz="2000" spc="-5" dirty="0">
                <a:latin typeface="Arial"/>
                <a:cs typeface="Arial"/>
              </a:rPr>
              <a:t>demo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(Sometimes) very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easy.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4938" y="2055637"/>
            <a:ext cx="228777" cy="228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3200" y="1979523"/>
            <a:ext cx="25908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dirty="0">
                <a:latin typeface="Arial"/>
                <a:cs typeface="Arial"/>
              </a:rPr>
              <a:t>jonch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2021-01-18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17:29:29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Simulation studies will give you more details  </a:t>
            </a:r>
            <a:r>
              <a:rPr sz="1000" spc="-330" dirty="0">
                <a:latin typeface="Arial"/>
                <a:cs typeface="Arial"/>
              </a:rPr>
              <a:t>that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arent just encompased by a cut and dry  answer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5" y="188399"/>
            <a:ext cx="4454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Disadvantages</a:t>
            </a:r>
            <a:r>
              <a:rPr spc="-195" dirty="0"/>
              <a:t> </a:t>
            </a:r>
            <a:r>
              <a:rPr b="0" dirty="0">
                <a:latin typeface="Wingdings"/>
                <a:cs typeface="Wingdings"/>
              </a:rPr>
              <a:t>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5" y="932627"/>
            <a:ext cx="4176395" cy="33826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Sometimes </a:t>
            </a:r>
            <a:r>
              <a:rPr sz="2000" dirty="0">
                <a:latin typeface="Arial"/>
                <a:cs typeface="Arial"/>
              </a:rPr>
              <a:t>not so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easy.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Sometimes very time </a:t>
            </a:r>
            <a:r>
              <a:rPr sz="2000" dirty="0">
                <a:latin typeface="Arial"/>
                <a:cs typeface="Arial"/>
              </a:rPr>
              <a:t>consuming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  </a:t>
            </a:r>
            <a:r>
              <a:rPr sz="2000" spc="-25" dirty="0">
                <a:latin typeface="Arial"/>
                <a:cs typeface="Arial"/>
              </a:rPr>
              <a:t>costly.</a:t>
            </a:r>
            <a:endParaRPr sz="2000">
              <a:latin typeface="Arial"/>
              <a:cs typeface="Arial"/>
            </a:endParaRPr>
          </a:p>
          <a:p>
            <a:pPr marL="355600" marR="8763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Simulations give </a:t>
            </a:r>
            <a:r>
              <a:rPr sz="2000" spc="-5" dirty="0">
                <a:latin typeface="Arial"/>
                <a:cs typeface="Arial"/>
              </a:rPr>
              <a:t>“random”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output  (and lots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misinterpretation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results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possible).</a:t>
            </a:r>
            <a:endParaRPr sz="2000">
              <a:latin typeface="Arial"/>
              <a:cs typeface="Arial"/>
            </a:endParaRPr>
          </a:p>
          <a:p>
            <a:pPr marL="355600" marR="37274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do a </a:t>
            </a:r>
            <a:r>
              <a:rPr sz="2000" spc="-5" dirty="0">
                <a:latin typeface="Arial"/>
                <a:cs typeface="Arial"/>
              </a:rPr>
              <a:t>certain problem, better  methods than </a:t>
            </a:r>
            <a:r>
              <a:rPr sz="2000" dirty="0">
                <a:latin typeface="Arial"/>
                <a:cs typeface="Arial"/>
              </a:rPr>
              <a:t>simulation </a:t>
            </a:r>
            <a:r>
              <a:rPr sz="2000" spc="-5" dirty="0">
                <a:latin typeface="Arial"/>
                <a:cs typeface="Arial"/>
              </a:rPr>
              <a:t>may  exist.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6844" y="2547749"/>
            <a:ext cx="228777" cy="228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3200" y="2471635"/>
            <a:ext cx="25908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dirty="0">
                <a:latin typeface="Arial"/>
                <a:cs typeface="Arial"/>
              </a:rPr>
              <a:t>jonch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2021-01-18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17:31:05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This doesn't give an exact answer - output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350" dirty="0">
                <a:latin typeface="Arial"/>
                <a:cs typeface="Arial"/>
              </a:rPr>
              <a:t>needs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 be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interpretted. 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01565"/>
            <a:ext cx="432054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050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Finally </a:t>
            </a:r>
            <a:r>
              <a:rPr sz="2000" spc="-5" dirty="0">
                <a:latin typeface="Arial"/>
                <a:cs typeface="Arial"/>
              </a:rPr>
              <a:t>started </a:t>
            </a:r>
            <a:r>
              <a:rPr sz="2000" dirty="0">
                <a:latin typeface="Arial"/>
                <a:cs typeface="Arial"/>
              </a:rPr>
              <a:t>our Whirlwind </a:t>
            </a:r>
            <a:r>
              <a:rPr sz="2000" spc="-55" dirty="0">
                <a:latin typeface="Arial"/>
                <a:cs typeface="Arial"/>
              </a:rPr>
              <a:t>Tour  </a:t>
            </a:r>
            <a:r>
              <a:rPr sz="2000" dirty="0">
                <a:latin typeface="Arial"/>
                <a:cs typeface="Arial"/>
              </a:rPr>
              <a:t>with a discussion on </a:t>
            </a:r>
            <a:r>
              <a:rPr sz="2000" spc="-5" dirty="0">
                <a:latin typeface="Arial"/>
                <a:cs typeface="Arial"/>
              </a:rPr>
              <a:t>the nature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simulation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models.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2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historical</a:t>
            </a:r>
            <a:r>
              <a:rPr sz="2000" spc="-265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(hysterical?)  presentation.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1995264" y="2594144"/>
            <a:ext cx="1673994" cy="228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5166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Prerequisites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044765"/>
            <a:ext cx="3924300" cy="38144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125730" indent="-342900">
              <a:lnSpc>
                <a:spcPct val="1006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60" dirty="0">
                <a:latin typeface="Arial"/>
                <a:cs typeface="Arial"/>
              </a:rPr>
              <a:t>You </a:t>
            </a:r>
            <a:r>
              <a:rPr sz="2000" i="1" spc="-5" dirty="0">
                <a:solidFill>
                  <a:srgbClr val="0270C0"/>
                </a:solidFill>
                <a:latin typeface="Arial"/>
                <a:cs typeface="Arial"/>
              </a:rPr>
              <a:t>must </a:t>
            </a:r>
            <a:r>
              <a:rPr sz="2000" dirty="0">
                <a:latin typeface="Arial"/>
                <a:cs typeface="Arial"/>
              </a:rPr>
              <a:t>know probability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statistics </a:t>
            </a:r>
            <a:r>
              <a:rPr sz="2000" dirty="0">
                <a:latin typeface="Arial"/>
                <a:cs typeface="Arial"/>
              </a:rPr>
              <a:t>at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level of </a:t>
            </a:r>
            <a:r>
              <a:rPr sz="2000" spc="-5" dirty="0">
                <a:latin typeface="Arial"/>
                <a:cs typeface="Arial"/>
              </a:rPr>
              <a:t>ISyE  </a:t>
            </a:r>
            <a:r>
              <a:rPr sz="2000" dirty="0">
                <a:latin typeface="Arial"/>
                <a:cs typeface="Arial"/>
              </a:rPr>
              <a:t>2027 and 2028, and </a:t>
            </a:r>
            <a:r>
              <a:rPr sz="2000" spc="-5" dirty="0">
                <a:latin typeface="Arial"/>
                <a:cs typeface="Arial"/>
              </a:rPr>
              <a:t>maybe  </a:t>
            </a:r>
            <a:r>
              <a:rPr sz="2000" dirty="0">
                <a:latin typeface="Arial"/>
                <a:cs typeface="Arial"/>
              </a:rPr>
              <a:t>even a </a:t>
            </a:r>
            <a:r>
              <a:rPr sz="2000" spc="-5" dirty="0">
                <a:latin typeface="Arial"/>
                <a:cs typeface="Arial"/>
              </a:rPr>
              <a:t>little stochastic  processes.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60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should be familiar with  </a:t>
            </a:r>
            <a:r>
              <a:rPr sz="2000" spc="-5" dirty="0">
                <a:latin typeface="Arial"/>
                <a:cs typeface="Arial"/>
              </a:rPr>
              <a:t>some programming </a:t>
            </a:r>
            <a:r>
              <a:rPr sz="2000" dirty="0">
                <a:latin typeface="Arial"/>
                <a:cs typeface="Arial"/>
              </a:rPr>
              <a:t>language  and </a:t>
            </a:r>
            <a:r>
              <a:rPr sz="2000" spc="-5" dirty="0">
                <a:latin typeface="Arial"/>
                <a:cs typeface="Arial"/>
              </a:rPr>
              <a:t>maybe </a:t>
            </a:r>
            <a:r>
              <a:rPr sz="2000" dirty="0">
                <a:latin typeface="Arial"/>
                <a:cs typeface="Arial"/>
              </a:rPr>
              <a:t>even 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spreadsheet  </a:t>
            </a:r>
            <a:r>
              <a:rPr sz="2000" dirty="0">
                <a:latin typeface="Arial"/>
                <a:cs typeface="Arial"/>
              </a:rPr>
              <a:t>package.</a:t>
            </a:r>
            <a:endParaRPr sz="2000">
              <a:latin typeface="Arial"/>
              <a:cs typeface="Arial"/>
            </a:endParaRPr>
          </a:p>
          <a:p>
            <a:pPr marL="355600" marR="441325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Good </a:t>
            </a:r>
            <a:r>
              <a:rPr sz="2000" dirty="0">
                <a:latin typeface="Arial"/>
                <a:cs typeface="Arial"/>
              </a:rPr>
              <a:t>News: Don’t panic!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I’ll  </a:t>
            </a:r>
            <a:r>
              <a:rPr sz="2000" spc="-5" dirty="0">
                <a:latin typeface="Arial"/>
                <a:cs typeface="Arial"/>
              </a:rPr>
              <a:t>make the course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self-  contained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571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Suggested</a:t>
            </a:r>
            <a:r>
              <a:rPr spc="-160" dirty="0"/>
              <a:t> </a:t>
            </a:r>
            <a:r>
              <a:rPr spc="4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096" y="1044765"/>
            <a:ext cx="4104004" cy="28130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06400" marR="144145" indent="-342900">
              <a:lnSpc>
                <a:spcPct val="101400"/>
              </a:lnSpc>
              <a:spcBef>
                <a:spcPts val="65"/>
              </a:spcBef>
              <a:buChar char="•"/>
              <a:tabLst>
                <a:tab pos="405765" algn="l"/>
                <a:tab pos="406400" algn="l"/>
              </a:tabLst>
            </a:pPr>
            <a:r>
              <a:rPr sz="2000" spc="-30" dirty="0">
                <a:latin typeface="Arial"/>
                <a:cs typeface="Arial"/>
              </a:rPr>
              <a:t>Law, </a:t>
            </a:r>
            <a:r>
              <a:rPr sz="2000" spc="-5" dirty="0">
                <a:latin typeface="Arial"/>
                <a:cs typeface="Arial"/>
              </a:rPr>
              <a:t>A.M., </a:t>
            </a:r>
            <a:r>
              <a:rPr sz="2000" i="1" spc="-5" dirty="0">
                <a:latin typeface="Arial"/>
                <a:cs typeface="Arial"/>
              </a:rPr>
              <a:t>Simulation Modeling  </a:t>
            </a:r>
            <a:r>
              <a:rPr sz="2000" i="1" dirty="0">
                <a:latin typeface="Arial"/>
                <a:cs typeface="Arial"/>
              </a:rPr>
              <a:t>and Analysis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5" dirty="0">
                <a:latin typeface="Arial"/>
                <a:cs typeface="Arial"/>
              </a:rPr>
              <a:t>5</a:t>
            </a:r>
            <a:r>
              <a:rPr sz="1950" spc="7" baseline="25641" dirty="0">
                <a:latin typeface="Arial"/>
                <a:cs typeface="Arial"/>
              </a:rPr>
              <a:t>th </a:t>
            </a:r>
            <a:r>
              <a:rPr sz="2000" spc="-5" dirty="0">
                <a:latin typeface="Arial"/>
                <a:cs typeface="Arial"/>
              </a:rPr>
              <a:t>ed., McGraw-  </a:t>
            </a:r>
            <a:r>
              <a:rPr sz="2000" dirty="0">
                <a:latin typeface="Arial"/>
                <a:cs typeface="Arial"/>
              </a:rPr>
              <a:t>Hill </a:t>
            </a:r>
            <a:r>
              <a:rPr sz="2000" spc="-5" dirty="0">
                <a:latin typeface="Arial"/>
                <a:cs typeface="Arial"/>
              </a:rPr>
              <a:t>Education, </a:t>
            </a:r>
            <a:r>
              <a:rPr sz="2000" dirty="0">
                <a:latin typeface="Arial"/>
                <a:cs typeface="Arial"/>
              </a:rPr>
              <a:t>New </a:t>
            </a:r>
            <a:r>
              <a:rPr sz="2000" spc="-40" dirty="0">
                <a:latin typeface="Arial"/>
                <a:cs typeface="Arial"/>
              </a:rPr>
              <a:t>York,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2015.</a:t>
            </a:r>
            <a:endParaRPr sz="2000">
              <a:latin typeface="Arial"/>
              <a:cs typeface="Arial"/>
            </a:endParaRPr>
          </a:p>
          <a:p>
            <a:pPr marL="406400" marR="9271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405765" algn="l"/>
                <a:tab pos="406400" algn="l"/>
              </a:tabLst>
            </a:pPr>
            <a:r>
              <a:rPr sz="2000" spc="-5" dirty="0">
                <a:latin typeface="Arial"/>
                <a:cs typeface="Arial"/>
              </a:rPr>
              <a:t>Kelton, </a:t>
            </a:r>
            <a:r>
              <a:rPr sz="2000" spc="-25" dirty="0">
                <a:latin typeface="Arial"/>
                <a:cs typeface="Arial"/>
              </a:rPr>
              <a:t>W.D., </a:t>
            </a:r>
            <a:r>
              <a:rPr sz="2000" dirty="0">
                <a:latin typeface="Arial"/>
                <a:cs typeface="Arial"/>
              </a:rPr>
              <a:t>Sadowski, </a:t>
            </a:r>
            <a:r>
              <a:rPr sz="2000" spc="-60" dirty="0">
                <a:latin typeface="Arial"/>
                <a:cs typeface="Arial"/>
              </a:rPr>
              <a:t>R.P.,  </a:t>
            </a:r>
            <a:r>
              <a:rPr sz="2000" dirty="0">
                <a:latin typeface="Arial"/>
                <a:cs typeface="Arial"/>
              </a:rPr>
              <a:t>and Zupick, </a:t>
            </a:r>
            <a:r>
              <a:rPr sz="2000" spc="-5" dirty="0">
                <a:latin typeface="Arial"/>
                <a:cs typeface="Arial"/>
              </a:rPr>
              <a:t>N.B., </a:t>
            </a:r>
            <a:r>
              <a:rPr sz="2000" i="1" spc="-5" dirty="0">
                <a:latin typeface="Arial"/>
                <a:cs typeface="Arial"/>
              </a:rPr>
              <a:t>Simulation  </a:t>
            </a:r>
            <a:r>
              <a:rPr sz="2000" i="1" dirty="0">
                <a:latin typeface="Arial"/>
                <a:cs typeface="Arial"/>
              </a:rPr>
              <a:t>with </a:t>
            </a:r>
            <a:r>
              <a:rPr sz="2000" i="1" spc="-5" dirty="0">
                <a:latin typeface="Arial"/>
                <a:cs typeface="Arial"/>
              </a:rPr>
              <a:t>Arena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5" dirty="0">
                <a:latin typeface="Arial"/>
                <a:cs typeface="Arial"/>
              </a:rPr>
              <a:t>6</a:t>
            </a:r>
            <a:r>
              <a:rPr sz="1950" spc="7" baseline="25641" dirty="0">
                <a:latin typeface="Arial"/>
                <a:cs typeface="Arial"/>
              </a:rPr>
              <a:t>th </a:t>
            </a:r>
            <a:r>
              <a:rPr sz="2000" dirty="0">
                <a:latin typeface="Arial"/>
                <a:cs typeface="Arial"/>
              </a:rPr>
              <a:t>edition, </a:t>
            </a:r>
            <a:r>
              <a:rPr sz="2000" spc="-5" dirty="0">
                <a:latin typeface="Arial"/>
                <a:cs typeface="Arial"/>
              </a:rPr>
              <a:t>McGraw-  </a:t>
            </a:r>
            <a:r>
              <a:rPr sz="2000" dirty="0">
                <a:latin typeface="Arial"/>
                <a:cs typeface="Arial"/>
              </a:rPr>
              <a:t>Hill, New </a:t>
            </a:r>
            <a:r>
              <a:rPr sz="2000" spc="-40" dirty="0">
                <a:latin typeface="Arial"/>
                <a:cs typeface="Arial"/>
              </a:rPr>
              <a:t>York,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2015.</a:t>
            </a:r>
            <a:endParaRPr sz="20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b="1" dirty="0">
                <a:solidFill>
                  <a:srgbClr val="0270C0"/>
                </a:solidFill>
                <a:latin typeface="Arial"/>
                <a:cs typeface="Arial"/>
              </a:rPr>
              <a:t>FREE </a:t>
            </a:r>
            <a:r>
              <a:rPr sz="2000" spc="-5" dirty="0">
                <a:latin typeface="Arial"/>
                <a:cs typeface="Arial"/>
              </a:rPr>
              <a:t>Arena software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download:</a:t>
            </a:r>
            <a:endParaRPr sz="20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5"/>
              </a:spcBef>
            </a:pPr>
            <a:r>
              <a:rPr sz="1400" spc="-10" dirty="0">
                <a:latin typeface="Arial"/>
                <a:cs typeface="Arial"/>
                <a:hlinkClick r:id="rId2"/>
              </a:rPr>
              <a:t>www.arenasimulation.com/academic/students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099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Gr</a:t>
            </a:r>
            <a:r>
              <a:rPr spc="50" dirty="0"/>
              <a:t>a</a:t>
            </a:r>
            <a:r>
              <a:rPr spc="45" dirty="0"/>
              <a:t>d</a:t>
            </a:r>
            <a:r>
              <a:rPr spc="254" dirty="0"/>
              <a:t>i</a:t>
            </a:r>
            <a:r>
              <a:rPr spc="135" dirty="0"/>
              <a:t>n</a:t>
            </a:r>
            <a:r>
              <a:rPr spc="4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989774"/>
            <a:ext cx="3759835" cy="2527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5" dirty="0">
                <a:latin typeface="Arial"/>
                <a:cs typeface="Arial"/>
              </a:rPr>
              <a:t>Test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(30%)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5" dirty="0">
                <a:latin typeface="Arial"/>
                <a:cs typeface="Arial"/>
              </a:rPr>
              <a:t>Test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(30%)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00" spc="-55" dirty="0">
                <a:latin typeface="Arial"/>
                <a:cs typeface="Arial"/>
              </a:rPr>
              <a:t>Test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(30%)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latin typeface="Arial"/>
                <a:cs typeface="Arial"/>
              </a:rPr>
              <a:t>HW + Project + if I like you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(10%)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/>
              <a:cs typeface="Arial"/>
            </a:endParaRPr>
          </a:p>
          <a:p>
            <a:pPr marL="12700" marR="1828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HW will be assigned </a:t>
            </a:r>
            <a:r>
              <a:rPr sz="2000" spc="-5" dirty="0">
                <a:latin typeface="Arial"/>
                <a:cs typeface="Arial"/>
              </a:rPr>
              <a:t>after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every  </a:t>
            </a:r>
            <a:r>
              <a:rPr sz="2000" dirty="0">
                <a:latin typeface="Arial"/>
                <a:cs typeface="Arial"/>
              </a:rPr>
              <a:t>module.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4429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Course</a:t>
            </a:r>
            <a:r>
              <a:rPr spc="-185" dirty="0"/>
              <a:t> </a:t>
            </a:r>
            <a:r>
              <a:rPr spc="10" dirty="0"/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053274"/>
            <a:ext cx="41954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01775" algn="l"/>
              </a:tabLst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provide </a:t>
            </a:r>
            <a:r>
              <a:rPr sz="2000" spc="-5" dirty="0">
                <a:latin typeface="Arial"/>
                <a:cs typeface="Arial"/>
              </a:rPr>
              <a:t>pretty extensive notes </a:t>
            </a:r>
            <a:r>
              <a:rPr sz="2000" dirty="0">
                <a:latin typeface="Arial"/>
                <a:cs typeface="Arial"/>
              </a:rPr>
              <a:t>on 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website.	This doesn't </a:t>
            </a:r>
            <a:r>
              <a:rPr sz="2000" spc="-5" dirty="0">
                <a:latin typeface="Arial"/>
                <a:cs typeface="Arial"/>
              </a:rPr>
              <a:t>mean that  </a:t>
            </a:r>
            <a:r>
              <a:rPr sz="2000" dirty="0">
                <a:latin typeface="Arial"/>
                <a:cs typeface="Arial"/>
              </a:rPr>
              <a:t>you can simply print out </a:t>
            </a:r>
            <a:r>
              <a:rPr sz="2000" spc="-5" dirty="0">
                <a:latin typeface="Arial"/>
                <a:cs typeface="Arial"/>
              </a:rPr>
              <a:t>the notes  </a:t>
            </a:r>
            <a:r>
              <a:rPr sz="2000" dirty="0">
                <a:latin typeface="Arial"/>
                <a:cs typeface="Arial"/>
              </a:rPr>
              <a:t>and skip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6302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053274"/>
            <a:ext cx="4096385" cy="338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4">
              <a:lnSpc>
                <a:spcPct val="100000"/>
              </a:lnSpc>
              <a:spcBef>
                <a:spcPts val="100"/>
              </a:spcBef>
              <a:tabLst>
                <a:tab pos="2840355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course </a:t>
            </a:r>
            <a:r>
              <a:rPr sz="2000" dirty="0">
                <a:latin typeface="Arial"/>
                <a:cs typeface="Arial"/>
              </a:rPr>
              <a:t>will involve </a:t>
            </a:r>
            <a:r>
              <a:rPr sz="2000" spc="-5" dirty="0">
                <a:latin typeface="Arial"/>
                <a:cs typeface="Arial"/>
              </a:rPr>
              <a:t>extensive  computer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programming.	</a:t>
            </a:r>
            <a:r>
              <a:rPr sz="2000" spc="-30" dirty="0">
                <a:latin typeface="Arial"/>
                <a:cs typeface="Arial"/>
              </a:rPr>
              <a:t>You’ll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 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choice, but you can expect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dirty="0">
                <a:latin typeface="Arial"/>
                <a:cs typeface="Arial"/>
              </a:rPr>
              <a:t>use:</a:t>
            </a:r>
            <a:endParaRPr sz="2000">
              <a:latin typeface="Arial"/>
              <a:cs typeface="Arial"/>
            </a:endParaRPr>
          </a:p>
          <a:p>
            <a:pPr marL="755650" marR="372745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spreadsheet package,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e.g.,  Excel.</a:t>
            </a:r>
            <a:endParaRPr sz="1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Some spreadsheet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add-ons.</a:t>
            </a:r>
            <a:endParaRPr sz="1800">
              <a:latin typeface="Arial"/>
              <a:cs typeface="Arial"/>
            </a:endParaRPr>
          </a:p>
          <a:p>
            <a:pPr marL="755650" marR="5080" indent="-285750">
              <a:lnSpc>
                <a:spcPts val="213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“real” language, e.g., Matlab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  Python.</a:t>
            </a:r>
            <a:endParaRPr sz="1800">
              <a:latin typeface="Arial"/>
              <a:cs typeface="Arial"/>
            </a:endParaRPr>
          </a:p>
          <a:p>
            <a:pPr marL="755650" marR="525145" indent="-285750">
              <a:lnSpc>
                <a:spcPct val="100000"/>
              </a:lnSpc>
              <a:spcBef>
                <a:spcPts val="37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simulation language,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e.g.,  Arena.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5264" y="2594144"/>
            <a:ext cx="1673994" cy="228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3896" y="934284"/>
            <a:ext cx="4685665" cy="14312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Hi</a:t>
            </a:r>
            <a:r>
              <a:rPr sz="2000" spc="-5" dirty="0">
                <a:latin typeface="Arial"/>
                <a:cs typeface="Arial"/>
              </a:rPr>
              <a:t> Everyone!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Just gave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high-level </a:t>
            </a:r>
            <a:r>
              <a:rPr sz="2000" spc="-5" dirty="0">
                <a:latin typeface="Arial"/>
                <a:cs typeface="Arial"/>
              </a:rPr>
              <a:t>course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info.</a:t>
            </a:r>
            <a:endParaRPr sz="2000">
              <a:latin typeface="Arial"/>
              <a:cs typeface="Arial"/>
            </a:endParaRPr>
          </a:p>
          <a:p>
            <a:pPr marL="355600" marR="245745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2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Give some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details on</a:t>
            </a:r>
            <a:r>
              <a:rPr sz="2000" spc="-135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270C0"/>
                </a:solidFill>
                <a:latin typeface="Arial"/>
                <a:cs typeface="Arial"/>
              </a:rPr>
              <a:t>the  course</a:t>
            </a:r>
            <a:r>
              <a:rPr sz="2000" spc="-15" dirty="0">
                <a:solidFill>
                  <a:srgbClr val="02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270C0"/>
                </a:solidFill>
                <a:latin typeface="Arial"/>
                <a:cs typeface="Arial"/>
              </a:rPr>
              <a:t>syllabus.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Summary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08" y="183518"/>
            <a:ext cx="5609590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pc="35" dirty="0"/>
              <a:t>Computer</a:t>
            </a:r>
            <a:r>
              <a:rPr spc="-190" dirty="0"/>
              <a:t> </a:t>
            </a:r>
            <a:r>
              <a:rPr spc="114" dirty="0"/>
              <a:t>Simulation</a:t>
            </a:r>
          </a:p>
          <a:p>
            <a:pPr marL="32384">
              <a:lnSpc>
                <a:spcPts val="3465"/>
              </a:lnSpc>
            </a:pPr>
            <a:r>
              <a:rPr sz="3000" b="0" spc="-100" dirty="0">
                <a:solidFill>
                  <a:srgbClr val="0270C0"/>
                </a:solidFill>
                <a:latin typeface="Arial Black"/>
                <a:cs typeface="Arial Black"/>
              </a:rPr>
              <a:t>Module </a:t>
            </a:r>
            <a:r>
              <a:rPr sz="3000" b="0" spc="-380" dirty="0">
                <a:solidFill>
                  <a:srgbClr val="0270C0"/>
                </a:solidFill>
                <a:latin typeface="Arial Black"/>
                <a:cs typeface="Arial Black"/>
              </a:rPr>
              <a:t>1: </a:t>
            </a:r>
            <a:r>
              <a:rPr sz="3000" b="0" spc="-95" dirty="0">
                <a:solidFill>
                  <a:srgbClr val="0270C0"/>
                </a:solidFill>
                <a:latin typeface="Arial Black"/>
                <a:cs typeface="Arial Black"/>
              </a:rPr>
              <a:t>Intro </a:t>
            </a:r>
            <a:r>
              <a:rPr sz="3000" b="0" spc="-459" dirty="0">
                <a:solidFill>
                  <a:srgbClr val="0270C0"/>
                </a:solidFill>
                <a:latin typeface="Arial Black"/>
                <a:cs typeface="Arial Black"/>
              </a:rPr>
              <a:t>+  </a:t>
            </a:r>
            <a:r>
              <a:rPr sz="3000" b="0" spc="-200" dirty="0">
                <a:solidFill>
                  <a:srgbClr val="0270C0"/>
                </a:solidFill>
                <a:latin typeface="Arial Black"/>
                <a:cs typeface="Arial Black"/>
              </a:rPr>
              <a:t>Course</a:t>
            </a:r>
            <a:r>
              <a:rPr sz="3000" b="0" spc="-430" dirty="0">
                <a:solidFill>
                  <a:srgbClr val="0270C0"/>
                </a:solidFill>
                <a:latin typeface="Arial Black"/>
                <a:cs typeface="Arial Black"/>
              </a:rPr>
              <a:t> </a:t>
            </a:r>
            <a:r>
              <a:rPr sz="3000" b="0" spc="-150" dirty="0">
                <a:solidFill>
                  <a:srgbClr val="0270C0"/>
                </a:solidFill>
                <a:latin typeface="Arial Black"/>
                <a:cs typeface="Arial Black"/>
              </a:rPr>
              <a:t>Tour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117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270C0"/>
                </a:solidFill>
                <a:latin typeface="Arial"/>
                <a:cs typeface="Arial"/>
              </a:rPr>
              <a:t>Syllabus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2088058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1361</Words>
  <Application>Microsoft Office PowerPoint</Application>
  <PresentationFormat>On-screen Show (16:9)</PresentationFormat>
  <Paragraphs>172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Nunito sans</vt:lpstr>
      <vt:lpstr>Arial</vt:lpstr>
      <vt:lpstr>Arial Black</vt:lpstr>
      <vt:lpstr>Calibri</vt:lpstr>
      <vt:lpstr>Segoe UI</vt:lpstr>
      <vt:lpstr>Tahoma</vt:lpstr>
      <vt:lpstr>Wingdings</vt:lpstr>
      <vt:lpstr>Office Theme</vt:lpstr>
      <vt:lpstr>Computer Simulation Module 1: Intro +  Course Tour</vt:lpstr>
      <vt:lpstr>Course Info</vt:lpstr>
      <vt:lpstr>Prerequisites</vt:lpstr>
      <vt:lpstr>Suggested Resources</vt:lpstr>
      <vt:lpstr>Grading</vt:lpstr>
      <vt:lpstr>Course Notes</vt:lpstr>
      <vt:lpstr>Programming</vt:lpstr>
      <vt:lpstr>Summary</vt:lpstr>
      <vt:lpstr>Computer Simulation Module 1: Intro +  Course Tour</vt:lpstr>
      <vt:lpstr>Lesson Goals</vt:lpstr>
      <vt:lpstr>Syllabus – Let’s Go!</vt:lpstr>
      <vt:lpstr>Syllabus – Arena Fun</vt:lpstr>
      <vt:lpstr>Syllabus – Randomness</vt:lpstr>
      <vt:lpstr>Syllabus – Stats Issues</vt:lpstr>
      <vt:lpstr>Summary</vt:lpstr>
      <vt:lpstr>Computer Simulation Module 1: Intro +  Course Tour</vt:lpstr>
      <vt:lpstr>Lesson Goals</vt:lpstr>
      <vt:lpstr>Models</vt:lpstr>
      <vt:lpstr>Examples of Models</vt:lpstr>
      <vt:lpstr>What is Simulation?</vt:lpstr>
      <vt:lpstr>Simulation is…</vt:lpstr>
      <vt:lpstr>What is It Good for?</vt:lpstr>
      <vt:lpstr>Reasons to Simulate</vt:lpstr>
      <vt:lpstr>Advantages </vt:lpstr>
      <vt:lpstr>Disadvantages 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ISYE6644_Module 1, Lessons 1-3 PRODUCTION VERSION</dc:title>
  <cp:lastModifiedBy>Chen, Jonathan</cp:lastModifiedBy>
  <cp:revision>3</cp:revision>
  <dcterms:created xsi:type="dcterms:W3CDTF">2021-01-23T15:21:06Z</dcterms:created>
  <dcterms:modified xsi:type="dcterms:W3CDTF">2021-01-24T13:30:40Z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2021-01-23T00:00:00Z</vt:filetime>
  </property>
</Properties>
</file>