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71" autoAdjust="0"/>
  </p:normalViewPr>
  <p:slideViewPr>
    <p:cSldViewPr>
      <p:cViewPr varScale="1">
        <p:scale>
          <a:sx n="90" d="100"/>
          <a:sy n="90" d="100"/>
        </p:scale>
        <p:origin x="12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DFB03-BB9D-46BF-AB4B-F3AADF9718F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5F1EE-7CE4-4CFA-A7CB-D1A940BD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The flaw of averages - if you use averages too much - your results are going to be non-realistic because they don't take into account variability.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5F1EE-7CE4-4CFA-A7CB-D1A940BDA2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Has something happened in your time series?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5F1EE-7CE4-4CFA-A7CB-D1A940BDA2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4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M - stands for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markov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</a:p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Interarrival means - around how long for a customer to come in. </a:t>
            </a:r>
          </a:p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Service - around how long for a customer to get served. </a:t>
            </a:r>
          </a:p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MM1 - the first M is what kind of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interraval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it is,, second M is what kind of service it is, and the 1 or whatever number is how many servers there are. </a:t>
            </a:r>
            <a:endParaRPr lang="en-US" sz="18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5F1EE-7CE4-4CFA-A7CB-D1A940BDA2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02183" y="3510676"/>
            <a:ext cx="941816" cy="163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896" y="188399"/>
            <a:ext cx="819620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02183" y="3510676"/>
            <a:ext cx="941816" cy="163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02183" y="3510676"/>
            <a:ext cx="941816" cy="163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208" y="183518"/>
            <a:ext cx="311022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271" y="1148524"/>
            <a:ext cx="8399457" cy="350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08" y="183518"/>
            <a:ext cx="5609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latin typeface="Tahoma"/>
                <a:cs typeface="Tahoma"/>
              </a:rPr>
              <a:t>Computer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114" dirty="0">
                <a:latin typeface="Tahoma"/>
                <a:cs typeface="Tahoma"/>
              </a:rPr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289" y="701781"/>
            <a:ext cx="5585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270C0"/>
                </a:solidFill>
                <a:latin typeface="Arial Black"/>
                <a:cs typeface="Arial Black"/>
              </a:rPr>
              <a:t>Module </a:t>
            </a:r>
            <a:r>
              <a:rPr sz="3000" spc="-380" dirty="0">
                <a:solidFill>
                  <a:srgbClr val="0270C0"/>
                </a:solidFill>
                <a:latin typeface="Arial Black"/>
                <a:cs typeface="Arial Black"/>
              </a:rPr>
              <a:t>1: </a:t>
            </a:r>
            <a:r>
              <a:rPr sz="3000" spc="-95" dirty="0">
                <a:solidFill>
                  <a:srgbClr val="0270C0"/>
                </a:solidFill>
                <a:latin typeface="Arial Black"/>
                <a:cs typeface="Arial Black"/>
              </a:rPr>
              <a:t>Intro </a:t>
            </a:r>
            <a:r>
              <a:rPr sz="3000" spc="-459" dirty="0">
                <a:solidFill>
                  <a:srgbClr val="0270C0"/>
                </a:solidFill>
                <a:latin typeface="Arial Black"/>
                <a:cs typeface="Arial Black"/>
              </a:rPr>
              <a:t>+ </a:t>
            </a:r>
            <a:r>
              <a:rPr sz="3000" spc="-200" dirty="0">
                <a:solidFill>
                  <a:srgbClr val="0270C0"/>
                </a:solidFill>
                <a:latin typeface="Arial Black"/>
                <a:cs typeface="Arial Black"/>
              </a:rPr>
              <a:t>Course</a:t>
            </a:r>
            <a:r>
              <a:rPr sz="3000" spc="-425" dirty="0">
                <a:solidFill>
                  <a:srgbClr val="0270C0"/>
                </a:solidFill>
                <a:latin typeface="Arial Black"/>
                <a:cs typeface="Arial Black"/>
              </a:rPr>
              <a:t> </a:t>
            </a:r>
            <a:r>
              <a:rPr sz="3000" spc="-150" dirty="0">
                <a:solidFill>
                  <a:srgbClr val="0270C0"/>
                </a:solidFill>
                <a:latin typeface="Arial Black"/>
                <a:cs typeface="Arial Black"/>
              </a:rPr>
              <a:t>Tour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95" y="4012914"/>
            <a:ext cx="330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270C0"/>
                </a:solidFill>
                <a:latin typeface="Arial"/>
                <a:cs typeface="Arial"/>
              </a:rPr>
              <a:t>Whirlwind </a:t>
            </a:r>
            <a:r>
              <a:rPr sz="2400" spc="-70" dirty="0">
                <a:solidFill>
                  <a:srgbClr val="0270C0"/>
                </a:solidFill>
                <a:latin typeface="Arial"/>
                <a:cs typeface="Arial"/>
              </a:rPr>
              <a:t>Tour </a:t>
            </a:r>
            <a:r>
              <a:rPr sz="2400" dirty="0">
                <a:solidFill>
                  <a:srgbClr val="0270C0"/>
                </a:solidFill>
                <a:latin typeface="Arial"/>
                <a:cs typeface="Arial"/>
              </a:rPr>
              <a:t>–</a:t>
            </a:r>
            <a:r>
              <a:rPr sz="2400" spc="-5" dirty="0">
                <a:solidFill>
                  <a:srgbClr val="0270C0"/>
                </a:solidFill>
                <a:latin typeface="Arial"/>
                <a:cs typeface="Arial"/>
              </a:rPr>
              <a:t> History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89" y="2088058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08" y="183518"/>
            <a:ext cx="5609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latin typeface="Tahoma"/>
                <a:cs typeface="Tahoma"/>
              </a:rPr>
              <a:t>Computer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114" dirty="0">
                <a:latin typeface="Tahoma"/>
                <a:cs typeface="Tahoma"/>
              </a:rPr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289" y="701781"/>
            <a:ext cx="4602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1F497D"/>
                </a:solidFill>
                <a:latin typeface="Arial Black"/>
                <a:cs typeface="Arial Black"/>
              </a:rPr>
              <a:t>Module </a:t>
            </a:r>
            <a:r>
              <a:rPr sz="3000" spc="-380" dirty="0">
                <a:solidFill>
                  <a:srgbClr val="1F497D"/>
                </a:solidFill>
                <a:latin typeface="Arial Black"/>
                <a:cs typeface="Arial Black"/>
              </a:rPr>
              <a:t>1: </a:t>
            </a:r>
            <a:r>
              <a:rPr sz="3000" spc="-95" dirty="0">
                <a:solidFill>
                  <a:srgbClr val="1F497D"/>
                </a:solidFill>
                <a:latin typeface="Arial Black"/>
                <a:cs typeface="Arial Black"/>
              </a:rPr>
              <a:t>Intro </a:t>
            </a:r>
            <a:r>
              <a:rPr sz="3000" spc="-459" dirty="0">
                <a:solidFill>
                  <a:srgbClr val="1F497D"/>
                </a:solidFill>
                <a:latin typeface="Arial Black"/>
                <a:cs typeface="Arial Black"/>
              </a:rPr>
              <a:t>+ </a:t>
            </a:r>
            <a:r>
              <a:rPr sz="3000" spc="-200" dirty="0">
                <a:solidFill>
                  <a:srgbClr val="1F497D"/>
                </a:solidFill>
                <a:latin typeface="Arial Black"/>
                <a:cs typeface="Arial Black"/>
              </a:rPr>
              <a:t>Course  </a:t>
            </a:r>
            <a:r>
              <a:rPr sz="3000" spc="-150" dirty="0">
                <a:solidFill>
                  <a:srgbClr val="1F497D"/>
                </a:solidFill>
                <a:latin typeface="Arial Black"/>
                <a:cs typeface="Arial Black"/>
              </a:rPr>
              <a:t>Tour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95" y="4012914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97D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1F497D"/>
                </a:solidFill>
                <a:latin typeface="Arial"/>
                <a:cs typeface="Arial"/>
              </a:rPr>
              <a:t>Can </a:t>
            </a:r>
            <a:r>
              <a:rPr sz="2400" spc="-25" dirty="0">
                <a:solidFill>
                  <a:srgbClr val="1F497D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1F497D"/>
                </a:solidFill>
                <a:latin typeface="Arial"/>
                <a:cs typeface="Arial"/>
              </a:rPr>
              <a:t>Do </a:t>
            </a:r>
            <a:r>
              <a:rPr sz="2400" spc="-5" dirty="0">
                <a:solidFill>
                  <a:srgbClr val="1F497D"/>
                </a:solidFill>
                <a:latin typeface="Arial"/>
                <a:cs typeface="Arial"/>
              </a:rPr>
              <a:t>For</a:t>
            </a:r>
            <a:r>
              <a:rPr sz="2400" spc="-114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1F497D"/>
                </a:solidFill>
                <a:latin typeface="Arial"/>
                <a:cs typeface="Arial"/>
              </a:rPr>
              <a:t>You?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89" y="2088058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Tahoma"/>
                <a:cs typeface="Tahoma"/>
              </a:rPr>
              <a:t>Lesson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80" dirty="0">
                <a:latin typeface="Tahoma"/>
                <a:cs typeface="Tahoma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3679190" cy="324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dirty="0">
                <a:latin typeface="Arial"/>
                <a:cs typeface="Arial"/>
              </a:rPr>
              <a:t>Discussed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history 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81915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What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kinds of 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stuff</a:t>
            </a:r>
            <a:r>
              <a:rPr sz="2000" spc="-1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is  simulation used</a:t>
            </a:r>
            <a:r>
              <a:rPr sz="2000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for?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30099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I’ll give away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punch line:  Simulation can be used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 amazing </a:t>
            </a:r>
            <a:r>
              <a:rPr sz="2000" spc="-5" dirty="0">
                <a:latin typeface="Arial"/>
                <a:cs typeface="Arial"/>
              </a:rPr>
              <a:t>array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different  </a:t>
            </a:r>
            <a:r>
              <a:rPr sz="2000" dirty="0">
                <a:latin typeface="Arial"/>
                <a:cs typeface="Arial"/>
              </a:rPr>
              <a:t>applications.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55" y="148271"/>
            <a:ext cx="85547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Tahoma"/>
                <a:cs typeface="Tahoma"/>
              </a:rPr>
              <a:t>What </a:t>
            </a:r>
            <a:r>
              <a:rPr spc="-290" dirty="0">
                <a:latin typeface="Tahoma"/>
                <a:cs typeface="Tahoma"/>
              </a:rPr>
              <a:t>I </a:t>
            </a:r>
            <a:r>
              <a:rPr spc="50" dirty="0">
                <a:latin typeface="Tahoma"/>
                <a:cs typeface="Tahoma"/>
              </a:rPr>
              <a:t>Used </a:t>
            </a:r>
            <a:r>
              <a:rPr spc="-45" dirty="0">
                <a:latin typeface="Tahoma"/>
                <a:cs typeface="Tahoma"/>
              </a:rPr>
              <a:t>to </a:t>
            </a:r>
            <a:r>
              <a:rPr spc="200" dirty="0">
                <a:latin typeface="Tahoma"/>
                <a:cs typeface="Tahoma"/>
              </a:rPr>
              <a:t>Think</a:t>
            </a:r>
            <a:r>
              <a:rPr spc="-434" dirty="0">
                <a:latin typeface="Tahoma"/>
                <a:cs typeface="Tahoma"/>
              </a:rPr>
              <a:t> </a:t>
            </a:r>
            <a:r>
              <a:rPr spc="114" dirty="0">
                <a:latin typeface="Tahoma"/>
                <a:cs typeface="Tahoma"/>
              </a:rPr>
              <a:t>Simulation  </a:t>
            </a:r>
            <a:r>
              <a:rPr spc="65" dirty="0">
                <a:latin typeface="Tahoma"/>
                <a:cs typeface="Tahoma"/>
              </a:rPr>
              <a:t>Was</a:t>
            </a:r>
          </a:p>
        </p:txBody>
      </p:sp>
      <p:sp>
        <p:nvSpPr>
          <p:cNvPr id="3" name="object 3"/>
          <p:cNvSpPr/>
          <p:nvPr/>
        </p:nvSpPr>
        <p:spPr>
          <a:xfrm>
            <a:off x="1562124" y="1033919"/>
            <a:ext cx="5876742" cy="3779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196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latin typeface="Tahoma"/>
                <a:cs typeface="Tahoma"/>
              </a:rPr>
              <a:t>Actual</a:t>
            </a:r>
            <a:r>
              <a:rPr spc="-210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167973"/>
            <a:ext cx="3842385" cy="30067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Manufacturing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Automobile Production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Facility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Carpet Production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Facility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Queueing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Call Center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Fast Food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Drive-Thru</a:t>
            </a:r>
            <a:endParaRPr sz="1800">
              <a:latin typeface="Arial"/>
              <a:cs typeface="Arial"/>
            </a:endParaRPr>
          </a:p>
          <a:p>
            <a:pPr marL="755650" marR="44958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Fast Food Drive-Thru Call  Center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1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Airport Security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92590"/>
            <a:ext cx="56419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5" dirty="0">
                <a:latin typeface="Tahoma"/>
                <a:cs typeface="Tahoma"/>
              </a:rPr>
              <a:t>Some </a:t>
            </a:r>
            <a:r>
              <a:rPr sz="3500" spc="15" dirty="0">
                <a:latin typeface="Tahoma"/>
                <a:cs typeface="Tahoma"/>
              </a:rPr>
              <a:t>Queueing</a:t>
            </a:r>
            <a:r>
              <a:rPr sz="3500" spc="-295" dirty="0">
                <a:latin typeface="Tahoma"/>
                <a:cs typeface="Tahoma"/>
              </a:rPr>
              <a:t> </a:t>
            </a:r>
            <a:r>
              <a:rPr sz="3500" spc="100" dirty="0">
                <a:latin typeface="Tahoma"/>
                <a:cs typeface="Tahoma"/>
              </a:rPr>
              <a:t>Systems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6" y="1165575"/>
            <a:ext cx="3728085" cy="13722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Ice </a:t>
            </a:r>
            <a:r>
              <a:rPr sz="2000" dirty="0">
                <a:latin typeface="Arial"/>
                <a:cs typeface="Arial"/>
              </a:rPr>
              <a:t>Cream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Shoppe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Combination </a:t>
            </a:r>
            <a:r>
              <a:rPr sz="2000" spc="-5" dirty="0">
                <a:latin typeface="Arial"/>
                <a:cs typeface="Arial"/>
              </a:rPr>
              <a:t>meat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processing  </a:t>
            </a:r>
            <a:r>
              <a:rPr sz="2000" spc="-5" dirty="0">
                <a:latin typeface="Arial"/>
                <a:cs typeface="Arial"/>
              </a:rPr>
              <a:t>center </a:t>
            </a:r>
            <a:r>
              <a:rPr sz="2000" dirty="0">
                <a:latin typeface="Arial"/>
                <a:cs typeface="Arial"/>
              </a:rPr>
              <a:t>/ </a:t>
            </a:r>
            <a:r>
              <a:rPr sz="2000" spc="-5" dirty="0">
                <a:latin typeface="Arial"/>
                <a:cs typeface="Arial"/>
              </a:rPr>
              <a:t>fast-food restaurant </a:t>
            </a:r>
            <a:r>
              <a:rPr sz="2000" dirty="0">
                <a:latin typeface="Arial"/>
                <a:cs typeface="Arial"/>
              </a:rPr>
              <a:t>/  </a:t>
            </a:r>
            <a:r>
              <a:rPr sz="2000" spc="-5" dirty="0">
                <a:latin typeface="Arial"/>
                <a:cs typeface="Arial"/>
              </a:rPr>
              <a:t>amusement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5401" y="2763405"/>
            <a:ext cx="1744578" cy="1307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45421" y="3079286"/>
            <a:ext cx="1729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70C0"/>
                </a:solidFill>
                <a:latin typeface="Wingdings"/>
                <a:cs typeface="Wingdings"/>
              </a:rPr>
              <a:t></a:t>
            </a:r>
            <a:r>
              <a:rPr sz="12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70C0"/>
                </a:solidFill>
                <a:latin typeface="Arial"/>
                <a:cs typeface="Arial"/>
              </a:rPr>
              <a:t>Denis (8) and Mina</a:t>
            </a:r>
            <a:r>
              <a:rPr sz="12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0C0"/>
                </a:solidFill>
                <a:latin typeface="Arial"/>
                <a:cs typeface="Arial"/>
              </a:rPr>
              <a:t>(6)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02183" y="3510676"/>
            <a:ext cx="941816" cy="163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6521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latin typeface="Tahoma"/>
                <a:cs typeface="Tahoma"/>
              </a:rPr>
              <a:t>Generic </a:t>
            </a:r>
            <a:r>
              <a:rPr spc="140" dirty="0">
                <a:latin typeface="Tahoma"/>
                <a:cs typeface="Tahoma"/>
              </a:rPr>
              <a:t>Supply</a:t>
            </a:r>
            <a:r>
              <a:rPr spc="-335" dirty="0">
                <a:latin typeface="Tahoma"/>
                <a:cs typeface="Tahoma"/>
              </a:rPr>
              <a:t> </a:t>
            </a:r>
            <a:r>
              <a:rPr spc="114" dirty="0">
                <a:latin typeface="Tahoma"/>
                <a:cs typeface="Tahoma"/>
              </a:rPr>
              <a:t>Chain</a:t>
            </a:r>
          </a:p>
        </p:txBody>
      </p:sp>
      <p:sp>
        <p:nvSpPr>
          <p:cNvPr id="5" name="object 5"/>
          <p:cNvSpPr/>
          <p:nvPr/>
        </p:nvSpPr>
        <p:spPr>
          <a:xfrm>
            <a:off x="1162905" y="1057851"/>
            <a:ext cx="6713009" cy="1778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896" y="3164589"/>
            <a:ext cx="78333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Think of supply chain as a </a:t>
            </a:r>
            <a:r>
              <a:rPr sz="2000" spc="-5" dirty="0">
                <a:latin typeface="Arial"/>
                <a:cs typeface="Arial"/>
              </a:rPr>
              <a:t>network </a:t>
            </a:r>
            <a:r>
              <a:rPr sz="2000" dirty="0">
                <a:latin typeface="Arial"/>
                <a:cs typeface="Arial"/>
              </a:rPr>
              <a:t>where any node can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potentially  </a:t>
            </a:r>
            <a:r>
              <a:rPr sz="2000" dirty="0">
                <a:latin typeface="Arial"/>
                <a:cs typeface="Arial"/>
              </a:rPr>
              <a:t>connect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any </a:t>
            </a:r>
            <a:r>
              <a:rPr sz="2000" spc="-5" dirty="0">
                <a:latin typeface="Arial"/>
                <a:cs typeface="Arial"/>
              </a:rPr>
              <a:t>other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node.</a:t>
            </a:r>
            <a:endParaRPr sz="2000">
              <a:latin typeface="Arial"/>
              <a:cs typeface="Arial"/>
            </a:endParaRPr>
          </a:p>
          <a:p>
            <a:pPr marL="355600" marR="123189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 order to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30" dirty="0">
                <a:latin typeface="Arial"/>
                <a:cs typeface="Arial"/>
              </a:rPr>
              <a:t>lazy, </a:t>
            </a:r>
            <a:r>
              <a:rPr sz="2000" spc="-10" dirty="0">
                <a:latin typeface="Arial"/>
                <a:cs typeface="Arial"/>
              </a:rPr>
              <a:t>let’s </a:t>
            </a:r>
            <a:r>
              <a:rPr sz="2000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things flow from left to right. </a:t>
            </a:r>
            <a:r>
              <a:rPr sz="2000" dirty="0">
                <a:latin typeface="Arial"/>
                <a:cs typeface="Arial"/>
              </a:rPr>
              <a:t>Looks a  bit like a </a:t>
            </a:r>
            <a:r>
              <a:rPr sz="2000" spc="-5" dirty="0">
                <a:latin typeface="Arial"/>
                <a:cs typeface="Arial"/>
              </a:rPr>
              <a:t>flowchart,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eh?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92590"/>
            <a:ext cx="550799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30" dirty="0">
                <a:latin typeface="Tahoma"/>
                <a:cs typeface="Tahoma"/>
              </a:rPr>
              <a:t>Supply </a:t>
            </a:r>
            <a:r>
              <a:rPr sz="3700" spc="114" dirty="0">
                <a:latin typeface="Tahoma"/>
                <a:cs typeface="Tahoma"/>
              </a:rPr>
              <a:t>Chains</a:t>
            </a:r>
            <a:r>
              <a:rPr sz="3700" spc="-380" dirty="0">
                <a:latin typeface="Tahoma"/>
                <a:cs typeface="Tahoma"/>
              </a:rPr>
              <a:t> </a:t>
            </a:r>
            <a:r>
              <a:rPr sz="3700" spc="-35" dirty="0">
                <a:latin typeface="Tahoma"/>
                <a:cs typeface="Tahoma"/>
              </a:rPr>
              <a:t>(cont’d)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6" y="1231694"/>
            <a:ext cx="3860800" cy="3552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81280" indent="-342900">
              <a:lnSpc>
                <a:spcPct val="100499"/>
              </a:lnSpc>
              <a:spcBef>
                <a:spcPts val="90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"/>
                <a:cs typeface="Arial"/>
              </a:rPr>
              <a:t>1985: </a:t>
            </a:r>
            <a:r>
              <a:rPr sz="1700" spc="-5" dirty="0">
                <a:latin typeface="Arial"/>
                <a:cs typeface="Arial"/>
              </a:rPr>
              <a:t>Professor </a:t>
            </a:r>
            <a:r>
              <a:rPr sz="1700" dirty="0">
                <a:latin typeface="Arial"/>
                <a:cs typeface="Arial"/>
              </a:rPr>
              <a:t>and </a:t>
            </a:r>
            <a:r>
              <a:rPr sz="1700" spc="-5" dirty="0">
                <a:latin typeface="Arial"/>
                <a:cs typeface="Arial"/>
              </a:rPr>
              <a:t>CEO </a:t>
            </a:r>
            <a:r>
              <a:rPr sz="1700" dirty="0">
                <a:latin typeface="Arial"/>
                <a:cs typeface="Arial"/>
              </a:rPr>
              <a:t>of SC  </a:t>
            </a:r>
            <a:r>
              <a:rPr sz="1700" spc="-5" dirty="0">
                <a:latin typeface="Arial"/>
                <a:cs typeface="Arial"/>
              </a:rPr>
              <a:t>company: “Why would </a:t>
            </a:r>
            <a:r>
              <a:rPr sz="1700" dirty="0">
                <a:latin typeface="Arial"/>
                <a:cs typeface="Arial"/>
              </a:rPr>
              <a:t>anyone </a:t>
            </a:r>
            <a:r>
              <a:rPr sz="1700" spc="-5" dirty="0">
                <a:latin typeface="Arial"/>
                <a:cs typeface="Arial"/>
              </a:rPr>
              <a:t>want  </a:t>
            </a:r>
            <a:r>
              <a:rPr sz="1700" dirty="0">
                <a:latin typeface="Arial"/>
                <a:cs typeface="Arial"/>
              </a:rPr>
              <a:t>to </a:t>
            </a:r>
            <a:r>
              <a:rPr sz="1700" spc="-5" dirty="0">
                <a:latin typeface="Arial"/>
                <a:cs typeface="Arial"/>
              </a:rPr>
              <a:t>simulate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SC?”</a:t>
            </a:r>
            <a:endParaRPr sz="1700" dirty="0">
              <a:latin typeface="Arial"/>
              <a:cs typeface="Arial"/>
            </a:endParaRPr>
          </a:p>
          <a:p>
            <a:pPr marL="355600" marR="60325" indent="-342900">
              <a:lnSpc>
                <a:spcPct val="101299"/>
              </a:lnSpc>
              <a:spcBef>
                <a:spcPts val="36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Arial"/>
                <a:cs typeface="Arial"/>
              </a:rPr>
              <a:t>Now: Many </a:t>
            </a:r>
            <a:r>
              <a:rPr sz="1700" dirty="0">
                <a:latin typeface="Arial"/>
                <a:cs typeface="Arial"/>
              </a:rPr>
              <a:t>SC </a:t>
            </a:r>
            <a:r>
              <a:rPr sz="1700" spc="-5" dirty="0">
                <a:latin typeface="Arial"/>
                <a:cs typeface="Arial"/>
              </a:rPr>
              <a:t>tools with simulation  </a:t>
            </a:r>
            <a:r>
              <a:rPr sz="1700" spc="-15" dirty="0">
                <a:latin typeface="Arial"/>
                <a:cs typeface="Arial"/>
              </a:rPr>
              <a:t>capability.</a:t>
            </a:r>
            <a:endParaRPr sz="17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390"/>
              </a:spcBef>
              <a:buChar char="–"/>
              <a:tabLst>
                <a:tab pos="755015" algn="l"/>
                <a:tab pos="755650" algn="l"/>
              </a:tabLst>
            </a:pPr>
            <a:r>
              <a:rPr sz="1700" spc="-5" dirty="0">
                <a:latin typeface="Arial"/>
                <a:cs typeface="Arial"/>
              </a:rPr>
              <a:t>Use simulation </a:t>
            </a:r>
            <a:r>
              <a:rPr sz="1700" dirty="0">
                <a:latin typeface="Arial"/>
                <a:cs typeface="Arial"/>
              </a:rPr>
              <a:t>to </a:t>
            </a:r>
            <a:r>
              <a:rPr sz="1700" spc="-5" dirty="0">
                <a:latin typeface="Arial"/>
                <a:cs typeface="Arial"/>
              </a:rPr>
              <a:t>determine  </a:t>
            </a:r>
            <a:r>
              <a:rPr sz="1700" dirty="0">
                <a:latin typeface="Arial"/>
                <a:cs typeface="Arial"/>
              </a:rPr>
              <a:t>how </a:t>
            </a:r>
            <a:r>
              <a:rPr sz="1700" spc="-5" dirty="0">
                <a:latin typeface="Arial"/>
                <a:cs typeface="Arial"/>
              </a:rPr>
              <a:t>much value-added </a:t>
            </a:r>
            <a:r>
              <a:rPr sz="1700" dirty="0">
                <a:latin typeface="Arial"/>
                <a:cs typeface="Arial"/>
              </a:rPr>
              <a:t>a  </a:t>
            </a:r>
            <a:r>
              <a:rPr sz="1700" spc="-5" dirty="0">
                <a:latin typeface="Arial"/>
                <a:cs typeface="Arial"/>
              </a:rPr>
              <a:t>forecasting application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provides.</a:t>
            </a:r>
            <a:endParaRPr sz="1700" dirty="0">
              <a:latin typeface="Arial"/>
              <a:cs typeface="Arial"/>
            </a:endParaRPr>
          </a:p>
          <a:p>
            <a:pPr marL="755650" marR="20320" lvl="1" indent="-285750">
              <a:lnSpc>
                <a:spcPct val="100099"/>
              </a:lnSpc>
              <a:spcBef>
                <a:spcPts val="415"/>
              </a:spcBef>
              <a:buChar char="–"/>
              <a:tabLst>
                <a:tab pos="755015" algn="l"/>
                <a:tab pos="755650" algn="l"/>
              </a:tabLst>
            </a:pPr>
            <a:r>
              <a:rPr sz="1700" spc="-5" dirty="0">
                <a:latin typeface="Arial"/>
                <a:cs typeface="Arial"/>
              </a:rPr>
              <a:t>Use simulation </a:t>
            </a:r>
            <a:r>
              <a:rPr sz="1700" dirty="0">
                <a:latin typeface="Arial"/>
                <a:cs typeface="Arial"/>
              </a:rPr>
              <a:t>to </a:t>
            </a:r>
            <a:r>
              <a:rPr sz="1700" spc="-5" dirty="0">
                <a:latin typeface="Arial"/>
                <a:cs typeface="Arial"/>
              </a:rPr>
              <a:t>analyze </a:t>
            </a:r>
            <a:r>
              <a:rPr sz="1700" dirty="0">
                <a:latin typeface="Arial"/>
                <a:cs typeface="Arial"/>
              </a:rPr>
              <a:t>how  SC </a:t>
            </a:r>
            <a:r>
              <a:rPr sz="1700" spc="-5" dirty="0">
                <a:latin typeface="Arial"/>
                <a:cs typeface="Arial"/>
              </a:rPr>
              <a:t>randomness </a:t>
            </a:r>
            <a:r>
              <a:rPr sz="1700" dirty="0">
                <a:latin typeface="Arial"/>
                <a:cs typeface="Arial"/>
              </a:rPr>
              <a:t>or </a:t>
            </a:r>
            <a:r>
              <a:rPr sz="1700" spc="-5" dirty="0">
                <a:latin typeface="Arial"/>
                <a:cs typeface="Arial"/>
              </a:rPr>
              <a:t>model errors  affect </a:t>
            </a:r>
            <a:r>
              <a:rPr sz="1700" dirty="0">
                <a:latin typeface="Arial"/>
                <a:cs typeface="Arial"/>
              </a:rPr>
              <a:t>a </a:t>
            </a:r>
            <a:r>
              <a:rPr sz="1700" spc="-5" dirty="0">
                <a:latin typeface="Arial"/>
                <a:cs typeface="Arial"/>
              </a:rPr>
              <a:t>proposed solution. </a:t>
            </a:r>
            <a:r>
              <a:rPr sz="1700" dirty="0">
                <a:latin typeface="Arial"/>
                <a:cs typeface="Arial"/>
              </a:rPr>
              <a:t>Is </a:t>
            </a:r>
            <a:r>
              <a:rPr sz="1700" spc="-5" dirty="0">
                <a:latin typeface="Arial"/>
                <a:cs typeface="Arial"/>
              </a:rPr>
              <a:t>it  robust? </a:t>
            </a:r>
            <a:r>
              <a:rPr sz="1700" spc="-10" dirty="0">
                <a:latin typeface="Arial"/>
                <a:cs typeface="Arial"/>
              </a:rPr>
              <a:t>What’s </a:t>
            </a:r>
            <a:r>
              <a:rPr sz="1700" dirty="0">
                <a:latin typeface="Arial"/>
                <a:cs typeface="Arial"/>
              </a:rPr>
              <a:t>the best  </a:t>
            </a:r>
            <a:r>
              <a:rPr sz="1700" spc="-5" dirty="0">
                <a:latin typeface="Arial"/>
                <a:cs typeface="Arial"/>
              </a:rPr>
              <a:t>solution?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839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Tahoma"/>
                <a:cs typeface="Tahoma"/>
              </a:rPr>
              <a:t>More</a:t>
            </a:r>
            <a:r>
              <a:rPr spc="-155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3488054" cy="312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Inventory </a:t>
            </a:r>
            <a:r>
              <a:rPr sz="2000" dirty="0">
                <a:latin typeface="Arial"/>
                <a:cs typeface="Arial"/>
              </a:rPr>
              <a:t>and Supply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Chain  Analysis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Financial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Portfolio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Options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Pricing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Arial"/>
                <a:cs typeface="Arial"/>
              </a:rPr>
              <a:t>Traffic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Airspace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Service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Sector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Health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130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latin typeface="Tahoma"/>
                <a:cs typeface="Tahoma"/>
              </a:rPr>
              <a:t>Health</a:t>
            </a:r>
            <a:r>
              <a:rPr spc="-170" dirty="0">
                <a:latin typeface="Tahoma"/>
                <a:cs typeface="Tahoma"/>
              </a:rPr>
              <a:t> </a:t>
            </a:r>
            <a:r>
              <a:rPr spc="114" dirty="0">
                <a:latin typeface="Tahoma"/>
                <a:cs typeface="Tahoma"/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165575"/>
            <a:ext cx="3897629" cy="2895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Patient </a:t>
            </a:r>
            <a:r>
              <a:rPr sz="2000" dirty="0">
                <a:latin typeface="Arial"/>
                <a:cs typeface="Arial"/>
              </a:rPr>
              <a:t>Flow in 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Hospital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Hospital Room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Allocation</a:t>
            </a:r>
            <a:endParaRPr sz="2000">
              <a:latin typeface="Arial"/>
              <a:cs typeface="Arial"/>
            </a:endParaRPr>
          </a:p>
          <a:p>
            <a:pPr marL="355600" marR="136525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Optimization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Doctor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Nurse  Scheduling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Procurement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Supplies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Disease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Surveillance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Propagation </a:t>
            </a:r>
            <a:r>
              <a:rPr sz="2000" dirty="0">
                <a:latin typeface="Arial"/>
                <a:cs typeface="Arial"/>
              </a:rPr>
              <a:t>of Disease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Spread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Humanitarian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Logistics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229075"/>
            <a:ext cx="3891915" cy="3155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08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Use simulation </a:t>
            </a:r>
            <a:r>
              <a:rPr sz="1900" spc="-5" dirty="0">
                <a:latin typeface="Arial"/>
                <a:cs typeface="Arial"/>
              </a:rPr>
              <a:t>to </a:t>
            </a:r>
            <a:r>
              <a:rPr sz="1900" dirty="0">
                <a:latin typeface="Arial"/>
                <a:cs typeface="Arial"/>
              </a:rPr>
              <a:t>monitor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certain  </a:t>
            </a:r>
            <a:r>
              <a:rPr sz="1900" spc="-5" dirty="0">
                <a:latin typeface="Arial"/>
                <a:cs typeface="Arial"/>
              </a:rPr>
              <a:t>time </a:t>
            </a:r>
            <a:r>
              <a:rPr sz="1900" dirty="0">
                <a:latin typeface="Arial"/>
                <a:cs typeface="Arial"/>
              </a:rPr>
              <a:t>series.</a:t>
            </a:r>
            <a:endParaRPr sz="1900">
              <a:latin typeface="Arial"/>
              <a:cs typeface="Arial"/>
            </a:endParaRPr>
          </a:p>
          <a:p>
            <a:pPr marL="355600" marR="140970" indent="-342900">
              <a:lnSpc>
                <a:spcPts val="227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Predict issues as or before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they  </a:t>
            </a:r>
            <a:r>
              <a:rPr sz="1900" spc="5" dirty="0">
                <a:latin typeface="Arial"/>
                <a:cs typeface="Arial"/>
              </a:rPr>
              <a:t>happen.</a:t>
            </a:r>
            <a:endParaRPr sz="1900">
              <a:latin typeface="Arial"/>
              <a:cs typeface="Arial"/>
            </a:endParaRPr>
          </a:p>
          <a:p>
            <a:pPr marL="355600" marR="395605" indent="-342900">
              <a:lnSpc>
                <a:spcPct val="100899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Is </a:t>
            </a:r>
            <a:r>
              <a:rPr sz="1900" dirty="0">
                <a:latin typeface="Arial"/>
                <a:cs typeface="Arial"/>
              </a:rPr>
              <a:t>a disease in the process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of  becoming an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outbreak?</a:t>
            </a:r>
            <a:endParaRPr sz="1900">
              <a:latin typeface="Arial"/>
              <a:cs typeface="Arial"/>
            </a:endParaRPr>
          </a:p>
          <a:p>
            <a:pPr marL="355600" marR="396875" indent="-342900">
              <a:lnSpc>
                <a:spcPts val="227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When is something out of</a:t>
            </a:r>
            <a:r>
              <a:rPr sz="1900" spc="-9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the  ordinary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occurring?</a:t>
            </a:r>
            <a:endParaRPr sz="1900">
              <a:latin typeface="Arial"/>
              <a:cs typeface="Arial"/>
            </a:endParaRPr>
          </a:p>
          <a:p>
            <a:pPr marL="355600" marR="248920" indent="-342900">
              <a:lnSpc>
                <a:spcPct val="100899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55" dirty="0">
                <a:latin typeface="Arial"/>
                <a:cs typeface="Arial"/>
              </a:rPr>
              <a:t>Take </a:t>
            </a:r>
            <a:r>
              <a:rPr sz="1900" dirty="0">
                <a:latin typeface="Arial"/>
                <a:cs typeface="Arial"/>
              </a:rPr>
              <a:t>advantage of </a:t>
            </a:r>
            <a:r>
              <a:rPr sz="1900" spc="-5" dirty="0">
                <a:solidFill>
                  <a:srgbClr val="0070C0"/>
                </a:solidFill>
                <a:latin typeface="Arial"/>
                <a:cs typeface="Arial"/>
              </a:rPr>
              <a:t>HUGE </a:t>
            </a:r>
            <a:r>
              <a:rPr sz="1900" dirty="0">
                <a:latin typeface="Arial"/>
                <a:cs typeface="Arial"/>
              </a:rPr>
              <a:t>data  sets.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5" y="192590"/>
            <a:ext cx="571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latin typeface="Tahoma"/>
                <a:cs typeface="Tahoma"/>
              </a:rPr>
              <a:t>Surveilance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110" dirty="0">
                <a:latin typeface="Tahoma"/>
                <a:cs typeface="Tahoma"/>
              </a:rPr>
              <a:t>Application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Tahoma"/>
                <a:cs typeface="Tahoma"/>
              </a:rPr>
              <a:t>Lesson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80" dirty="0">
                <a:latin typeface="Tahoma"/>
                <a:cs typeface="Tahoma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3653154" cy="355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02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40" dirty="0">
                <a:latin typeface="Arial"/>
                <a:cs typeface="Arial"/>
              </a:rPr>
              <a:t>Talked </a:t>
            </a:r>
            <a:r>
              <a:rPr sz="2000" dirty="0">
                <a:latin typeface="Arial"/>
                <a:cs typeface="Arial"/>
              </a:rPr>
              <a:t>about  modeling and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introduced  </a:t>
            </a:r>
            <a:r>
              <a:rPr sz="2000" dirty="0">
                <a:latin typeface="Arial"/>
                <a:cs typeface="Arial"/>
              </a:rPr>
              <a:t>simulation.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Let’s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talk 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history.</a:t>
            </a:r>
            <a:r>
              <a:rPr sz="2000" spc="-1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0070C0"/>
                </a:solidFill>
                <a:latin typeface="Arial"/>
                <a:cs typeface="Arial"/>
              </a:rPr>
              <a:t>Talk  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history.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(History repeating</a:t>
            </a:r>
            <a:r>
              <a:rPr sz="20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itself.)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234315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Simulation has been </a:t>
            </a:r>
            <a:r>
              <a:rPr sz="2000" spc="-5" dirty="0">
                <a:latin typeface="Arial"/>
                <a:cs typeface="Arial"/>
              </a:rPr>
              <a:t>around </a:t>
            </a:r>
            <a:r>
              <a:rPr sz="2000" dirty="0">
                <a:latin typeface="Arial"/>
                <a:cs typeface="Arial"/>
              </a:rPr>
              <a:t>a  long </a:t>
            </a:r>
            <a:r>
              <a:rPr sz="2000" spc="-5" dirty="0">
                <a:latin typeface="Arial"/>
                <a:cs typeface="Arial"/>
              </a:rPr>
              <a:t>time, </a:t>
            </a:r>
            <a:r>
              <a:rPr sz="2000" dirty="0">
                <a:latin typeface="Arial"/>
                <a:cs typeface="Arial"/>
              </a:rPr>
              <a:t>but has really </a:t>
            </a:r>
            <a:r>
              <a:rPr sz="2000" spc="-5" dirty="0">
                <a:latin typeface="Arial"/>
                <a:cs typeface="Arial"/>
              </a:rPr>
              <a:t>come  into its </a:t>
            </a:r>
            <a:r>
              <a:rPr sz="2000" dirty="0">
                <a:latin typeface="Arial"/>
                <a:cs typeface="Arial"/>
              </a:rPr>
              <a:t>own with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rise of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machines.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8087"/>
            <a:ext cx="5813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latin typeface="Tahoma"/>
                <a:cs typeface="Tahoma"/>
              </a:rPr>
              <a:t>Who’s </a:t>
            </a:r>
            <a:r>
              <a:rPr spc="70" dirty="0">
                <a:latin typeface="Tahoma"/>
                <a:cs typeface="Tahoma"/>
              </a:rPr>
              <a:t>Mr.</a:t>
            </a:r>
            <a:r>
              <a:rPr spc="-370" dirty="0">
                <a:latin typeface="Tahoma"/>
                <a:cs typeface="Tahoma"/>
              </a:rPr>
              <a:t> </a:t>
            </a:r>
            <a:r>
              <a:rPr spc="60" dirty="0">
                <a:latin typeface="Tahoma"/>
                <a:cs typeface="Tahoma"/>
              </a:rPr>
              <a:t>Handsome?</a:t>
            </a:r>
          </a:p>
        </p:txBody>
      </p:sp>
      <p:sp>
        <p:nvSpPr>
          <p:cNvPr id="3" name="object 3"/>
          <p:cNvSpPr/>
          <p:nvPr/>
        </p:nvSpPr>
        <p:spPr>
          <a:xfrm>
            <a:off x="773938" y="885825"/>
            <a:ext cx="4867150" cy="3349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2703" y="2804597"/>
            <a:ext cx="2426087" cy="2145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109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Tahoma"/>
                <a:cs typeface="Tahoma"/>
              </a:rPr>
              <a:t>Dr. </a:t>
            </a:r>
            <a:r>
              <a:rPr spc="70" dirty="0">
                <a:latin typeface="Tahoma"/>
                <a:cs typeface="Tahoma"/>
              </a:rPr>
              <a:t>Harold</a:t>
            </a:r>
            <a:r>
              <a:rPr spc="-170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Shipman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053274"/>
            <a:ext cx="4204335" cy="36766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44830" indent="-342900">
              <a:lnSpc>
                <a:spcPct val="1008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Killed his patients using heroin  overdoses (#2 UK serial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killer).</a:t>
            </a:r>
            <a:endParaRPr sz="1900">
              <a:latin typeface="Arial"/>
              <a:cs typeface="Arial"/>
            </a:endParaRPr>
          </a:p>
          <a:p>
            <a:pPr marL="355600" marR="146050" indent="-342900">
              <a:lnSpc>
                <a:spcPct val="9990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Caught after carelessly revising a  </a:t>
            </a:r>
            <a:r>
              <a:rPr sz="1900" spc="-5" dirty="0">
                <a:latin typeface="Arial"/>
                <a:cs typeface="Arial"/>
              </a:rPr>
              <a:t>patient’s </a:t>
            </a:r>
            <a:r>
              <a:rPr sz="1900" dirty="0">
                <a:latin typeface="Arial"/>
                <a:cs typeface="Arial"/>
              </a:rPr>
              <a:t>will, leaving all her assets  </a:t>
            </a:r>
            <a:r>
              <a:rPr sz="1900" spc="-5" dirty="0">
                <a:latin typeface="Arial"/>
                <a:cs typeface="Arial"/>
              </a:rPr>
              <a:t>to </a:t>
            </a:r>
            <a:r>
              <a:rPr sz="1900" dirty="0">
                <a:latin typeface="Arial"/>
                <a:cs typeface="Arial"/>
              </a:rPr>
              <a:t>himself (don’t use your own  typewriter next time,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dummy).</a:t>
            </a:r>
            <a:endParaRPr sz="1900">
              <a:latin typeface="Arial"/>
              <a:cs typeface="Arial"/>
            </a:endParaRPr>
          </a:p>
          <a:p>
            <a:pPr marL="355600" marR="5080" indent="-342900">
              <a:lnSpc>
                <a:spcPct val="9990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  <a:tab pos="3828415" algn="l"/>
              </a:tabLst>
            </a:pPr>
            <a:r>
              <a:rPr sz="1900" dirty="0">
                <a:latin typeface="Arial"/>
                <a:cs typeface="Arial"/>
              </a:rPr>
              <a:t>Doctored his records </a:t>
            </a:r>
            <a:r>
              <a:rPr sz="1900" spc="-5" dirty="0">
                <a:latin typeface="Arial"/>
                <a:cs typeface="Arial"/>
              </a:rPr>
              <a:t>to </a:t>
            </a:r>
            <a:r>
              <a:rPr sz="1900" dirty="0">
                <a:latin typeface="Arial"/>
                <a:cs typeface="Arial"/>
              </a:rPr>
              <a:t>show his  </a:t>
            </a:r>
            <a:r>
              <a:rPr sz="1900" spc="5" dirty="0">
                <a:latin typeface="Arial"/>
                <a:cs typeface="Arial"/>
              </a:rPr>
              <a:t>pa</a:t>
            </a:r>
            <a:r>
              <a:rPr sz="1900" spc="-5" dirty="0">
                <a:latin typeface="Arial"/>
                <a:cs typeface="Arial"/>
              </a:rPr>
              <a:t>t</a:t>
            </a:r>
            <a:r>
              <a:rPr sz="1900" dirty="0">
                <a:latin typeface="Arial"/>
                <a:cs typeface="Arial"/>
              </a:rPr>
              <a:t>i</a:t>
            </a:r>
            <a:r>
              <a:rPr sz="1900" spc="5" dirty="0">
                <a:latin typeface="Arial"/>
                <a:cs typeface="Arial"/>
              </a:rPr>
              <a:t>en</a:t>
            </a:r>
            <a:r>
              <a:rPr sz="1900" spc="-5" dirty="0">
                <a:latin typeface="Arial"/>
                <a:cs typeface="Arial"/>
              </a:rPr>
              <a:t>t</a:t>
            </a:r>
            <a:r>
              <a:rPr sz="1900" dirty="0">
                <a:latin typeface="Arial"/>
                <a:cs typeface="Arial"/>
              </a:rPr>
              <a:t>s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spc="5" dirty="0">
                <a:latin typeface="Arial"/>
                <a:cs typeface="Arial"/>
              </a:rPr>
              <a:t>ha</a:t>
            </a:r>
            <a:r>
              <a:rPr sz="1900" dirty="0">
                <a:latin typeface="Arial"/>
                <a:cs typeface="Arial"/>
              </a:rPr>
              <a:t>d </a:t>
            </a:r>
            <a:r>
              <a:rPr sz="1900" spc="5" dirty="0">
                <a:latin typeface="Arial"/>
                <a:cs typeface="Arial"/>
              </a:rPr>
              <a:t>neede</a:t>
            </a:r>
            <a:r>
              <a:rPr sz="1900" dirty="0">
                <a:latin typeface="Arial"/>
                <a:cs typeface="Arial"/>
              </a:rPr>
              <a:t>d m</a:t>
            </a:r>
            <a:r>
              <a:rPr sz="1900" spc="5" dirty="0">
                <a:latin typeface="Arial"/>
                <a:cs typeface="Arial"/>
              </a:rPr>
              <a:t>o</a:t>
            </a:r>
            <a:r>
              <a:rPr sz="1900" dirty="0">
                <a:latin typeface="Arial"/>
                <a:cs typeface="Arial"/>
              </a:rPr>
              <a:t>r</a:t>
            </a:r>
            <a:r>
              <a:rPr sz="1900" spc="5" dirty="0">
                <a:latin typeface="Arial"/>
                <a:cs typeface="Arial"/>
              </a:rPr>
              <a:t>ph</a:t>
            </a:r>
            <a:r>
              <a:rPr sz="1900" dirty="0">
                <a:latin typeface="Arial"/>
                <a:cs typeface="Arial"/>
              </a:rPr>
              <a:t>i</a:t>
            </a:r>
            <a:r>
              <a:rPr sz="1900" spc="5" dirty="0">
                <a:latin typeface="Arial"/>
                <a:cs typeface="Arial"/>
              </a:rPr>
              <a:t>n</a:t>
            </a:r>
            <a:r>
              <a:rPr sz="1900" dirty="0">
                <a:latin typeface="Arial"/>
                <a:cs typeface="Arial"/>
              </a:rPr>
              <a:t>e.	</a:t>
            </a:r>
            <a:r>
              <a:rPr sz="1900" spc="-5" dirty="0">
                <a:latin typeface="Arial"/>
                <a:cs typeface="Arial"/>
              </a:rPr>
              <a:t>B</a:t>
            </a:r>
            <a:r>
              <a:rPr sz="1900" spc="5" dirty="0">
                <a:latin typeface="Arial"/>
                <a:cs typeface="Arial"/>
              </a:rPr>
              <a:t>u</a:t>
            </a:r>
            <a:r>
              <a:rPr sz="1900" dirty="0">
                <a:latin typeface="Arial"/>
                <a:cs typeface="Arial"/>
              </a:rPr>
              <a:t>t  the software recorded the dates of  these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modifications.</a:t>
            </a:r>
            <a:endParaRPr sz="1900">
              <a:latin typeface="Arial"/>
              <a:cs typeface="Arial"/>
            </a:endParaRPr>
          </a:p>
          <a:p>
            <a:pPr marL="355600" marR="706120" indent="-342900">
              <a:lnSpc>
                <a:spcPct val="100899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Hung himself in prison,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never  confessed.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547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latin typeface="Tahoma"/>
                <a:cs typeface="Tahoma"/>
              </a:rPr>
              <a:t>Simulation </a:t>
            </a:r>
            <a:r>
              <a:rPr spc="85" dirty="0">
                <a:latin typeface="Tahoma"/>
                <a:cs typeface="Tahoma"/>
              </a:rPr>
              <a:t>Can</a:t>
            </a:r>
            <a:r>
              <a:rPr spc="-400" dirty="0">
                <a:latin typeface="Tahoma"/>
                <a:cs typeface="Tahoma"/>
              </a:rPr>
              <a:t> </a:t>
            </a:r>
            <a:r>
              <a:rPr spc="25" dirty="0">
                <a:latin typeface="Tahoma"/>
                <a:cs typeface="Tahoma"/>
              </a:rPr>
              <a:t>Help!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396" y="1053274"/>
            <a:ext cx="4527550" cy="325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812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latin typeface="Arial"/>
                <a:cs typeface="Arial"/>
              </a:rPr>
              <a:t>Surveillance uses </a:t>
            </a:r>
            <a:r>
              <a:rPr sz="2000" spc="-5" dirty="0">
                <a:latin typeface="Arial"/>
                <a:cs typeface="Arial"/>
              </a:rPr>
              <a:t>sequential  hypothesis tests, </a:t>
            </a:r>
            <a:r>
              <a:rPr sz="2000" dirty="0"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null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hyp  </a:t>
            </a:r>
            <a:r>
              <a:rPr sz="2000" spc="10" dirty="0">
                <a:latin typeface="Arial"/>
                <a:cs typeface="Arial"/>
              </a:rPr>
              <a:t>H</a:t>
            </a:r>
            <a:r>
              <a:rPr sz="1950" spc="15" baseline="-19230" dirty="0">
                <a:latin typeface="Arial"/>
                <a:cs typeface="Arial"/>
              </a:rPr>
              <a:t>0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“no </a:t>
            </a:r>
            <a:r>
              <a:rPr sz="2000" dirty="0">
                <a:latin typeface="Arial"/>
                <a:cs typeface="Arial"/>
              </a:rPr>
              <a:t>disease” </a:t>
            </a:r>
            <a:r>
              <a:rPr sz="2000" spc="-5" dirty="0">
                <a:latin typeface="Arial"/>
                <a:cs typeface="Arial"/>
              </a:rPr>
              <a:t>(“no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murder”).</a:t>
            </a:r>
            <a:endParaRPr sz="2000">
              <a:latin typeface="Arial"/>
              <a:cs typeface="Arial"/>
            </a:endParaRPr>
          </a:p>
          <a:p>
            <a:pPr marL="419100" marR="1143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test statistics </a:t>
            </a:r>
            <a:r>
              <a:rPr sz="2000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very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difficult  distributions, </a:t>
            </a:r>
            <a:r>
              <a:rPr sz="2000" dirty="0">
                <a:latin typeface="Arial"/>
                <a:cs typeface="Arial"/>
              </a:rPr>
              <a:t>even under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1950" spc="7" baseline="-19230" dirty="0">
                <a:latin typeface="Arial"/>
                <a:cs typeface="Arial"/>
              </a:rPr>
              <a:t>0</a:t>
            </a:r>
            <a:r>
              <a:rPr sz="2000" spc="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19100" marR="263525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latin typeface="Arial"/>
                <a:cs typeface="Arial"/>
              </a:rPr>
              <a:t>Use simulation </a:t>
            </a:r>
            <a:r>
              <a:rPr sz="2000" spc="-5" dirty="0">
                <a:latin typeface="Arial"/>
                <a:cs typeface="Arial"/>
              </a:rPr>
              <a:t>to approximate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probability </a:t>
            </a:r>
            <a:r>
              <a:rPr sz="2000" spc="-5" dirty="0">
                <a:latin typeface="Arial"/>
                <a:cs typeface="Arial"/>
              </a:rPr>
              <a:t>distributions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 statistics </a:t>
            </a:r>
            <a:r>
              <a:rPr sz="2000" dirty="0">
                <a:latin typeface="Arial"/>
                <a:cs typeface="Arial"/>
              </a:rPr>
              <a:t>under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null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hyp.</a:t>
            </a:r>
            <a:endParaRPr sz="2000">
              <a:latin typeface="Arial"/>
              <a:cs typeface="Arial"/>
            </a:endParaRPr>
          </a:p>
          <a:p>
            <a:pPr marL="419100" marR="688975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sampling </a:t>
            </a:r>
            <a:r>
              <a:rPr sz="2000" spc="-5" dirty="0">
                <a:latin typeface="Arial"/>
                <a:cs typeface="Arial"/>
              </a:rPr>
              <a:t>casts </a:t>
            </a:r>
            <a:r>
              <a:rPr sz="2000" dirty="0">
                <a:latin typeface="Arial"/>
                <a:cs typeface="Arial"/>
              </a:rPr>
              <a:t>doubt 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this  distribution, 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reject.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53274"/>
            <a:ext cx="4163060" cy="145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63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Looked at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wide variety of practical  simulation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applications.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We’ll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give some very easy  examples of the actual use of  simulation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simple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settings.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Tahoma"/>
                <a:cs typeface="Tahoma"/>
              </a:rPr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1995264" y="2594144"/>
            <a:ext cx="1673994" cy="228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08" y="183518"/>
            <a:ext cx="5609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latin typeface="Tahoma"/>
                <a:cs typeface="Tahoma"/>
              </a:rPr>
              <a:t>Computer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114" dirty="0">
                <a:latin typeface="Tahoma"/>
                <a:cs typeface="Tahoma"/>
              </a:rPr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289" y="701781"/>
            <a:ext cx="4602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1F497D"/>
                </a:solidFill>
                <a:latin typeface="Arial Black"/>
                <a:cs typeface="Arial Black"/>
              </a:rPr>
              <a:t>Module </a:t>
            </a:r>
            <a:r>
              <a:rPr sz="3000" spc="-380" dirty="0">
                <a:solidFill>
                  <a:srgbClr val="1F497D"/>
                </a:solidFill>
                <a:latin typeface="Arial Black"/>
                <a:cs typeface="Arial Black"/>
              </a:rPr>
              <a:t>1: </a:t>
            </a:r>
            <a:r>
              <a:rPr sz="3000" spc="-95" dirty="0">
                <a:solidFill>
                  <a:srgbClr val="1F497D"/>
                </a:solidFill>
                <a:latin typeface="Arial Black"/>
                <a:cs typeface="Arial Black"/>
              </a:rPr>
              <a:t>Intro </a:t>
            </a:r>
            <a:r>
              <a:rPr sz="3000" spc="-459" dirty="0">
                <a:solidFill>
                  <a:srgbClr val="1F497D"/>
                </a:solidFill>
                <a:latin typeface="Arial Black"/>
                <a:cs typeface="Arial Black"/>
              </a:rPr>
              <a:t>+ </a:t>
            </a:r>
            <a:r>
              <a:rPr sz="3000" spc="-200" dirty="0">
                <a:solidFill>
                  <a:srgbClr val="1F497D"/>
                </a:solidFill>
                <a:latin typeface="Arial Black"/>
                <a:cs typeface="Arial Black"/>
              </a:rPr>
              <a:t>Course  </a:t>
            </a:r>
            <a:r>
              <a:rPr sz="3000" spc="-150" dirty="0">
                <a:solidFill>
                  <a:srgbClr val="1F497D"/>
                </a:solidFill>
                <a:latin typeface="Arial Black"/>
                <a:cs typeface="Arial Black"/>
              </a:rPr>
              <a:t>Tour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95" y="4012914"/>
            <a:ext cx="3026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97D"/>
                </a:solidFill>
                <a:latin typeface="Arial"/>
                <a:cs typeface="Arial"/>
              </a:rPr>
              <a:t>Some Baby</a:t>
            </a:r>
            <a:r>
              <a:rPr sz="2400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Arial"/>
                <a:cs typeface="Arial"/>
              </a:rPr>
              <a:t>Examples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89" y="2088058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Tahoma"/>
                <a:cs typeface="Tahoma"/>
              </a:rPr>
              <a:t>Lesson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80" dirty="0">
                <a:latin typeface="Tahoma"/>
                <a:cs typeface="Tahoma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375025" cy="355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9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5" dirty="0">
                <a:latin typeface="Arial"/>
                <a:cs typeface="Arial"/>
              </a:rPr>
              <a:t>Gave </a:t>
            </a:r>
            <a:r>
              <a:rPr sz="2000" dirty="0">
                <a:latin typeface="Arial"/>
                <a:cs typeface="Arial"/>
              </a:rPr>
              <a:t>high-level  examples 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kinds of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stuff  </a:t>
            </a:r>
            <a:r>
              <a:rPr sz="2000" dirty="0">
                <a:latin typeface="Arial"/>
                <a:cs typeface="Arial"/>
              </a:rPr>
              <a:t>simulation is used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for.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2065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Some very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easy  examples of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use of  simulation in simple</a:t>
            </a:r>
            <a:r>
              <a:rPr sz="2000" spc="-9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settings.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idea </a:t>
            </a:r>
            <a:r>
              <a:rPr sz="2000" spc="-5" dirty="0">
                <a:latin typeface="Arial"/>
                <a:cs typeface="Arial"/>
              </a:rPr>
              <a:t>here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to start </a:t>
            </a:r>
            <a:r>
              <a:rPr sz="2000" dirty="0">
                <a:latin typeface="Arial"/>
                <a:cs typeface="Arial"/>
              </a:rPr>
              <a:t>us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off  </a:t>
            </a:r>
            <a:r>
              <a:rPr sz="2000" dirty="0">
                <a:latin typeface="Arial"/>
                <a:cs typeface="Arial"/>
              </a:rPr>
              <a:t>on our simulation journey via  </a:t>
            </a:r>
            <a:r>
              <a:rPr sz="2000" spc="-5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really simple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problems.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144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Tahoma"/>
                <a:cs typeface="Tahoma"/>
              </a:rPr>
              <a:t>Happy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105" dirty="0">
                <a:latin typeface="Tahoma"/>
                <a:cs typeface="Tahoma"/>
              </a:rPr>
              <a:t>Birthday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370459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How </a:t>
            </a:r>
            <a:r>
              <a:rPr sz="2000" spc="-5" dirty="0">
                <a:latin typeface="Arial"/>
                <a:cs typeface="Arial"/>
              </a:rPr>
              <a:t>many </a:t>
            </a:r>
            <a:r>
              <a:rPr sz="2000" dirty="0">
                <a:latin typeface="Arial"/>
                <a:cs typeface="Arial"/>
              </a:rPr>
              <a:t>people do you need  in a </a:t>
            </a:r>
            <a:r>
              <a:rPr sz="2000" spc="-5" dirty="0">
                <a:latin typeface="Arial"/>
                <a:cs typeface="Arial"/>
              </a:rPr>
              <a:t>room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order to </a:t>
            </a:r>
            <a:r>
              <a:rPr sz="2000" dirty="0">
                <a:latin typeface="Arial"/>
                <a:cs typeface="Arial"/>
              </a:rPr>
              <a:t>have 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50%  chance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at least </a:t>
            </a:r>
            <a:r>
              <a:rPr sz="2000" spc="-5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will  have </a:t>
            </a:r>
            <a:r>
              <a:rPr sz="2000" spc="-5" dirty="0">
                <a:latin typeface="Arial"/>
                <a:cs typeface="Arial"/>
              </a:rPr>
              <a:t>the same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birthday?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23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42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183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5857" y="2830930"/>
            <a:ext cx="1868153" cy="1893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449" y="169782"/>
            <a:ext cx="5019211" cy="4973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081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latin typeface="Tahoma"/>
                <a:cs typeface="Tahoma"/>
              </a:rPr>
              <a:t>Let’s </a:t>
            </a:r>
            <a:r>
              <a:rPr spc="150" dirty="0">
                <a:latin typeface="Tahoma"/>
                <a:cs typeface="Tahoma"/>
              </a:rPr>
              <a:t>Make </a:t>
            </a:r>
            <a:r>
              <a:rPr spc="45" dirty="0">
                <a:latin typeface="Tahoma"/>
                <a:cs typeface="Tahoma"/>
              </a:rPr>
              <a:t>Some</a:t>
            </a:r>
            <a:r>
              <a:rPr spc="-635" dirty="0">
                <a:latin typeface="Tahoma"/>
                <a:cs typeface="Tahoma"/>
              </a:rPr>
              <a:t> </a:t>
            </a:r>
            <a:r>
              <a:rPr spc="135" dirty="0">
                <a:latin typeface="Tahoma"/>
                <a:cs typeface="Tahoma"/>
              </a:rPr>
              <a:t>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165575"/>
            <a:ext cx="4183379" cy="362521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Use simulation </a:t>
            </a:r>
            <a:r>
              <a:rPr sz="2000" spc="-5" dirty="0">
                <a:latin typeface="Arial"/>
                <a:cs typeface="Arial"/>
              </a:rPr>
              <a:t>to estimate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π.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Idea: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Area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unit square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Area of an inscribed </a:t>
            </a:r>
            <a:r>
              <a:rPr sz="1800" dirty="0">
                <a:latin typeface="Arial"/>
                <a:cs typeface="Arial"/>
              </a:rPr>
              <a:t>circle is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π/4.</a:t>
            </a:r>
            <a:endParaRPr sz="1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0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Probability </a:t>
            </a:r>
            <a:r>
              <a:rPr sz="1800" dirty="0">
                <a:latin typeface="Arial"/>
                <a:cs typeface="Arial"/>
              </a:rPr>
              <a:t>that a </a:t>
            </a:r>
            <a:r>
              <a:rPr sz="1800" spc="-5" dirty="0">
                <a:latin typeface="Arial"/>
                <a:cs typeface="Arial"/>
              </a:rPr>
              <a:t>dart thrown at  the square </a:t>
            </a:r>
            <a:r>
              <a:rPr sz="1800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hit the </a:t>
            </a:r>
            <a:r>
              <a:rPr sz="1800" dirty="0">
                <a:latin typeface="Arial"/>
                <a:cs typeface="Arial"/>
              </a:rPr>
              <a:t>circle is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π/4.</a:t>
            </a:r>
            <a:endParaRPr sz="1800">
              <a:latin typeface="Arial"/>
              <a:cs typeface="Arial"/>
            </a:endParaRPr>
          </a:p>
          <a:p>
            <a:pPr marL="755650" marR="295275" lvl="1" indent="-285750">
              <a:lnSpc>
                <a:spcPct val="99500"/>
              </a:lnSpc>
              <a:spcBef>
                <a:spcPts val="45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Throw lots of darts. Proportion  that </a:t>
            </a:r>
            <a:r>
              <a:rPr sz="1800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land </a:t>
            </a:r>
            <a:r>
              <a:rPr sz="1800" dirty="0">
                <a:latin typeface="Arial"/>
                <a:cs typeface="Arial"/>
              </a:rPr>
              <a:t>in circle </a:t>
            </a:r>
            <a:r>
              <a:rPr sz="1800" spc="-5" dirty="0">
                <a:latin typeface="Arial"/>
                <a:cs typeface="Arial"/>
              </a:rPr>
              <a:t>should  approach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π/4.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829944">
              <a:lnSpc>
                <a:spcPts val="1670"/>
              </a:lnSpc>
            </a:pPr>
            <a:r>
              <a:rPr sz="1400" spc="-5" dirty="0">
                <a:solidFill>
                  <a:srgbClr val="0070C0"/>
                </a:solidFill>
                <a:latin typeface="Arial"/>
                <a:cs typeface="Arial"/>
              </a:rPr>
              <a:t>Bonus Quiz: What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70C0"/>
                </a:solidFill>
                <a:latin typeface="Arial"/>
                <a:cs typeface="Arial"/>
              </a:rPr>
              <a:t>the volume of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70C0"/>
                </a:solidFill>
                <a:latin typeface="Arial"/>
                <a:cs typeface="Arial"/>
              </a:rPr>
              <a:t>pizza  with radius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z </a:t>
            </a:r>
            <a:r>
              <a:rPr sz="1400" spc="-5" dirty="0">
                <a:solidFill>
                  <a:srgbClr val="0070C0"/>
                </a:solidFill>
                <a:latin typeface="Arial"/>
                <a:cs typeface="Arial"/>
              </a:rPr>
              <a:t>and height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"/>
                <a:cs typeface="Arial"/>
              </a:rPr>
              <a:t>a?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223" y="145546"/>
            <a:ext cx="6583724" cy="4935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65310" y="4373340"/>
            <a:ext cx="347345" cy="171450"/>
          </a:xfrm>
          <a:custGeom>
            <a:avLst/>
            <a:gdLst/>
            <a:ahLst/>
            <a:cxnLst/>
            <a:rect l="l" t="t" r="r" b="b"/>
            <a:pathLst>
              <a:path w="347345" h="171450">
                <a:moveTo>
                  <a:pt x="34399" y="93848"/>
                </a:moveTo>
                <a:lnTo>
                  <a:pt x="17363" y="93848"/>
                </a:lnTo>
                <a:lnTo>
                  <a:pt x="53305" y="171115"/>
                </a:lnTo>
                <a:lnTo>
                  <a:pt x="61727" y="171115"/>
                </a:lnTo>
                <a:lnTo>
                  <a:pt x="68435" y="148195"/>
                </a:lnTo>
                <a:lnTo>
                  <a:pt x="59122" y="148195"/>
                </a:lnTo>
                <a:lnTo>
                  <a:pt x="34399" y="93848"/>
                </a:lnTo>
                <a:close/>
              </a:path>
              <a:path w="347345" h="171450">
                <a:moveTo>
                  <a:pt x="124147" y="0"/>
                </a:moveTo>
                <a:lnTo>
                  <a:pt x="102008" y="0"/>
                </a:lnTo>
                <a:lnTo>
                  <a:pt x="59122" y="148195"/>
                </a:lnTo>
                <a:lnTo>
                  <a:pt x="68435" y="148195"/>
                </a:lnTo>
                <a:lnTo>
                  <a:pt x="108433" y="11546"/>
                </a:lnTo>
                <a:lnTo>
                  <a:pt x="346740" y="11546"/>
                </a:lnTo>
                <a:lnTo>
                  <a:pt x="346740" y="2488"/>
                </a:lnTo>
                <a:lnTo>
                  <a:pt x="124147" y="2488"/>
                </a:lnTo>
                <a:lnTo>
                  <a:pt x="124147" y="0"/>
                </a:lnTo>
                <a:close/>
              </a:path>
              <a:path w="347345" h="171450">
                <a:moveTo>
                  <a:pt x="28475" y="80826"/>
                </a:moveTo>
                <a:lnTo>
                  <a:pt x="0" y="93848"/>
                </a:lnTo>
                <a:lnTo>
                  <a:pt x="2691" y="100359"/>
                </a:lnTo>
                <a:lnTo>
                  <a:pt x="17363" y="93848"/>
                </a:lnTo>
                <a:lnTo>
                  <a:pt x="34399" y="93848"/>
                </a:lnTo>
                <a:lnTo>
                  <a:pt x="28475" y="80826"/>
                </a:lnTo>
                <a:close/>
              </a:path>
              <a:path w="347345" h="171450">
                <a:moveTo>
                  <a:pt x="346740" y="11546"/>
                </a:moveTo>
                <a:lnTo>
                  <a:pt x="113907" y="11546"/>
                </a:lnTo>
                <a:lnTo>
                  <a:pt x="113907" y="15188"/>
                </a:lnTo>
                <a:lnTo>
                  <a:pt x="346740" y="15188"/>
                </a:lnTo>
                <a:lnTo>
                  <a:pt x="346740" y="11546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2483" y="4339845"/>
            <a:ext cx="224472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 marR="30480">
              <a:lnSpc>
                <a:spcPts val="1670"/>
              </a:lnSpc>
              <a:spcBef>
                <a:spcPts val="160"/>
              </a:spcBef>
              <a:tabLst>
                <a:tab pos="956310" algn="l"/>
              </a:tabLst>
            </a:pPr>
            <a:r>
              <a:rPr sz="1400" dirty="0">
                <a:solidFill>
                  <a:srgbClr val="0070C0"/>
                </a:solidFill>
                <a:latin typeface="Calibri"/>
                <a:cs typeface="Calibri"/>
              </a:rPr>
              <a:t>Yesterday,	</a:t>
            </a:r>
            <a:r>
              <a:rPr sz="1400" dirty="0">
                <a:solidFill>
                  <a:srgbClr val="0070C0"/>
                </a:solidFill>
                <a:latin typeface="Cambria Math"/>
                <a:cs typeface="Cambria Math"/>
              </a:rPr>
              <a:t>−1 </a:t>
            </a:r>
            <a:r>
              <a:rPr sz="1400" spc="-150" dirty="0">
                <a:solidFill>
                  <a:srgbClr val="0070C0"/>
                </a:solidFill>
                <a:latin typeface="Cambria Math"/>
                <a:cs typeface="Cambria Math"/>
              </a:rPr>
              <a:t>2</a:t>
            </a:r>
            <a:r>
              <a:rPr sz="1500" spc="-225" baseline="27777" dirty="0">
                <a:solidFill>
                  <a:srgbClr val="0070C0"/>
                </a:solidFill>
                <a:latin typeface="Cambria Math"/>
                <a:cs typeface="Cambria Math"/>
              </a:rPr>
              <a:t>% </a:t>
            </a:r>
            <a:r>
              <a:rPr sz="1400" dirty="0">
                <a:solidFill>
                  <a:srgbClr val="0070C0"/>
                </a:solidFill>
                <a:latin typeface="Cambria Math"/>
                <a:cs typeface="Cambria Math"/>
              </a:rPr>
              <a:t>Σ </a:t>
            </a:r>
            <a:r>
              <a:rPr sz="1400" spc="-5" dirty="0">
                <a:solidFill>
                  <a:srgbClr val="0070C0"/>
                </a:solidFill>
                <a:latin typeface="Cambria Math"/>
                <a:cs typeface="Cambria Math"/>
              </a:rPr>
              <a:t>π</a:t>
            </a:r>
            <a:r>
              <a:rPr sz="1400" spc="-5" dirty="0">
                <a:solidFill>
                  <a:srgbClr val="0070C0"/>
                </a:solidFill>
                <a:latin typeface="Calibri"/>
                <a:cs typeface="Calibri"/>
              </a:rPr>
              <a:t>, </a:t>
            </a:r>
            <a:r>
              <a:rPr sz="1400" dirty="0">
                <a:solidFill>
                  <a:srgbClr val="0070C0"/>
                </a:solidFill>
                <a:latin typeface="Calibri"/>
                <a:cs typeface="Calibri"/>
              </a:rPr>
              <a:t>and it  </a:t>
            </a:r>
            <a:r>
              <a:rPr sz="1400" spc="-10" dirty="0">
                <a:solidFill>
                  <a:srgbClr val="0070C0"/>
                </a:solidFill>
                <a:latin typeface="Calibri"/>
                <a:cs typeface="Calibri"/>
              </a:rPr>
              <a:t>was </a:t>
            </a:r>
            <a:r>
              <a:rPr sz="1400" spc="-5" dirty="0">
                <a:solidFill>
                  <a:srgbClr val="0070C0"/>
                </a:solidFill>
                <a:latin typeface="Calibri"/>
                <a:cs typeface="Calibri"/>
              </a:rPr>
              <a:t>really</a:t>
            </a:r>
            <a:r>
              <a:rPr sz="1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Calibri"/>
                <a:cs typeface="Calibri"/>
              </a:rPr>
              <a:t>tasty!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88399"/>
            <a:ext cx="1978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20" dirty="0">
                <a:latin typeface="Tahoma"/>
                <a:cs typeface="Tahoma"/>
              </a:rPr>
              <a:t>History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5" y="1180948"/>
            <a:ext cx="752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1777 – </a:t>
            </a:r>
            <a:r>
              <a:rPr sz="2400" spc="-15" dirty="0">
                <a:latin typeface="Arial"/>
                <a:cs typeface="Arial"/>
              </a:rPr>
              <a:t>Buffon’s </a:t>
            </a:r>
            <a:r>
              <a:rPr sz="2400" dirty="0">
                <a:latin typeface="Arial"/>
                <a:cs typeface="Arial"/>
              </a:rPr>
              <a:t>Needle </a:t>
            </a:r>
            <a:r>
              <a:rPr sz="2400" spc="-5" dirty="0">
                <a:latin typeface="Arial"/>
                <a:cs typeface="Arial"/>
              </a:rPr>
              <a:t>Problem </a:t>
            </a:r>
            <a:r>
              <a:rPr sz="2400" dirty="0">
                <a:latin typeface="Arial"/>
                <a:cs typeface="Arial"/>
              </a:rPr>
              <a:t>– a new spin 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things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8189" y="1949320"/>
            <a:ext cx="2004542" cy="2971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822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>
                <a:latin typeface="Tahoma"/>
                <a:cs typeface="Tahoma"/>
              </a:rPr>
              <a:t>Fun </a:t>
            </a:r>
            <a:r>
              <a:rPr spc="110" dirty="0">
                <a:latin typeface="Tahoma"/>
                <a:cs typeface="Tahoma"/>
              </a:rPr>
              <a:t>With</a:t>
            </a:r>
            <a:r>
              <a:rPr spc="-445" dirty="0">
                <a:latin typeface="Tahoma"/>
                <a:cs typeface="Tahoma"/>
              </a:rPr>
              <a:t> </a:t>
            </a:r>
            <a:r>
              <a:rPr spc="120" dirty="0">
                <a:latin typeface="Tahoma"/>
                <a:cs typeface="Tahoma"/>
              </a:rPr>
              <a:t>Calculus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169744"/>
            <a:ext cx="4197985" cy="328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83565" indent="-354965">
              <a:lnSpc>
                <a:spcPct val="1097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Use simulation </a:t>
            </a:r>
            <a:r>
              <a:rPr sz="2000" spc="-5" dirty="0">
                <a:latin typeface="Arial"/>
                <a:cs typeface="Arial"/>
              </a:rPr>
              <a:t>to integrate  f(x)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45" dirty="0">
                <a:latin typeface="Arial"/>
                <a:cs typeface="Arial"/>
              </a:rPr>
              <a:t>sin(πx)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[0,1].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Idea: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3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Sample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rectangles.</a:t>
            </a:r>
            <a:endParaRPr sz="1800">
              <a:latin typeface="Arial"/>
              <a:cs typeface="Arial"/>
            </a:endParaRPr>
          </a:p>
          <a:p>
            <a:pPr marL="755650" marR="5080" lvl="1" indent="-285750">
              <a:lnSpc>
                <a:spcPct val="90300"/>
              </a:lnSpc>
              <a:spcBef>
                <a:spcPts val="41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centered randomly on  [0,1] and has width 1/n and height  f(x).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Add up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areas.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Make 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25" dirty="0">
                <a:latin typeface="Arial"/>
                <a:cs typeface="Arial"/>
              </a:rPr>
              <a:t>really, </a:t>
            </a:r>
            <a:r>
              <a:rPr sz="1800" spc="-5" dirty="0">
                <a:latin typeface="Arial"/>
                <a:cs typeface="Arial"/>
              </a:rPr>
              <a:t>really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big.</a:t>
            </a:r>
            <a:endParaRPr sz="1800">
              <a:latin typeface="Arial"/>
              <a:cs typeface="Arial"/>
            </a:endParaRPr>
          </a:p>
          <a:p>
            <a:pPr marL="755650" marR="436245" lvl="1" indent="-285750">
              <a:lnSpc>
                <a:spcPts val="193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Sum of areas approaches the  integral of f(x).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663" y="98032"/>
            <a:ext cx="6735867" cy="49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02183" y="3510676"/>
            <a:ext cx="941816" cy="163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896" y="1053274"/>
            <a:ext cx="4318635" cy="145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Looked at some easy examples of the  use of simulation applications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simple  settings.</a:t>
            </a:r>
            <a:endParaRPr sz="1800">
              <a:latin typeface="Arial"/>
              <a:cs typeface="Arial"/>
            </a:endParaRPr>
          </a:p>
          <a:p>
            <a:pPr marL="355600" marR="208279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More more more! How do  you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like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it? How do you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like</a:t>
            </a:r>
            <a:r>
              <a:rPr sz="18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it?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Tahoma"/>
                <a:cs typeface="Tahoma"/>
              </a:rPr>
              <a:t>Summary</a:t>
            </a:r>
          </a:p>
        </p:txBody>
      </p:sp>
      <p:sp>
        <p:nvSpPr>
          <p:cNvPr id="6" name="object 6"/>
          <p:cNvSpPr/>
          <p:nvPr/>
        </p:nvSpPr>
        <p:spPr>
          <a:xfrm>
            <a:off x="1995264" y="2594144"/>
            <a:ext cx="1673994" cy="2289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02183" y="3510676"/>
            <a:ext cx="941816" cy="163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5" dirty="0"/>
              <a:t>Compu</a:t>
            </a:r>
            <a:r>
              <a:rPr spc="-700" dirty="0"/>
              <a:t> </a:t>
            </a:r>
            <a:r>
              <a:rPr spc="869" dirty="0"/>
              <a:t>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808" y="574781"/>
            <a:ext cx="4709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b="1" spc="-1305" baseline="-23611" dirty="0">
                <a:latin typeface="Arial"/>
                <a:cs typeface="Arial"/>
              </a:rPr>
              <a:t>S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Mo</a:t>
            </a:r>
            <a:r>
              <a:rPr sz="6000" b="1" spc="-1305" baseline="-23611" dirty="0">
                <a:latin typeface="Arial"/>
                <a:cs typeface="Arial"/>
              </a:rPr>
              <a:t>i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d</a:t>
            </a:r>
            <a:r>
              <a:rPr sz="6000" b="1" spc="-1305" baseline="-23611" dirty="0">
                <a:latin typeface="Arial"/>
                <a:cs typeface="Arial"/>
              </a:rPr>
              <a:t>m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ule</a:t>
            </a:r>
            <a:r>
              <a:rPr sz="6000" b="1" spc="-1305" baseline="-23611" dirty="0">
                <a:latin typeface="Arial"/>
                <a:cs typeface="Arial"/>
              </a:rPr>
              <a:t>u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1</a:t>
            </a:r>
            <a:r>
              <a:rPr sz="6000" b="1" spc="-1305" baseline="-23611" dirty="0">
                <a:latin typeface="Arial"/>
                <a:cs typeface="Arial"/>
              </a:rPr>
              <a:t>l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: 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I</a:t>
            </a:r>
            <a:r>
              <a:rPr sz="6000" b="1" spc="-967" baseline="-23611" dirty="0">
                <a:latin typeface="Arial"/>
                <a:cs typeface="Arial"/>
              </a:rPr>
              <a:t>a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nt</a:t>
            </a:r>
            <a:r>
              <a:rPr sz="6000" b="1" spc="-967" baseline="-23611" dirty="0">
                <a:latin typeface="Arial"/>
                <a:cs typeface="Arial"/>
              </a:rPr>
              <a:t>t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r</a:t>
            </a:r>
            <a:r>
              <a:rPr sz="6000" b="1" spc="-967" baseline="-23611" dirty="0">
                <a:latin typeface="Arial"/>
                <a:cs typeface="Arial"/>
              </a:rPr>
              <a:t>i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od</a:t>
            </a:r>
            <a:r>
              <a:rPr sz="6000" b="1" spc="-967" baseline="-23611" dirty="0">
                <a:latin typeface="Arial"/>
                <a:cs typeface="Arial"/>
              </a:rPr>
              <a:t>o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u</a:t>
            </a:r>
            <a:r>
              <a:rPr sz="6000" b="1" spc="-967" baseline="-23611" dirty="0">
                <a:latin typeface="Arial"/>
                <a:cs typeface="Arial"/>
              </a:rPr>
              <a:t>n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ction</a:t>
            </a:r>
            <a:r>
              <a:rPr sz="3000" spc="-520" dirty="0">
                <a:solidFill>
                  <a:srgbClr val="1F497D"/>
                </a:solidFill>
                <a:latin typeface="Arial Black"/>
                <a:cs typeface="Arial Black"/>
              </a:rPr>
              <a:t> </a:t>
            </a:r>
            <a:r>
              <a:rPr sz="3000" spc="-459" dirty="0">
                <a:solidFill>
                  <a:srgbClr val="1F497D"/>
                </a:solidFill>
                <a:latin typeface="Arial Black"/>
                <a:cs typeface="Arial Black"/>
              </a:rPr>
              <a:t>+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289" y="1158981"/>
            <a:ext cx="3038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1F497D"/>
                </a:solidFill>
                <a:latin typeface="Arial Black"/>
                <a:cs typeface="Arial Black"/>
              </a:rPr>
              <a:t>Whirlwind</a:t>
            </a:r>
            <a:r>
              <a:rPr sz="3000" spc="-229" dirty="0">
                <a:solidFill>
                  <a:srgbClr val="1F497D"/>
                </a:solidFill>
                <a:latin typeface="Arial Black"/>
                <a:cs typeface="Arial Black"/>
              </a:rPr>
              <a:t> </a:t>
            </a:r>
            <a:r>
              <a:rPr sz="3000" spc="-150" dirty="0">
                <a:solidFill>
                  <a:srgbClr val="1F497D"/>
                </a:solidFill>
                <a:latin typeface="Arial Black"/>
                <a:cs typeface="Arial Black"/>
              </a:rPr>
              <a:t>Tour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695" y="4012914"/>
            <a:ext cx="2924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497D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1F497D"/>
                </a:solidFill>
                <a:latin typeface="Arial"/>
                <a:cs typeface="Arial"/>
              </a:rPr>
              <a:t>Baby</a:t>
            </a:r>
            <a:r>
              <a:rPr sz="24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Arial"/>
                <a:cs typeface="Arial"/>
              </a:rPr>
              <a:t>Examples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289" y="2088058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Tahoma"/>
                <a:cs typeface="Tahoma"/>
              </a:rPr>
              <a:t>Lesson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80" dirty="0">
                <a:latin typeface="Tahoma"/>
                <a:cs typeface="Tahoma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778885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5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baby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More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baby</a:t>
            </a:r>
            <a:r>
              <a:rPr sz="2000" spc="-114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examples.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5822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45" dirty="0">
                <a:latin typeface="Tahoma"/>
                <a:cs typeface="Tahoma"/>
              </a:rPr>
              <a:t>Evil </a:t>
            </a:r>
            <a:r>
              <a:rPr sz="3800" spc="45" dirty="0">
                <a:latin typeface="Tahoma"/>
                <a:cs typeface="Tahoma"/>
              </a:rPr>
              <a:t>Random</a:t>
            </a:r>
            <a:r>
              <a:rPr sz="3800" spc="-535" dirty="0">
                <a:latin typeface="Tahoma"/>
                <a:cs typeface="Tahoma"/>
              </a:rPr>
              <a:t> </a:t>
            </a:r>
            <a:r>
              <a:rPr sz="3800" spc="75" dirty="0">
                <a:latin typeface="Tahoma"/>
                <a:cs typeface="Tahoma"/>
              </a:rPr>
              <a:t>Numbers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3880485" cy="339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52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See what happens when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  use a bad </a:t>
            </a:r>
            <a:r>
              <a:rPr sz="2000" spc="-5" dirty="0">
                <a:latin typeface="Arial"/>
                <a:cs typeface="Arial"/>
              </a:rPr>
              <a:t>random number  </a:t>
            </a:r>
            <a:r>
              <a:rPr sz="2000" spc="-15" dirty="0">
                <a:latin typeface="Arial"/>
                <a:cs typeface="Arial"/>
              </a:rPr>
              <a:t>generator.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Idea: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Simulate heights </a:t>
            </a:r>
            <a:r>
              <a:rPr sz="1800" dirty="0">
                <a:latin typeface="Arial"/>
                <a:cs typeface="Arial"/>
              </a:rPr>
              <a:t>vs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weights.</a:t>
            </a:r>
            <a:endParaRPr sz="1800">
              <a:latin typeface="Arial"/>
              <a:cs typeface="Arial"/>
            </a:endParaRPr>
          </a:p>
          <a:p>
            <a:pPr marL="755650" marR="5080" lvl="1" indent="-285750">
              <a:lnSpc>
                <a:spcPct val="99800"/>
              </a:lnSpc>
              <a:spcBef>
                <a:spcPts val="44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Should be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2-D bell curve  (normal distribution) with most  observations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middle and  some on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outside.</a:t>
            </a:r>
            <a:endParaRPr sz="1800">
              <a:latin typeface="Arial"/>
              <a:cs typeface="Arial"/>
            </a:endParaRPr>
          </a:p>
          <a:p>
            <a:pPr marL="755650" marR="829944" lvl="1" indent="-285750">
              <a:lnSpc>
                <a:spcPts val="213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observations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“look”  random?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9256" y="139741"/>
            <a:ext cx="5969031" cy="490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26871" y="4607496"/>
            <a:ext cx="925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70C0"/>
                </a:solidFill>
                <a:latin typeface="Arial"/>
                <a:cs typeface="Arial"/>
              </a:rPr>
              <a:t>Good</a:t>
            </a:r>
            <a:r>
              <a:rPr sz="1200" b="1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70C0"/>
                </a:solidFill>
                <a:latin typeface="Arial"/>
                <a:cs typeface="Arial"/>
              </a:rPr>
              <a:t>Dawg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2333" y="119438"/>
            <a:ext cx="6068044" cy="4961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64780" y="4626524"/>
            <a:ext cx="812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70C0"/>
                </a:solidFill>
                <a:latin typeface="Arial"/>
                <a:cs typeface="Arial"/>
              </a:rPr>
              <a:t>Bad</a:t>
            </a:r>
            <a:r>
              <a:rPr sz="120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70C0"/>
                </a:solidFill>
                <a:latin typeface="Arial"/>
                <a:cs typeface="Arial"/>
              </a:rPr>
              <a:t>Dawg!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350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Tahoma"/>
                <a:cs typeface="Tahoma"/>
              </a:rPr>
              <a:t>Queues </a:t>
            </a:r>
            <a:r>
              <a:rPr spc="-40" dirty="0">
                <a:latin typeface="Tahoma"/>
                <a:cs typeface="Tahoma"/>
              </a:rPr>
              <a:t>‘R</a:t>
            </a:r>
            <a:r>
              <a:rPr spc="-305" dirty="0">
                <a:latin typeface="Tahoma"/>
                <a:cs typeface="Tahoma"/>
              </a:rPr>
              <a:t> </a:t>
            </a:r>
            <a:r>
              <a:rPr spc="110" dirty="0">
                <a:latin typeface="Tahoma"/>
                <a:cs typeface="Tahoma"/>
              </a:rPr>
              <a:t>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4009390" cy="323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9029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Single-server </a:t>
            </a:r>
            <a:r>
              <a:rPr sz="2000" dirty="0">
                <a:latin typeface="Arial"/>
                <a:cs typeface="Arial"/>
              </a:rPr>
              <a:t>queue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  </a:t>
            </a:r>
            <a:r>
              <a:rPr sz="2000" spc="-10" dirty="0">
                <a:latin typeface="Arial"/>
                <a:cs typeface="Arial"/>
              </a:rPr>
              <a:t>McWendy’s.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Customers </a:t>
            </a:r>
            <a:r>
              <a:rPr sz="2000" dirty="0">
                <a:latin typeface="Arial"/>
                <a:cs typeface="Arial"/>
              </a:rPr>
              <a:t>show up, wait 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line,  get </a:t>
            </a:r>
            <a:r>
              <a:rPr sz="2000" spc="-5" dirty="0">
                <a:latin typeface="Arial"/>
                <a:cs typeface="Arial"/>
              </a:rPr>
              <a:t>served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first-in-first-out.</a:t>
            </a:r>
            <a:endParaRPr sz="2000">
              <a:latin typeface="Arial"/>
              <a:cs typeface="Arial"/>
            </a:endParaRPr>
          </a:p>
          <a:p>
            <a:pPr marL="355600" marR="40259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What </a:t>
            </a:r>
            <a:r>
              <a:rPr sz="2000" dirty="0">
                <a:latin typeface="Arial"/>
                <a:cs typeface="Arial"/>
              </a:rPr>
              <a:t>happens as </a:t>
            </a:r>
            <a:r>
              <a:rPr sz="2000" spc="-5" dirty="0">
                <a:latin typeface="Arial"/>
                <a:cs typeface="Arial"/>
              </a:rPr>
              <a:t>arrival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rate  approaches </a:t>
            </a:r>
            <a:r>
              <a:rPr sz="2000" dirty="0">
                <a:latin typeface="Arial"/>
                <a:cs typeface="Arial"/>
              </a:rPr>
              <a:t>service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rate?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Nothing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much?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Line gets pretty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long?</a:t>
            </a:r>
            <a:endParaRPr sz="1800">
              <a:latin typeface="Arial"/>
              <a:cs typeface="Arial"/>
            </a:endParaRPr>
          </a:p>
          <a:p>
            <a:pPr marL="755650" marR="667385" lvl="1" indent="-285750">
              <a:lnSpc>
                <a:spcPts val="213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Hamburgers start to taste  better?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494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Tahoma"/>
                <a:cs typeface="Tahoma"/>
              </a:rPr>
              <a:t>Queues </a:t>
            </a:r>
            <a:r>
              <a:rPr spc="-40" dirty="0">
                <a:latin typeface="Tahoma"/>
                <a:cs typeface="Tahoma"/>
              </a:rPr>
              <a:t>‘R </a:t>
            </a:r>
            <a:r>
              <a:rPr spc="110" dirty="0">
                <a:latin typeface="Tahoma"/>
                <a:cs typeface="Tahoma"/>
              </a:rPr>
              <a:t>Us</a:t>
            </a:r>
            <a:r>
              <a:rPr spc="-35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1165575"/>
            <a:ext cx="4365625" cy="27095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Can analyze queues via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simulation.</a:t>
            </a:r>
            <a:endParaRPr sz="2000">
              <a:latin typeface="Arial"/>
              <a:cs typeface="Arial"/>
            </a:endParaRPr>
          </a:p>
          <a:p>
            <a:pPr marL="355600" marR="4953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Can analyze via </a:t>
            </a:r>
            <a:r>
              <a:rPr sz="2000" spc="-5" dirty="0">
                <a:latin typeface="Arial"/>
                <a:cs typeface="Arial"/>
              </a:rPr>
              <a:t>numerical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exact  </a:t>
            </a:r>
            <a:r>
              <a:rPr sz="2000" spc="-5" dirty="0">
                <a:latin typeface="Arial"/>
                <a:cs typeface="Arial"/>
              </a:rPr>
              <a:t>methods.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5600" marR="108204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480820" algn="l"/>
                <a:tab pos="1851025" algn="l"/>
              </a:tabLst>
            </a:pPr>
            <a:r>
              <a:rPr sz="2000" dirty="0">
                <a:latin typeface="Arial"/>
                <a:cs typeface="Arial"/>
              </a:rPr>
              <a:t>Fun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fact:	</a:t>
            </a:r>
            <a:r>
              <a:rPr sz="2000" dirty="0">
                <a:latin typeface="Arial"/>
                <a:cs typeface="Arial"/>
              </a:rPr>
              <a:t>Notice </a:t>
            </a:r>
            <a:r>
              <a:rPr sz="2000" spc="-5" dirty="0">
                <a:latin typeface="Arial"/>
                <a:cs typeface="Arial"/>
              </a:rPr>
              <a:t>anything  interesting </a:t>
            </a:r>
            <a:r>
              <a:rPr sz="2000" dirty="0">
                <a:latin typeface="Arial"/>
                <a:cs typeface="Arial"/>
              </a:rPr>
              <a:t>about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word  </a:t>
            </a:r>
            <a:r>
              <a:rPr sz="2000" spc="-5" dirty="0">
                <a:latin typeface="Arial"/>
                <a:cs typeface="Arial"/>
              </a:rPr>
              <a:t>“q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ueuei</a:t>
            </a:r>
            <a:r>
              <a:rPr sz="2000" spc="-5" dirty="0">
                <a:latin typeface="Arial"/>
                <a:cs typeface="Arial"/>
              </a:rPr>
              <a:t>ng”?	</a:t>
            </a:r>
            <a:r>
              <a:rPr sz="2000" dirty="0">
                <a:latin typeface="Arial"/>
                <a:cs typeface="Arial"/>
              </a:rPr>
              <a:t>How about  </a:t>
            </a:r>
            <a:r>
              <a:rPr sz="2000" spc="-5" dirty="0">
                <a:latin typeface="Arial"/>
                <a:cs typeface="Arial"/>
              </a:rPr>
              <a:t>“q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ueueoi</a:t>
            </a:r>
            <a:r>
              <a:rPr sz="2000" spc="-5" dirty="0">
                <a:latin typeface="Arial"/>
                <a:cs typeface="Arial"/>
              </a:rPr>
              <a:t>d”?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88399"/>
            <a:ext cx="1978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20" dirty="0">
                <a:latin typeface="Tahoma"/>
                <a:cs typeface="Tahoma"/>
              </a:rPr>
              <a:t>History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5" y="1180948"/>
            <a:ext cx="6355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Early </a:t>
            </a:r>
            <a:r>
              <a:rPr sz="2400" spc="-10" dirty="0">
                <a:latin typeface="Arial"/>
                <a:cs typeface="Arial"/>
              </a:rPr>
              <a:t>1900’s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Beer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10" dirty="0">
                <a:latin typeface="Arial"/>
                <a:cs typeface="Arial"/>
              </a:rPr>
              <a:t>Student’s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0820" y="2164871"/>
            <a:ext cx="2211909" cy="2721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7059" y="283744"/>
            <a:ext cx="6246119" cy="4757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839" y="199523"/>
            <a:ext cx="6511592" cy="4793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46" y="188399"/>
            <a:ext cx="5384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Tahoma"/>
                <a:cs typeface="Tahoma"/>
              </a:rPr>
              <a:t>Stock </a:t>
            </a:r>
            <a:r>
              <a:rPr spc="114" dirty="0">
                <a:latin typeface="Tahoma"/>
                <a:cs typeface="Tahoma"/>
              </a:rPr>
              <a:t>Market</a:t>
            </a:r>
            <a:r>
              <a:rPr spc="-370" dirty="0">
                <a:latin typeface="Tahoma"/>
                <a:cs typeface="Tahoma"/>
              </a:rPr>
              <a:t> </a:t>
            </a:r>
            <a:r>
              <a:rPr spc="114" dirty="0">
                <a:latin typeface="Tahoma"/>
                <a:cs typeface="Tahoma"/>
              </a:rPr>
              <a:t>Follies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3970020" cy="264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289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Simulate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portfolio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various  </a:t>
            </a:r>
            <a:r>
              <a:rPr sz="2000" spc="-5" dirty="0">
                <a:latin typeface="Arial"/>
                <a:cs typeface="Arial"/>
              </a:rPr>
              <a:t>stocks.</a:t>
            </a:r>
            <a:endParaRPr sz="2000">
              <a:latin typeface="Arial"/>
              <a:cs typeface="Arial"/>
            </a:endParaRPr>
          </a:p>
          <a:p>
            <a:pPr marL="355600" marR="206375" indent="-342900" algn="just">
              <a:lnSpc>
                <a:spcPct val="100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Stock </a:t>
            </a:r>
            <a:r>
              <a:rPr sz="2000" dirty="0">
                <a:latin typeface="Arial"/>
                <a:cs typeface="Arial"/>
              </a:rPr>
              <a:t>prices change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randomly  from </a:t>
            </a:r>
            <a:r>
              <a:rPr sz="2000" dirty="0">
                <a:latin typeface="Arial"/>
                <a:cs typeface="Arial"/>
              </a:rPr>
              <a:t>year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year, </a:t>
            </a:r>
            <a:r>
              <a:rPr sz="2000" dirty="0">
                <a:latin typeface="Arial"/>
                <a:cs typeface="Arial"/>
              </a:rPr>
              <a:t>with various  volatilities.</a:t>
            </a:r>
            <a:endParaRPr sz="2000">
              <a:latin typeface="Arial"/>
              <a:cs typeface="Arial"/>
            </a:endParaRPr>
          </a:p>
          <a:p>
            <a:pPr marL="355600" marR="28575" indent="-342900" algn="just">
              <a:lnSpc>
                <a:spcPct val="100000"/>
              </a:lnSpc>
              <a:spcBef>
                <a:spcPts val="46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Can consider </a:t>
            </a:r>
            <a:r>
              <a:rPr sz="2000" spc="-10" dirty="0">
                <a:latin typeface="Arial"/>
                <a:cs typeface="Arial"/>
              </a:rPr>
              <a:t>different </a:t>
            </a:r>
            <a:r>
              <a:rPr sz="2000" dirty="0">
                <a:latin typeface="Arial"/>
                <a:cs typeface="Arial"/>
              </a:rPr>
              <a:t>mixes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 portfolio.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46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Simple </a:t>
            </a:r>
            <a:r>
              <a:rPr sz="2000" spc="-5" dirty="0">
                <a:latin typeface="Arial"/>
                <a:cs typeface="Arial"/>
              </a:rPr>
              <a:t>spreadsheet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592" y="215844"/>
            <a:ext cx="7384996" cy="4789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546" y="192590"/>
            <a:ext cx="545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5" dirty="0">
                <a:latin typeface="Tahoma"/>
                <a:cs typeface="Tahoma"/>
              </a:rPr>
              <a:t>Taking </a:t>
            </a:r>
            <a:r>
              <a:rPr sz="3600" spc="40" dirty="0">
                <a:latin typeface="Tahoma"/>
                <a:cs typeface="Tahoma"/>
              </a:rPr>
              <a:t>a </a:t>
            </a:r>
            <a:r>
              <a:rPr sz="3600" spc="45" dirty="0">
                <a:latin typeface="Tahoma"/>
                <a:cs typeface="Tahoma"/>
              </a:rPr>
              <a:t>Random</a:t>
            </a:r>
            <a:r>
              <a:rPr sz="3600" spc="-550" dirty="0">
                <a:latin typeface="Tahoma"/>
                <a:cs typeface="Tahoma"/>
              </a:rPr>
              <a:t> </a:t>
            </a:r>
            <a:r>
              <a:rPr sz="3600" spc="80" dirty="0">
                <a:latin typeface="Tahoma"/>
                <a:cs typeface="Tahoma"/>
              </a:rPr>
              <a:t>Walk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4232910" cy="215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5" dirty="0">
                <a:latin typeface="Arial"/>
                <a:cs typeface="Arial"/>
              </a:rPr>
              <a:t>Take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normal step </a:t>
            </a:r>
            <a:r>
              <a:rPr sz="2000" dirty="0">
                <a:latin typeface="Arial"/>
                <a:cs typeface="Arial"/>
              </a:rPr>
              <a:t>up or down  </a:t>
            </a:r>
            <a:r>
              <a:rPr sz="2000" spc="-5" dirty="0">
                <a:latin typeface="Arial"/>
                <a:cs typeface="Arial"/>
              </a:rPr>
              <a:t>every time </a:t>
            </a:r>
            <a:r>
              <a:rPr sz="2000" dirty="0">
                <a:latin typeface="Arial"/>
                <a:cs typeface="Arial"/>
              </a:rPr>
              <a:t>unit and plot where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 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time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progresses.</a:t>
            </a:r>
            <a:endParaRPr sz="2000">
              <a:latin typeface="Arial"/>
              <a:cs typeface="Arial"/>
            </a:endParaRPr>
          </a:p>
          <a:p>
            <a:pPr marL="755650" marR="15367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This “random walk” converges to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Brownian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motion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755650" marR="160655" lvl="1" indent="-285750">
              <a:lnSpc>
                <a:spcPct val="100000"/>
              </a:lnSpc>
              <a:spcBef>
                <a:spcPts val="4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Einstein and Black+Scholes won  Nobel Prizes for 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research.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1862" y="3525251"/>
            <a:ext cx="1761670" cy="137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270" y="1094383"/>
            <a:ext cx="5125720" cy="1242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08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20" dirty="0">
                <a:latin typeface="Arial"/>
                <a:cs typeface="Arial"/>
              </a:rPr>
              <a:t>We </a:t>
            </a:r>
            <a:r>
              <a:rPr sz="1900" dirty="0">
                <a:latin typeface="Arial"/>
                <a:cs typeface="Arial"/>
              </a:rPr>
              <a:t>ran simulations on more easy examples,  all of which involved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randomness.</a:t>
            </a:r>
            <a:endParaRPr sz="1900">
              <a:latin typeface="Arial"/>
              <a:cs typeface="Arial"/>
            </a:endParaRPr>
          </a:p>
          <a:p>
            <a:pPr marL="355600" marR="138430" indent="-342900">
              <a:lnSpc>
                <a:spcPts val="227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19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1900" spc="-5" dirty="0">
                <a:solidFill>
                  <a:srgbClr val="0070C0"/>
                </a:solidFill>
                <a:latin typeface="Arial"/>
                <a:cs typeface="Arial"/>
              </a:rPr>
              <a:t>Let’s </a:t>
            </a:r>
            <a:r>
              <a:rPr sz="1900" dirty="0">
                <a:solidFill>
                  <a:srgbClr val="0070C0"/>
                </a:solidFill>
                <a:latin typeface="Arial"/>
                <a:cs typeface="Arial"/>
              </a:rPr>
              <a:t>generate that</a:t>
            </a:r>
            <a:r>
              <a:rPr sz="1900" spc="-7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0070C0"/>
                </a:solidFill>
                <a:latin typeface="Arial"/>
                <a:cs typeface="Arial"/>
              </a:rPr>
              <a:t>randomness  on a</a:t>
            </a:r>
            <a:r>
              <a:rPr sz="19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0070C0"/>
                </a:solidFill>
                <a:latin typeface="Arial"/>
                <a:cs typeface="Arial"/>
              </a:rPr>
              <a:t>computer!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Tahoma"/>
                <a:cs typeface="Tahoma"/>
              </a:rPr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1995264" y="2594144"/>
            <a:ext cx="1673994" cy="228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5" dirty="0"/>
              <a:t>Compu</a:t>
            </a:r>
            <a:r>
              <a:rPr spc="-700" dirty="0"/>
              <a:t> </a:t>
            </a:r>
            <a:r>
              <a:rPr spc="869" dirty="0"/>
              <a:t>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808" y="574781"/>
            <a:ext cx="4709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b="1" spc="-1305" baseline="-23611" dirty="0">
                <a:latin typeface="Arial"/>
                <a:cs typeface="Arial"/>
              </a:rPr>
              <a:t>S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Mo</a:t>
            </a:r>
            <a:r>
              <a:rPr sz="6000" b="1" spc="-1305" baseline="-23611" dirty="0">
                <a:latin typeface="Arial"/>
                <a:cs typeface="Arial"/>
              </a:rPr>
              <a:t>i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d</a:t>
            </a:r>
            <a:r>
              <a:rPr sz="6000" b="1" spc="-1305" baseline="-23611" dirty="0">
                <a:latin typeface="Arial"/>
                <a:cs typeface="Arial"/>
              </a:rPr>
              <a:t>m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ule</a:t>
            </a:r>
            <a:r>
              <a:rPr sz="6000" b="1" spc="-1305" baseline="-23611" dirty="0">
                <a:latin typeface="Arial"/>
                <a:cs typeface="Arial"/>
              </a:rPr>
              <a:t>u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1</a:t>
            </a:r>
            <a:r>
              <a:rPr sz="6000" b="1" spc="-1305" baseline="-23611" dirty="0">
                <a:latin typeface="Arial"/>
                <a:cs typeface="Arial"/>
              </a:rPr>
              <a:t>l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: 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I</a:t>
            </a:r>
            <a:r>
              <a:rPr sz="6000" b="1" spc="-967" baseline="-23611" dirty="0">
                <a:latin typeface="Arial"/>
                <a:cs typeface="Arial"/>
              </a:rPr>
              <a:t>a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nt</a:t>
            </a:r>
            <a:r>
              <a:rPr sz="6000" b="1" spc="-967" baseline="-23611" dirty="0">
                <a:latin typeface="Arial"/>
                <a:cs typeface="Arial"/>
              </a:rPr>
              <a:t>t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r</a:t>
            </a:r>
            <a:r>
              <a:rPr sz="6000" b="1" spc="-967" baseline="-23611" dirty="0">
                <a:latin typeface="Arial"/>
                <a:cs typeface="Arial"/>
              </a:rPr>
              <a:t>i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od</a:t>
            </a:r>
            <a:r>
              <a:rPr sz="6000" b="1" spc="-967" baseline="-23611" dirty="0">
                <a:latin typeface="Arial"/>
                <a:cs typeface="Arial"/>
              </a:rPr>
              <a:t>o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u</a:t>
            </a:r>
            <a:r>
              <a:rPr sz="6000" b="1" spc="-967" baseline="-23611" dirty="0">
                <a:latin typeface="Arial"/>
                <a:cs typeface="Arial"/>
              </a:rPr>
              <a:t>n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ction</a:t>
            </a:r>
            <a:r>
              <a:rPr sz="3000" spc="-520" dirty="0">
                <a:solidFill>
                  <a:srgbClr val="1F497D"/>
                </a:solidFill>
                <a:latin typeface="Arial Black"/>
                <a:cs typeface="Arial Black"/>
              </a:rPr>
              <a:t> </a:t>
            </a:r>
            <a:r>
              <a:rPr sz="3000" spc="-459" dirty="0">
                <a:solidFill>
                  <a:srgbClr val="1F497D"/>
                </a:solidFill>
                <a:latin typeface="Arial Black"/>
                <a:cs typeface="Arial Black"/>
              </a:rPr>
              <a:t>+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1158981"/>
            <a:ext cx="3038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1F497D"/>
                </a:solidFill>
                <a:latin typeface="Arial Black"/>
                <a:cs typeface="Arial Black"/>
              </a:rPr>
              <a:t>Whirlwind</a:t>
            </a:r>
            <a:r>
              <a:rPr sz="3000" spc="-229" dirty="0">
                <a:solidFill>
                  <a:srgbClr val="1F497D"/>
                </a:solidFill>
                <a:latin typeface="Arial Black"/>
                <a:cs typeface="Arial Black"/>
              </a:rPr>
              <a:t> </a:t>
            </a:r>
            <a:r>
              <a:rPr sz="3000" spc="-150" dirty="0">
                <a:solidFill>
                  <a:srgbClr val="1F497D"/>
                </a:solidFill>
                <a:latin typeface="Arial Black"/>
                <a:cs typeface="Arial Black"/>
              </a:rPr>
              <a:t>Tour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695" y="4012914"/>
            <a:ext cx="3418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97D"/>
                </a:solidFill>
                <a:latin typeface="Arial"/>
                <a:cs typeface="Arial"/>
              </a:rPr>
              <a:t>Generating</a:t>
            </a:r>
            <a:r>
              <a:rPr sz="24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497D"/>
                </a:solidFill>
                <a:latin typeface="Arial"/>
                <a:cs typeface="Arial"/>
              </a:rPr>
              <a:t>Randomness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289" y="2088058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Tahoma"/>
                <a:cs typeface="Tahoma"/>
              </a:rPr>
              <a:t>Lesson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80" dirty="0">
                <a:latin typeface="Tahoma"/>
                <a:cs typeface="Tahoma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53138"/>
            <a:ext cx="3498215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5" dirty="0">
                <a:latin typeface="Arial"/>
                <a:cs typeface="Arial"/>
              </a:rPr>
              <a:t>Presented some  </a:t>
            </a:r>
            <a:r>
              <a:rPr sz="2000" dirty="0">
                <a:latin typeface="Arial"/>
                <a:cs typeface="Arial"/>
              </a:rPr>
              <a:t>really simple baby examples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simulations, all of which used  </a:t>
            </a:r>
            <a:r>
              <a:rPr sz="2000" spc="-5" dirty="0">
                <a:latin typeface="Arial"/>
                <a:cs typeface="Arial"/>
              </a:rPr>
              <a:t>some sort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randomness.</a:t>
            </a:r>
            <a:endParaRPr sz="2000">
              <a:latin typeface="Arial"/>
              <a:cs typeface="Arial"/>
            </a:endParaRPr>
          </a:p>
          <a:p>
            <a:pPr marL="12700" marR="375285">
              <a:lnSpc>
                <a:spcPct val="100000"/>
              </a:lnSpc>
              <a:spcBef>
                <a:spcPts val="1700"/>
              </a:spcBef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So how can we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generate that</a:t>
            </a:r>
            <a:r>
              <a:rPr sz="20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randomness?</a:t>
            </a:r>
            <a:endParaRPr sz="2000">
              <a:latin typeface="Arial"/>
              <a:cs typeface="Arial"/>
            </a:endParaRPr>
          </a:p>
          <a:p>
            <a:pPr marL="12700" marR="52705">
              <a:lnSpc>
                <a:spcPct val="100000"/>
              </a:lnSpc>
              <a:spcBef>
                <a:spcPts val="1664"/>
              </a:spcBef>
              <a:tabLst>
                <a:tab pos="2389505" algn="l"/>
              </a:tabLst>
            </a:pPr>
            <a:r>
              <a:rPr sz="2000" dirty="0">
                <a:latin typeface="Arial"/>
                <a:cs typeface="Arial"/>
              </a:rPr>
              <a:t>The big reveal: 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algorithms  that generate “randomness”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aren’t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random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at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all!	</a:t>
            </a:r>
            <a:r>
              <a:rPr sz="2000" dirty="0">
                <a:latin typeface="Arial"/>
                <a:cs typeface="Arial"/>
              </a:rPr>
              <a:t>They just  appear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you and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88399"/>
            <a:ext cx="33832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latin typeface="Tahoma"/>
                <a:cs typeface="Tahoma"/>
              </a:rPr>
              <a:t>Randomness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1049020"/>
            <a:ext cx="3968115" cy="33693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68580" indent="-342900">
              <a:lnSpc>
                <a:spcPct val="99500"/>
              </a:lnSpc>
              <a:spcBef>
                <a:spcPts val="1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Need </a:t>
            </a:r>
            <a:r>
              <a:rPr sz="1800" spc="-10" dirty="0">
                <a:latin typeface="Calibri"/>
                <a:cs typeface="Calibri"/>
              </a:rPr>
              <a:t>random </a:t>
            </a:r>
            <a:r>
              <a:rPr sz="1800" spc="-5" dirty="0">
                <a:latin typeface="Arial"/>
                <a:cs typeface="Arial"/>
              </a:rPr>
              <a:t>variables </a:t>
            </a:r>
            <a:r>
              <a:rPr sz="1800" spc="-20" dirty="0">
                <a:latin typeface="Calibri"/>
                <a:cs typeface="Calibri"/>
              </a:rPr>
              <a:t>(RV’s)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run  </a:t>
            </a:r>
            <a:r>
              <a:rPr sz="1800" spc="-5" dirty="0">
                <a:latin typeface="Calibri"/>
                <a:cs typeface="Calibri"/>
              </a:rPr>
              <a:t>the simulation, </a:t>
            </a:r>
            <a:r>
              <a:rPr sz="1800" dirty="0">
                <a:latin typeface="Calibri"/>
                <a:cs typeface="Calibri"/>
              </a:rPr>
              <a:t>e.g., </a:t>
            </a:r>
            <a:r>
              <a:rPr sz="1800" spc="-15" dirty="0">
                <a:latin typeface="Calibri"/>
                <a:cs typeface="Calibri"/>
              </a:rPr>
              <a:t>interarrival </a:t>
            </a:r>
            <a:r>
              <a:rPr sz="1800" spc="-5" dirty="0">
                <a:latin typeface="Calibri"/>
                <a:cs typeface="Calibri"/>
              </a:rPr>
              <a:t>times,  service times,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355600" marR="334010" indent="-3429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Generate </a:t>
            </a:r>
            <a:r>
              <a:rPr sz="1800" spc="-5" dirty="0">
                <a:latin typeface="Calibri"/>
                <a:cs typeface="Calibri"/>
              </a:rPr>
              <a:t>Unif(0,1)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pseudo</a:t>
            </a:r>
            <a:r>
              <a:rPr sz="1800" spc="-5" dirty="0">
                <a:latin typeface="Calibri"/>
                <a:cs typeface="Calibri"/>
              </a:rPr>
              <a:t>-random 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(PRN’s)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1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deterministic</a:t>
            </a:r>
            <a:r>
              <a:rPr sz="1800" spc="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39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really random,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seem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be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Generate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RV’s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39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Start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Unif(0,1)’s</a:t>
            </a:r>
            <a:endParaRPr sz="1800">
              <a:latin typeface="Calibri"/>
              <a:cs typeface="Calibri"/>
            </a:endParaRPr>
          </a:p>
          <a:p>
            <a:pPr marL="755650" marR="164465" lvl="1" indent="-285750">
              <a:lnSpc>
                <a:spcPts val="2130"/>
              </a:lnSpc>
              <a:spcBef>
                <a:spcPts val="5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Apply </a:t>
            </a:r>
            <a:r>
              <a:rPr sz="1800" spc="-10" dirty="0">
                <a:latin typeface="Calibri"/>
                <a:cs typeface="Calibri"/>
              </a:rPr>
              <a:t>transformations to get any  </a:t>
            </a:r>
            <a:r>
              <a:rPr sz="1800" spc="-5" dirty="0">
                <a:latin typeface="Calibri"/>
                <a:cs typeface="Calibri"/>
              </a:rPr>
              <a:t>other type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946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Tahoma"/>
                <a:cs typeface="Tahoma"/>
              </a:rPr>
              <a:t>Unif(0,1)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PRN’s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177847"/>
            <a:ext cx="4140835" cy="27730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Deterministic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355600" marR="76708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Example: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Linear Congruential  Generator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4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Choose an integer “seed,”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X(0)</a:t>
            </a:r>
            <a:endParaRPr sz="1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X(i)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 a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X(i-1) mod(m)</a:t>
            </a:r>
            <a:r>
              <a:rPr sz="1800" spc="-5" dirty="0">
                <a:latin typeface="Arial"/>
                <a:cs typeface="Arial"/>
              </a:rPr>
              <a:t>, where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are carefully chosen  constants, and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mod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the  modulus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Set </a:t>
            </a:r>
            <a:r>
              <a:rPr sz="1800" dirty="0">
                <a:latin typeface="Arial"/>
                <a:cs typeface="Arial"/>
              </a:rPr>
              <a:t>the ith </a:t>
            </a:r>
            <a:r>
              <a:rPr sz="1800" spc="-5" dirty="0">
                <a:latin typeface="Arial"/>
                <a:cs typeface="Arial"/>
              </a:rPr>
              <a:t>PRN as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U(i) =</a:t>
            </a:r>
            <a:r>
              <a:rPr sz="1800" spc="-6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X(i)/m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4601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Tahoma"/>
                <a:cs typeface="Tahoma"/>
              </a:rPr>
              <a:t>More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120" dirty="0">
                <a:latin typeface="Tahoma"/>
                <a:cs typeface="Tahoma"/>
              </a:rPr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36690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1946 –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Ulam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Metropolis,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von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Neumann</a:t>
            </a:r>
            <a:r>
              <a:rPr sz="2000" spc="-5" dirty="0">
                <a:latin typeface="Arial"/>
                <a:cs typeface="Arial"/>
              </a:rPr>
              <a:t>, and 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H-Bomb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896" y="3301529"/>
            <a:ext cx="3852545" cy="10509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1960’s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Industrial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Manufacturing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Queueing</a:t>
            </a:r>
            <a:r>
              <a:rPr sz="1800" spc="-5" dirty="0">
                <a:latin typeface="Arial"/>
                <a:cs typeface="Arial"/>
              </a:rPr>
              <a:t> Models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2480" y="2085840"/>
            <a:ext cx="1138343" cy="1062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0489" y="1992261"/>
            <a:ext cx="957508" cy="1249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946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Tahoma"/>
                <a:cs typeface="Tahoma"/>
              </a:rPr>
              <a:t>Unif(0,1)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PRN’s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171121"/>
            <a:ext cx="4165600" cy="363092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Pretend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Example:</a:t>
            </a:r>
          </a:p>
          <a:p>
            <a:pPr marL="755650" indent="-285750">
              <a:lnSpc>
                <a:spcPct val="100000"/>
              </a:lnSpc>
              <a:spcBef>
                <a:spcPts val="22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Start </a:t>
            </a:r>
            <a:r>
              <a:rPr sz="1800" dirty="0"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X(0)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 4 </a:t>
            </a:r>
            <a:r>
              <a:rPr sz="1800" spc="-5" dirty="0">
                <a:latin typeface="Arial"/>
                <a:cs typeface="Arial"/>
              </a:rPr>
              <a:t>(for no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reason)</a:t>
            </a:r>
            <a:endParaRPr sz="18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0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X(i)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 5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X(i-1)</a:t>
            </a:r>
            <a:r>
              <a:rPr sz="1800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mod(7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2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Then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X(1)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20 mod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7 =</a:t>
            </a:r>
            <a:r>
              <a:rPr sz="1800" spc="-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6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ts val="2045"/>
              </a:lnSpc>
              <a:spcBef>
                <a:spcPts val="210"/>
              </a:spcBef>
              <a:tabLst>
                <a:tab pos="755015" algn="l"/>
              </a:tabLst>
            </a:pP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–	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X(2)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2, X(3)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3, X(4)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1,</a:t>
            </a:r>
            <a:r>
              <a:rPr sz="1800" spc="-6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X(5)</a:t>
            </a:r>
            <a:endParaRPr sz="1800" dirty="0">
              <a:latin typeface="Arial"/>
              <a:cs typeface="Arial"/>
            </a:endParaRPr>
          </a:p>
          <a:p>
            <a:pPr marL="755650">
              <a:lnSpc>
                <a:spcPts val="2045"/>
              </a:lnSpc>
            </a:pP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5,</a:t>
            </a:r>
            <a:r>
              <a:rPr sz="1800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So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U(1)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X(1)/m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6/7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  <a:tabLst>
                <a:tab pos="755015" algn="l"/>
              </a:tabLst>
            </a:pP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–	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U(2)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2/7, U(3)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3/7,</a:t>
            </a:r>
            <a:r>
              <a:rPr sz="1800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Numbers not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random.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946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Tahoma"/>
                <a:cs typeface="Tahoma"/>
              </a:rPr>
              <a:t>Unif(0,1)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PRN’s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096" y="1174418"/>
            <a:ext cx="4070985" cy="24295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latin typeface="Arial"/>
                <a:cs typeface="Arial"/>
              </a:rPr>
              <a:t>Real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235"/>
              </a:spcBef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solidFill>
                  <a:srgbClr val="800080"/>
                </a:solidFill>
                <a:latin typeface="Arial"/>
                <a:cs typeface="Arial"/>
              </a:rPr>
              <a:t>X(i) = 16807 </a:t>
            </a:r>
            <a:r>
              <a:rPr sz="2000" spc="-5" dirty="0">
                <a:solidFill>
                  <a:srgbClr val="800080"/>
                </a:solidFill>
                <a:latin typeface="Arial"/>
                <a:cs typeface="Arial"/>
              </a:rPr>
              <a:t>X(i-1) </a:t>
            </a:r>
            <a:r>
              <a:rPr sz="2000" dirty="0">
                <a:solidFill>
                  <a:srgbClr val="800080"/>
                </a:solidFill>
                <a:latin typeface="Arial"/>
                <a:cs typeface="Arial"/>
              </a:rPr>
              <a:t>mod(2</a:t>
            </a:r>
            <a:r>
              <a:rPr sz="1950" baseline="25641" dirty="0">
                <a:solidFill>
                  <a:srgbClr val="800080"/>
                </a:solidFill>
                <a:latin typeface="Arial"/>
                <a:cs typeface="Arial"/>
              </a:rPr>
              <a:t>31</a:t>
            </a:r>
            <a:r>
              <a:rPr sz="1950" spc="165" baseline="25641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Arial"/>
                <a:cs typeface="Arial"/>
              </a:rPr>
              <a:t>-1)</a:t>
            </a:r>
            <a:endParaRPr sz="20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235"/>
              </a:spcBef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solidFill>
                  <a:srgbClr val="800080"/>
                </a:solidFill>
                <a:latin typeface="Arial"/>
                <a:cs typeface="Arial"/>
              </a:rPr>
              <a:t>U(i) = X(i) /</a:t>
            </a:r>
            <a:r>
              <a:rPr sz="2000" spc="-6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8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806450" marR="17780" lvl="1" indent="-285750">
              <a:lnSpc>
                <a:spcPts val="1930"/>
              </a:lnSpc>
              <a:spcBef>
                <a:spcPts val="489"/>
              </a:spcBef>
              <a:buChar char="–"/>
              <a:tabLst>
                <a:tab pos="805815" algn="l"/>
                <a:tab pos="806450" algn="l"/>
              </a:tabLst>
            </a:pPr>
            <a:r>
              <a:rPr sz="1800" spc="-5" dirty="0">
                <a:latin typeface="Arial"/>
                <a:cs typeface="Arial"/>
              </a:rPr>
              <a:t>This generator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in a  </a:t>
            </a:r>
            <a:r>
              <a:rPr sz="1800" spc="-5" dirty="0">
                <a:latin typeface="Arial"/>
                <a:cs typeface="Arial"/>
              </a:rPr>
              <a:t>number of simulation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languages</a:t>
            </a:r>
            <a:endParaRPr sz="1800">
              <a:latin typeface="Arial"/>
              <a:cs typeface="Arial"/>
            </a:endParaRPr>
          </a:p>
          <a:p>
            <a:pPr marL="806450" marR="258445" lvl="1" indent="-285750">
              <a:lnSpc>
                <a:spcPts val="1930"/>
              </a:lnSpc>
              <a:spcBef>
                <a:spcPts val="470"/>
              </a:spcBef>
              <a:buChar char="–"/>
              <a:tabLst>
                <a:tab pos="805815" algn="l"/>
                <a:tab pos="806450" algn="l"/>
              </a:tabLst>
            </a:pPr>
            <a:r>
              <a:rPr sz="1800" spc="-5" dirty="0">
                <a:latin typeface="Arial"/>
                <a:cs typeface="Arial"/>
              </a:rPr>
              <a:t>Has nice properties, including  long </a:t>
            </a:r>
            <a:r>
              <a:rPr sz="1800" dirty="0">
                <a:latin typeface="Arial"/>
                <a:cs typeface="Arial"/>
              </a:rPr>
              <a:t>“cycle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times”</a:t>
            </a:r>
            <a:endParaRPr sz="1800">
              <a:latin typeface="Arial"/>
              <a:cs typeface="Arial"/>
            </a:endParaRPr>
          </a:p>
          <a:p>
            <a:pPr marL="806450" lvl="1" indent="-285750">
              <a:lnSpc>
                <a:spcPct val="100000"/>
              </a:lnSpc>
              <a:spcBef>
                <a:spcPts val="185"/>
              </a:spcBef>
              <a:buChar char="–"/>
              <a:tabLst>
                <a:tab pos="805815" algn="l"/>
                <a:tab pos="806450" algn="l"/>
              </a:tabLst>
            </a:pPr>
            <a:r>
              <a:rPr sz="1800" spc="-5" dirty="0">
                <a:latin typeface="Arial"/>
                <a:cs typeface="Arial"/>
              </a:rPr>
              <a:t>Better generators are out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759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latin typeface="Tahoma"/>
                <a:cs typeface="Tahoma"/>
              </a:rPr>
              <a:t>Generating </a:t>
            </a:r>
            <a:r>
              <a:rPr spc="-35" dirty="0">
                <a:latin typeface="Tahoma"/>
                <a:cs typeface="Tahoma"/>
              </a:rPr>
              <a:t>Other</a:t>
            </a:r>
            <a:r>
              <a:rPr spc="-300" dirty="0">
                <a:latin typeface="Tahoma"/>
                <a:cs typeface="Tahoma"/>
              </a:rPr>
              <a:t> </a:t>
            </a:r>
            <a:r>
              <a:rPr spc="65" dirty="0">
                <a:latin typeface="Tahoma"/>
                <a:cs typeface="Tahoma"/>
              </a:rPr>
              <a:t>RV’s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170247"/>
            <a:ext cx="3994785" cy="31870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Start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dirty="0">
                <a:solidFill>
                  <a:srgbClr val="800080"/>
                </a:solidFill>
                <a:latin typeface="Arial"/>
                <a:cs typeface="Arial"/>
              </a:rPr>
              <a:t>U(i) ~</a:t>
            </a:r>
            <a:r>
              <a:rPr sz="2000" spc="-6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Arial"/>
                <a:cs typeface="Arial"/>
              </a:rPr>
              <a:t>Unif(0,1)</a:t>
            </a:r>
            <a:endParaRPr sz="2000">
              <a:latin typeface="Arial"/>
              <a:cs typeface="Arial"/>
            </a:endParaRPr>
          </a:p>
          <a:p>
            <a:pPr marL="355600" marR="949325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Apply </a:t>
            </a:r>
            <a:r>
              <a:rPr sz="2000" spc="-5" dirty="0">
                <a:latin typeface="Arial"/>
                <a:cs typeface="Arial"/>
              </a:rPr>
              <a:t>some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appropriate  transformation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Example: </a:t>
            </a:r>
            <a:r>
              <a:rPr sz="2000" spc="-5" dirty="0">
                <a:solidFill>
                  <a:srgbClr val="800080"/>
                </a:solidFill>
                <a:latin typeface="Arial"/>
                <a:cs typeface="Arial"/>
              </a:rPr>
              <a:t>-(1/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λ</a:t>
            </a:r>
            <a:r>
              <a:rPr sz="2000" spc="-5" dirty="0">
                <a:solidFill>
                  <a:srgbClr val="800080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800080"/>
                </a:solidFill>
                <a:latin typeface="Arial"/>
                <a:cs typeface="Arial"/>
              </a:rPr>
              <a:t>ln(U(i)) ~</a:t>
            </a:r>
            <a:r>
              <a:rPr sz="2000" spc="-10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Arial"/>
                <a:cs typeface="Arial"/>
              </a:rPr>
              <a:t>Exp(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λ</a:t>
            </a:r>
            <a:r>
              <a:rPr sz="2000" spc="-5" dirty="0">
                <a:solidFill>
                  <a:srgbClr val="80008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Inverse transform method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can  use this for various important  distributions</a:t>
            </a:r>
            <a:endParaRPr sz="1800">
              <a:latin typeface="Arial"/>
              <a:cs typeface="Arial"/>
            </a:endParaRPr>
          </a:p>
          <a:p>
            <a:pPr marL="755650" marR="93345" lvl="1" indent="-285750">
              <a:lnSpc>
                <a:spcPct val="995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Many other more-sophisticated  methods available, e.g., Box-  Muller method 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normals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214123"/>
            <a:ext cx="4534535" cy="14643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5600" marR="182880" indent="-342900">
              <a:lnSpc>
                <a:spcPct val="103400"/>
              </a:lnSpc>
              <a:spcBef>
                <a:spcPts val="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Showed how to generate </a:t>
            </a:r>
            <a:r>
              <a:rPr sz="1800" i="1" spc="-5" dirty="0">
                <a:latin typeface="Arial"/>
                <a:cs typeface="Arial"/>
              </a:rPr>
              <a:t>appears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 randomness on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computer!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Random input means random  output. 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Trouble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with a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Capital </a:t>
            </a:r>
            <a:r>
              <a:rPr sz="1800" spc="-100" dirty="0">
                <a:solidFill>
                  <a:srgbClr val="0070C0"/>
                </a:solidFill>
                <a:latin typeface="Arial"/>
                <a:cs typeface="Arial"/>
              </a:rPr>
              <a:t>T.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What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do?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Tahoma"/>
                <a:cs typeface="Tahoma"/>
              </a:rPr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1995264" y="2594144"/>
            <a:ext cx="1673994" cy="228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5" dirty="0"/>
              <a:t>Compu</a:t>
            </a:r>
            <a:r>
              <a:rPr spc="-700" dirty="0"/>
              <a:t> </a:t>
            </a:r>
            <a:r>
              <a:rPr spc="869" dirty="0"/>
              <a:t>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808" y="574781"/>
            <a:ext cx="4709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b="1" spc="-1305" baseline="-23611" dirty="0">
                <a:latin typeface="Arial"/>
                <a:cs typeface="Arial"/>
              </a:rPr>
              <a:t>S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Mo</a:t>
            </a:r>
            <a:r>
              <a:rPr sz="6000" b="1" spc="-1305" baseline="-23611" dirty="0">
                <a:latin typeface="Arial"/>
                <a:cs typeface="Arial"/>
              </a:rPr>
              <a:t>i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d</a:t>
            </a:r>
            <a:r>
              <a:rPr sz="6000" b="1" spc="-1305" baseline="-23611" dirty="0">
                <a:latin typeface="Arial"/>
                <a:cs typeface="Arial"/>
              </a:rPr>
              <a:t>m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ule</a:t>
            </a:r>
            <a:r>
              <a:rPr sz="6000" b="1" spc="-1305" baseline="-23611" dirty="0">
                <a:latin typeface="Arial"/>
                <a:cs typeface="Arial"/>
              </a:rPr>
              <a:t>u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1</a:t>
            </a:r>
            <a:r>
              <a:rPr sz="6000" b="1" spc="-1305" baseline="-23611" dirty="0">
                <a:latin typeface="Arial"/>
                <a:cs typeface="Arial"/>
              </a:rPr>
              <a:t>l</a:t>
            </a:r>
            <a:r>
              <a:rPr sz="3000" spc="-869" dirty="0">
                <a:solidFill>
                  <a:srgbClr val="1F497D"/>
                </a:solidFill>
                <a:latin typeface="Arial Black"/>
                <a:cs typeface="Arial Black"/>
              </a:rPr>
              <a:t>: 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I</a:t>
            </a:r>
            <a:r>
              <a:rPr sz="6000" b="1" spc="-967" baseline="-23611" dirty="0">
                <a:latin typeface="Arial"/>
                <a:cs typeface="Arial"/>
              </a:rPr>
              <a:t>a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nt</a:t>
            </a:r>
            <a:r>
              <a:rPr sz="6000" b="1" spc="-967" baseline="-23611" dirty="0">
                <a:latin typeface="Arial"/>
                <a:cs typeface="Arial"/>
              </a:rPr>
              <a:t>t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r</a:t>
            </a:r>
            <a:r>
              <a:rPr sz="6000" b="1" spc="-967" baseline="-23611" dirty="0">
                <a:latin typeface="Arial"/>
                <a:cs typeface="Arial"/>
              </a:rPr>
              <a:t>i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od</a:t>
            </a:r>
            <a:r>
              <a:rPr sz="6000" b="1" spc="-967" baseline="-23611" dirty="0">
                <a:latin typeface="Arial"/>
                <a:cs typeface="Arial"/>
              </a:rPr>
              <a:t>o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u</a:t>
            </a:r>
            <a:r>
              <a:rPr sz="6000" b="1" spc="-967" baseline="-23611" dirty="0">
                <a:latin typeface="Arial"/>
                <a:cs typeface="Arial"/>
              </a:rPr>
              <a:t>n</a:t>
            </a:r>
            <a:r>
              <a:rPr sz="3000" spc="-645" dirty="0">
                <a:solidFill>
                  <a:srgbClr val="1F497D"/>
                </a:solidFill>
                <a:latin typeface="Arial Black"/>
                <a:cs typeface="Arial Black"/>
              </a:rPr>
              <a:t>ction</a:t>
            </a:r>
            <a:r>
              <a:rPr sz="3000" spc="-520" dirty="0">
                <a:solidFill>
                  <a:srgbClr val="1F497D"/>
                </a:solidFill>
                <a:latin typeface="Arial Black"/>
                <a:cs typeface="Arial Black"/>
              </a:rPr>
              <a:t> </a:t>
            </a:r>
            <a:r>
              <a:rPr sz="3000" spc="-459" dirty="0">
                <a:solidFill>
                  <a:srgbClr val="1F497D"/>
                </a:solidFill>
                <a:latin typeface="Arial Black"/>
                <a:cs typeface="Arial Black"/>
              </a:rPr>
              <a:t>+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1158981"/>
            <a:ext cx="3038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1F497D"/>
                </a:solidFill>
                <a:latin typeface="Arial Black"/>
                <a:cs typeface="Arial Black"/>
              </a:rPr>
              <a:t>Whirlwind</a:t>
            </a:r>
            <a:r>
              <a:rPr sz="3000" spc="-229" dirty="0">
                <a:solidFill>
                  <a:srgbClr val="1F497D"/>
                </a:solidFill>
                <a:latin typeface="Arial Black"/>
                <a:cs typeface="Arial Black"/>
              </a:rPr>
              <a:t> </a:t>
            </a:r>
            <a:r>
              <a:rPr sz="3000" spc="-150" dirty="0">
                <a:solidFill>
                  <a:srgbClr val="1F497D"/>
                </a:solidFill>
                <a:latin typeface="Arial Black"/>
                <a:cs typeface="Arial Black"/>
              </a:rPr>
              <a:t>Tour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695" y="4012914"/>
            <a:ext cx="365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97D"/>
                </a:solidFill>
                <a:latin typeface="Arial"/>
                <a:cs typeface="Arial"/>
              </a:rPr>
              <a:t>Simulation Output</a:t>
            </a:r>
            <a:r>
              <a:rPr sz="2400" spc="-1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289" y="2088058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Tahoma"/>
                <a:cs typeface="Tahoma"/>
              </a:rPr>
              <a:t>Lesson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80" dirty="0">
                <a:latin typeface="Tahoma"/>
                <a:cs typeface="Tahoma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053274"/>
            <a:ext cx="3683635" cy="395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dirty="0">
                <a:latin typeface="Arial"/>
                <a:cs typeface="Arial"/>
              </a:rPr>
              <a:t>How can we  </a:t>
            </a:r>
            <a:r>
              <a:rPr sz="2000" spc="-5" dirty="0">
                <a:latin typeface="Arial"/>
                <a:cs typeface="Arial"/>
              </a:rPr>
              <a:t>generate that randomness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  </a:t>
            </a:r>
            <a:r>
              <a:rPr sz="2000" spc="-5" dirty="0">
                <a:latin typeface="Arial"/>
                <a:cs typeface="Arial"/>
              </a:rPr>
              <a:t>to run 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simulation?</a:t>
            </a:r>
            <a:endParaRPr sz="200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spcBef>
                <a:spcPts val="1700"/>
              </a:spcBef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Random input</a:t>
            </a:r>
            <a:r>
              <a:rPr sz="2000" spc="-1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means  random output,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which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requires  careful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analysis.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What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can we  do about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that?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  <a:spcBef>
                <a:spcPts val="1635"/>
              </a:spcBef>
              <a:tabLst>
                <a:tab pos="2665730" algn="l"/>
              </a:tabLst>
            </a:pPr>
            <a:r>
              <a:rPr sz="1800" spc="-5" dirty="0">
                <a:latin typeface="Arial"/>
                <a:cs typeface="Arial"/>
              </a:rPr>
              <a:t>Bottom Line: Everything that taught  you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your Baby Stats class </a:t>
            </a:r>
            <a:r>
              <a:rPr sz="1800" dirty="0">
                <a:latin typeface="Arial"/>
                <a:cs typeface="Arial"/>
              </a:rPr>
              <a:t>is a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big 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fat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lie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simulation output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never  independent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normal.	So we’ll  need new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92590"/>
            <a:ext cx="575056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70" dirty="0">
                <a:latin typeface="Tahoma"/>
                <a:cs typeface="Tahoma"/>
              </a:rPr>
              <a:t>Analyzing</a:t>
            </a:r>
            <a:r>
              <a:rPr sz="3700" spc="-175" dirty="0">
                <a:latin typeface="Tahoma"/>
                <a:cs typeface="Tahoma"/>
              </a:rPr>
              <a:t> </a:t>
            </a:r>
            <a:r>
              <a:rPr sz="3700" spc="60" dirty="0">
                <a:latin typeface="Tahoma"/>
                <a:cs typeface="Tahoma"/>
              </a:rPr>
              <a:t>Randomness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6" y="1053274"/>
            <a:ext cx="4134485" cy="342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7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Simulation </a:t>
            </a:r>
            <a:r>
              <a:rPr sz="2000" spc="-5" dirty="0">
                <a:latin typeface="Arial"/>
                <a:cs typeface="Arial"/>
              </a:rPr>
              <a:t>output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30" dirty="0">
                <a:solidFill>
                  <a:srgbClr val="0070C0"/>
                </a:solidFill>
                <a:latin typeface="Arial"/>
                <a:cs typeface="Arial"/>
              </a:rPr>
              <a:t>nasty</a:t>
            </a:r>
            <a:r>
              <a:rPr sz="2000" spc="-30" dirty="0">
                <a:latin typeface="Arial"/>
                <a:cs typeface="Arial"/>
              </a:rPr>
              <a:t>.  </a:t>
            </a:r>
            <a:r>
              <a:rPr sz="2000" dirty="0">
                <a:latin typeface="Arial"/>
                <a:cs typeface="Arial"/>
              </a:rPr>
              <a:t>Consider </a:t>
            </a:r>
            <a:r>
              <a:rPr sz="2000" spc="-5" dirty="0">
                <a:latin typeface="Arial"/>
                <a:cs typeface="Arial"/>
              </a:rPr>
              <a:t>consecutive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customer  </a:t>
            </a:r>
            <a:r>
              <a:rPr sz="2000" dirty="0">
                <a:latin typeface="Arial"/>
                <a:cs typeface="Arial"/>
              </a:rPr>
              <a:t>waiting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times.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Not normally distributed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usually  skewed</a:t>
            </a:r>
            <a:endParaRPr sz="1800">
              <a:latin typeface="Arial"/>
              <a:cs typeface="Arial"/>
            </a:endParaRPr>
          </a:p>
          <a:p>
            <a:pPr marL="755650" marR="220345" lvl="1" indent="-285750">
              <a:lnSpc>
                <a:spcPct val="100000"/>
              </a:lnSpc>
              <a:spcBef>
                <a:spcPts val="4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Not identically distributed </a:t>
            </a:r>
            <a:r>
              <a:rPr sz="1800" dirty="0">
                <a:latin typeface="Arial"/>
                <a:cs typeface="Arial"/>
              </a:rPr>
              <a:t>–  </a:t>
            </a:r>
            <a:r>
              <a:rPr sz="1800" spc="-5" dirty="0">
                <a:latin typeface="Arial"/>
                <a:cs typeface="Arial"/>
              </a:rPr>
              <a:t>patterns change during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day</a:t>
            </a:r>
            <a:endParaRPr sz="1800">
              <a:latin typeface="Arial"/>
              <a:cs typeface="Arial"/>
            </a:endParaRPr>
          </a:p>
          <a:p>
            <a:pPr marL="755650" marR="728980" lvl="1" indent="-285750">
              <a:lnSpc>
                <a:spcPct val="100000"/>
              </a:lnSpc>
              <a:spcBef>
                <a:spcPts val="40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Not independent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usually  correlated</a:t>
            </a:r>
            <a:endParaRPr sz="1800">
              <a:latin typeface="Arial"/>
              <a:cs typeface="Arial"/>
            </a:endParaRPr>
          </a:p>
          <a:p>
            <a:pPr marL="355600" marR="62547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  <a:tab pos="2576830" algn="l"/>
              </a:tabLst>
            </a:pPr>
            <a:r>
              <a:rPr sz="2000" dirty="0">
                <a:latin typeface="Arial"/>
                <a:cs typeface="Arial"/>
              </a:rPr>
              <a:t>Can’t analyze via “usual”  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hods!	</a:t>
            </a:r>
            <a:r>
              <a:rPr sz="2000" spc="-7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oub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92590"/>
            <a:ext cx="575056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70" dirty="0">
                <a:latin typeface="Tahoma"/>
                <a:cs typeface="Tahoma"/>
              </a:rPr>
              <a:t>Analyzing</a:t>
            </a:r>
            <a:r>
              <a:rPr sz="3700" spc="-175" dirty="0">
                <a:latin typeface="Tahoma"/>
                <a:cs typeface="Tahoma"/>
              </a:rPr>
              <a:t> </a:t>
            </a:r>
            <a:r>
              <a:rPr sz="3700" spc="60" dirty="0">
                <a:latin typeface="Tahoma"/>
                <a:cs typeface="Tahoma"/>
              </a:rPr>
              <a:t>Randomness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6" y="993943"/>
            <a:ext cx="4083685" cy="352615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spc="-35" dirty="0">
                <a:latin typeface="Arial"/>
                <a:cs typeface="Arial"/>
              </a:rPr>
              <a:t>Two </a:t>
            </a:r>
            <a:r>
              <a:rPr sz="2000" spc="-5" dirty="0">
                <a:latin typeface="Arial"/>
                <a:cs typeface="Arial"/>
              </a:rPr>
              <a:t>general </a:t>
            </a:r>
            <a:r>
              <a:rPr sz="2000" dirty="0">
                <a:latin typeface="Arial"/>
                <a:cs typeface="Arial"/>
              </a:rPr>
              <a:t>cases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consider</a:t>
            </a: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Arial"/>
                <a:cs typeface="Arial"/>
              </a:rPr>
              <a:t>Terminating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Simulations</a:t>
            </a:r>
          </a:p>
          <a:p>
            <a:pPr marL="755650" lvl="1" indent="-285750">
              <a:lnSpc>
                <a:spcPct val="100000"/>
              </a:lnSpc>
              <a:spcBef>
                <a:spcPts val="23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Interested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short-term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behavior</a:t>
            </a:r>
            <a:endParaRPr sz="18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90300"/>
              </a:lnSpc>
              <a:spcBef>
                <a:spcPts val="41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Example: </a:t>
            </a:r>
            <a:r>
              <a:rPr sz="1800" spc="-15" dirty="0">
                <a:latin typeface="Arial"/>
                <a:cs typeface="Arial"/>
              </a:rPr>
              <a:t>Avg </a:t>
            </a:r>
            <a:r>
              <a:rPr sz="1800" spc="-5" dirty="0">
                <a:latin typeface="Arial"/>
                <a:cs typeface="Arial"/>
              </a:rPr>
              <a:t>customer waiting  time </a:t>
            </a:r>
            <a:r>
              <a:rPr sz="1800" dirty="0">
                <a:latin typeface="Arial"/>
                <a:cs typeface="Arial"/>
              </a:rPr>
              <a:t>in a </a:t>
            </a:r>
            <a:r>
              <a:rPr sz="1800" spc="-5" dirty="0">
                <a:latin typeface="Arial"/>
                <a:cs typeface="Arial"/>
              </a:rPr>
              <a:t>bank over the course of 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day</a:t>
            </a:r>
            <a:endParaRPr sz="1800" dirty="0">
              <a:latin typeface="Arial"/>
              <a:cs typeface="Arial"/>
            </a:endParaRPr>
          </a:p>
          <a:p>
            <a:pPr marL="755650" marR="617855" lvl="1" indent="-285750">
              <a:lnSpc>
                <a:spcPts val="1930"/>
              </a:lnSpc>
              <a:spcBef>
                <a:spcPts val="46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Example: </a:t>
            </a:r>
            <a:r>
              <a:rPr sz="1800" spc="-15" dirty="0">
                <a:latin typeface="Arial"/>
                <a:cs typeface="Arial"/>
              </a:rPr>
              <a:t>Avg </a:t>
            </a: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infected  victims during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pandemic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Steady-State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Simulations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3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Interested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long-term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behavior</a:t>
            </a:r>
            <a:endParaRPr sz="1800" dirty="0">
              <a:latin typeface="Arial"/>
              <a:cs typeface="Arial"/>
            </a:endParaRPr>
          </a:p>
          <a:p>
            <a:pPr marL="755650" marR="957580" lvl="1" indent="-285750">
              <a:lnSpc>
                <a:spcPts val="193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Example: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Long-running  assembly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92590"/>
            <a:ext cx="57950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latin typeface="Tahoma"/>
                <a:cs typeface="Tahoma"/>
              </a:rPr>
              <a:t>Terminating</a:t>
            </a:r>
            <a:r>
              <a:rPr sz="3500" spc="-160" dirty="0">
                <a:latin typeface="Tahoma"/>
                <a:cs typeface="Tahoma"/>
              </a:rPr>
              <a:t> </a:t>
            </a:r>
            <a:r>
              <a:rPr sz="3500" spc="105" dirty="0">
                <a:latin typeface="Tahoma"/>
                <a:cs typeface="Tahoma"/>
              </a:rPr>
              <a:t>Simulations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6" y="1053274"/>
            <a:ext cx="3856354" cy="386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9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Usually analyzed via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Independent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Replications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Make </a:t>
            </a:r>
            <a:r>
              <a:rPr sz="2000" dirty="0">
                <a:latin typeface="Arial"/>
                <a:cs typeface="Arial"/>
              </a:rPr>
              <a:t>independent </a:t>
            </a:r>
            <a:r>
              <a:rPr sz="2000" spc="-5" dirty="0">
                <a:latin typeface="Arial"/>
                <a:cs typeface="Arial"/>
              </a:rPr>
              <a:t>runs  (replications)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simulation,  each under identical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 marL="355600" marR="163195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Sample means from </a:t>
            </a:r>
            <a:r>
              <a:rPr sz="2000" dirty="0">
                <a:latin typeface="Arial"/>
                <a:cs typeface="Arial"/>
              </a:rPr>
              <a:t>each  replication </a:t>
            </a:r>
            <a:r>
              <a:rPr sz="2000" spc="-5" dirty="0">
                <a:latin typeface="Arial"/>
                <a:cs typeface="Arial"/>
              </a:rPr>
              <a:t>are assumed to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 </a:t>
            </a:r>
            <a:r>
              <a:rPr sz="2000" spc="-5" dirty="0">
                <a:latin typeface="Arial"/>
                <a:cs typeface="Arial"/>
              </a:rPr>
              <a:t>approximately i.i.d.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normal</a:t>
            </a:r>
            <a:endParaRPr sz="2000">
              <a:latin typeface="Arial"/>
              <a:cs typeface="Arial"/>
            </a:endParaRPr>
          </a:p>
          <a:p>
            <a:pPr marL="355600" marR="65405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Use classical </a:t>
            </a:r>
            <a:r>
              <a:rPr sz="2000" spc="-5" dirty="0">
                <a:latin typeface="Arial"/>
                <a:cs typeface="Arial"/>
              </a:rPr>
              <a:t>statistics  techniques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the i.i.d.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sample  </a:t>
            </a:r>
            <a:r>
              <a:rPr sz="2000" spc="-5" dirty="0">
                <a:latin typeface="Arial"/>
                <a:cs typeface="Arial"/>
              </a:rPr>
              <a:t>means (not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original  </a:t>
            </a:r>
            <a:r>
              <a:rPr sz="2000" spc="-5" dirty="0">
                <a:latin typeface="Arial"/>
                <a:cs typeface="Arial"/>
              </a:rPr>
              <a:t>observations)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92590"/>
            <a:ext cx="58781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5" dirty="0">
                <a:latin typeface="Tahoma"/>
                <a:cs typeface="Tahoma"/>
              </a:rPr>
              <a:t>Steady-State</a:t>
            </a:r>
            <a:r>
              <a:rPr sz="3500" spc="-130" dirty="0">
                <a:latin typeface="Tahoma"/>
                <a:cs typeface="Tahoma"/>
              </a:rPr>
              <a:t> </a:t>
            </a:r>
            <a:r>
              <a:rPr sz="3500" spc="105" dirty="0">
                <a:latin typeface="Tahoma"/>
                <a:cs typeface="Tahoma"/>
              </a:rPr>
              <a:t>Simulations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6" y="1023620"/>
            <a:ext cx="4051935" cy="37668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080" indent="-342900">
              <a:lnSpc>
                <a:spcPts val="217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First deal with initialization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(start-  </a:t>
            </a:r>
            <a:r>
              <a:rPr sz="2000" dirty="0">
                <a:latin typeface="Arial"/>
                <a:cs typeface="Arial"/>
              </a:rPr>
              <a:t>up)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bias.</a:t>
            </a:r>
            <a:endParaRPr sz="2000">
              <a:latin typeface="Arial"/>
              <a:cs typeface="Arial"/>
            </a:endParaRPr>
          </a:p>
          <a:p>
            <a:pPr marL="755650" marR="354330" lvl="1" indent="-285750">
              <a:lnSpc>
                <a:spcPts val="1970"/>
              </a:lnSpc>
              <a:spcBef>
                <a:spcPts val="39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Usually “warm up” simulation  before collecting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755650" marR="836930" lvl="1" indent="-285750">
              <a:lnSpc>
                <a:spcPts val="193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Failure to do 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5" dirty="0">
                <a:latin typeface="Arial"/>
                <a:cs typeface="Arial"/>
              </a:rPr>
              <a:t>can ruin  statistical analysis</a:t>
            </a:r>
            <a:endParaRPr sz="1800">
              <a:latin typeface="Arial"/>
              <a:cs typeface="Arial"/>
            </a:endParaRPr>
          </a:p>
          <a:p>
            <a:pPr marL="355600" marR="246379" indent="-342900">
              <a:lnSpc>
                <a:spcPts val="217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Many methods for </a:t>
            </a:r>
            <a:r>
              <a:rPr sz="2000" dirty="0">
                <a:latin typeface="Arial"/>
                <a:cs typeface="Arial"/>
              </a:rPr>
              <a:t>dealing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 </a:t>
            </a:r>
            <a:r>
              <a:rPr sz="2000" spc="-5" dirty="0">
                <a:latin typeface="Arial"/>
                <a:cs typeface="Arial"/>
              </a:rPr>
              <a:t>steady-state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9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Batch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Means</a:t>
            </a:r>
            <a:endParaRPr sz="1800">
              <a:latin typeface="Arial"/>
              <a:cs typeface="Arial"/>
            </a:endParaRPr>
          </a:p>
          <a:p>
            <a:pPr marL="755650" marR="532130" lvl="1" indent="-285750">
              <a:lnSpc>
                <a:spcPts val="1930"/>
              </a:lnSpc>
              <a:spcBef>
                <a:spcPts val="46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Overlapping Batch Means </a:t>
            </a:r>
            <a:r>
              <a:rPr sz="1800" dirty="0">
                <a:latin typeface="Arial"/>
                <a:cs typeface="Arial"/>
              </a:rPr>
              <a:t>/  </a:t>
            </a:r>
            <a:r>
              <a:rPr sz="1800" spc="-5" dirty="0">
                <a:latin typeface="Arial"/>
                <a:cs typeface="Arial"/>
              </a:rPr>
              <a:t>Spectral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1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Standardized </a:t>
            </a:r>
            <a:r>
              <a:rPr sz="1800" spc="-20" dirty="0">
                <a:latin typeface="Arial"/>
                <a:cs typeface="Arial"/>
              </a:rPr>
              <a:t>Time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Series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Regeneration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9071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latin typeface="Tahoma"/>
                <a:cs typeface="Tahoma"/>
              </a:rPr>
              <a:t>Recent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120" dirty="0">
                <a:latin typeface="Tahoma"/>
                <a:cs typeface="Tahoma"/>
              </a:rPr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3593629"/>
            <a:ext cx="3448050" cy="13265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265" marR="86360" indent="-342265" algn="r">
              <a:lnSpc>
                <a:spcPct val="100000"/>
              </a:lnSpc>
              <a:spcBef>
                <a:spcPts val="580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dirty="0">
                <a:latin typeface="Arial"/>
                <a:cs typeface="Arial"/>
              </a:rPr>
              <a:t>Rigorous </a:t>
            </a:r>
            <a:r>
              <a:rPr sz="2000" spc="-5" dirty="0">
                <a:latin typeface="Arial"/>
                <a:cs typeface="Arial"/>
              </a:rPr>
              <a:t>Theoretical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 marL="285115" marR="93980" lvl="1" indent="-285115" algn="r">
              <a:lnSpc>
                <a:spcPct val="100000"/>
              </a:lnSpc>
              <a:spcBef>
                <a:spcPts val="434"/>
              </a:spcBef>
              <a:buChar char="–"/>
              <a:tabLst>
                <a:tab pos="285115" algn="l"/>
                <a:tab pos="285750" algn="l"/>
              </a:tabLst>
            </a:pPr>
            <a:r>
              <a:rPr sz="1800" spc="-5" dirty="0">
                <a:latin typeface="Arial"/>
                <a:cs typeface="Arial"/>
              </a:rPr>
              <a:t>Computational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3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Probabilistic and statistical  methods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317" y="2231858"/>
            <a:ext cx="85725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3896" y="1229075"/>
            <a:ext cx="4255135" cy="149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534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Development of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Simulation  Languages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Easy-to-use modeling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ts val="2125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Graphics</a:t>
            </a:r>
            <a:endParaRPr sz="1800">
              <a:latin typeface="Arial"/>
              <a:cs typeface="Arial"/>
            </a:endParaRPr>
          </a:p>
          <a:p>
            <a:pPr marL="2736215">
              <a:lnSpc>
                <a:spcPts val="1645"/>
              </a:lnSpc>
            </a:pPr>
            <a:r>
              <a:rPr sz="1400" dirty="0">
                <a:solidFill>
                  <a:srgbClr val="0070C0"/>
                </a:solidFill>
                <a:latin typeface="Wingdings"/>
                <a:cs typeface="Wingdings"/>
              </a:rPr>
              <a:t></a:t>
            </a:r>
            <a:r>
              <a:rPr sz="14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"/>
                <a:cs typeface="Arial"/>
              </a:rPr>
              <a:t>Harry</a:t>
            </a:r>
            <a:r>
              <a:rPr sz="14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"/>
                <a:cs typeface="Arial"/>
              </a:rPr>
              <a:t>Markowitz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92590"/>
            <a:ext cx="58781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5" dirty="0">
                <a:latin typeface="Tahoma"/>
                <a:cs typeface="Tahoma"/>
              </a:rPr>
              <a:t>Steady-State</a:t>
            </a:r>
            <a:r>
              <a:rPr sz="3500" spc="-130" dirty="0">
                <a:latin typeface="Tahoma"/>
                <a:cs typeface="Tahoma"/>
              </a:rPr>
              <a:t> </a:t>
            </a:r>
            <a:r>
              <a:rPr sz="3500" spc="105" dirty="0">
                <a:latin typeface="Tahoma"/>
                <a:cs typeface="Tahoma"/>
              </a:rPr>
              <a:t>Simulations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6" y="989774"/>
            <a:ext cx="4151629" cy="3746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Method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Batch</a:t>
            </a:r>
            <a:r>
              <a:rPr sz="20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Means</a:t>
            </a:r>
            <a:endParaRPr sz="2000">
              <a:latin typeface="Arial"/>
              <a:cs typeface="Arial"/>
            </a:endParaRPr>
          </a:p>
          <a:p>
            <a:pPr marL="355600" marR="517525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Make </a:t>
            </a:r>
            <a:r>
              <a:rPr sz="2000" dirty="0">
                <a:latin typeface="Arial"/>
                <a:cs typeface="Arial"/>
              </a:rPr>
              <a:t>one long </a:t>
            </a:r>
            <a:r>
              <a:rPr sz="2000" spc="-5" dirty="0">
                <a:latin typeface="Arial"/>
                <a:cs typeface="Arial"/>
              </a:rPr>
              <a:t>run (vs.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many  shorter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reps)</a:t>
            </a:r>
            <a:endParaRPr sz="2000">
              <a:latin typeface="Arial"/>
              <a:cs typeface="Arial"/>
            </a:endParaRPr>
          </a:p>
          <a:p>
            <a:pPr marL="355600" marR="76581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Arial"/>
                <a:cs typeface="Arial"/>
              </a:rPr>
              <a:t>Warm </a:t>
            </a:r>
            <a:r>
              <a:rPr sz="2000" dirty="0">
                <a:latin typeface="Arial"/>
                <a:cs typeface="Arial"/>
              </a:rPr>
              <a:t>up simulation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before  </a:t>
            </a:r>
            <a:r>
              <a:rPr sz="2000" dirty="0">
                <a:latin typeface="Arial"/>
                <a:cs typeface="Arial"/>
              </a:rPr>
              <a:t>collecting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Chop </a:t>
            </a:r>
            <a:r>
              <a:rPr sz="2000" dirty="0">
                <a:latin typeface="Arial"/>
                <a:cs typeface="Arial"/>
              </a:rPr>
              <a:t>remaining </a:t>
            </a:r>
            <a:r>
              <a:rPr sz="2000" spc="-5" dirty="0">
                <a:latin typeface="Arial"/>
                <a:cs typeface="Arial"/>
              </a:rPr>
              <a:t>observations into  contiguous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batches</a:t>
            </a:r>
            <a:endParaRPr sz="2000">
              <a:latin typeface="Arial"/>
              <a:cs typeface="Arial"/>
            </a:endParaRPr>
          </a:p>
          <a:p>
            <a:pPr marL="355600" marR="206375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Sample means from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batch  are approximately i.i.d.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normal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Use classical </a:t>
            </a:r>
            <a:r>
              <a:rPr sz="2000" spc="-5" dirty="0">
                <a:latin typeface="Arial"/>
                <a:cs typeface="Arial"/>
              </a:rPr>
              <a:t>statistics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i.i.d. batch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means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271" y="1148524"/>
            <a:ext cx="3865879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0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40" dirty="0">
                <a:latin typeface="Arial"/>
                <a:cs typeface="Arial"/>
              </a:rPr>
              <a:t>Talked </a:t>
            </a:r>
            <a:r>
              <a:rPr sz="2000" dirty="0">
                <a:latin typeface="Arial"/>
                <a:cs typeface="Arial"/>
              </a:rPr>
              <a:t>about analysis of  </a:t>
            </a:r>
            <a:r>
              <a:rPr sz="2000" spc="-5" dirty="0">
                <a:latin typeface="Arial"/>
                <a:cs typeface="Arial"/>
              </a:rPr>
              <a:t>troublesome </a:t>
            </a:r>
            <a:r>
              <a:rPr sz="2000" dirty="0">
                <a:latin typeface="Arial"/>
                <a:cs typeface="Arial"/>
              </a:rPr>
              <a:t>simulation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output.</a:t>
            </a:r>
            <a:endParaRPr sz="2000">
              <a:latin typeface="Arial"/>
              <a:cs typeface="Arial"/>
            </a:endParaRPr>
          </a:p>
          <a:p>
            <a:pPr marL="355600" marR="61594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completes </a:t>
            </a:r>
            <a:r>
              <a:rPr sz="2000" dirty="0">
                <a:latin typeface="Arial"/>
                <a:cs typeface="Arial"/>
              </a:rPr>
              <a:t>Module 1,  which went over </a:t>
            </a:r>
            <a:r>
              <a:rPr sz="2000" spc="-5" dirty="0">
                <a:latin typeface="Arial"/>
                <a:cs typeface="Arial"/>
              </a:rPr>
              <a:t>introductory  material to </a:t>
            </a:r>
            <a:r>
              <a:rPr sz="2000" dirty="0">
                <a:latin typeface="Arial"/>
                <a:cs typeface="Arial"/>
              </a:rPr>
              <a:t>get us salivating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 more!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Coming up: Module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2 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will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present lots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calc/prob/stats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review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material from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your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distant past,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albeit it with a</a:t>
            </a:r>
            <a:r>
              <a:rPr sz="2000" spc="-8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little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bit of simulation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thrown</a:t>
            </a:r>
            <a:r>
              <a:rPr sz="2000" spc="-7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Tahoma"/>
                <a:cs typeface="Tahoma"/>
              </a:rPr>
              <a:t>Summary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92590"/>
            <a:ext cx="5683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30" dirty="0">
                <a:latin typeface="Tahoma"/>
                <a:cs typeface="Tahoma"/>
              </a:rPr>
              <a:t>Origins:</a:t>
            </a:r>
            <a:r>
              <a:rPr sz="3700" spc="-130" dirty="0">
                <a:latin typeface="Tahoma"/>
                <a:cs typeface="Tahoma"/>
              </a:rPr>
              <a:t> </a:t>
            </a:r>
            <a:r>
              <a:rPr sz="3700" spc="110" dirty="0">
                <a:latin typeface="Tahoma"/>
                <a:cs typeface="Tahoma"/>
              </a:rPr>
              <a:t>Manufacturing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94" y="1165575"/>
            <a:ext cx="4218305" cy="34417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Simulation is </a:t>
            </a:r>
            <a:r>
              <a:rPr sz="2000" spc="-5" dirty="0">
                <a:latin typeface="Arial"/>
                <a:cs typeface="Arial"/>
              </a:rPr>
              <a:t>the technique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choice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Calculates </a:t>
            </a:r>
            <a:r>
              <a:rPr sz="2000" spc="-5" dirty="0">
                <a:latin typeface="Arial"/>
                <a:cs typeface="Arial"/>
              </a:rPr>
              <a:t>movement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parts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interaction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system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components.</a:t>
            </a:r>
            <a:endParaRPr sz="2000">
              <a:latin typeface="Arial"/>
              <a:cs typeface="Arial"/>
            </a:endParaRPr>
          </a:p>
          <a:p>
            <a:pPr marL="355600" marR="78105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Evaluates part flow thru the  system.</a:t>
            </a:r>
            <a:endParaRPr sz="2000">
              <a:latin typeface="Arial"/>
              <a:cs typeface="Arial"/>
            </a:endParaRPr>
          </a:p>
          <a:p>
            <a:pPr marL="355600" marR="18542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Examines </a:t>
            </a:r>
            <a:r>
              <a:rPr sz="2000" spc="-5" dirty="0">
                <a:latin typeface="Arial"/>
                <a:cs typeface="Arial"/>
              </a:rPr>
              <a:t>conflicting demand for  resources.</a:t>
            </a:r>
            <a:endParaRPr sz="2000">
              <a:latin typeface="Arial"/>
              <a:cs typeface="Arial"/>
            </a:endParaRPr>
          </a:p>
          <a:p>
            <a:pPr marL="355600" marR="38227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Studies contemplated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changes  </a:t>
            </a:r>
            <a:r>
              <a:rPr sz="2000" spc="-5" dirty="0">
                <a:latin typeface="Arial"/>
                <a:cs typeface="Arial"/>
              </a:rPr>
              <a:t>before their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introduction.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Prevents </a:t>
            </a:r>
            <a:r>
              <a:rPr sz="2000" dirty="0">
                <a:latin typeface="Arial"/>
                <a:cs typeface="Arial"/>
              </a:rPr>
              <a:t>design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blunders.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88399"/>
            <a:ext cx="4740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>
                <a:latin typeface="Tahoma"/>
                <a:cs typeface="Tahoma"/>
              </a:rPr>
              <a:t>Typical</a:t>
            </a:r>
            <a:r>
              <a:rPr spc="-200" dirty="0">
                <a:latin typeface="Tahoma"/>
                <a:cs typeface="Tahoma"/>
              </a:rPr>
              <a:t> </a:t>
            </a:r>
            <a:r>
              <a:rPr spc="40" dirty="0">
                <a:latin typeface="Tahoma"/>
                <a:cs typeface="Tahoma"/>
              </a:rPr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1165575"/>
            <a:ext cx="3585210" cy="28321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What </a:t>
            </a:r>
            <a:r>
              <a:rPr sz="2000" dirty="0">
                <a:latin typeface="Arial"/>
                <a:cs typeface="Arial"/>
              </a:rPr>
              <a:t>will be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throughput?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How can we change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Where are 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bottlenecks?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Which is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best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design?</a:t>
            </a:r>
            <a:endParaRPr sz="2000">
              <a:latin typeface="Arial"/>
              <a:cs typeface="Arial"/>
            </a:endParaRPr>
          </a:p>
          <a:p>
            <a:pPr marL="355600" marR="18923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What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reliability 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system?</a:t>
            </a:r>
            <a:endParaRPr sz="2000">
              <a:latin typeface="Arial"/>
              <a:cs typeface="Arial"/>
            </a:endParaRPr>
          </a:p>
          <a:p>
            <a:pPr marL="355600" marR="854075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What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impact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breakdowns?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148524"/>
            <a:ext cx="4146550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60" dirty="0">
                <a:latin typeface="Arial"/>
                <a:cs typeface="Arial"/>
              </a:rPr>
              <a:t>You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take </a:t>
            </a:r>
            <a:r>
              <a:rPr sz="2000" dirty="0">
                <a:latin typeface="Arial"/>
                <a:cs typeface="Arial"/>
              </a:rPr>
              <a:t>your seat </a:t>
            </a:r>
            <a:r>
              <a:rPr sz="2000" spc="-5" dirty="0">
                <a:latin typeface="Arial"/>
                <a:cs typeface="Arial"/>
              </a:rPr>
              <a:t>belts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off…  </a:t>
            </a:r>
            <a:r>
              <a:rPr sz="2000" spc="-5" dirty="0">
                <a:latin typeface="Arial"/>
                <a:cs typeface="Arial"/>
              </a:rPr>
              <a:t>the history </a:t>
            </a:r>
            <a:r>
              <a:rPr sz="2000" dirty="0">
                <a:latin typeface="Arial"/>
                <a:cs typeface="Arial"/>
              </a:rPr>
              <a:t>lesson 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over!</a:t>
            </a:r>
            <a:endParaRPr sz="2000">
              <a:latin typeface="Arial"/>
              <a:cs typeface="Arial"/>
            </a:endParaRPr>
          </a:p>
          <a:p>
            <a:pPr marL="355600" marR="1651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What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kinds of 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stuff</a:t>
            </a:r>
            <a:r>
              <a:rPr sz="2000" spc="-1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is  simulation used</a:t>
            </a:r>
            <a:r>
              <a:rPr sz="2000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for?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Tahoma"/>
                <a:cs typeface="Tahoma"/>
              </a:rPr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1995264" y="2594144"/>
            <a:ext cx="1673994" cy="228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2365</Words>
  <Application>Microsoft Office PowerPoint</Application>
  <PresentationFormat>On-screen Show (16:9)</PresentationFormat>
  <Paragraphs>315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Black</vt:lpstr>
      <vt:lpstr>Calibri</vt:lpstr>
      <vt:lpstr>Cambria Math</vt:lpstr>
      <vt:lpstr>Segoe UI</vt:lpstr>
      <vt:lpstr>Tahoma</vt:lpstr>
      <vt:lpstr>Times New Roman</vt:lpstr>
      <vt:lpstr>Wingdings</vt:lpstr>
      <vt:lpstr>Office Theme</vt:lpstr>
      <vt:lpstr>Computer Simulation</vt:lpstr>
      <vt:lpstr>Lesson Overview</vt:lpstr>
      <vt:lpstr>PowerPoint Presentation</vt:lpstr>
      <vt:lpstr>PowerPoint Presentation</vt:lpstr>
      <vt:lpstr>More History</vt:lpstr>
      <vt:lpstr>Recent History</vt:lpstr>
      <vt:lpstr>Origins: Manufacturing</vt:lpstr>
      <vt:lpstr>Typical Questions</vt:lpstr>
      <vt:lpstr>Summary</vt:lpstr>
      <vt:lpstr>Computer Simulation</vt:lpstr>
      <vt:lpstr>Lesson Overview</vt:lpstr>
      <vt:lpstr>What I Used to Think Simulation  Was</vt:lpstr>
      <vt:lpstr>Actual Applications</vt:lpstr>
      <vt:lpstr>Some Queueing Systems</vt:lpstr>
      <vt:lpstr>Generic Supply Chain</vt:lpstr>
      <vt:lpstr>Supply Chains (cont’d)</vt:lpstr>
      <vt:lpstr>More Applications</vt:lpstr>
      <vt:lpstr>Health Systems</vt:lpstr>
      <vt:lpstr>Surveilance Application</vt:lpstr>
      <vt:lpstr>Who’s Mr. Handsome?</vt:lpstr>
      <vt:lpstr>Dr. Harold Shipman</vt:lpstr>
      <vt:lpstr>Simulation Can Help!</vt:lpstr>
      <vt:lpstr>Summary</vt:lpstr>
      <vt:lpstr>Computer Simulation</vt:lpstr>
      <vt:lpstr>Lesson Overview</vt:lpstr>
      <vt:lpstr>Happy Birthday</vt:lpstr>
      <vt:lpstr>PowerPoint Presentation</vt:lpstr>
      <vt:lpstr>Let’s Make Some Pi</vt:lpstr>
      <vt:lpstr>PowerPoint Presentation</vt:lpstr>
      <vt:lpstr>Fun With Calculus</vt:lpstr>
      <vt:lpstr>PowerPoint Presentation</vt:lpstr>
      <vt:lpstr>Summary</vt:lpstr>
      <vt:lpstr>Compu ter</vt:lpstr>
      <vt:lpstr>Lesson Overview</vt:lpstr>
      <vt:lpstr>Evil Random Numbers</vt:lpstr>
      <vt:lpstr>PowerPoint Presentation</vt:lpstr>
      <vt:lpstr>PowerPoint Presentation</vt:lpstr>
      <vt:lpstr>Queues ‘R Us</vt:lpstr>
      <vt:lpstr>Queues ‘R Us (cont’d)</vt:lpstr>
      <vt:lpstr>PowerPoint Presentation</vt:lpstr>
      <vt:lpstr>PowerPoint Presentation</vt:lpstr>
      <vt:lpstr>Stock Market Follies</vt:lpstr>
      <vt:lpstr>PowerPoint Presentation</vt:lpstr>
      <vt:lpstr>Taking a Random Walk</vt:lpstr>
      <vt:lpstr>Summary</vt:lpstr>
      <vt:lpstr>Compu ter</vt:lpstr>
      <vt:lpstr>Lesson Overview</vt:lpstr>
      <vt:lpstr>Randomness</vt:lpstr>
      <vt:lpstr>Unif(0,1) PRN’s</vt:lpstr>
      <vt:lpstr>Unif(0,1) PRN’s</vt:lpstr>
      <vt:lpstr>Unif(0,1) PRN’s</vt:lpstr>
      <vt:lpstr>Generating Other RV’s</vt:lpstr>
      <vt:lpstr>Summary</vt:lpstr>
      <vt:lpstr>Compu ter</vt:lpstr>
      <vt:lpstr>Lesson Overview</vt:lpstr>
      <vt:lpstr>Analyzing Randomness</vt:lpstr>
      <vt:lpstr>Analyzing Randomness</vt:lpstr>
      <vt:lpstr>Terminating Simulations</vt:lpstr>
      <vt:lpstr>Steady-State Simulations</vt:lpstr>
      <vt:lpstr>Steady-State Simulations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ISYE 6644_Module 1, Lessons 4-9  PRODUCTION VERSION</dc:title>
  <cp:lastModifiedBy>Chen, Jonathan</cp:lastModifiedBy>
  <cp:revision>3</cp:revision>
  <dcterms:created xsi:type="dcterms:W3CDTF">2021-01-23T15:25:36Z</dcterms:created>
  <dcterms:modified xsi:type="dcterms:W3CDTF">2021-01-24T13:52:16Z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2021-01-23T00:00:00Z</vt:filetime>
  </property>
</Properties>
</file>