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E8AF-317A-4826-90CE-CE2551140AB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6084-B9D3-4DA5-8A2D-676084B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Coin toss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binomial is ‘n’ Bernoulli trials with probability q. Y is the number of successes and therefore between 0 and 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number of Bernoulli (coin tosses) until a success ours. X = 4 means you did 4 times before you got your first success. X in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trials until the “r-</a:t>
            </a:r>
            <a:r>
              <a:rPr lang="en-US" dirty="0" err="1"/>
              <a:t>th</a:t>
            </a:r>
            <a:r>
              <a:rPr lang="en-US" dirty="0"/>
              <a:t>”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is the number of occurrences – and lambda is the poison 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X-bar’s variance gets smaller with more “n” which is good, because it means overtime this mean gets more and more definite as variance gets smaller.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sample statistics to estimate the true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Logically – the maximum of the Xi’s means all the X’s are less than y and because they are </a:t>
            </a:r>
            <a:r>
              <a:rPr lang="en-US" dirty="0" err="1"/>
              <a:t>iid</a:t>
            </a:r>
            <a:r>
              <a:rPr lang="en-US" dirty="0"/>
              <a:t>, that is just the product of all of them or just one of them. You can then calculate the individual probability which turns out </a:t>
            </a:r>
            <a:r>
              <a:rPr lang="en-US" dirty="0" err="1"/>
              <a:t>ot</a:t>
            </a:r>
            <a:r>
              <a:rPr lang="en-US" dirty="0"/>
              <a:t> be y/theta. The derivative of the </a:t>
            </a:r>
            <a:r>
              <a:rPr lang="en-US" dirty="0" err="1"/>
              <a:t>cdf</a:t>
            </a:r>
            <a:r>
              <a:rPr lang="en-US" dirty="0"/>
              <a:t> (big F(y)) is of course the pdf. And once you have the pdf you can calculate the expected value.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6084-B9D3-4DA5-8A2D-676084B60E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208" y="183518"/>
            <a:ext cx="56095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896" y="1241106"/>
            <a:ext cx="8196207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7" Type="http://schemas.openxmlformats.org/officeDocument/2006/relationships/image" Target="../media/image76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jpg"/><Relationship Id="rId5" Type="http://schemas.openxmlformats.org/officeDocument/2006/relationships/image" Target="../media/image74.png"/><Relationship Id="rId4" Type="http://schemas.openxmlformats.org/officeDocument/2006/relationships/image" Target="../media/image7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jpg"/><Relationship Id="rId5" Type="http://schemas.openxmlformats.org/officeDocument/2006/relationships/image" Target="../media/image89.jpg"/><Relationship Id="rId4" Type="http://schemas.openxmlformats.org/officeDocument/2006/relationships/image" Target="../media/image8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jpg"/><Relationship Id="rId5" Type="http://schemas.openxmlformats.org/officeDocument/2006/relationships/image" Target="../media/image100.jpg"/><Relationship Id="rId4" Type="http://schemas.openxmlformats.org/officeDocument/2006/relationships/image" Target="../media/image9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jpg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9.jpg"/><Relationship Id="rId4" Type="http://schemas.openxmlformats.org/officeDocument/2006/relationships/image" Target="../media/image10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3.jp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7.jpg"/><Relationship Id="rId4" Type="http://schemas.openxmlformats.org/officeDocument/2006/relationships/image" Target="../media/image126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g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5" Type="http://schemas.openxmlformats.org/officeDocument/2006/relationships/image" Target="../media/image131.jpg"/><Relationship Id="rId4" Type="http://schemas.openxmlformats.org/officeDocument/2006/relationships/image" Target="../media/image130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g"/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8.jpg"/><Relationship Id="rId4" Type="http://schemas.openxmlformats.org/officeDocument/2006/relationships/image" Target="../media/image14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Computer</a:t>
            </a:r>
            <a:r>
              <a:rPr spc="-30" dirty="0"/>
              <a:t> </a:t>
            </a:r>
            <a:r>
              <a:rPr spc="23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3742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Covariance and</a:t>
            </a:r>
            <a:r>
              <a:rPr sz="24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Correlation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36385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Defined covariance and  </a:t>
            </a:r>
            <a:r>
              <a:rPr sz="2000" spc="-5" dirty="0">
                <a:latin typeface="Arial"/>
                <a:cs typeface="Arial"/>
              </a:rPr>
              <a:t>correlation </a:t>
            </a:r>
            <a:r>
              <a:rPr sz="2000" dirty="0">
                <a:latin typeface="Arial"/>
                <a:cs typeface="Arial"/>
              </a:rPr>
              <a:t>and gave a couple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practical </a:t>
            </a:r>
            <a:r>
              <a:rPr sz="2000" dirty="0">
                <a:latin typeface="Arial"/>
                <a:cs typeface="Arial"/>
              </a:rPr>
              <a:t>examples.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9941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Quickie review</a:t>
            </a:r>
            <a:r>
              <a:rPr sz="2000" spc="-1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 favorite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distributions.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09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Poisson arrivals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just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around  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corner!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Su</a:t>
            </a:r>
            <a:r>
              <a:rPr spc="355" dirty="0"/>
              <a:t>m</a:t>
            </a:r>
            <a:r>
              <a:rPr spc="400" dirty="0"/>
              <a:t>m</a:t>
            </a:r>
            <a:r>
              <a:rPr spc="445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Computer</a:t>
            </a:r>
            <a:r>
              <a:rPr spc="-30" dirty="0"/>
              <a:t> </a:t>
            </a:r>
            <a:r>
              <a:rPr spc="23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321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Probability Distributions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Lesson</a:t>
            </a:r>
            <a:r>
              <a:rPr spc="-5" dirty="0"/>
              <a:t> </a:t>
            </a:r>
            <a:r>
              <a:rPr spc="2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44170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Defined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covariance  and </a:t>
            </a:r>
            <a:r>
              <a:rPr sz="2000" spc="-5" dirty="0">
                <a:latin typeface="Arial"/>
                <a:cs typeface="Arial"/>
              </a:rPr>
              <a:t>correlation </a:t>
            </a:r>
            <a:r>
              <a:rPr sz="2000" dirty="0">
                <a:latin typeface="Arial"/>
                <a:cs typeface="Arial"/>
              </a:rPr>
              <a:t>and gave a  couple of </a:t>
            </a:r>
            <a:r>
              <a:rPr sz="2000" spc="-5" dirty="0">
                <a:latin typeface="Arial"/>
                <a:cs typeface="Arial"/>
              </a:rPr>
              <a:t>practical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12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These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few</a:t>
            </a:r>
            <a:r>
              <a:rPr sz="2000" spc="-17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of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my favorite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distributions.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46075">
              <a:lnSpc>
                <a:spcPct val="100000"/>
              </a:lnSpc>
            </a:pPr>
            <a:r>
              <a:rPr sz="2000" spc="-40" dirty="0">
                <a:latin typeface="Times New Roman"/>
                <a:cs typeface="Times New Roman"/>
              </a:rPr>
              <a:t>We’ll </a:t>
            </a:r>
            <a:r>
              <a:rPr sz="2000" dirty="0">
                <a:latin typeface="Times New Roman"/>
                <a:cs typeface="Times New Roman"/>
              </a:rPr>
              <a:t>go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little list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important distributions, both  discrete 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continuous.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4143375" cy="2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1537554"/>
            <a:ext cx="5819775" cy="2162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668655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7648575" cy="2105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7591425" cy="2609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211455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1297598"/>
            <a:ext cx="7953375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2553125"/>
            <a:ext cx="7581900" cy="352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940" y="3113328"/>
            <a:ext cx="760095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940" y="4002144"/>
            <a:ext cx="7248525" cy="733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6915150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4600575" cy="33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1195754"/>
            <a:ext cx="6905625" cy="87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2244662"/>
            <a:ext cx="7038975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465" y="3160101"/>
            <a:ext cx="7867650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465" y="3999340"/>
            <a:ext cx="7019925" cy="819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Lesson</a:t>
            </a:r>
            <a:r>
              <a:rPr spc="-5" dirty="0"/>
              <a:t> </a:t>
            </a:r>
            <a:r>
              <a:rPr spc="2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50964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kicked </a:t>
            </a:r>
            <a:r>
              <a:rPr sz="2000" spc="-5" dirty="0">
                <a:latin typeface="Arial"/>
                <a:cs typeface="Arial"/>
              </a:rPr>
              <a:t>butt </a:t>
            </a:r>
            <a:r>
              <a:rPr sz="2000" dirty="0">
                <a:latin typeface="Arial"/>
                <a:cs typeface="Arial"/>
              </a:rPr>
              <a:t>on  conditional </a:t>
            </a:r>
            <a:r>
              <a:rPr sz="2000" spc="-5" dirty="0">
                <a:latin typeface="Arial"/>
                <a:cs typeface="Arial"/>
              </a:rPr>
              <a:t>expectation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  </a:t>
            </a:r>
            <a:r>
              <a:rPr sz="2000" dirty="0">
                <a:latin typeface="Arial"/>
                <a:cs typeface="Arial"/>
              </a:rPr>
              <a:t>applications.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talk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about  independence, covariance,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correlation,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related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results.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1155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shows up </a:t>
            </a:r>
            <a:r>
              <a:rPr sz="2000" spc="-5" dirty="0">
                <a:latin typeface="Times New Roman"/>
                <a:cs typeface="Times New Roman"/>
              </a:rPr>
              <a:t>all over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 place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simulation.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2346599"/>
            <a:ext cx="72390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689770"/>
            <a:ext cx="7534275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3127130"/>
            <a:ext cx="7562850" cy="1857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3452446"/>
            <a:ext cx="7743825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689770"/>
            <a:ext cx="7915275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6572250" cy="178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2777728"/>
            <a:ext cx="743902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3482273"/>
            <a:ext cx="7419975" cy="1171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749617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1813383"/>
            <a:ext cx="7896225" cy="76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2975095"/>
            <a:ext cx="7972425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465" y="4127284"/>
            <a:ext cx="7667625" cy="695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364744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Went </a:t>
            </a:r>
            <a:r>
              <a:rPr sz="2000" dirty="0">
                <a:latin typeface="Arial"/>
                <a:cs typeface="Arial"/>
              </a:rPr>
              <a:t>over our </a:t>
            </a:r>
            <a:r>
              <a:rPr sz="2000" spc="-5" dirty="0">
                <a:latin typeface="Arial"/>
                <a:cs typeface="Arial"/>
              </a:rPr>
              <a:t>favorite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discrete 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continuous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distributions.</a:t>
            </a:r>
            <a:endParaRPr sz="2000">
              <a:latin typeface="Arial"/>
              <a:cs typeface="Arial"/>
            </a:endParaRPr>
          </a:p>
          <a:p>
            <a:pPr marL="12700" marR="4191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Ended on a high </a:t>
            </a:r>
            <a:r>
              <a:rPr sz="2000" spc="-5" dirty="0">
                <a:latin typeface="Arial"/>
                <a:cs typeface="Arial"/>
              </a:rPr>
              <a:t>note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ringing  </a:t>
            </a:r>
            <a:r>
              <a:rPr sz="2000" spc="-5" dirty="0">
                <a:latin typeface="Arial"/>
                <a:cs typeface="Arial"/>
              </a:rPr>
              <a:t>the bell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normal.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normal figures  prominently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in The Law of</a:t>
            </a:r>
            <a:r>
              <a:rPr sz="2000" spc="-1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Large  Numbers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and The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Central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Limit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Theorem.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670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They’re not just good ideas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  They’re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law!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Su</a:t>
            </a:r>
            <a:r>
              <a:rPr spc="355" dirty="0"/>
              <a:t>m</a:t>
            </a:r>
            <a:r>
              <a:rPr spc="400" dirty="0"/>
              <a:t>m</a:t>
            </a:r>
            <a:r>
              <a:rPr spc="445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Computer</a:t>
            </a:r>
            <a:r>
              <a:rPr spc="-30" dirty="0"/>
              <a:t> </a:t>
            </a:r>
            <a:r>
              <a:rPr spc="23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12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Limit</a:t>
            </a:r>
            <a:r>
              <a:rPr sz="2400" spc="-1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Theorems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Lesson</a:t>
            </a:r>
            <a:r>
              <a:rPr spc="-5" dirty="0"/>
              <a:t> </a:t>
            </a:r>
            <a:r>
              <a:rPr spc="2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71729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12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10" dirty="0">
                <a:latin typeface="Arial"/>
                <a:cs typeface="Arial"/>
              </a:rPr>
              <a:t>Went </a:t>
            </a:r>
            <a:r>
              <a:rPr sz="2000" dirty="0">
                <a:latin typeface="Arial"/>
                <a:cs typeface="Arial"/>
              </a:rPr>
              <a:t>over a  </a:t>
            </a:r>
            <a:r>
              <a:rPr sz="2000" spc="-5" dirty="0">
                <a:latin typeface="Arial"/>
                <a:cs typeface="Arial"/>
              </a:rPr>
              <a:t>dictionary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5" dirty="0">
                <a:solidFill>
                  <a:srgbClr val="0070C0"/>
                </a:solidFill>
                <a:latin typeface="Arial"/>
                <a:cs typeface="Arial"/>
              </a:rPr>
              <a:t>Take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the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limit</a:t>
            </a:r>
            <a:r>
              <a:rPr sz="2000" spc="-1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one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more time! What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happens when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sample size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gets</a:t>
            </a:r>
            <a:r>
              <a:rPr sz="2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big?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4734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Normality happens!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Central  </a:t>
            </a:r>
            <a:r>
              <a:rPr sz="2000" spc="-10" dirty="0">
                <a:latin typeface="Times New Roman"/>
                <a:cs typeface="Times New Roman"/>
              </a:rPr>
              <a:t>Limit </a:t>
            </a:r>
            <a:r>
              <a:rPr sz="2000" spc="-5" dirty="0">
                <a:latin typeface="Times New Roman"/>
                <a:cs typeface="Times New Roman"/>
              </a:rPr>
              <a:t>Theorem is the most-  important result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7972425" cy="752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1640918"/>
            <a:ext cx="7667625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2534917"/>
            <a:ext cx="7791450" cy="1457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465" y="4190917"/>
            <a:ext cx="7324725" cy="790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7810500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2680736"/>
            <a:ext cx="5943599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3281053"/>
            <a:ext cx="6276974" cy="333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465" y="3881371"/>
            <a:ext cx="7419975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465" y="4529313"/>
            <a:ext cx="6886575" cy="400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4" y="3347303"/>
            <a:ext cx="7896225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4" y="4628109"/>
            <a:ext cx="6096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4" y="666324"/>
            <a:ext cx="7410450" cy="2505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0" y="689770"/>
            <a:ext cx="8124825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0" y="2697406"/>
            <a:ext cx="7096125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0" y="3600141"/>
            <a:ext cx="5133975" cy="73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990" y="4502878"/>
            <a:ext cx="3695700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4" y="666324"/>
            <a:ext cx="6076950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7712" y="1286654"/>
            <a:ext cx="731520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712" y="1849836"/>
            <a:ext cx="7648575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7712" y="2730554"/>
            <a:ext cx="2781300" cy="37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712" y="3287424"/>
            <a:ext cx="6915150" cy="419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712" y="3891917"/>
            <a:ext cx="6334125" cy="733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70154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Went </a:t>
            </a:r>
            <a:r>
              <a:rPr sz="2000" dirty="0">
                <a:latin typeface="Arial"/>
                <a:cs typeface="Arial"/>
              </a:rPr>
              <a:t>over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limit </a:t>
            </a:r>
            <a:r>
              <a:rPr sz="2000" spc="-5" dirty="0">
                <a:latin typeface="Arial"/>
                <a:cs typeface="Arial"/>
              </a:rPr>
              <a:t>theorem results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applications.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46355">
              <a:lnSpc>
                <a:spcPct val="100000"/>
              </a:lnSpc>
              <a:spcBef>
                <a:spcPts val="1300"/>
              </a:spcBef>
              <a:tabLst>
                <a:tab pos="2844165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</a:t>
            </a:r>
            <a:r>
              <a:rPr sz="20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Stats</a:t>
            </a:r>
            <a:r>
              <a:rPr sz="2000" spc="-1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Attack!	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be</a:t>
            </a:r>
            <a:r>
              <a:rPr sz="2000" spc="-8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starting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our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Statistics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Primer.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Su</a:t>
            </a:r>
            <a:r>
              <a:rPr spc="355" dirty="0"/>
              <a:t>m</a:t>
            </a:r>
            <a:r>
              <a:rPr spc="400" dirty="0"/>
              <a:t>m</a:t>
            </a:r>
            <a:r>
              <a:rPr spc="445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Computer</a:t>
            </a:r>
            <a:r>
              <a:rPr spc="-30" dirty="0"/>
              <a:t> </a:t>
            </a:r>
            <a:r>
              <a:rPr spc="23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346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Introduction to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Estimation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Lesson</a:t>
            </a:r>
            <a:r>
              <a:rPr spc="-5" dirty="0"/>
              <a:t> </a:t>
            </a:r>
            <a:r>
              <a:rPr spc="2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71538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1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completed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  Probability Boot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Camp!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096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start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our</a:t>
            </a:r>
            <a:r>
              <a:rPr sz="20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review  of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Statistics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basics,  including unbiased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estimation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mean squared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not yet </a:t>
            </a:r>
            <a:r>
              <a:rPr sz="2000" spc="-5" dirty="0">
                <a:latin typeface="Arial"/>
                <a:cs typeface="Arial"/>
              </a:rPr>
              <a:t>(or </a:t>
            </a:r>
            <a:r>
              <a:rPr sz="2000" dirty="0">
                <a:latin typeface="Arial"/>
                <a:cs typeface="Arial"/>
              </a:rPr>
              <a:t>no longer)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stats maven, </a:t>
            </a:r>
            <a:r>
              <a:rPr sz="2000" dirty="0">
                <a:latin typeface="Arial"/>
                <a:cs typeface="Arial"/>
              </a:rPr>
              <a:t>simply go </a:t>
            </a:r>
            <a:r>
              <a:rPr sz="2000" spc="-5" dirty="0">
                <a:latin typeface="Arial"/>
                <a:cs typeface="Arial"/>
              </a:rPr>
              <a:t>through  the notes </a:t>
            </a:r>
            <a:r>
              <a:rPr sz="2000" dirty="0">
                <a:latin typeface="Arial"/>
                <a:cs typeface="Arial"/>
              </a:rPr>
              <a:t>at your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leisure.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4" y="666324"/>
            <a:ext cx="77914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4" y="1586251"/>
            <a:ext cx="7410450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4" y="2287106"/>
            <a:ext cx="7362825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4" y="3187985"/>
            <a:ext cx="7810500" cy="135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4" y="666324"/>
            <a:ext cx="7667625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4" y="1990725"/>
            <a:ext cx="7734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417" y="3624405"/>
            <a:ext cx="7886700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417" y="4267058"/>
            <a:ext cx="3390900" cy="352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429" y="3004854"/>
            <a:ext cx="54483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60579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2883014"/>
            <a:ext cx="7496175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3381759"/>
            <a:ext cx="7648575" cy="70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3" y="4223403"/>
            <a:ext cx="7600950" cy="714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803" y="1184118"/>
            <a:ext cx="7372350" cy="1562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087" y="2714411"/>
            <a:ext cx="7277100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666323"/>
            <a:ext cx="7391400" cy="1743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087" y="3720257"/>
            <a:ext cx="7505700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5600700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1862809"/>
            <a:ext cx="6315075" cy="36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0839" y="2297294"/>
            <a:ext cx="6238875" cy="2219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3" y="4589155"/>
            <a:ext cx="4867275" cy="314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079" y="3097941"/>
            <a:ext cx="7820025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666324"/>
            <a:ext cx="7381875" cy="790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1717064"/>
            <a:ext cx="6943725" cy="466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3" y="2443953"/>
            <a:ext cx="7839075" cy="390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0" y="689770"/>
            <a:ext cx="7543800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9990" y="1974941"/>
            <a:ext cx="76581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0" y="4297636"/>
            <a:ext cx="3905250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990" y="2926738"/>
            <a:ext cx="7677150" cy="1142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525" y="3302668"/>
            <a:ext cx="5810250" cy="1238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1334" y="662995"/>
            <a:ext cx="6667500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9301" y="1230326"/>
            <a:ext cx="5905500" cy="742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9342" y="2140558"/>
            <a:ext cx="5962650" cy="847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6762750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1909762"/>
            <a:ext cx="714375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2512217"/>
            <a:ext cx="653415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3" y="3086099"/>
            <a:ext cx="6953250" cy="1924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7724775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608" y="2018567"/>
            <a:ext cx="7667625" cy="18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608" y="4104235"/>
            <a:ext cx="5781675" cy="295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57429"/>
            <a:ext cx="7239000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1622180"/>
            <a:ext cx="71247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46214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began our </a:t>
            </a:r>
            <a:r>
              <a:rPr sz="2000" spc="-5" dirty="0">
                <a:latin typeface="Arial"/>
                <a:cs typeface="Arial"/>
              </a:rPr>
              <a:t>Stats Attack </a:t>
            </a:r>
            <a:r>
              <a:rPr sz="2000" dirty="0">
                <a:latin typeface="Arial"/>
                <a:cs typeface="Arial"/>
              </a:rPr>
              <a:t>with an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intro  to </a:t>
            </a:r>
            <a:r>
              <a:rPr sz="2000" dirty="0">
                <a:latin typeface="Arial"/>
                <a:cs typeface="Arial"/>
              </a:rPr>
              <a:t>point </a:t>
            </a:r>
            <a:r>
              <a:rPr sz="2000" spc="-5" dirty="0">
                <a:latin typeface="Arial"/>
                <a:cs typeface="Arial"/>
              </a:rPr>
              <a:t>estimation, </a:t>
            </a:r>
            <a:r>
              <a:rPr sz="2000" dirty="0">
                <a:latin typeface="Arial"/>
                <a:cs typeface="Arial"/>
              </a:rPr>
              <a:t>including  unbiasedness 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9146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study maximum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likelihood point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estimators,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which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are  often quite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flexible, even if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they’re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occasionally a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teensy</a:t>
            </a:r>
            <a:r>
              <a:rPr sz="2000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biased.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Su</a:t>
            </a:r>
            <a:r>
              <a:rPr spc="355" dirty="0"/>
              <a:t>m</a:t>
            </a:r>
            <a:r>
              <a:rPr spc="400" dirty="0"/>
              <a:t>m</a:t>
            </a:r>
            <a:r>
              <a:rPr spc="445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Computer</a:t>
            </a:r>
            <a:r>
              <a:rPr spc="-30" dirty="0"/>
              <a:t> </a:t>
            </a:r>
            <a:r>
              <a:rPr spc="23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808605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Maximum</a:t>
            </a:r>
            <a:r>
              <a:rPr sz="2400" spc="-1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Likelihood 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Estimation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Lesson</a:t>
            </a:r>
            <a:r>
              <a:rPr spc="-5" dirty="0"/>
              <a:t> </a:t>
            </a:r>
            <a:r>
              <a:rPr spc="2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70776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50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Started </a:t>
            </a:r>
            <a:r>
              <a:rPr sz="2000" dirty="0">
                <a:latin typeface="Arial"/>
                <a:cs typeface="Arial"/>
              </a:rPr>
              <a:t>our </a:t>
            </a:r>
            <a:r>
              <a:rPr sz="2000" spc="-5" dirty="0">
                <a:latin typeface="Arial"/>
                <a:cs typeface="Arial"/>
              </a:rPr>
              <a:t>Stats  Bootcamp </a:t>
            </a:r>
            <a:r>
              <a:rPr sz="2000" dirty="0">
                <a:latin typeface="Arial"/>
                <a:cs typeface="Arial"/>
              </a:rPr>
              <a:t>with review of  unbiased </a:t>
            </a:r>
            <a:r>
              <a:rPr sz="2000" spc="-5" dirty="0">
                <a:latin typeface="Arial"/>
                <a:cs typeface="Arial"/>
              </a:rPr>
              <a:t>estimators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Maximum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likelihood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estimation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perhaps the most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popular point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estimation</a:t>
            </a:r>
            <a:r>
              <a:rPr sz="2000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1938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Very </a:t>
            </a:r>
            <a:r>
              <a:rPr sz="2000" dirty="0">
                <a:latin typeface="Arial"/>
                <a:cs typeface="Arial"/>
              </a:rPr>
              <a:t>flexible </a:t>
            </a:r>
            <a:r>
              <a:rPr sz="2000" spc="-5" dirty="0">
                <a:latin typeface="Arial"/>
                <a:cs typeface="Arial"/>
              </a:rPr>
              <a:t>technique that  many software </a:t>
            </a:r>
            <a:r>
              <a:rPr sz="2000" dirty="0">
                <a:latin typeface="Arial"/>
                <a:cs typeface="Arial"/>
              </a:rPr>
              <a:t>packages use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help </a:t>
            </a:r>
            <a:r>
              <a:rPr sz="2000" spc="-5" dirty="0">
                <a:latin typeface="Arial"/>
                <a:cs typeface="Arial"/>
              </a:rPr>
              <a:t>estimate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distributions.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7858125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2136316"/>
            <a:ext cx="7639050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7458075" cy="146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2475309"/>
            <a:ext cx="447675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3126030"/>
            <a:ext cx="7915275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9388" y="1637005"/>
            <a:ext cx="6791325" cy="93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1" y="2674363"/>
            <a:ext cx="7381875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1" y="4399581"/>
            <a:ext cx="5000625" cy="314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8940" y="618699"/>
            <a:ext cx="6372225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990" y="689770"/>
            <a:ext cx="7905750" cy="158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2567468"/>
            <a:ext cx="7639050" cy="333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990" y="3208883"/>
            <a:ext cx="7620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990" y="3897924"/>
            <a:ext cx="7286625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6429375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1407074"/>
            <a:ext cx="7458075" cy="742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2528826"/>
            <a:ext cx="7715250" cy="74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3" y="3650579"/>
            <a:ext cx="6591300" cy="790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512" y="660827"/>
            <a:ext cx="7877175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681" y="1623278"/>
            <a:ext cx="78390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681" y="2823855"/>
            <a:ext cx="5838825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681" y="3405306"/>
            <a:ext cx="6657975" cy="1047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681" y="4663032"/>
            <a:ext cx="7048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5370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25">
              <a:lnSpc>
                <a:spcPct val="100000"/>
              </a:lnSpc>
              <a:spcBef>
                <a:spcPts val="100"/>
              </a:spcBef>
              <a:tabLst>
                <a:tab pos="2632075" algn="l"/>
              </a:tabLst>
            </a:pPr>
            <a:r>
              <a:rPr sz="2000" spc="-10" dirty="0">
                <a:latin typeface="Arial"/>
                <a:cs typeface="Arial"/>
              </a:rPr>
              <a:t>Went </a:t>
            </a:r>
            <a:r>
              <a:rPr sz="2000" dirty="0">
                <a:latin typeface="Arial"/>
                <a:cs typeface="Arial"/>
              </a:rPr>
              <a:t>over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basics on </a:t>
            </a:r>
            <a:r>
              <a:rPr sz="2000" spc="-5" dirty="0">
                <a:latin typeface="Arial"/>
                <a:cs typeface="Arial"/>
              </a:rPr>
              <a:t>Maximum  </a:t>
            </a:r>
            <a:r>
              <a:rPr sz="2000" dirty="0">
                <a:latin typeface="Arial"/>
                <a:cs typeface="Arial"/>
              </a:rPr>
              <a:t>Likelihood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Estimators.	</a:t>
            </a:r>
            <a:r>
              <a:rPr sz="2000" dirty="0">
                <a:latin typeface="Arial"/>
                <a:cs typeface="Arial"/>
              </a:rPr>
              <a:t>These will be  </a:t>
            </a:r>
            <a:r>
              <a:rPr sz="2000" spc="-5" dirty="0">
                <a:latin typeface="Arial"/>
                <a:cs typeface="Arial"/>
              </a:rPr>
              <a:t>useful later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course, e.g., </a:t>
            </a:r>
            <a:r>
              <a:rPr sz="2000" dirty="0">
                <a:latin typeface="Arial"/>
                <a:cs typeface="Arial"/>
              </a:rPr>
              <a:t>when we  do simulation 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2078989" algn="l"/>
                <a:tab pos="3540125" algn="l"/>
              </a:tabLst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Point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estimators are fine,</a:t>
            </a:r>
            <a:r>
              <a:rPr sz="2000" spc="-1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but  we can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do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better.	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The next lesson will  deal with</a:t>
            </a:r>
            <a:r>
              <a:rPr sz="2000" spc="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confidence</a:t>
            </a:r>
            <a:r>
              <a:rPr sz="20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intervals.	I’m  confident that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you’ll enjoy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Su</a:t>
            </a:r>
            <a:r>
              <a:rPr spc="355" dirty="0"/>
              <a:t>m</a:t>
            </a:r>
            <a:r>
              <a:rPr spc="400" dirty="0"/>
              <a:t>m</a:t>
            </a:r>
            <a:r>
              <a:rPr spc="445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Computer</a:t>
            </a:r>
            <a:r>
              <a:rPr spc="-30" dirty="0"/>
              <a:t> </a:t>
            </a:r>
            <a:r>
              <a:rPr spc="235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80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Confidence</a:t>
            </a:r>
            <a:r>
              <a:rPr sz="24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Intervals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  <a:p>
            <a:pPr marL="21590">
              <a:lnSpc>
                <a:spcPts val="2765"/>
              </a:lnSpc>
              <a:spcBef>
                <a:spcPts val="114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20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Lesson</a:t>
            </a:r>
            <a:r>
              <a:rPr spc="-5" dirty="0"/>
              <a:t> </a:t>
            </a:r>
            <a:r>
              <a:rPr spc="20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713479" cy="3073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63830">
              <a:lnSpc>
                <a:spcPct val="99300"/>
              </a:lnSpc>
              <a:spcBef>
                <a:spcPts val="114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Reviewed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maximum  </a:t>
            </a:r>
            <a:r>
              <a:rPr sz="2000" dirty="0">
                <a:latin typeface="Arial"/>
                <a:cs typeface="Arial"/>
              </a:rPr>
              <a:t>likelihood </a:t>
            </a:r>
            <a:r>
              <a:rPr sz="2000" spc="-5" dirty="0">
                <a:latin typeface="Arial"/>
                <a:cs typeface="Arial"/>
              </a:rPr>
              <a:t>estimation for </a:t>
            </a:r>
            <a:r>
              <a:rPr sz="2000" dirty="0">
                <a:latin typeface="Arial"/>
                <a:cs typeface="Arial"/>
              </a:rPr>
              <a:t>an  unknown </a:t>
            </a:r>
            <a:r>
              <a:rPr sz="2000" spc="-5" dirty="0">
                <a:latin typeface="Arial"/>
                <a:cs typeface="Arial"/>
              </a:rPr>
              <a:t>parameter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Calibri"/>
                <a:cs typeface="Calibri"/>
              </a:rPr>
              <a:t>θ.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5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we’ll do even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better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now…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confidence intervals for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θ!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2476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We’ll </a:t>
            </a: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CIs throughout the  course, </a:t>
            </a:r>
            <a:r>
              <a:rPr sz="2000" dirty="0">
                <a:latin typeface="Arial"/>
                <a:cs typeface="Arial"/>
              </a:rPr>
              <a:t>especially when we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  </a:t>
            </a:r>
            <a:r>
              <a:rPr sz="2000" spc="-5" dirty="0">
                <a:latin typeface="Arial"/>
                <a:cs typeface="Arial"/>
              </a:rPr>
              <a:t>output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3790948"/>
            <a:ext cx="7286625" cy="1095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666324"/>
            <a:ext cx="7553325" cy="1743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2585824"/>
            <a:ext cx="7362825" cy="102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7743825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2131828"/>
            <a:ext cx="79629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3273481"/>
            <a:ext cx="7905750" cy="666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7953375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699135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6543675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040" y="689770"/>
            <a:ext cx="4991100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040" y="1275402"/>
            <a:ext cx="7019925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040" y="2889736"/>
            <a:ext cx="5657850" cy="133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040" y="4446918"/>
            <a:ext cx="2676525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70720"/>
            <a:ext cx="7181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1571317"/>
            <a:ext cx="7924800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2500490"/>
            <a:ext cx="5972175" cy="227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803" y="666324"/>
            <a:ext cx="6029325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803" y="1914525"/>
            <a:ext cx="7753350" cy="742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03" y="2953176"/>
            <a:ext cx="7048500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03" y="4477115"/>
            <a:ext cx="6391275" cy="409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71" y="1148524"/>
            <a:ext cx="384746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50340" algn="l"/>
              </a:tabLst>
            </a:pPr>
            <a:r>
              <a:rPr sz="2000" dirty="0">
                <a:latin typeface="Arial"/>
                <a:cs typeface="Arial"/>
              </a:rPr>
              <a:t>Reviewed a </a:t>
            </a:r>
            <a:r>
              <a:rPr sz="2000" spc="-5" dirty="0">
                <a:latin typeface="Arial"/>
                <a:cs typeface="Arial"/>
              </a:rPr>
              <a:t>few CIs for the mean  </a:t>
            </a:r>
            <a:r>
              <a:rPr sz="2000" dirty="0">
                <a:latin typeface="Arial"/>
                <a:cs typeface="Arial"/>
              </a:rPr>
              <a:t>and variance of a </a:t>
            </a:r>
            <a:r>
              <a:rPr sz="2000" spc="-5" dirty="0">
                <a:latin typeface="Arial"/>
                <a:cs typeface="Arial"/>
              </a:rPr>
              <a:t>normal  distribution.	More </a:t>
            </a:r>
            <a:r>
              <a:rPr sz="2000" dirty="0">
                <a:latin typeface="Arial"/>
                <a:cs typeface="Arial"/>
              </a:rPr>
              <a:t>coming up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later  when </a:t>
            </a:r>
            <a:r>
              <a:rPr sz="200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need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466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completes </a:t>
            </a:r>
            <a:r>
              <a:rPr sz="2000" dirty="0">
                <a:latin typeface="Arial"/>
                <a:cs typeface="Arial"/>
              </a:rPr>
              <a:t>Module 2, where  we </a:t>
            </a:r>
            <a:r>
              <a:rPr sz="2000" spc="-5" dirty="0">
                <a:latin typeface="Arial"/>
                <a:cs typeface="Arial"/>
              </a:rPr>
              <a:t>went to </a:t>
            </a:r>
            <a:r>
              <a:rPr sz="2000" dirty="0">
                <a:latin typeface="Arial"/>
                <a:cs typeface="Arial"/>
              </a:rPr>
              <a:t>Calc, </a:t>
            </a:r>
            <a:r>
              <a:rPr sz="2000" spc="-5" dirty="0">
                <a:latin typeface="Arial"/>
                <a:cs typeface="Arial"/>
              </a:rPr>
              <a:t>Prob,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Stats  Bootcamps, </a:t>
            </a:r>
            <a:r>
              <a:rPr sz="2000" dirty="0">
                <a:latin typeface="Arial"/>
                <a:cs typeface="Arial"/>
              </a:rPr>
              <a:t>sneaking in </a:t>
            </a:r>
            <a:r>
              <a:rPr sz="2000" spc="-5" dirty="0">
                <a:latin typeface="Arial"/>
                <a:cs typeface="Arial"/>
              </a:rPr>
              <a:t>some  </a:t>
            </a:r>
            <a:r>
              <a:rPr sz="2000" dirty="0">
                <a:latin typeface="Arial"/>
                <a:cs typeface="Arial"/>
              </a:rPr>
              <a:t>simulation </a:t>
            </a:r>
            <a:r>
              <a:rPr sz="2000" spc="-5" dirty="0">
                <a:latin typeface="Arial"/>
                <a:cs typeface="Arial"/>
              </a:rPr>
              <a:t>here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there.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5308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Module 3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concerns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hand</a:t>
            </a:r>
            <a:r>
              <a:rPr sz="2000" spc="-1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and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spreadsheet</a:t>
            </a:r>
            <a:r>
              <a:rPr sz="2000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simulations.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Su</a:t>
            </a:r>
            <a:r>
              <a:rPr spc="355" dirty="0"/>
              <a:t>m</a:t>
            </a:r>
            <a:r>
              <a:rPr spc="400" dirty="0"/>
              <a:t>m</a:t>
            </a:r>
            <a:r>
              <a:rPr spc="445" dirty="0"/>
              <a:t>a</a:t>
            </a:r>
            <a:r>
              <a:rPr spc="275" dirty="0"/>
              <a:t>r</a:t>
            </a:r>
            <a:r>
              <a:rPr spc="415" dirty="0"/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040" y="689770"/>
            <a:ext cx="5105400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040" y="1462453"/>
            <a:ext cx="3962960" cy="1724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3243" y="1763134"/>
            <a:ext cx="3286125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243" y="2500835"/>
            <a:ext cx="411480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3243" y="2159252"/>
            <a:ext cx="2962275" cy="37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5962" y="3445772"/>
            <a:ext cx="5172075" cy="904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1879296"/>
            <a:ext cx="7343775" cy="14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689770"/>
            <a:ext cx="7820025" cy="107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3468871"/>
            <a:ext cx="7572375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465" y="689770"/>
            <a:ext cx="656272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465" y="1713706"/>
            <a:ext cx="7334250" cy="35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465" y="2404267"/>
            <a:ext cx="6858000" cy="6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465" y="3409152"/>
            <a:ext cx="2295525" cy="333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937</Words>
  <Application>Microsoft Office PowerPoint</Application>
  <PresentationFormat>On-screen Show (16:9)</PresentationFormat>
  <Paragraphs>120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Arial Black</vt:lpstr>
      <vt:lpstr>Calibri</vt:lpstr>
      <vt:lpstr>Palatino Linotype</vt:lpstr>
      <vt:lpstr>Times New Roman</vt:lpstr>
      <vt:lpstr>Office Theme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</dc:title>
  <cp:lastModifiedBy>Chen, Jonathan</cp:lastModifiedBy>
  <cp:revision>10</cp:revision>
  <dcterms:created xsi:type="dcterms:W3CDTF">2021-02-05T01:22:34Z</dcterms:created>
  <dcterms:modified xsi:type="dcterms:W3CDTF">2021-02-13T02:34:38Z</dcterms:modified>
</cp:coreProperties>
</file>