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C205E-836E-4504-B6C1-DF4884E9BC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3775-4F05-478E-A095-75A5228E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9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value is just a weighted average of the x values. </a:t>
            </a:r>
            <a:r>
              <a:rPr lang="en-US" dirty="0" err="1"/>
              <a:t>dF</a:t>
            </a:r>
            <a:r>
              <a:rPr lang="en-US" dirty="0"/>
              <a:t>(x) is just the two scenarios covered in the brackets.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3775-4F05-478E-A095-75A5228EB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3775-4F05-478E-A095-75A5228EB2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9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Variance s the second central moment.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3775-4F05-478E-A095-75A5228EB2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3775-4F05-478E-A095-75A5228EB2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7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get the m </a:t>
            </a:r>
            <a:r>
              <a:rPr lang="en-US" dirty="0" err="1"/>
              <a:t>oments</a:t>
            </a:r>
            <a:r>
              <a:rPr lang="en-US" dirty="0"/>
              <a:t> of X – by a function multiplied by the </a:t>
            </a:r>
            <a:r>
              <a:rPr lang="en-US" dirty="0" err="1"/>
              <a:t>MxT</a:t>
            </a:r>
            <a:r>
              <a:rPr lang="en-US" dirty="0"/>
              <a:t>. Which is the Kth derivative of the MGF and shove in t = 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3775-4F05-478E-A095-75A5228EB2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9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Pmf</a:t>
            </a:r>
            <a:r>
              <a:rPr lang="en-US" dirty="0"/>
              <a:t> is probability mass.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3775-4F05-478E-A095-75A5228EB2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1525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02180" y="3510673"/>
            <a:ext cx="941816" cy="16328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208" y="183515"/>
            <a:ext cx="56095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271" y="1085024"/>
            <a:ext cx="8399457" cy="173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7" Type="http://schemas.openxmlformats.org/officeDocument/2006/relationships/image" Target="../media/image83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9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Computer</a:t>
            </a:r>
            <a:r>
              <a:rPr spc="-110" dirty="0"/>
              <a:t> </a:t>
            </a:r>
            <a:r>
              <a:rPr spc="229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6" y="4012914"/>
            <a:ext cx="2618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Great</a:t>
            </a:r>
            <a:r>
              <a:rPr sz="2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Expectations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76"/>
            <a:ext cx="495427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  <a:p>
            <a:pPr marL="21590">
              <a:lnSpc>
                <a:spcPts val="2765"/>
              </a:lnSpc>
              <a:spcBef>
                <a:spcPts val="114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20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455" y="616508"/>
            <a:ext cx="7791450" cy="44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55" y="1530007"/>
            <a:ext cx="6534150" cy="2143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5" y="1053274"/>
            <a:ext cx="375539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We’ve </a:t>
            </a:r>
            <a:r>
              <a:rPr sz="2000" spc="-5" dirty="0">
                <a:latin typeface="Arial"/>
                <a:cs typeface="Arial"/>
              </a:rPr>
              <a:t>gotten through most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good </a:t>
            </a:r>
            <a:r>
              <a:rPr sz="2000" spc="-10" dirty="0">
                <a:latin typeface="Arial"/>
                <a:cs typeface="Arial"/>
              </a:rPr>
              <a:t>stuff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respect to  expectations.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194945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I’ll do one </a:t>
            </a:r>
            <a:r>
              <a:rPr sz="2000" spc="-5" dirty="0">
                <a:latin typeface="Arial"/>
                <a:cs typeface="Arial"/>
              </a:rPr>
              <a:t>more topic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moment  generating functions, </a:t>
            </a:r>
            <a:r>
              <a:rPr sz="2000" dirty="0">
                <a:latin typeface="Arial"/>
                <a:cs typeface="Arial"/>
              </a:rPr>
              <a:t>which </a:t>
            </a:r>
            <a:r>
              <a:rPr sz="2000" spc="-5" dirty="0">
                <a:latin typeface="Arial"/>
                <a:cs typeface="Arial"/>
              </a:rPr>
              <a:t>are  useful for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variety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reasons.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37909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10" dirty="0">
                <a:latin typeface="Arial"/>
                <a:cs typeface="Arial"/>
              </a:rPr>
              <a:t>stuff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5" dirty="0">
                <a:latin typeface="Arial"/>
                <a:cs typeface="Arial"/>
              </a:rPr>
              <a:t>little more  </a:t>
            </a:r>
            <a:r>
              <a:rPr sz="2000" dirty="0">
                <a:latin typeface="Arial"/>
                <a:cs typeface="Arial"/>
              </a:rPr>
              <a:t>challenging, so </a:t>
            </a:r>
            <a:r>
              <a:rPr sz="2000" spc="-10" dirty="0">
                <a:latin typeface="Arial"/>
                <a:cs typeface="Arial"/>
              </a:rPr>
              <a:t>that’s </a:t>
            </a:r>
            <a:r>
              <a:rPr sz="2000" dirty="0">
                <a:latin typeface="Arial"/>
                <a:cs typeface="Arial"/>
              </a:rPr>
              <a:t>why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I’ve  taken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little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break.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4082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Just </a:t>
            </a:r>
            <a:r>
              <a:rPr spc="215" dirty="0"/>
              <a:t>a</a:t>
            </a:r>
            <a:r>
              <a:rPr spc="-395" dirty="0"/>
              <a:t> </a:t>
            </a:r>
            <a:r>
              <a:rPr spc="229" dirty="0"/>
              <a:t>Moment!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455" y="616508"/>
            <a:ext cx="7362825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55" y="1836458"/>
            <a:ext cx="7248525" cy="118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455" y="3465992"/>
            <a:ext cx="7486650" cy="1276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455" y="685012"/>
            <a:ext cx="6515100" cy="1924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55" y="3142830"/>
            <a:ext cx="7743825" cy="666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455" y="685012"/>
            <a:ext cx="7328534" cy="4314825"/>
            <a:chOff x="605455" y="685012"/>
            <a:chExt cx="7328534" cy="4314825"/>
          </a:xfrm>
        </p:grpSpPr>
        <p:sp>
          <p:nvSpPr>
            <p:cNvPr id="3" name="object 3"/>
            <p:cNvSpPr/>
            <p:nvPr/>
          </p:nvSpPr>
          <p:spPr>
            <a:xfrm>
              <a:off x="605455" y="685012"/>
              <a:ext cx="6734175" cy="156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4969" y="2247112"/>
              <a:ext cx="6800850" cy="1552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4969" y="3799682"/>
              <a:ext cx="7248525" cy="1200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5" y="1053274"/>
            <a:ext cx="4074795" cy="292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265">
              <a:lnSpc>
                <a:spcPct val="100000"/>
              </a:lnSpc>
              <a:spcBef>
                <a:spcPts val="100"/>
              </a:spcBef>
              <a:tabLst>
                <a:tab pos="1293495" algn="l"/>
              </a:tabLst>
            </a:pPr>
            <a:r>
              <a:rPr sz="2000" dirty="0">
                <a:latin typeface="Arial"/>
                <a:cs typeface="Arial"/>
              </a:rPr>
              <a:t>Those </a:t>
            </a:r>
            <a:r>
              <a:rPr sz="2000" spc="-5" dirty="0">
                <a:latin typeface="Arial"/>
                <a:cs typeface="Arial"/>
              </a:rPr>
              <a:t>expectations </a:t>
            </a:r>
            <a:r>
              <a:rPr sz="2000" dirty="0">
                <a:latin typeface="Arial"/>
                <a:cs typeface="Arial"/>
              </a:rPr>
              <a:t>were </a:t>
            </a:r>
            <a:r>
              <a:rPr sz="2000" spc="-5" dirty="0">
                <a:latin typeface="Arial"/>
                <a:cs typeface="Arial"/>
              </a:rPr>
              <a:t>certainly  great,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eh?	Especially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LOTUS!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00"/>
              </a:spcBef>
              <a:tabLst>
                <a:tab pos="2293620" algn="l"/>
                <a:tab pos="3061335" algn="l"/>
              </a:tabLst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Suppose you know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everything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about a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random</a:t>
            </a:r>
            <a:r>
              <a:rPr sz="2000" spc="-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variable.  But what can you say if you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square  it? Or take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log?	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We’ll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look at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arbitrary functions</a:t>
            </a:r>
            <a:r>
              <a:rPr sz="2000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RVs.	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These  play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important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roles in</a:t>
            </a:r>
            <a:r>
              <a:rPr sz="2000" spc="-7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simulation.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Su</a:t>
            </a:r>
            <a:r>
              <a:rPr spc="254" dirty="0"/>
              <a:t>m</a:t>
            </a:r>
            <a:r>
              <a:rPr spc="400" dirty="0"/>
              <a:t>m</a:t>
            </a:r>
            <a:r>
              <a:rPr spc="220" dirty="0"/>
              <a:t>a</a:t>
            </a:r>
            <a:r>
              <a:rPr spc="275" dirty="0"/>
              <a:t>r</a:t>
            </a:r>
            <a:r>
              <a:rPr spc="415" dirty="0"/>
              <a:t>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Computer</a:t>
            </a:r>
            <a:r>
              <a:rPr spc="-110" dirty="0"/>
              <a:t> </a:t>
            </a:r>
            <a:r>
              <a:rPr spc="229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6" y="4012914"/>
            <a:ext cx="3178175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Functions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of a</a:t>
            </a:r>
            <a:r>
              <a:rPr sz="2400" spc="-8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Random  </a:t>
            </a:r>
            <a:r>
              <a:rPr sz="2400" spc="-25" dirty="0">
                <a:solidFill>
                  <a:srgbClr val="0070C0"/>
                </a:solidFill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76"/>
            <a:ext cx="495427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  <a:p>
            <a:pPr marL="21590">
              <a:lnSpc>
                <a:spcPts val="2765"/>
              </a:lnSpc>
              <a:spcBef>
                <a:spcPts val="114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20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Lesson</a:t>
            </a:r>
            <a:r>
              <a:rPr spc="-120" dirty="0"/>
              <a:t> </a:t>
            </a:r>
            <a:r>
              <a:rPr spc="22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5" y="1241107"/>
            <a:ext cx="3665854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92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dirty="0">
                <a:latin typeface="Arial"/>
                <a:cs typeface="Arial"/>
              </a:rPr>
              <a:t>The lesson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certainly  </a:t>
            </a:r>
            <a:r>
              <a:rPr sz="2000" dirty="0">
                <a:latin typeface="Arial"/>
                <a:cs typeface="Arial"/>
              </a:rPr>
              <a:t>had </a:t>
            </a:r>
            <a:r>
              <a:rPr sz="2000" spc="-5" dirty="0">
                <a:latin typeface="Arial"/>
                <a:cs typeface="Arial"/>
              </a:rPr>
              <a:t>its moments!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mgf’s!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you know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everything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about a </a:t>
            </a:r>
            <a:r>
              <a:rPr sz="2000" spc="-70" dirty="0">
                <a:solidFill>
                  <a:srgbClr val="0070C0"/>
                </a:solidFill>
                <a:latin typeface="Arial"/>
                <a:cs typeface="Arial"/>
              </a:rPr>
              <a:t>RV,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what</a:t>
            </a:r>
            <a:r>
              <a:rPr sz="20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can  you say about </a:t>
            </a:r>
            <a:r>
              <a:rPr sz="2000" i="1" spc="-5" dirty="0">
                <a:solidFill>
                  <a:srgbClr val="0070C0"/>
                </a:solidFill>
                <a:latin typeface="Arial"/>
                <a:cs typeface="Arial"/>
              </a:rPr>
              <a:t>functions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the  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RV?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27749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This has huge implications  </a:t>
            </a:r>
            <a:r>
              <a:rPr sz="2000" spc="-5" dirty="0">
                <a:latin typeface="Arial"/>
                <a:cs typeface="Arial"/>
              </a:rPr>
              <a:t>throughout the course, e.g.,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 </a:t>
            </a:r>
            <a:r>
              <a:rPr sz="2000" spc="-15" dirty="0">
                <a:latin typeface="Arial"/>
                <a:cs typeface="Arial"/>
              </a:rPr>
              <a:t>RV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generation.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455" y="1819033"/>
            <a:ext cx="5581650" cy="169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55" y="685012"/>
            <a:ext cx="7019925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455" y="685012"/>
            <a:ext cx="7924800" cy="214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55" y="3154072"/>
            <a:ext cx="7115175" cy="1819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Lesson</a:t>
            </a:r>
            <a:r>
              <a:rPr spc="-120" dirty="0"/>
              <a:t> </a:t>
            </a:r>
            <a:r>
              <a:rPr spc="22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5" y="1241107"/>
            <a:ext cx="369379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589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took </a:t>
            </a:r>
            <a:r>
              <a:rPr sz="2000" dirty="0">
                <a:latin typeface="Arial"/>
                <a:cs typeface="Arial"/>
              </a:rPr>
              <a:t>a brief  </a:t>
            </a:r>
            <a:r>
              <a:rPr sz="2000" spc="-5" dirty="0">
                <a:latin typeface="Arial"/>
                <a:cs typeface="Arial"/>
              </a:rPr>
              <a:t>detour to </a:t>
            </a:r>
            <a:r>
              <a:rPr sz="2000" dirty="0">
                <a:latin typeface="Arial"/>
                <a:cs typeface="Arial"/>
              </a:rPr>
              <a:t>show how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simulate  some </a:t>
            </a:r>
            <a:r>
              <a:rPr sz="2000" dirty="0">
                <a:latin typeface="Arial"/>
                <a:cs typeface="Arial"/>
              </a:rPr>
              <a:t>easy </a:t>
            </a:r>
            <a:r>
              <a:rPr sz="2000" spc="-5" dirty="0">
                <a:latin typeface="Arial"/>
                <a:cs typeface="Arial"/>
              </a:rPr>
              <a:t>random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2296160" algn="l"/>
              </a:tabLst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Back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to the formal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Probability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Review.	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</a:t>
            </a:r>
            <a:r>
              <a:rPr sz="2000" spc="-1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module  is all about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expected</a:t>
            </a:r>
            <a:r>
              <a:rPr sz="20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32829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Pay particular </a:t>
            </a:r>
            <a:r>
              <a:rPr sz="2000" spc="-10" dirty="0">
                <a:latin typeface="Times New Roman"/>
                <a:cs typeface="Times New Roman"/>
              </a:rPr>
              <a:t>attention </a:t>
            </a:r>
            <a:r>
              <a:rPr sz="2000" spc="-5" dirty="0">
                <a:latin typeface="Times New Roman"/>
                <a:cs typeface="Times New Roman"/>
              </a:rPr>
              <a:t>to the  </a:t>
            </a:r>
            <a:r>
              <a:rPr sz="2000" dirty="0">
                <a:latin typeface="Times New Roman"/>
                <a:cs typeface="Times New Roman"/>
              </a:rPr>
              <a:t>LOTUS </a:t>
            </a:r>
            <a:r>
              <a:rPr sz="2000" spc="-5" dirty="0">
                <a:latin typeface="Times New Roman"/>
                <a:cs typeface="Times New Roman"/>
              </a:rPr>
              <a:t>blossom that you'll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soon  see!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455" y="685012"/>
            <a:ext cx="7877175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55" y="1592159"/>
            <a:ext cx="6315075" cy="2647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455" y="4432886"/>
            <a:ext cx="7172325" cy="352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7867650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55" y="1579358"/>
            <a:ext cx="5876925" cy="2495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980" y="4254882"/>
            <a:ext cx="7658100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1607718"/>
            <a:ext cx="59817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80" y="685012"/>
            <a:ext cx="6524625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389" y="2835220"/>
            <a:ext cx="6105525" cy="1285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389" y="4275939"/>
            <a:ext cx="7277100" cy="685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7343775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80" y="2036051"/>
            <a:ext cx="6419850" cy="1238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980" y="3444257"/>
            <a:ext cx="7848600" cy="1123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5" y="1053274"/>
            <a:ext cx="368046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This has been a </a:t>
            </a:r>
            <a:r>
              <a:rPr sz="2000" spc="-5" dirty="0">
                <a:latin typeface="Arial"/>
                <a:cs typeface="Arial"/>
              </a:rPr>
              <a:t>tough </a:t>
            </a:r>
            <a:r>
              <a:rPr sz="2000" dirty="0">
                <a:latin typeface="Arial"/>
                <a:cs typeface="Arial"/>
              </a:rPr>
              <a:t>lesson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  </a:t>
            </a:r>
            <a:r>
              <a:rPr sz="2000" spc="-35" dirty="0">
                <a:latin typeface="Arial"/>
                <a:cs typeface="Arial"/>
              </a:rPr>
              <a:t>far.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2222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But if you’re </a:t>
            </a:r>
            <a:r>
              <a:rPr sz="2000" spc="-5" dirty="0">
                <a:latin typeface="Arial"/>
                <a:cs typeface="Arial"/>
              </a:rPr>
              <a:t>stout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heart,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  can </a:t>
            </a:r>
            <a:r>
              <a:rPr sz="2000" spc="-5" dirty="0">
                <a:latin typeface="Arial"/>
                <a:cs typeface="Arial"/>
              </a:rPr>
              <a:t>take </a:t>
            </a:r>
            <a:r>
              <a:rPr sz="2000" dirty="0">
                <a:latin typeface="Arial"/>
                <a:cs typeface="Arial"/>
              </a:rPr>
              <a:t>a look at one </a:t>
            </a:r>
            <a:r>
              <a:rPr sz="2000" spc="-5" dirty="0">
                <a:latin typeface="Arial"/>
                <a:cs typeface="Arial"/>
              </a:rPr>
              <a:t>more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bonus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result</a:t>
            </a:r>
            <a:r>
              <a:rPr sz="2000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439420">
              <a:lnSpc>
                <a:spcPct val="100000"/>
              </a:lnSpc>
              <a:tabLst>
                <a:tab pos="1288415" algn="l"/>
              </a:tabLst>
            </a:pPr>
            <a:r>
              <a:rPr sz="2000" dirty="0">
                <a:latin typeface="Arial"/>
                <a:cs typeface="Arial"/>
              </a:rPr>
              <a:t>…or just skip ahead </a:t>
            </a:r>
            <a:r>
              <a:rPr sz="2000" spc="-5" dirty="0">
                <a:latin typeface="Arial"/>
                <a:cs typeface="Arial"/>
              </a:rPr>
              <a:t>to the  </a:t>
            </a:r>
            <a:r>
              <a:rPr sz="2000" spc="-25" dirty="0">
                <a:latin typeface="Arial"/>
                <a:cs typeface="Arial"/>
              </a:rPr>
              <a:t>Summary.	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harm, no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foul!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3270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Bonus</a:t>
            </a:r>
            <a:r>
              <a:rPr spc="-135" dirty="0"/>
              <a:t> </a:t>
            </a:r>
            <a:r>
              <a:rPr spc="215" dirty="0"/>
              <a:t>Time!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7667625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80" y="2370493"/>
            <a:ext cx="7096125" cy="1352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4533900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80" y="1409395"/>
            <a:ext cx="7334250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2750" y="2447366"/>
            <a:ext cx="6772275" cy="676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5" y="1053274"/>
            <a:ext cx="3891279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looked at </a:t>
            </a:r>
            <a:r>
              <a:rPr sz="2000" spc="-5" dirty="0">
                <a:latin typeface="Arial"/>
                <a:cs typeface="Arial"/>
              </a:rPr>
              <a:t>the distributions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functions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RVs. </a:t>
            </a:r>
            <a:r>
              <a:rPr sz="2000" dirty="0">
                <a:latin typeface="Arial"/>
                <a:cs typeface="Arial"/>
              </a:rPr>
              <a:t>Along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way,  </a:t>
            </a:r>
            <a:r>
              <a:rPr sz="2000" dirty="0">
                <a:latin typeface="Arial"/>
                <a:cs typeface="Arial"/>
              </a:rPr>
              <a:t>we used </a:t>
            </a:r>
            <a:r>
              <a:rPr sz="2000" spc="-5" dirty="0">
                <a:latin typeface="Arial"/>
                <a:cs typeface="Arial"/>
              </a:rPr>
              <a:t>the Inverse </a:t>
            </a:r>
            <a:r>
              <a:rPr sz="2000" spc="-10" dirty="0">
                <a:latin typeface="Arial"/>
                <a:cs typeface="Arial"/>
              </a:rPr>
              <a:t>Transform  </a:t>
            </a:r>
            <a:r>
              <a:rPr sz="2000" spc="-5" dirty="0">
                <a:latin typeface="Arial"/>
                <a:cs typeface="Arial"/>
              </a:rPr>
              <a:t>Theorem to turn Unif(0,1)’s into  arbitrary continuous distributions </a:t>
            </a:r>
            <a:r>
              <a:rPr sz="2000" dirty="0">
                <a:latin typeface="Arial"/>
                <a:cs typeface="Arial"/>
              </a:rPr>
              <a:t>–  </a:t>
            </a:r>
            <a:r>
              <a:rPr sz="2000" spc="-5" dirty="0">
                <a:latin typeface="Arial"/>
                <a:cs typeface="Arial"/>
              </a:rPr>
              <a:t>very useful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simulation!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204470">
              <a:lnSpc>
                <a:spcPct val="100000"/>
              </a:lnSpc>
              <a:spcBef>
                <a:spcPts val="1300"/>
              </a:spcBef>
              <a:tabLst>
                <a:tab pos="2595245" algn="l"/>
              </a:tabLst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you liked one </a:t>
            </a:r>
            <a:r>
              <a:rPr sz="2000" spc="-70" dirty="0">
                <a:solidFill>
                  <a:srgbClr val="0070C0"/>
                </a:solidFill>
                <a:latin typeface="Arial"/>
                <a:cs typeface="Arial"/>
              </a:rPr>
              <a:t>RV,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you’ll simply 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love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two!	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Joint</a:t>
            </a:r>
            <a:r>
              <a:rPr sz="2000" spc="-10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RVs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around the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corner…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Su</a:t>
            </a:r>
            <a:r>
              <a:rPr spc="254" dirty="0"/>
              <a:t>m</a:t>
            </a:r>
            <a:r>
              <a:rPr spc="400" dirty="0"/>
              <a:t>m</a:t>
            </a:r>
            <a:r>
              <a:rPr spc="220" dirty="0"/>
              <a:t>a</a:t>
            </a:r>
            <a:r>
              <a:rPr spc="275" dirty="0"/>
              <a:t>r</a:t>
            </a:r>
            <a:r>
              <a:rPr spc="415" dirty="0"/>
              <a:t>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Computer</a:t>
            </a:r>
            <a:r>
              <a:rPr spc="-110" dirty="0"/>
              <a:t> </a:t>
            </a:r>
            <a:r>
              <a:rPr spc="229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6" y="4012914"/>
            <a:ext cx="3672204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Jointly Distributed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Random  </a:t>
            </a:r>
            <a:r>
              <a:rPr sz="2400" spc="-20" dirty="0">
                <a:solidFill>
                  <a:srgbClr val="0070C0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76"/>
            <a:ext cx="495427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  <a:p>
            <a:pPr marL="21590">
              <a:lnSpc>
                <a:spcPts val="2765"/>
              </a:lnSpc>
              <a:spcBef>
                <a:spcPts val="114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20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Lesson</a:t>
            </a:r>
            <a:r>
              <a:rPr spc="-120" dirty="0"/>
              <a:t> </a:t>
            </a:r>
            <a:r>
              <a:rPr spc="22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5" y="1241107"/>
            <a:ext cx="364236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dirty="0">
                <a:latin typeface="Arial"/>
                <a:cs typeface="Arial"/>
              </a:rPr>
              <a:t>Looked at </a:t>
            </a:r>
            <a:r>
              <a:rPr sz="2000" spc="-5" dirty="0">
                <a:latin typeface="Arial"/>
                <a:cs typeface="Arial"/>
              </a:rPr>
              <a:t>functions 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RVs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 Inverse  </a:t>
            </a:r>
            <a:r>
              <a:rPr sz="2000" spc="-10" dirty="0">
                <a:latin typeface="Arial"/>
                <a:cs typeface="Arial"/>
              </a:rPr>
              <a:t>Transform </a:t>
            </a:r>
            <a:r>
              <a:rPr sz="2000" spc="-5" dirty="0">
                <a:latin typeface="Arial"/>
                <a:cs typeface="Arial"/>
              </a:rPr>
              <a:t>Method for  generating </a:t>
            </a:r>
            <a:r>
              <a:rPr sz="2000" spc="-10" dirty="0">
                <a:latin typeface="Arial"/>
                <a:cs typeface="Arial"/>
              </a:rPr>
              <a:t>RVs </a:t>
            </a:r>
            <a:r>
              <a:rPr sz="2000" spc="-5" dirty="0">
                <a:latin typeface="Arial"/>
                <a:cs typeface="Arial"/>
              </a:rPr>
              <a:t>from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Unif(0,1)’s.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323215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We’ll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review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two-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dimensional 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RVs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that may</a:t>
            </a:r>
            <a:r>
              <a:rPr sz="2000" spc="-9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be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correlated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with each</a:t>
            </a:r>
            <a:r>
              <a:rPr sz="20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70C0"/>
                </a:solidFill>
                <a:latin typeface="Arial"/>
                <a:cs typeface="Arial"/>
              </a:rPr>
              <a:t>other.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Think height and</a:t>
            </a:r>
            <a:r>
              <a:rPr sz="2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weight!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37020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simulation, </a:t>
            </a:r>
            <a:r>
              <a:rPr sz="2000" spc="-5" dirty="0">
                <a:latin typeface="Times New Roman"/>
                <a:cs typeface="Times New Roman"/>
              </a:rPr>
              <a:t>think consecutive  correlated waiting</a:t>
            </a:r>
            <a:r>
              <a:rPr sz="2000" spc="-10" dirty="0">
                <a:latin typeface="Times New Roman"/>
                <a:cs typeface="Times New Roman"/>
              </a:rPr>
              <a:t> times.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930" y="646328"/>
            <a:ext cx="7610475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5930" y="2548558"/>
            <a:ext cx="5886450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7572375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80" y="1860905"/>
            <a:ext cx="6448425" cy="101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980" y="3351117"/>
            <a:ext cx="7762875" cy="1047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7962900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80" y="1860905"/>
            <a:ext cx="6048375" cy="1104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980" y="3339340"/>
            <a:ext cx="5991225" cy="1047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7562850" cy="271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7705725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80" y="1892439"/>
            <a:ext cx="7248525" cy="1057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5819775" cy="108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80" y="2099017"/>
            <a:ext cx="7905750" cy="1095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980" y="3339136"/>
            <a:ext cx="7515225" cy="1133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2099017"/>
            <a:ext cx="7781925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80" y="685012"/>
            <a:ext cx="6143625" cy="100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770572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80" y="1859127"/>
            <a:ext cx="7820025" cy="447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980" y="2795117"/>
            <a:ext cx="7734300" cy="752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715327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80" y="3064940"/>
            <a:ext cx="7648575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980" y="1917839"/>
            <a:ext cx="6810375" cy="733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7629525" cy="44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980" y="1505508"/>
            <a:ext cx="6296025" cy="1285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6991350" cy="155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991" y="3520513"/>
            <a:ext cx="7534275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980" y="2507576"/>
            <a:ext cx="7648575" cy="742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930" y="646328"/>
            <a:ext cx="6010275" cy="222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5" y="1053274"/>
            <a:ext cx="3794125" cy="292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20825" algn="l"/>
              </a:tabLst>
            </a:pPr>
            <a:r>
              <a:rPr sz="2000" dirty="0">
                <a:latin typeface="Arial"/>
                <a:cs typeface="Arial"/>
              </a:rPr>
              <a:t>Did a lot of </a:t>
            </a:r>
            <a:r>
              <a:rPr sz="2000" spc="-10" dirty="0">
                <a:latin typeface="Arial"/>
                <a:cs typeface="Arial"/>
              </a:rPr>
              <a:t>stuff: </a:t>
            </a:r>
            <a:r>
              <a:rPr sz="2000" dirty="0">
                <a:latin typeface="Arial"/>
                <a:cs typeface="Arial"/>
              </a:rPr>
              <a:t>Joint </a:t>
            </a:r>
            <a:r>
              <a:rPr sz="2000" spc="-5" dirty="0">
                <a:latin typeface="Arial"/>
                <a:cs typeface="Arial"/>
              </a:rPr>
              <a:t>pmf’s </a:t>
            </a:r>
            <a:r>
              <a:rPr sz="2000" dirty="0">
                <a:latin typeface="Arial"/>
                <a:cs typeface="Arial"/>
              </a:rPr>
              <a:t>and  pdf’s, </a:t>
            </a:r>
            <a:r>
              <a:rPr sz="2000" spc="-5" dirty="0">
                <a:latin typeface="Arial"/>
                <a:cs typeface="Arial"/>
              </a:rPr>
              <a:t>independent, </a:t>
            </a:r>
            <a:r>
              <a:rPr sz="2000" dirty="0">
                <a:latin typeface="Arial"/>
                <a:cs typeface="Arial"/>
              </a:rPr>
              <a:t>conditional  </a:t>
            </a:r>
            <a:r>
              <a:rPr sz="2000" spc="-5" dirty="0">
                <a:latin typeface="Arial"/>
                <a:cs typeface="Arial"/>
              </a:rPr>
              <a:t>distributions,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conditional  </a:t>
            </a:r>
            <a:r>
              <a:rPr sz="2000" spc="-5" dirty="0">
                <a:latin typeface="Arial"/>
                <a:cs typeface="Arial"/>
              </a:rPr>
              <a:t>expectation.	</a:t>
            </a:r>
            <a:r>
              <a:rPr sz="2000" dirty="0">
                <a:latin typeface="Arial"/>
                <a:cs typeface="Arial"/>
              </a:rPr>
              <a:t>Whew!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43815">
              <a:lnSpc>
                <a:spcPct val="100000"/>
              </a:lnSpc>
              <a:spcBef>
                <a:spcPts val="1300"/>
              </a:spcBef>
              <a:tabLst>
                <a:tab pos="2000250" algn="l"/>
              </a:tabLst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More fun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with  conditional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expectation,</a:t>
            </a:r>
            <a:r>
              <a:rPr sz="2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including  “double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 trouble”!	(Probably the  toughest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lesson of</a:t>
            </a:r>
            <a:r>
              <a:rPr sz="20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Bootcamp.)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Su</a:t>
            </a:r>
            <a:r>
              <a:rPr spc="254" dirty="0"/>
              <a:t>m</a:t>
            </a:r>
            <a:r>
              <a:rPr spc="400" dirty="0"/>
              <a:t>m</a:t>
            </a:r>
            <a:r>
              <a:rPr spc="220" dirty="0"/>
              <a:t>a</a:t>
            </a:r>
            <a:r>
              <a:rPr spc="275" dirty="0"/>
              <a:t>r</a:t>
            </a:r>
            <a:r>
              <a:rPr spc="415" dirty="0"/>
              <a:t>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Computer</a:t>
            </a:r>
            <a:r>
              <a:rPr spc="-110" dirty="0"/>
              <a:t> </a:t>
            </a:r>
            <a:r>
              <a:rPr spc="229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6" y="4012914"/>
            <a:ext cx="3232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Conditional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Expectation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76"/>
            <a:ext cx="495427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  <a:p>
            <a:pPr marL="21590">
              <a:lnSpc>
                <a:spcPts val="2765"/>
              </a:lnSpc>
              <a:spcBef>
                <a:spcPts val="114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20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Lesson</a:t>
            </a:r>
            <a:r>
              <a:rPr spc="-120" dirty="0"/>
              <a:t> </a:t>
            </a:r>
            <a:r>
              <a:rPr spc="22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5" y="1241107"/>
            <a:ext cx="365061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dirty="0">
                <a:latin typeface="Arial"/>
                <a:cs typeface="Arial"/>
              </a:rPr>
              <a:t>Joint </a:t>
            </a:r>
            <a:r>
              <a:rPr sz="2000" spc="-5" dirty="0">
                <a:latin typeface="Arial"/>
                <a:cs typeface="Arial"/>
              </a:rPr>
              <a:t>pmf’s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pdf’s,  independence, conditional  </a:t>
            </a:r>
            <a:r>
              <a:rPr sz="2000" spc="-5" dirty="0">
                <a:latin typeface="Arial"/>
                <a:cs typeface="Arial"/>
              </a:rPr>
              <a:t>distributions, </a:t>
            </a:r>
            <a:r>
              <a:rPr sz="2000" dirty="0">
                <a:latin typeface="Arial"/>
                <a:cs typeface="Arial"/>
              </a:rPr>
              <a:t>and a </a:t>
            </a:r>
            <a:r>
              <a:rPr sz="2000" spc="-5" dirty="0">
                <a:latin typeface="Arial"/>
                <a:cs typeface="Arial"/>
              </a:rPr>
              <a:t>touch </a:t>
            </a:r>
            <a:r>
              <a:rPr sz="2000" dirty="0">
                <a:latin typeface="Arial"/>
                <a:cs typeface="Arial"/>
              </a:rPr>
              <a:t>of  cond’l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expectation.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84455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Continue</a:t>
            </a:r>
            <a:r>
              <a:rPr sz="2000" spc="-1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conditional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expectation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+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several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cool  applications.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569595">
              <a:lnSpc>
                <a:spcPct val="100000"/>
              </a:lnSpc>
            </a:pPr>
            <a:r>
              <a:rPr sz="2000" spc="-30" dirty="0">
                <a:latin typeface="Times New Roman"/>
                <a:cs typeface="Times New Roman"/>
              </a:rPr>
              <a:t>Tough </a:t>
            </a:r>
            <a:r>
              <a:rPr sz="2000" spc="-5" dirty="0">
                <a:latin typeface="Times New Roman"/>
                <a:cs typeface="Times New Roman"/>
              </a:rPr>
              <a:t>lesson… </a:t>
            </a:r>
            <a:r>
              <a:rPr sz="2000" spc="-30" dirty="0">
                <a:latin typeface="Times New Roman"/>
                <a:cs typeface="Times New Roman"/>
              </a:rPr>
              <a:t>let’s </a:t>
            </a:r>
            <a:r>
              <a:rPr sz="2000" spc="-5" dirty="0">
                <a:latin typeface="Times New Roman"/>
                <a:cs typeface="Times New Roman"/>
              </a:rPr>
              <a:t>try to get  through 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together!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980" y="685012"/>
            <a:ext cx="6991350" cy="155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2629" y="4073682"/>
            <a:ext cx="7153275" cy="714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980" y="2570196"/>
            <a:ext cx="7210425" cy="140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5" y="1053274"/>
            <a:ext cx="3776979" cy="3683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165">
              <a:lnSpc>
                <a:spcPct val="98600"/>
              </a:lnSpc>
              <a:spcBef>
                <a:spcPts val="130"/>
              </a:spcBef>
            </a:pPr>
            <a:r>
              <a:rPr sz="2000" spc="-5" dirty="0">
                <a:latin typeface="Arial"/>
                <a:cs typeface="Arial"/>
              </a:rPr>
              <a:t>We’ll </a:t>
            </a:r>
            <a:r>
              <a:rPr sz="2000" dirty="0">
                <a:latin typeface="Arial"/>
                <a:cs typeface="Arial"/>
              </a:rPr>
              <a:t>now look at </a:t>
            </a:r>
            <a:r>
              <a:rPr sz="2000" spc="-5" dirty="0">
                <a:latin typeface="Arial"/>
                <a:cs typeface="Arial"/>
              </a:rPr>
              <a:t>the most-  difficult </a:t>
            </a:r>
            <a:r>
              <a:rPr sz="2000" dirty="0">
                <a:latin typeface="Arial"/>
                <a:cs typeface="Arial"/>
              </a:rPr>
              <a:t>concept 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Probability  </a:t>
            </a:r>
            <a:r>
              <a:rPr sz="2000" spc="-5" dirty="0">
                <a:latin typeface="Arial"/>
                <a:cs typeface="Arial"/>
              </a:rPr>
              <a:t>Bootcamp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double</a:t>
            </a:r>
            <a:r>
              <a:rPr sz="2000" i="1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70C0"/>
                </a:solidFill>
                <a:latin typeface="Arial"/>
                <a:cs typeface="Arial"/>
              </a:rPr>
              <a:t>expectation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Idea: the average expected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  of all 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conditional </a:t>
            </a:r>
            <a:r>
              <a:rPr sz="2000" spc="-5" dirty="0">
                <a:latin typeface="Arial"/>
                <a:cs typeface="Arial"/>
              </a:rPr>
              <a:t>expected  </a:t>
            </a:r>
            <a:r>
              <a:rPr sz="2000" dirty="0">
                <a:latin typeface="Arial"/>
                <a:cs typeface="Arial"/>
              </a:rPr>
              <a:t>values is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overall population  </a:t>
            </a:r>
            <a:r>
              <a:rPr sz="2000" spc="-5" dirty="0">
                <a:latin typeface="Arial"/>
                <a:cs typeface="Arial"/>
              </a:rPr>
              <a:t>average.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153035">
              <a:lnSpc>
                <a:spcPct val="100000"/>
              </a:lnSpc>
              <a:tabLst>
                <a:tab pos="1266190" algn="l"/>
              </a:tabLst>
            </a:pPr>
            <a:r>
              <a:rPr sz="2000" spc="-15" dirty="0">
                <a:latin typeface="Arial"/>
                <a:cs typeface="Arial"/>
              </a:rPr>
              <a:t>It’s </a:t>
            </a:r>
            <a:r>
              <a:rPr sz="2000" spc="-5" dirty="0">
                <a:latin typeface="Arial"/>
                <a:cs typeface="Arial"/>
              </a:rPr>
              <a:t>sometimes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very useful tool  </a:t>
            </a:r>
            <a:r>
              <a:rPr sz="2000" dirty="0">
                <a:latin typeface="Arial"/>
                <a:cs typeface="Arial"/>
              </a:rPr>
              <a:t>when calculating such overall  </a:t>
            </a:r>
            <a:r>
              <a:rPr sz="2000" spc="-5" dirty="0">
                <a:latin typeface="Arial"/>
                <a:cs typeface="Arial"/>
              </a:rPr>
              <a:t>averages.	</a:t>
            </a:r>
            <a:r>
              <a:rPr sz="2000" dirty="0">
                <a:latin typeface="Arial"/>
                <a:cs typeface="Arial"/>
              </a:rPr>
              <a:t>Don’t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Panic!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41579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Double</a:t>
            </a:r>
            <a:r>
              <a:rPr spc="-140" dirty="0"/>
              <a:t> </a:t>
            </a:r>
            <a:r>
              <a:rPr spc="150" dirty="0"/>
              <a:t>Trouble!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991" y="1362544"/>
            <a:ext cx="4838700" cy="101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991" y="685012"/>
            <a:ext cx="6248400" cy="37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9341" y="3697177"/>
            <a:ext cx="2476500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1589" y="4309582"/>
            <a:ext cx="3143250" cy="56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009341" y="2388387"/>
            <a:ext cx="3276600" cy="1205865"/>
            <a:chOff x="3009341" y="2388387"/>
            <a:chExt cx="3276600" cy="1205865"/>
          </a:xfrm>
        </p:grpSpPr>
        <p:sp>
          <p:nvSpPr>
            <p:cNvPr id="7" name="object 7"/>
            <p:cNvSpPr/>
            <p:nvPr/>
          </p:nvSpPr>
          <p:spPr>
            <a:xfrm>
              <a:off x="3009341" y="3032226"/>
              <a:ext cx="3048000" cy="5619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09341" y="2388387"/>
              <a:ext cx="3276600" cy="704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991" y="689775"/>
            <a:ext cx="7820025" cy="7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991" y="1595704"/>
            <a:ext cx="6638925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991" y="2863589"/>
            <a:ext cx="7067550" cy="2114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991" y="689775"/>
            <a:ext cx="7286625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991" y="1670176"/>
            <a:ext cx="7924800" cy="1076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991" y="3012523"/>
            <a:ext cx="6438900" cy="1962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991" y="689775"/>
            <a:ext cx="7610475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991" y="2103192"/>
            <a:ext cx="7324725" cy="2085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991" y="4564363"/>
            <a:ext cx="4524375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991" y="689775"/>
            <a:ext cx="7896225" cy="227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991" y="3310303"/>
            <a:ext cx="7762875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930" y="646328"/>
            <a:ext cx="7010400" cy="299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991" y="2816834"/>
            <a:ext cx="7419975" cy="120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991" y="689775"/>
            <a:ext cx="6134100" cy="1933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991" y="4220000"/>
            <a:ext cx="763905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991" y="689775"/>
            <a:ext cx="7515225" cy="37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2175" y="1249972"/>
            <a:ext cx="481965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991" y="689775"/>
            <a:ext cx="6496050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991" y="2253983"/>
            <a:ext cx="7905750" cy="1504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991" y="689775"/>
            <a:ext cx="7162800" cy="149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991" y="2807284"/>
            <a:ext cx="7991475" cy="1038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5" y="1053274"/>
            <a:ext cx="3542029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Studied </a:t>
            </a:r>
            <a:r>
              <a:rPr sz="2000" dirty="0">
                <a:latin typeface="Arial"/>
                <a:cs typeface="Arial"/>
              </a:rPr>
              <a:t>conditional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expectation  </a:t>
            </a:r>
            <a:r>
              <a:rPr sz="2000" dirty="0">
                <a:latin typeface="Arial"/>
                <a:cs typeface="Arial"/>
              </a:rPr>
              <a:t>along with a bunch of </a:t>
            </a:r>
            <a:r>
              <a:rPr sz="2000" spc="-5" dirty="0">
                <a:latin typeface="Arial"/>
                <a:cs typeface="Arial"/>
              </a:rPr>
              <a:t>its  </a:t>
            </a:r>
            <a:r>
              <a:rPr sz="2000" dirty="0">
                <a:latin typeface="Arial"/>
                <a:cs typeface="Arial"/>
              </a:rPr>
              <a:t>applications, </a:t>
            </a:r>
            <a:r>
              <a:rPr sz="2000" spc="-20" dirty="0">
                <a:latin typeface="Arial"/>
                <a:cs typeface="Arial"/>
              </a:rPr>
              <a:t>notably, </a:t>
            </a:r>
            <a:r>
              <a:rPr sz="2000" dirty="0">
                <a:latin typeface="Arial"/>
                <a:cs typeface="Arial"/>
              </a:rPr>
              <a:t>double  </a:t>
            </a:r>
            <a:r>
              <a:rPr sz="2000" spc="-5" dirty="0">
                <a:latin typeface="Arial"/>
                <a:cs typeface="Arial"/>
              </a:rPr>
              <a:t>expectation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 standard  </a:t>
            </a:r>
            <a:r>
              <a:rPr sz="2000" dirty="0">
                <a:latin typeface="Arial"/>
                <a:cs typeface="Arial"/>
              </a:rPr>
              <a:t>conditioning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technique.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457834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Covariance</a:t>
            </a:r>
            <a:r>
              <a:rPr sz="2000" spc="-1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and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correlation.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Congrats! </a:t>
            </a:r>
            <a:r>
              <a:rPr sz="2000" dirty="0">
                <a:latin typeface="Arial"/>
                <a:cs typeface="Arial"/>
              </a:rPr>
              <a:t>All done with </a:t>
            </a:r>
            <a:r>
              <a:rPr sz="2000" spc="-5" dirty="0">
                <a:latin typeface="Arial"/>
                <a:cs typeface="Arial"/>
              </a:rPr>
              <a:t>the  hardest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lesson!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Su</a:t>
            </a:r>
            <a:r>
              <a:rPr spc="254" dirty="0"/>
              <a:t>m</a:t>
            </a:r>
            <a:r>
              <a:rPr spc="400" dirty="0"/>
              <a:t>m</a:t>
            </a:r>
            <a:r>
              <a:rPr spc="220" dirty="0"/>
              <a:t>a</a:t>
            </a:r>
            <a:r>
              <a:rPr spc="275" dirty="0"/>
              <a:t>r</a:t>
            </a:r>
            <a:r>
              <a:rPr spc="415" dirty="0"/>
              <a:t>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Computer</a:t>
            </a:r>
            <a:r>
              <a:rPr spc="-110" dirty="0"/>
              <a:t> </a:t>
            </a:r>
            <a:r>
              <a:rPr spc="229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6" y="4012914"/>
            <a:ext cx="3742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Covariance and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Correlation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76"/>
            <a:ext cx="495427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  <a:p>
            <a:pPr marL="21590">
              <a:lnSpc>
                <a:spcPts val="2765"/>
              </a:lnSpc>
              <a:spcBef>
                <a:spcPts val="114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20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Lesson</a:t>
            </a:r>
            <a:r>
              <a:rPr spc="-120" dirty="0"/>
              <a:t> </a:t>
            </a:r>
            <a:r>
              <a:rPr spc="22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5" y="1241107"/>
            <a:ext cx="350964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3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kicked </a:t>
            </a:r>
            <a:r>
              <a:rPr sz="2000" spc="-5" dirty="0">
                <a:latin typeface="Arial"/>
                <a:cs typeface="Arial"/>
              </a:rPr>
              <a:t>butt </a:t>
            </a:r>
            <a:r>
              <a:rPr sz="2000" dirty="0">
                <a:latin typeface="Arial"/>
                <a:cs typeface="Arial"/>
              </a:rPr>
              <a:t>on  conditional </a:t>
            </a:r>
            <a:r>
              <a:rPr sz="2000" spc="-5" dirty="0">
                <a:latin typeface="Arial"/>
                <a:cs typeface="Arial"/>
              </a:rPr>
              <a:t>expectation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its  </a:t>
            </a:r>
            <a:r>
              <a:rPr sz="2000" dirty="0">
                <a:latin typeface="Arial"/>
                <a:cs typeface="Arial"/>
              </a:rPr>
              <a:t>applications.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We’ll talk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about  independence, covariance,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correlation,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related</a:t>
            </a:r>
            <a:r>
              <a:rPr sz="2000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results.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11557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Correlation </a:t>
            </a:r>
            <a:r>
              <a:rPr sz="2000" dirty="0">
                <a:latin typeface="Times New Roman"/>
                <a:cs typeface="Times New Roman"/>
              </a:rPr>
              <a:t>shows up </a:t>
            </a:r>
            <a:r>
              <a:rPr sz="2000" spc="-5" dirty="0">
                <a:latin typeface="Times New Roman"/>
                <a:cs typeface="Times New Roman"/>
              </a:rPr>
              <a:t>all over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 place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simulation.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271" y="1085024"/>
            <a:ext cx="3842385" cy="173608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40" dirty="0">
                <a:latin typeface="Arial"/>
                <a:cs typeface="Arial"/>
              </a:rPr>
              <a:t>Talked </a:t>
            </a:r>
            <a:r>
              <a:rPr sz="2000" dirty="0">
                <a:latin typeface="Arial"/>
                <a:cs typeface="Arial"/>
              </a:rPr>
              <a:t>about blah blah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blah…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completes </a:t>
            </a:r>
            <a:r>
              <a:rPr sz="2000" dirty="0">
                <a:latin typeface="Arial"/>
                <a:cs typeface="Arial"/>
              </a:rPr>
              <a:t>Module 2,  which went over blah blah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blah</a:t>
            </a:r>
            <a:endParaRPr sz="2000">
              <a:latin typeface="Arial"/>
              <a:cs typeface="Arial"/>
            </a:endParaRPr>
          </a:p>
          <a:p>
            <a:pPr marL="355600" marR="889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Coming up: Module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3 will blah  blah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blah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5" y="188404"/>
            <a:ext cx="5811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Summary</a:t>
            </a:r>
            <a:r>
              <a:rPr spc="-125" dirty="0"/>
              <a:t> </a:t>
            </a:r>
            <a:r>
              <a:rPr spc="145" dirty="0">
                <a:solidFill>
                  <a:srgbClr val="FF0000"/>
                </a:solidFill>
              </a:rPr>
              <a:t>Placeholder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930" y="646315"/>
            <a:ext cx="7762875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5930" y="3144493"/>
            <a:ext cx="7877175" cy="742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930" y="646315"/>
            <a:ext cx="7629525" cy="2085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5930" y="3359632"/>
            <a:ext cx="6657975" cy="126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930" y="646328"/>
            <a:ext cx="5362575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5930" y="1529524"/>
            <a:ext cx="5705475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455" y="2441295"/>
            <a:ext cx="5695950" cy="400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455" y="3343554"/>
            <a:ext cx="4895850" cy="438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930" y="4283900"/>
            <a:ext cx="7277100" cy="733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455" y="646315"/>
            <a:ext cx="7324725" cy="1933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55" y="2962275"/>
            <a:ext cx="7334250" cy="218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</TotalTime>
  <Words>853</Words>
  <Application>Microsoft Office PowerPoint</Application>
  <PresentationFormat>On-screen Show (16:9)</PresentationFormat>
  <Paragraphs>111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Arial Black</vt:lpstr>
      <vt:lpstr>Calibri</vt:lpstr>
      <vt:lpstr>Times New Roman</vt:lpstr>
      <vt:lpstr>Office Theme</vt:lpstr>
      <vt:lpstr>Computer Simulation</vt:lpstr>
      <vt:lpstr>Lesson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a Moment!</vt:lpstr>
      <vt:lpstr>PowerPoint Presentation</vt:lpstr>
      <vt:lpstr>PowerPoint Presentation</vt:lpstr>
      <vt:lpstr>PowerPoint Presentation</vt:lpstr>
      <vt:lpstr>Summary</vt:lpstr>
      <vt:lpstr>Computer Simulation</vt:lpstr>
      <vt:lpstr>Lesson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Time!</vt:lpstr>
      <vt:lpstr>PowerPoint Presentation</vt:lpstr>
      <vt:lpstr>PowerPoint Presentation</vt:lpstr>
      <vt:lpstr>Summary</vt:lpstr>
      <vt:lpstr>Computer Simulation</vt:lpstr>
      <vt:lpstr>Lesson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Computer Simulation</vt:lpstr>
      <vt:lpstr>Lesson Overview</vt:lpstr>
      <vt:lpstr>PowerPoint Presentation</vt:lpstr>
      <vt:lpstr>Double Trouble!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Computer Simulation</vt:lpstr>
      <vt:lpstr>Lesson Overview</vt:lpstr>
      <vt:lpstr>Summary Placeholder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Simulation</dc:title>
  <cp:lastModifiedBy>Chen, Jonathan</cp:lastModifiedBy>
  <cp:revision>5</cp:revision>
  <dcterms:created xsi:type="dcterms:W3CDTF">2021-01-28T09:21:50Z</dcterms:created>
  <dcterms:modified xsi:type="dcterms:W3CDTF">2021-01-31T03:05:53Z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2021-01-28T00:00:00Z</vt:filetime>
  </property>
</Properties>
</file>