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47333-8DE8-4000-89A3-5FCA6DCF483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0F1E2-617C-43FC-BA2A-9E62F6A2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3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interpret as The probability of A given the updated information that B has occurred. Meaning if B has no bearing on A, then it would just be P(A) over P(B)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0F1E2-617C-43FC-BA2A-9E62F6A249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space is all possible outcomes. X is the function and x is one of the results of the function. So we can read Probability (X is equal to x result) is yada </a:t>
            </a:r>
            <a:r>
              <a:rPr lang="en-US" dirty="0" err="1"/>
              <a:t>yda</a:t>
            </a:r>
            <a:r>
              <a:rPr lang="en-US" dirty="0"/>
              <a:t> </a:t>
            </a:r>
            <a:r>
              <a:rPr lang="en-US" dirty="0" err="1"/>
              <a:t>yda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0F1E2-617C-43FC-BA2A-9E62F6A249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Countably] infinite – that means there could be an infinite number of values but they have a 1-1 correspondence. Basically this means each possible value has a non-zero probability. X is the random variable from possible x’s. Read the </a:t>
            </a:r>
            <a:r>
              <a:rPr lang="en-US" dirty="0" err="1"/>
              <a:t>pmf</a:t>
            </a:r>
            <a:r>
              <a:rPr lang="en-US" dirty="0"/>
              <a:t> of x as the probability that the random variable X is equal to a singular outcome. The </a:t>
            </a:r>
            <a:r>
              <a:rPr lang="en-US" dirty="0" err="1"/>
              <a:t>pmf</a:t>
            </a:r>
            <a:r>
              <a:rPr lang="en-US" dirty="0"/>
              <a:t> is translating the output of X into the likeliness of it’s different results 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0F1E2-617C-43FC-BA2A-9E62F6A249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get probabilities from the pdf. PDF itself is not a probability. So for example. From 3 to 7, the exact prob of picking “5” is 0, but the pdf is ¼ because if you integrate ¼ over the range of 3 to 7 you get 1. When this is continuous – A is the set, so think of 1&lt;=x &lt;=2 that set of numbers between 1 and 2 is the set A. So the pdf is the integral.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0F1E2-617C-43FC-BA2A-9E62F6A249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example, we are assuming X is an random Exponential variable. And the </a:t>
            </a:r>
            <a:r>
              <a:rPr lang="en-US" dirty="0" err="1"/>
              <a:t>cdf</a:t>
            </a:r>
            <a:r>
              <a:rPr lang="en-US" dirty="0"/>
              <a:t> is the F(x) function. Then when you set F(X) instead of F(x) you get that new equation which becomes uniformly distributed.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0F1E2-617C-43FC-BA2A-9E62F6A249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208" y="183518"/>
            <a:ext cx="56095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71" y="1085024"/>
            <a:ext cx="8399457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5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jpg"/><Relationship Id="rId7" Type="http://schemas.openxmlformats.org/officeDocument/2006/relationships/image" Target="../media/image61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jp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jp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7.jpg"/><Relationship Id="rId4" Type="http://schemas.openxmlformats.org/officeDocument/2006/relationships/image" Target="../media/image10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4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9.jpg"/><Relationship Id="rId5" Type="http://schemas.openxmlformats.org/officeDocument/2006/relationships/image" Target="../media/image118.jpg"/><Relationship Id="rId4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jpg"/><Relationship Id="rId5" Type="http://schemas.openxmlformats.org/officeDocument/2006/relationships/image" Target="../media/image122.jpg"/><Relationship Id="rId4" Type="http://schemas.openxmlformats.org/officeDocument/2006/relationships/image" Target="../media/image12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9.png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g"/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6.jpg"/><Relationship Id="rId4" Type="http://schemas.openxmlformats.org/officeDocument/2006/relationships/image" Target="../media/image135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80" dirty="0"/>
              <a:t> </a:t>
            </a:r>
            <a:r>
              <a:rPr spc="114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89" y="701781"/>
            <a:ext cx="495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95" y="4012914"/>
            <a:ext cx="217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Calculus</a:t>
            </a:r>
            <a:r>
              <a:rPr sz="2400" spc="-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623317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80" dirty="0"/>
              <a:t> </a:t>
            </a:r>
            <a:r>
              <a:rPr spc="114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329565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  <a:tabLst>
                <a:tab pos="228092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aved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 B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 Z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ero!	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olving 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Equations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623317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766820" cy="355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40" dirty="0">
                <a:latin typeface="Arial"/>
                <a:cs typeface="Arial"/>
              </a:rPr>
              <a:t>Talked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Calculus  basics. 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end, we </a:t>
            </a:r>
            <a:r>
              <a:rPr sz="2000" spc="-5" dirty="0">
                <a:latin typeface="Arial"/>
                <a:cs typeface="Arial"/>
              </a:rPr>
              <a:t>searched  for the </a:t>
            </a:r>
            <a:r>
              <a:rPr sz="2000" dirty="0">
                <a:latin typeface="Arial"/>
                <a:cs typeface="Arial"/>
              </a:rPr>
              <a:t>solution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nonlinear  </a:t>
            </a:r>
            <a:r>
              <a:rPr sz="2000" spc="-5" dirty="0">
                <a:latin typeface="Arial"/>
                <a:cs typeface="Arial"/>
              </a:rPr>
              <a:t>equation (finding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zero).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13525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 formal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ways</a:t>
            </a:r>
            <a:r>
              <a:rPr sz="2000" spc="-11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conduct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search.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material </a:t>
            </a:r>
            <a:r>
              <a:rPr sz="2000" dirty="0">
                <a:latin typeface="Arial"/>
                <a:cs typeface="Arial"/>
              </a:rPr>
              <a:t>will be used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several  times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course… take my  word 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3943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Finding</a:t>
            </a:r>
            <a:r>
              <a:rPr spc="-190" dirty="0"/>
              <a:t> </a:t>
            </a:r>
            <a:r>
              <a:rPr spc="50" dirty="0"/>
              <a:t>Zeroes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645535" cy="2806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23189">
              <a:lnSpc>
                <a:spcPct val="98600"/>
              </a:lnSpc>
              <a:spcBef>
                <a:spcPts val="130"/>
              </a:spcBef>
            </a:pPr>
            <a:r>
              <a:rPr sz="2000" dirty="0">
                <a:latin typeface="Arial"/>
                <a:cs typeface="Arial"/>
              </a:rPr>
              <a:t>How might you </a:t>
            </a:r>
            <a:r>
              <a:rPr sz="2000" spc="-5" dirty="0">
                <a:latin typeface="Arial"/>
                <a:cs typeface="Arial"/>
              </a:rPr>
              <a:t>find </a:t>
            </a:r>
            <a:r>
              <a:rPr sz="2000" dirty="0">
                <a:latin typeface="Arial"/>
                <a:cs typeface="Arial"/>
              </a:rPr>
              <a:t>a 0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complicated </a:t>
            </a:r>
            <a:r>
              <a:rPr sz="2000" dirty="0">
                <a:latin typeface="Arial"/>
                <a:cs typeface="Arial"/>
              </a:rPr>
              <a:t>nonlinear </a:t>
            </a:r>
            <a:r>
              <a:rPr sz="2000" spc="-5" dirty="0">
                <a:latin typeface="Arial"/>
                <a:cs typeface="Arial"/>
              </a:rPr>
              <a:t>function,  i.e., </a:t>
            </a:r>
            <a:r>
              <a:rPr sz="2000" i="1" dirty="0">
                <a:latin typeface="Arial"/>
                <a:cs typeface="Arial"/>
              </a:rPr>
              <a:t>x </a:t>
            </a:r>
            <a:r>
              <a:rPr sz="2000" dirty="0">
                <a:latin typeface="Arial"/>
                <a:cs typeface="Arial"/>
              </a:rPr>
              <a:t>such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i="1" spc="-5" dirty="0">
                <a:latin typeface="Arial"/>
                <a:cs typeface="Arial"/>
              </a:rPr>
              <a:t>f(x)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Trial-and-error </a:t>
            </a:r>
            <a:r>
              <a:rPr sz="1800" spc="-5" dirty="0">
                <a:latin typeface="Arial"/>
                <a:cs typeface="Arial"/>
              </a:rPr>
              <a:t>(not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5" dirty="0">
                <a:latin typeface="Arial"/>
                <a:cs typeface="Arial"/>
              </a:rPr>
              <a:t> great).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Bisection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(divide-and-conquer).</a:t>
            </a:r>
            <a:endParaRPr sz="1800">
              <a:latin typeface="Arial"/>
              <a:cs typeface="Arial"/>
            </a:endParaRPr>
          </a:p>
          <a:p>
            <a:pPr marL="355600" marR="554355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Newton’s </a:t>
            </a:r>
            <a:r>
              <a:rPr sz="1800" spc="-5" dirty="0">
                <a:latin typeface="Arial"/>
                <a:cs typeface="Arial"/>
              </a:rPr>
              <a:t>method (or some  variation)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Fixed-point method (we’ll do this  later).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088" y="492020"/>
            <a:ext cx="7762875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0088" y="1466518"/>
            <a:ext cx="6762750" cy="37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0088" y="2140375"/>
            <a:ext cx="5353050" cy="666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088" y="3109506"/>
            <a:ext cx="7315200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735" y="4474421"/>
            <a:ext cx="7658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697" y="480296"/>
            <a:ext cx="7943850" cy="177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698" y="2416618"/>
            <a:ext cx="7677150" cy="1057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0697" y="3638565"/>
            <a:ext cx="7848600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268" y="344385"/>
            <a:ext cx="7394947" cy="461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036" y="1917828"/>
            <a:ext cx="5177155" cy="1337945"/>
            <a:chOff x="511036" y="1917828"/>
            <a:chExt cx="5177155" cy="1337945"/>
          </a:xfrm>
        </p:grpSpPr>
        <p:sp>
          <p:nvSpPr>
            <p:cNvPr id="3" name="object 3"/>
            <p:cNvSpPr/>
            <p:nvPr/>
          </p:nvSpPr>
          <p:spPr>
            <a:xfrm>
              <a:off x="3201850" y="1917828"/>
              <a:ext cx="2486024" cy="97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1036" y="2864824"/>
              <a:ext cx="4914900" cy="390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11036" y="3526070"/>
            <a:ext cx="7467600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1036" y="498603"/>
            <a:ext cx="7877175" cy="1419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301" y="488844"/>
            <a:ext cx="5248275" cy="32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5301" y="1165119"/>
            <a:ext cx="5945505" cy="3646170"/>
            <a:chOff x="515301" y="1165119"/>
            <a:chExt cx="5945505" cy="3646170"/>
          </a:xfrm>
        </p:grpSpPr>
        <p:sp>
          <p:nvSpPr>
            <p:cNvPr id="4" name="object 4"/>
            <p:cNvSpPr/>
            <p:nvPr/>
          </p:nvSpPr>
          <p:spPr>
            <a:xfrm>
              <a:off x="515301" y="1165119"/>
              <a:ext cx="5867400" cy="1504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301" y="2636502"/>
              <a:ext cx="5000625" cy="371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9740" y="3022493"/>
              <a:ext cx="3900694" cy="17884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506595" cy="138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went over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basic </a:t>
            </a:r>
            <a:r>
              <a:rPr sz="2000" spc="-5" dirty="0">
                <a:latin typeface="Arial"/>
                <a:cs typeface="Arial"/>
              </a:rPr>
              <a:t>techniques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 </a:t>
            </a:r>
            <a:r>
              <a:rPr sz="2000" dirty="0">
                <a:latin typeface="Arial"/>
                <a:cs typeface="Arial"/>
              </a:rPr>
              <a:t>solve nonlinear </a:t>
            </a:r>
            <a:r>
              <a:rPr sz="2000" spc="-5" dirty="0">
                <a:latin typeface="Arial"/>
                <a:cs typeface="Arial"/>
              </a:rPr>
              <a:t>equations 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zeroes.</a:t>
            </a:r>
            <a:endParaRPr sz="2000">
              <a:latin typeface="Arial"/>
              <a:cs typeface="Arial"/>
            </a:endParaRPr>
          </a:p>
          <a:p>
            <a:pPr marL="12700" marR="52578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 battle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of Leibniz</a:t>
            </a:r>
            <a:r>
              <a:rPr sz="2000" spc="-1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vs.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Newton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—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it’s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integration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time!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80" dirty="0"/>
              <a:t> </a:t>
            </a:r>
            <a:r>
              <a:rPr spc="114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146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Integration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623317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29075"/>
            <a:ext cx="399034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Module: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gave 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high-level  overview on what simulation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module will</a:t>
            </a:r>
            <a:r>
              <a:rPr sz="20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present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various boot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camps. </a:t>
            </a:r>
            <a:r>
              <a:rPr sz="2000" spc="-10" dirty="0">
                <a:solidFill>
                  <a:srgbClr val="0070C0"/>
                </a:solidFill>
                <a:latin typeface="Arial"/>
                <a:cs typeface="Arial"/>
              </a:rPr>
              <a:t>Let’s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start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with  a Calculus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lesson.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1549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Dirty Little Secret: There’s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nothing  </a:t>
            </a:r>
            <a:r>
              <a:rPr sz="2000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here </a:t>
            </a:r>
            <a:r>
              <a:rPr sz="2000" dirty="0">
                <a:latin typeface="Arial"/>
                <a:cs typeface="Arial"/>
              </a:rPr>
              <a:t>if you’ve </a:t>
            </a:r>
            <a:r>
              <a:rPr sz="2000" spc="-5" dirty="0">
                <a:latin typeface="Arial"/>
                <a:cs typeface="Arial"/>
              </a:rPr>
              <a:t>taken the  prerequisites.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70840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58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How do you </a:t>
            </a:r>
            <a:r>
              <a:rPr sz="2000" spc="-5" dirty="0">
                <a:latin typeface="Arial"/>
                <a:cs typeface="Arial"/>
              </a:rPr>
              <a:t>find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zero </a:t>
            </a:r>
            <a:r>
              <a:rPr sz="2000" dirty="0">
                <a:latin typeface="Arial"/>
                <a:cs typeface="Arial"/>
              </a:rPr>
              <a:t>of a </a:t>
            </a:r>
            <a:r>
              <a:rPr sz="2000" spc="-5" dirty="0">
                <a:latin typeface="Arial"/>
                <a:cs typeface="Arial"/>
              </a:rPr>
              <a:t>complicated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goes up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must  come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down! A couple of lessons  ago, we reviewed</a:t>
            </a:r>
            <a:r>
              <a:rPr sz="2000" spc="-5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derivatives.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Now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 integration.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Hopefully, </a:t>
            </a:r>
            <a:r>
              <a:rPr sz="2000" dirty="0">
                <a:latin typeface="Arial"/>
                <a:cs typeface="Arial"/>
              </a:rPr>
              <a:t>you’ll </a:t>
            </a:r>
            <a:r>
              <a:rPr sz="2000" spc="-5" dirty="0">
                <a:latin typeface="Arial"/>
                <a:cs typeface="Arial"/>
              </a:rPr>
              <a:t>remember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many  </a:t>
            </a:r>
            <a:r>
              <a:rPr sz="2000" dirty="0">
                <a:latin typeface="Arial"/>
                <a:cs typeface="Arial"/>
              </a:rPr>
              <a:t>old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friends.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4206" y="2479215"/>
            <a:ext cx="8729980" cy="2664460"/>
            <a:chOff x="414206" y="2479215"/>
            <a:chExt cx="8729980" cy="2664460"/>
          </a:xfrm>
        </p:grpSpPr>
        <p:sp>
          <p:nvSpPr>
            <p:cNvPr id="4" name="object 4"/>
            <p:cNvSpPr/>
            <p:nvPr/>
          </p:nvSpPr>
          <p:spPr>
            <a:xfrm>
              <a:off x="8202183" y="3510676"/>
              <a:ext cx="941816" cy="1632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206" y="2479215"/>
              <a:ext cx="7905750" cy="2238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4206" y="4795903"/>
              <a:ext cx="1963567" cy="2794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3896" y="247464"/>
            <a:ext cx="2984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Integration</a:t>
            </a:r>
          </a:p>
        </p:txBody>
      </p:sp>
      <p:sp>
        <p:nvSpPr>
          <p:cNvPr id="8" name="object 8"/>
          <p:cNvSpPr/>
          <p:nvPr/>
        </p:nvSpPr>
        <p:spPr>
          <a:xfrm>
            <a:off x="414206" y="1116896"/>
            <a:ext cx="7896225" cy="119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1217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Friends </a:t>
            </a:r>
            <a:r>
              <a:rPr spc="-25" dirty="0"/>
              <a:t>of</a:t>
            </a:r>
            <a:r>
              <a:rPr spc="-440" dirty="0"/>
              <a:t> </a:t>
            </a:r>
            <a:r>
              <a:rPr spc="204" dirty="0"/>
              <a:t>Mine</a:t>
            </a:r>
          </a:p>
        </p:txBody>
      </p:sp>
      <p:sp>
        <p:nvSpPr>
          <p:cNvPr id="3" name="object 3"/>
          <p:cNvSpPr/>
          <p:nvPr/>
        </p:nvSpPr>
        <p:spPr>
          <a:xfrm>
            <a:off x="395156" y="982700"/>
            <a:ext cx="3743325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156" y="1793952"/>
            <a:ext cx="2438400" cy="657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156" y="2614344"/>
            <a:ext cx="2466975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156" y="3398306"/>
            <a:ext cx="3371850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106" y="4179697"/>
            <a:ext cx="339090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433923"/>
            <a:ext cx="3467100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99260" y="1043523"/>
            <a:ext cx="5565775" cy="769620"/>
            <a:chOff x="1699260" y="1043523"/>
            <a:chExt cx="5565775" cy="769620"/>
          </a:xfrm>
        </p:grpSpPr>
        <p:sp>
          <p:nvSpPr>
            <p:cNvPr id="4" name="object 4"/>
            <p:cNvSpPr/>
            <p:nvPr/>
          </p:nvSpPr>
          <p:spPr>
            <a:xfrm>
              <a:off x="1699260" y="1043523"/>
              <a:ext cx="3429000" cy="666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4441" y="1364932"/>
              <a:ext cx="2200275" cy="4476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52450" y="1957923"/>
            <a:ext cx="7248525" cy="323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9260" y="2452834"/>
            <a:ext cx="2247900" cy="657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0" y="3263117"/>
            <a:ext cx="3781425" cy="666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9260" y="4165044"/>
            <a:ext cx="5181599" cy="657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441" y="4269911"/>
            <a:ext cx="3351273" cy="472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441" y="493031"/>
            <a:ext cx="6524625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083" y="1090824"/>
            <a:ext cx="5886450" cy="628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083" y="2088291"/>
            <a:ext cx="7058025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0083" y="3133383"/>
            <a:ext cx="6677025" cy="657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742" y="658177"/>
            <a:ext cx="7820025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4369" y="1665823"/>
            <a:ext cx="7696834" cy="876300"/>
            <a:chOff x="674369" y="1665823"/>
            <a:chExt cx="7696834" cy="876300"/>
          </a:xfrm>
        </p:grpSpPr>
        <p:sp>
          <p:nvSpPr>
            <p:cNvPr id="4" name="object 4"/>
            <p:cNvSpPr/>
            <p:nvPr/>
          </p:nvSpPr>
          <p:spPr>
            <a:xfrm>
              <a:off x="674369" y="1665823"/>
              <a:ext cx="4305300" cy="876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8443" y="1665823"/>
              <a:ext cx="3362325" cy="847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791" y="690589"/>
            <a:ext cx="7858125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791" y="1734772"/>
            <a:ext cx="7239000" cy="1390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791" y="3359981"/>
            <a:ext cx="7067550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850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Maclaurin</a:t>
            </a:r>
            <a:r>
              <a:rPr spc="-200" dirty="0"/>
              <a:t> </a:t>
            </a:r>
            <a:r>
              <a:rPr spc="120" dirty="0"/>
              <a:t>Friends</a:t>
            </a:r>
          </a:p>
        </p:txBody>
      </p:sp>
      <p:sp>
        <p:nvSpPr>
          <p:cNvPr id="3" name="object 3"/>
          <p:cNvSpPr/>
          <p:nvPr/>
        </p:nvSpPr>
        <p:spPr>
          <a:xfrm>
            <a:off x="395156" y="1237955"/>
            <a:ext cx="3590925" cy="2867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156" y="1204500"/>
            <a:ext cx="3857625" cy="287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735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While </a:t>
            </a:r>
            <a:r>
              <a:rPr spc="-15" dirty="0"/>
              <a:t>We’re </a:t>
            </a:r>
            <a:r>
              <a:rPr spc="15" dirty="0"/>
              <a:t>at</a:t>
            </a:r>
            <a:r>
              <a:rPr spc="-580" dirty="0"/>
              <a:t> </a:t>
            </a:r>
            <a:r>
              <a:rPr spc="-280" dirty="0"/>
              <a:t>it…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034" y="653360"/>
            <a:ext cx="6848475" cy="240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034" y="3183955"/>
            <a:ext cx="6124575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034" y="2608671"/>
            <a:ext cx="1708928" cy="19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1121" y="3510676"/>
            <a:ext cx="8673465" cy="1633220"/>
            <a:chOff x="471121" y="3510676"/>
            <a:chExt cx="8673465" cy="1633220"/>
          </a:xfrm>
        </p:grpSpPr>
        <p:sp>
          <p:nvSpPr>
            <p:cNvPr id="4" name="object 4"/>
            <p:cNvSpPr/>
            <p:nvPr/>
          </p:nvSpPr>
          <p:spPr>
            <a:xfrm>
              <a:off x="8202183" y="3510676"/>
              <a:ext cx="941816" cy="16328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1121" y="3518574"/>
              <a:ext cx="7934325" cy="7429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2049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Calculus</a:t>
            </a:r>
            <a:r>
              <a:rPr spc="-185" dirty="0"/>
              <a:t> </a:t>
            </a:r>
            <a:r>
              <a:rPr spc="95" dirty="0"/>
              <a:t>Primer</a:t>
            </a:r>
          </a:p>
        </p:txBody>
      </p:sp>
      <p:sp>
        <p:nvSpPr>
          <p:cNvPr id="7" name="object 7"/>
          <p:cNvSpPr/>
          <p:nvPr/>
        </p:nvSpPr>
        <p:spPr>
          <a:xfrm>
            <a:off x="476000" y="1156375"/>
            <a:ext cx="78486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405" y="2146975"/>
            <a:ext cx="7867650" cy="106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777740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renewed </a:t>
            </a:r>
            <a:r>
              <a:rPr sz="2000" spc="-5" dirty="0">
                <a:latin typeface="Arial"/>
                <a:cs typeface="Arial"/>
              </a:rPr>
              <a:t>acquaintances </a:t>
            </a:r>
            <a:r>
              <a:rPr sz="200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old  </a:t>
            </a:r>
            <a:r>
              <a:rPr sz="2000" spc="-5" dirty="0">
                <a:latin typeface="Arial"/>
                <a:cs typeface="Arial"/>
              </a:rPr>
              <a:t>integral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friends.</a:t>
            </a:r>
            <a:endParaRPr sz="2000">
              <a:latin typeface="Arial"/>
              <a:cs typeface="Arial"/>
            </a:endParaRPr>
          </a:p>
          <a:p>
            <a:pPr marL="12700" marR="246379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look at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</a:t>
            </a:r>
            <a:r>
              <a:rPr sz="2000" spc="-11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numerical  integration techniques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those friends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don’t want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come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out and</a:t>
            </a:r>
            <a:r>
              <a:rPr sz="2000" spc="-9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70C0"/>
                </a:solidFill>
                <a:latin typeface="Arial"/>
                <a:cs typeface="Arial"/>
              </a:rPr>
              <a:t>play.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80" dirty="0"/>
              <a:t> </a:t>
            </a:r>
            <a:r>
              <a:rPr spc="114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890520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Integration Computer  Exercises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623317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39788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74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puntastic  integration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review.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Implement several  numerical techniques that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  might need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use if you can’t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find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 nice,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pretty closed-form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solution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your</a:t>
            </a:r>
            <a:r>
              <a:rPr sz="20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integral.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62674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techniques  incorporates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simulation!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31507"/>
            <a:ext cx="7686675" cy="176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9622" y="2595562"/>
            <a:ext cx="7143750" cy="790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3638072"/>
            <a:ext cx="5667375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162" y="4261484"/>
            <a:ext cx="7000875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43890"/>
            <a:ext cx="7905750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762" y="1828799"/>
            <a:ext cx="3914775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4261482"/>
            <a:ext cx="7629525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74369"/>
            <a:ext cx="784860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387" y="1971675"/>
            <a:ext cx="7296150" cy="173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4114800"/>
            <a:ext cx="4171950" cy="419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60082"/>
            <a:ext cx="7858125" cy="172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2629851"/>
            <a:ext cx="6838950" cy="204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76186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Went </a:t>
            </a:r>
            <a:r>
              <a:rPr sz="2000" dirty="0">
                <a:latin typeface="Arial"/>
                <a:cs typeface="Arial"/>
              </a:rPr>
              <a:t>over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easy </a:t>
            </a:r>
            <a:r>
              <a:rPr sz="2000" spc="-5" dirty="0">
                <a:latin typeface="Arial"/>
                <a:cs typeface="Arial"/>
              </a:rPr>
              <a:t>numerical  integration techniques.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dirty="0">
                <a:latin typeface="Arial"/>
                <a:cs typeface="Arial"/>
              </a:rPr>
              <a:t>snuck in a little  simulation while we weren’t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looking.</a:t>
            </a:r>
            <a:endParaRPr sz="2000">
              <a:latin typeface="Arial"/>
              <a:cs typeface="Arial"/>
            </a:endParaRPr>
          </a:p>
          <a:p>
            <a:pPr marL="12700" marR="28067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is highly likely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we’ll</a:t>
            </a:r>
            <a:r>
              <a:rPr sz="20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be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starting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our Probability</a:t>
            </a:r>
            <a:r>
              <a:rPr sz="20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Arial"/>
                <a:cs typeface="Arial"/>
              </a:rPr>
              <a:t>Primer.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80" dirty="0"/>
              <a:t> </a:t>
            </a:r>
            <a:r>
              <a:rPr spc="114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243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Probability</a:t>
            </a:r>
            <a:r>
              <a:rPr sz="2400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Basics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623317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618865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2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completed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  Calculus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Primer!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start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our</a:t>
            </a:r>
            <a:r>
              <a:rPr sz="20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review  of Probability with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</a:t>
            </a:r>
            <a:r>
              <a:rPr sz="2000" spc="-114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basics.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61594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a probability </a:t>
            </a:r>
            <a:r>
              <a:rPr sz="2000" spc="-5" dirty="0">
                <a:latin typeface="Arial"/>
                <a:cs typeface="Arial"/>
              </a:rPr>
              <a:t>tyro,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feel  free to peruse the notes </a:t>
            </a:r>
            <a:r>
              <a:rPr sz="2000" dirty="0">
                <a:latin typeface="Arial"/>
                <a:cs typeface="Arial"/>
              </a:rPr>
              <a:t>at your  leisure; but pay </a:t>
            </a:r>
            <a:r>
              <a:rPr sz="2000" spc="-5" dirty="0">
                <a:latin typeface="Arial"/>
                <a:cs typeface="Arial"/>
              </a:rPr>
              <a:t>attention </a:t>
            </a:r>
            <a:r>
              <a:rPr sz="2000" spc="-10" dirty="0">
                <a:latin typeface="Arial"/>
                <a:cs typeface="Arial"/>
              </a:rPr>
              <a:t>to  </a:t>
            </a:r>
            <a:r>
              <a:rPr sz="2000" spc="-5" dirty="0">
                <a:latin typeface="Arial"/>
                <a:cs typeface="Arial"/>
              </a:rPr>
              <a:t>material that </a:t>
            </a:r>
            <a:r>
              <a:rPr sz="2000" dirty="0">
                <a:latin typeface="Arial"/>
                <a:cs typeface="Arial"/>
              </a:rPr>
              <a:t>you don’t  </a:t>
            </a:r>
            <a:r>
              <a:rPr sz="2000" spc="-5" dirty="0">
                <a:latin typeface="Arial"/>
                <a:cs typeface="Arial"/>
              </a:rPr>
              <a:t>remember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well.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337" y="419100"/>
            <a:ext cx="7686675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9337" y="1769745"/>
            <a:ext cx="7239000" cy="1085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337" y="3101339"/>
            <a:ext cx="7172325" cy="1847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71525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2183" y="3510676"/>
            <a:ext cx="941816" cy="1632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1309701"/>
            <a:ext cx="7315200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162" y="2424951"/>
            <a:ext cx="6877050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162" y="3464002"/>
            <a:ext cx="7315200" cy="134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173291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Bas</a:t>
            </a:r>
            <a:r>
              <a:rPr spc="65" dirty="0"/>
              <a:t>i</a:t>
            </a:r>
            <a:r>
              <a:rPr spc="165" dirty="0"/>
              <a:t>c</a:t>
            </a:r>
            <a:r>
              <a:rPr spc="160" dirty="0"/>
              <a:t>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66201"/>
            <a:ext cx="6705600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1697977"/>
            <a:ext cx="7210425" cy="39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2423826"/>
            <a:ext cx="5810250" cy="704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8273" y="3246575"/>
            <a:ext cx="5410200" cy="1095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162" y="4459850"/>
            <a:ext cx="3914775" cy="400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66201"/>
            <a:ext cx="7096125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1711700"/>
            <a:ext cx="7848600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2213942"/>
            <a:ext cx="5362575" cy="2743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46322"/>
            <a:ext cx="7620000" cy="1057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2027168"/>
            <a:ext cx="6324600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4274789"/>
            <a:ext cx="691515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46322"/>
            <a:ext cx="7667625" cy="146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2357544"/>
            <a:ext cx="661035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2" y="4173544"/>
            <a:ext cx="6572250" cy="771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46322"/>
            <a:ext cx="7620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1817410"/>
            <a:ext cx="7962900" cy="2562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162" y="646322"/>
            <a:ext cx="6467475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8162" y="3193774"/>
            <a:ext cx="7820025" cy="72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6361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94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Started </a:t>
            </a:r>
            <a:r>
              <a:rPr sz="2000" dirty="0">
                <a:latin typeface="Arial"/>
                <a:cs typeface="Arial"/>
              </a:rPr>
              <a:t>our review of Probability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  </a:t>
            </a:r>
            <a:r>
              <a:rPr sz="2000" spc="-5" dirty="0">
                <a:latin typeface="Arial"/>
                <a:cs typeface="Arial"/>
              </a:rPr>
              <a:t>touching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basics.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finally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formally simulate  some random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variables!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About time,</a:t>
            </a:r>
            <a:r>
              <a:rPr sz="2000" spc="-19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eh?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Computer</a:t>
            </a:r>
            <a:r>
              <a:rPr spc="-180" dirty="0"/>
              <a:t> </a:t>
            </a:r>
            <a:r>
              <a:rPr spc="114" dirty="0"/>
              <a:t>Simulation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695" y="4012914"/>
            <a:ext cx="402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Simulating 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Random</a:t>
            </a:r>
            <a:r>
              <a:rPr sz="24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289" y="701781"/>
            <a:ext cx="49542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0070C0"/>
                </a:solidFill>
                <a:latin typeface="Arial Black"/>
                <a:cs typeface="Arial Black"/>
              </a:rPr>
              <a:t>Module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2: </a:t>
            </a:r>
            <a:r>
              <a:rPr sz="3000" spc="-170" dirty="0">
                <a:solidFill>
                  <a:srgbClr val="0070C0"/>
                </a:solidFill>
                <a:latin typeface="Arial Black"/>
                <a:cs typeface="Arial Black"/>
              </a:rPr>
              <a:t>Calculus,  </a:t>
            </a:r>
            <a:r>
              <a:rPr sz="3000" spc="-114" dirty="0">
                <a:solidFill>
                  <a:srgbClr val="0070C0"/>
                </a:solidFill>
                <a:latin typeface="Arial Black"/>
                <a:cs typeface="Arial Black"/>
              </a:rPr>
              <a:t>Probability, </a:t>
            </a:r>
            <a:r>
              <a:rPr sz="3000" spc="-135" dirty="0">
                <a:solidFill>
                  <a:srgbClr val="0070C0"/>
                </a:solidFill>
                <a:latin typeface="Arial Black"/>
                <a:cs typeface="Arial Black"/>
              </a:rPr>
              <a:t>and</a:t>
            </a:r>
            <a:r>
              <a:rPr sz="3000" spc="-32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0070C0"/>
                </a:solidFill>
                <a:latin typeface="Arial Black"/>
                <a:cs typeface="Arial Black"/>
              </a:rPr>
              <a:t>Statistics  </a:t>
            </a:r>
            <a:r>
              <a:rPr sz="3000" spc="-125" dirty="0">
                <a:solidFill>
                  <a:srgbClr val="0070C0"/>
                </a:solidFill>
                <a:latin typeface="Arial Black"/>
                <a:cs typeface="Arial Black"/>
              </a:rPr>
              <a:t>Primers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89" y="2623317"/>
            <a:ext cx="366014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765"/>
              </a:lnSpc>
              <a:spcBef>
                <a:spcPts val="100"/>
              </a:spcBef>
            </a:pPr>
            <a:r>
              <a:rPr sz="2400" b="1" dirty="0">
                <a:solidFill>
                  <a:srgbClr val="EEB211"/>
                </a:solidFill>
                <a:latin typeface="Arial"/>
                <a:cs typeface="Arial"/>
              </a:rPr>
              <a:t>Dave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Goldsman,</a:t>
            </a:r>
            <a:r>
              <a:rPr sz="2400" b="1" spc="-35" dirty="0">
                <a:solidFill>
                  <a:srgbClr val="EEB21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B211"/>
                </a:solidFill>
                <a:latin typeface="Arial"/>
                <a:cs typeface="Arial"/>
              </a:rPr>
              <a:t>Ph.D.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805"/>
              </a:lnSpc>
            </a:pPr>
            <a:r>
              <a:rPr sz="1600" i="1" spc="-5" dirty="0">
                <a:latin typeface="Arial"/>
                <a:cs typeface="Arial"/>
              </a:rPr>
              <a:t>Professor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latin typeface="Arial"/>
                <a:cs typeface="Arial"/>
              </a:rPr>
              <a:t>Stewart School of Industrial and Systems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Engineering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483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Lesson</a:t>
            </a:r>
            <a:r>
              <a:rPr spc="-175" dirty="0"/>
              <a:t> </a:t>
            </a:r>
            <a:r>
              <a:rPr spc="8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96" y="1241106"/>
            <a:ext cx="3623310" cy="295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35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Last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started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our  Probability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Primer!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 marR="330835">
              <a:lnSpc>
                <a:spcPct val="100000"/>
              </a:lnSpc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This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show how</a:t>
            </a:r>
            <a:r>
              <a:rPr sz="2000" spc="-1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to  simulate some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easy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random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variables on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computer.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This is </a:t>
            </a:r>
            <a:r>
              <a:rPr sz="2000" dirty="0">
                <a:latin typeface="Times New Roman"/>
                <a:cs typeface="Times New Roman"/>
              </a:rPr>
              <a:t>one 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spc="-5" dirty="0">
                <a:latin typeface="Times New Roman"/>
                <a:cs typeface="Times New Roman"/>
              </a:rPr>
              <a:t>reasons that  you’re taking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course!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4584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Some </a:t>
            </a:r>
            <a:r>
              <a:rPr spc="-5" dirty="0"/>
              <a:t>Old</a:t>
            </a:r>
            <a:r>
              <a:rPr spc="-340" dirty="0"/>
              <a:t> </a:t>
            </a:r>
            <a:r>
              <a:rPr spc="114" dirty="0"/>
              <a:t>Friends</a:t>
            </a:r>
          </a:p>
        </p:txBody>
      </p:sp>
      <p:sp>
        <p:nvSpPr>
          <p:cNvPr id="3" name="object 3"/>
          <p:cNvSpPr/>
          <p:nvPr/>
        </p:nvSpPr>
        <p:spPr>
          <a:xfrm>
            <a:off x="459106" y="1198407"/>
            <a:ext cx="2047875" cy="4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106" y="1889832"/>
            <a:ext cx="1600200" cy="371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106" y="2579983"/>
            <a:ext cx="2581275" cy="361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106" y="3214258"/>
            <a:ext cx="2800350" cy="361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843" y="3805034"/>
            <a:ext cx="2200275" cy="371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4843" y="4445765"/>
            <a:ext cx="3467100" cy="390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62" y="646322"/>
            <a:ext cx="7981950" cy="105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362" y="2003356"/>
            <a:ext cx="7839075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62" y="3007966"/>
            <a:ext cx="75438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62" y="646322"/>
            <a:ext cx="6181725" cy="352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3362" y="2379960"/>
            <a:ext cx="7410450" cy="1938655"/>
            <a:chOff x="573362" y="2379960"/>
            <a:chExt cx="7410450" cy="1938655"/>
          </a:xfrm>
        </p:grpSpPr>
        <p:sp>
          <p:nvSpPr>
            <p:cNvPr id="4" name="object 4"/>
            <p:cNvSpPr/>
            <p:nvPr/>
          </p:nvSpPr>
          <p:spPr>
            <a:xfrm>
              <a:off x="573362" y="2379960"/>
              <a:ext cx="7410450" cy="666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66157" y="3046711"/>
              <a:ext cx="3609925" cy="1271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666998" y="1020245"/>
            <a:ext cx="3008245" cy="1222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362" y="4364381"/>
            <a:ext cx="729615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362" y="646322"/>
            <a:ext cx="7877175" cy="714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362" y="1660456"/>
            <a:ext cx="7934325" cy="752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362" y="2712691"/>
            <a:ext cx="7858125" cy="704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3362" y="3717302"/>
            <a:ext cx="7705725" cy="1409700"/>
            <a:chOff x="573362" y="3717302"/>
            <a:chExt cx="7705725" cy="1409700"/>
          </a:xfrm>
        </p:grpSpPr>
        <p:sp>
          <p:nvSpPr>
            <p:cNvPr id="6" name="object 6"/>
            <p:cNvSpPr/>
            <p:nvPr/>
          </p:nvSpPr>
          <p:spPr>
            <a:xfrm>
              <a:off x="573362" y="3717302"/>
              <a:ext cx="7705725" cy="7048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5171" y="4422151"/>
              <a:ext cx="4257675" cy="7048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3" y="646322"/>
            <a:ext cx="729615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933" y="1857927"/>
            <a:ext cx="76962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930" y="2802834"/>
            <a:ext cx="7896225" cy="1028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95930" y="3925158"/>
            <a:ext cx="6824980" cy="1133475"/>
            <a:chOff x="595930" y="3925158"/>
            <a:chExt cx="6824980" cy="1133475"/>
          </a:xfrm>
        </p:grpSpPr>
        <p:sp>
          <p:nvSpPr>
            <p:cNvPr id="6" name="object 6"/>
            <p:cNvSpPr/>
            <p:nvPr/>
          </p:nvSpPr>
          <p:spPr>
            <a:xfrm>
              <a:off x="1667493" y="3925158"/>
              <a:ext cx="5753100" cy="561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930" y="4487132"/>
              <a:ext cx="4924425" cy="571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22"/>
            <a:ext cx="7524750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5930" y="1566033"/>
            <a:ext cx="6762750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930" y="4209770"/>
            <a:ext cx="7296150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930" y="646322"/>
            <a:ext cx="763905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5825" y="1761857"/>
            <a:ext cx="5982114" cy="86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825" y="2676222"/>
            <a:ext cx="6518827" cy="90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5825" y="3633451"/>
            <a:ext cx="6329983" cy="1449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053274"/>
            <a:ext cx="46932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This was a </a:t>
            </a:r>
            <a:r>
              <a:rPr sz="2000" spc="-5" dirty="0">
                <a:latin typeface="Arial"/>
                <a:cs typeface="Arial"/>
              </a:rPr>
              <a:t>“starter” lecture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random  variate generation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something to </a:t>
            </a:r>
            <a:r>
              <a:rPr sz="2000" dirty="0">
                <a:latin typeface="Arial"/>
                <a:cs typeface="Arial"/>
              </a:rPr>
              <a:t>get you  psyched up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what’s </a:t>
            </a:r>
            <a:r>
              <a:rPr sz="2000" dirty="0">
                <a:latin typeface="Arial"/>
                <a:cs typeface="Arial"/>
              </a:rPr>
              <a:t>coming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up!</a:t>
            </a:r>
            <a:endParaRPr sz="2000">
              <a:latin typeface="Arial"/>
              <a:cs typeface="Arial"/>
            </a:endParaRPr>
          </a:p>
          <a:p>
            <a:pPr marL="12700" marR="5778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I know you’ve been</a:t>
            </a:r>
            <a:r>
              <a:rPr sz="2000" spc="-1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expecting 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a nice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lecture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on</a:t>
            </a:r>
            <a:r>
              <a:rPr sz="2000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expectations!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271" y="1085024"/>
            <a:ext cx="3842385" cy="173608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latin typeface="Arial"/>
                <a:cs typeface="Arial"/>
              </a:rPr>
              <a:t>Talked </a:t>
            </a:r>
            <a:r>
              <a:rPr sz="2000" dirty="0">
                <a:latin typeface="Arial"/>
                <a:cs typeface="Arial"/>
              </a:rPr>
              <a:t>about blah blah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blah…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5" dirty="0">
                <a:latin typeface="Arial"/>
                <a:cs typeface="Arial"/>
              </a:rPr>
              <a:t>completes </a:t>
            </a:r>
            <a:r>
              <a:rPr sz="2000" dirty="0">
                <a:latin typeface="Arial"/>
                <a:cs typeface="Arial"/>
              </a:rPr>
              <a:t>Module 2,  which went over blah blah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blah</a:t>
            </a:r>
            <a:endParaRPr sz="2000">
              <a:latin typeface="Arial"/>
              <a:cs typeface="Arial"/>
            </a:endParaRPr>
          </a:p>
          <a:p>
            <a:pPr marL="355600" marR="889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Coming up: Module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3 will blah  blah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blah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581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  <a:r>
              <a:rPr spc="-140" dirty="0"/>
              <a:t> </a:t>
            </a:r>
            <a:r>
              <a:rPr spc="60" dirty="0">
                <a:solidFill>
                  <a:srgbClr val="FF0000"/>
                </a:solidFill>
              </a:rPr>
              <a:t>Placeholder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662" y="433387"/>
            <a:ext cx="663892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9910" y="988844"/>
            <a:ext cx="2781300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1747" y="1572878"/>
            <a:ext cx="3857625" cy="409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2533" y="2147385"/>
            <a:ext cx="6496050" cy="390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7308" y="2702844"/>
            <a:ext cx="62865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0708" y="3670884"/>
            <a:ext cx="5219700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662" y="4400049"/>
            <a:ext cx="3527357" cy="4978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667" y="423612"/>
            <a:ext cx="6724650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7569" y="1030563"/>
            <a:ext cx="5410200" cy="657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5940" y="2068788"/>
            <a:ext cx="457200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2609" y="3184575"/>
            <a:ext cx="5172075" cy="695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755" y="3566862"/>
            <a:ext cx="7981950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567" y="423612"/>
            <a:ext cx="7915275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380" y="1666623"/>
            <a:ext cx="79152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67" y="2626268"/>
            <a:ext cx="7839075" cy="695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896" y="1148524"/>
            <a:ext cx="487553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4855">
              <a:lnSpc>
                <a:spcPct val="100000"/>
              </a:lnSpc>
              <a:spcBef>
                <a:spcPts val="100"/>
              </a:spcBef>
              <a:tabLst>
                <a:tab pos="1336040" algn="l"/>
              </a:tabLst>
            </a:pPr>
            <a:r>
              <a:rPr sz="2000" dirty="0">
                <a:latin typeface="Arial"/>
                <a:cs typeface="Arial"/>
              </a:rPr>
              <a:t>This </a:t>
            </a:r>
            <a:r>
              <a:rPr sz="2000" spc="-15" dirty="0">
                <a:latin typeface="Arial"/>
                <a:cs typeface="Arial"/>
              </a:rPr>
              <a:t>Time: </a:t>
            </a:r>
            <a:r>
              <a:rPr sz="2000" spc="-5" dirty="0">
                <a:latin typeface="Arial"/>
                <a:cs typeface="Arial"/>
              </a:rPr>
              <a:t>Some </a:t>
            </a:r>
            <a:r>
              <a:rPr sz="2000" dirty="0">
                <a:latin typeface="Arial"/>
                <a:cs typeface="Arial"/>
              </a:rPr>
              <a:t>Calculus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derivative  memories.	</a:t>
            </a:r>
            <a:r>
              <a:rPr sz="2000" spc="-10" dirty="0">
                <a:latin typeface="Arial"/>
                <a:cs typeface="Arial"/>
              </a:rPr>
              <a:t>What’s </a:t>
            </a:r>
            <a:r>
              <a:rPr sz="2000" dirty="0">
                <a:latin typeface="Arial"/>
                <a:cs typeface="Arial"/>
              </a:rPr>
              <a:t>not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love?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Next </a:t>
            </a:r>
            <a:r>
              <a:rPr sz="2000" spc="-15" dirty="0">
                <a:solidFill>
                  <a:srgbClr val="0070C0"/>
                </a:solidFill>
                <a:latin typeface="Arial"/>
                <a:cs typeface="Arial"/>
              </a:rPr>
              <a:t>Time: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Saved by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Zero! We’ll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give</a:t>
            </a:r>
            <a:r>
              <a:rPr sz="2000" spc="-1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some  numerical techniques to </a:t>
            </a:r>
            <a:r>
              <a:rPr sz="2000" dirty="0">
                <a:solidFill>
                  <a:srgbClr val="0070C0"/>
                </a:solidFill>
                <a:latin typeface="Arial"/>
                <a:cs typeface="Arial"/>
              </a:rPr>
              <a:t>solve nonlinear  </a:t>
            </a:r>
            <a:r>
              <a:rPr sz="2000" spc="-5" dirty="0">
                <a:solidFill>
                  <a:srgbClr val="0070C0"/>
                </a:solidFill>
                <a:latin typeface="Arial"/>
                <a:cs typeface="Arial"/>
              </a:rPr>
              <a:t>equations.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896" y="188399"/>
            <a:ext cx="2588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1064</Words>
  <Application>Microsoft Office PowerPoint</Application>
  <PresentationFormat>On-screen Show (16:9)</PresentationFormat>
  <Paragraphs>119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Arial Black</vt:lpstr>
      <vt:lpstr>Calibri</vt:lpstr>
      <vt:lpstr>Tahoma</vt:lpstr>
      <vt:lpstr>Times New Roman</vt:lpstr>
      <vt:lpstr>Office Theme</vt:lpstr>
      <vt:lpstr>Computer Simulation</vt:lpstr>
      <vt:lpstr>Lesson Overview</vt:lpstr>
      <vt:lpstr>Calculus Primer</vt:lpstr>
      <vt:lpstr>PowerPoint Presentation</vt:lpstr>
      <vt:lpstr>Some Old Friends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Finding Zeroes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Integration</vt:lpstr>
      <vt:lpstr>Friends of Mine</vt:lpstr>
      <vt:lpstr>PowerPoint Presentation</vt:lpstr>
      <vt:lpstr>PowerPoint Presentation</vt:lpstr>
      <vt:lpstr>PowerPoint Presentation</vt:lpstr>
      <vt:lpstr>PowerPoint Presentation</vt:lpstr>
      <vt:lpstr>Maclaurin Friends</vt:lpstr>
      <vt:lpstr>While We’re at it…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Computer Simulation</vt:lpstr>
      <vt:lpstr>Lesson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 Placeholder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</dc:title>
  <cp:lastModifiedBy>Chen, Jonathan</cp:lastModifiedBy>
  <cp:revision>8</cp:revision>
  <dcterms:created xsi:type="dcterms:W3CDTF">2021-01-28T09:22:45Z</dcterms:created>
  <dcterms:modified xsi:type="dcterms:W3CDTF">2021-03-03T20:01:05Z</dcterms:modified>
</cp:coreProperties>
</file>