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3788" y="1177655"/>
            <a:ext cx="3522522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1894" y="584567"/>
            <a:ext cx="3910965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584567"/>
            <a:ext cx="3910965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36529" y="3344092"/>
            <a:ext cx="3086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0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0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1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2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3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6.xml"/><Relationship Id="rId3" Type="http://schemas.openxmlformats.org/officeDocument/2006/relationships/hyperlink" Target="http://www.youtube.com/watch?v=OTzLVIc-O5E" TargetMode="External"/><Relationship Id="rId4" Type="http://schemas.openxmlformats.org/officeDocument/2006/relationships/hyperlink" Target="http://www.youtube.com/watch?v=eswQl-hcvU0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9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25.xml"/><Relationship Id="rId4" Type="http://schemas.openxmlformats.org/officeDocument/2006/relationships/slide" Target="slide26.xml"/><Relationship Id="rId5" Type="http://schemas.openxmlformats.org/officeDocument/2006/relationships/slide" Target="slide32.xml"/><Relationship Id="rId6" Type="http://schemas.openxmlformats.org/officeDocument/2006/relationships/slide" Target="slide38.xml"/><Relationship Id="rId7" Type="http://schemas.openxmlformats.org/officeDocument/2006/relationships/slide" Target="slide47.xml"/><Relationship Id="rId8" Type="http://schemas.openxmlformats.org/officeDocument/2006/relationships/slide" Target="slide54.xml"/><Relationship Id="rId9" Type="http://schemas.openxmlformats.org/officeDocument/2006/relationships/slide" Target="slide68.xml"/><Relationship Id="rId10" Type="http://schemas.openxmlformats.org/officeDocument/2006/relationships/slide" Target="slide75.xml"/><Relationship Id="rId11" Type="http://schemas.openxmlformats.org/officeDocument/2006/relationships/slide" Target="slide82.xml"/><Relationship Id="rId12" Type="http://schemas.openxmlformats.org/officeDocument/2006/relationships/slide" Target="slide86.xml"/><Relationship Id="rId13" Type="http://schemas.openxmlformats.org/officeDocument/2006/relationships/slide" Target="slide87.xml"/><Relationship Id="rId14" Type="http://schemas.openxmlformats.org/officeDocument/2006/relationships/slide" Target="slide89.xml"/><Relationship Id="rId15" Type="http://schemas.openxmlformats.org/officeDocument/2006/relationships/slide" Target="slide96.xml"/><Relationship Id="rId16" Type="http://schemas.openxmlformats.org/officeDocument/2006/relationships/slide" Target="slide100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0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3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5.xml"/><Relationship Id="rId3" Type="http://schemas.openxmlformats.org/officeDocument/2006/relationships/slide" Target="slide3.xml"/><Relationship Id="rId4" Type="http://schemas.openxmlformats.org/officeDocument/2006/relationships/slide" Target="slide26.xml"/><Relationship Id="rId5" Type="http://schemas.openxmlformats.org/officeDocument/2006/relationships/slide" Target="slide32.xml"/><Relationship Id="rId6" Type="http://schemas.openxmlformats.org/officeDocument/2006/relationships/slide" Target="slide38.xml"/><Relationship Id="rId7" Type="http://schemas.openxmlformats.org/officeDocument/2006/relationships/slide" Target="slide47.xml"/><Relationship Id="rId8" Type="http://schemas.openxmlformats.org/officeDocument/2006/relationships/slide" Target="slide54.xml"/><Relationship Id="rId9" Type="http://schemas.openxmlformats.org/officeDocument/2006/relationships/slide" Target="slide68.xml"/><Relationship Id="rId10" Type="http://schemas.openxmlformats.org/officeDocument/2006/relationships/slide" Target="slide75.xml"/><Relationship Id="rId11" Type="http://schemas.openxmlformats.org/officeDocument/2006/relationships/slide" Target="slide82.xml"/><Relationship Id="rId12" Type="http://schemas.openxmlformats.org/officeDocument/2006/relationships/slide" Target="slide86.xml"/><Relationship Id="rId13" Type="http://schemas.openxmlformats.org/officeDocument/2006/relationships/slide" Target="slide87.xml"/><Relationship Id="rId14" Type="http://schemas.openxmlformats.org/officeDocument/2006/relationships/slide" Target="slide89.xml"/><Relationship Id="rId15" Type="http://schemas.openxmlformats.org/officeDocument/2006/relationships/slide" Target="slide96.xml"/><Relationship Id="rId16" Type="http://schemas.openxmlformats.org/officeDocument/2006/relationships/slide" Target="slide100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6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8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9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0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3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6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7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8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9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0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1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3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4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6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7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8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9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0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1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3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4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6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7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8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9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.xml"/><Relationship Id="rId3" Type="http://schemas.openxmlformats.org/officeDocument/2006/relationships/hyperlink" Target="http://www.youtube.com/watch?v=gGAiW5dOnKo" TargetMode="Externa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0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1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3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4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5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6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7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8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69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0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1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3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4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5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6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7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8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9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0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1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3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4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5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6.xml"/><Relationship Id="rId3" Type="http://schemas.openxmlformats.org/officeDocument/2006/relationships/slide" Target="slide3.xml"/><Relationship Id="rId4" Type="http://schemas.openxmlformats.org/officeDocument/2006/relationships/slide" Target="slide25.xml"/><Relationship Id="rId5" Type="http://schemas.openxmlformats.org/officeDocument/2006/relationships/slide" Target="slide26.xml"/><Relationship Id="rId6" Type="http://schemas.openxmlformats.org/officeDocument/2006/relationships/slide" Target="slide32.xml"/><Relationship Id="rId7" Type="http://schemas.openxmlformats.org/officeDocument/2006/relationships/slide" Target="slide38.xml"/><Relationship Id="rId8" Type="http://schemas.openxmlformats.org/officeDocument/2006/relationships/slide" Target="slide47.xml"/><Relationship Id="rId9" Type="http://schemas.openxmlformats.org/officeDocument/2006/relationships/slide" Target="slide54.xml"/><Relationship Id="rId10" Type="http://schemas.openxmlformats.org/officeDocument/2006/relationships/slide" Target="slide68.xml"/><Relationship Id="rId11" Type="http://schemas.openxmlformats.org/officeDocument/2006/relationships/slide" Target="slide75.xml"/><Relationship Id="rId12" Type="http://schemas.openxmlformats.org/officeDocument/2006/relationships/slide" Target="slide82.xml"/><Relationship Id="rId13" Type="http://schemas.openxmlformats.org/officeDocument/2006/relationships/slide" Target="slide87.xml"/><Relationship Id="rId14" Type="http://schemas.openxmlformats.org/officeDocument/2006/relationships/slide" Target="slide89.xml"/><Relationship Id="rId15" Type="http://schemas.openxmlformats.org/officeDocument/2006/relationships/slide" Target="slide96.xml"/><Relationship Id="rId16" Type="http://schemas.openxmlformats.org/officeDocument/2006/relationships/slide" Target="slide100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7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8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9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9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0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1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3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4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5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6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7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8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788" y="1177655"/>
            <a:ext cx="35210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3333B2"/>
                </a:solidFill>
                <a:latin typeface="Arial"/>
                <a:cs typeface="Arial"/>
              </a:rPr>
              <a:t>Calculus, </a:t>
            </a:r>
            <a:r>
              <a:rPr dirty="0" sz="1400">
                <a:solidFill>
                  <a:srgbClr val="3333B2"/>
                </a:solidFill>
                <a:latin typeface="Arial"/>
                <a:cs typeface="Arial"/>
              </a:rPr>
              <a:t>Probability, </a:t>
            </a:r>
            <a:r>
              <a:rPr dirty="0" sz="1400" spc="15">
                <a:solidFill>
                  <a:srgbClr val="3333B2"/>
                </a:solidFill>
                <a:latin typeface="Arial"/>
                <a:cs typeface="Arial"/>
              </a:rPr>
              <a:t>and </a:t>
            </a:r>
            <a:r>
              <a:rPr dirty="0" sz="1400" spc="10">
                <a:solidFill>
                  <a:srgbClr val="3333B2"/>
                </a:solidFill>
                <a:latin typeface="Arial"/>
                <a:cs typeface="Arial"/>
              </a:rPr>
              <a:t>Statistics</a:t>
            </a:r>
            <a:r>
              <a:rPr dirty="0" sz="1400" spc="25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3333B2"/>
                </a:solidFill>
                <a:latin typeface="Arial"/>
                <a:cs typeface="Arial"/>
              </a:rPr>
              <a:t>Primers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8731" y="3344092"/>
            <a:ext cx="2660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</a:t>
            </a:fld>
            <a:r>
              <a:rPr dirty="0" sz="600" spc="-10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020" y="1715197"/>
            <a:ext cx="2248535" cy="82359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Dave</a:t>
            </a:r>
            <a:r>
              <a:rPr dirty="0" sz="1100" spc="-10">
                <a:latin typeface="Arial"/>
                <a:cs typeface="Arial"/>
              </a:rPr>
              <a:t> Goldsman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Georgia Institute of </a:t>
            </a:r>
            <a:r>
              <a:rPr dirty="0" sz="800" spc="-20">
                <a:latin typeface="Arial"/>
                <a:cs typeface="Arial"/>
              </a:rPr>
              <a:t>Technology, </a:t>
            </a:r>
            <a:r>
              <a:rPr dirty="0" sz="800" spc="-5">
                <a:latin typeface="Arial"/>
                <a:cs typeface="Arial"/>
              </a:rPr>
              <a:t>Atlanta, GA,</a:t>
            </a:r>
            <a:r>
              <a:rPr dirty="0" sz="800" spc="4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USA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100" spc="-5">
                <a:latin typeface="Arial"/>
                <a:cs typeface="Arial"/>
              </a:rPr>
              <a:t>12/30/18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894" y="519987"/>
            <a:ext cx="3933190" cy="53594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pc="-5" b="1">
                <a:latin typeface="Arial"/>
                <a:cs typeface="Arial"/>
              </a:rPr>
              <a:t>Bisection:</a:t>
            </a:r>
            <a:r>
              <a:rPr dirty="0" spc="25" b="1">
                <a:latin typeface="Arial"/>
                <a:cs typeface="Arial"/>
              </a:rPr>
              <a:t> </a:t>
            </a:r>
            <a:r>
              <a:rPr dirty="0" spc="-5"/>
              <a:t>Suppose</a:t>
            </a:r>
            <a:r>
              <a:rPr dirty="0" spc="-10"/>
              <a:t> </a:t>
            </a:r>
            <a:r>
              <a:rPr dirty="0" spc="-5"/>
              <a:t>you</a:t>
            </a:r>
            <a:r>
              <a:rPr dirty="0" spc="-10"/>
              <a:t> </a:t>
            </a:r>
            <a:r>
              <a:rPr dirty="0" spc="-5"/>
              <a:t>can</a:t>
            </a:r>
            <a:r>
              <a:rPr dirty="0" spc="-10"/>
              <a:t> </a:t>
            </a:r>
            <a:r>
              <a:rPr dirty="0" spc="-20"/>
              <a:t>find</a:t>
            </a:r>
            <a:r>
              <a:rPr dirty="0" spc="-5"/>
              <a:t> </a:t>
            </a:r>
            <a:r>
              <a:rPr dirty="0" spc="65" i="1">
                <a:latin typeface="Times New Roman"/>
                <a:cs typeface="Times New Roman"/>
              </a:rPr>
              <a:t>x</a:t>
            </a:r>
            <a:r>
              <a:rPr dirty="0" baseline="-10416" sz="1200" spc="97">
                <a:latin typeface="LM Roman 8"/>
                <a:cs typeface="LM Roman 8"/>
              </a:rPr>
              <a:t>1</a:t>
            </a:r>
            <a:r>
              <a:rPr dirty="0" baseline="-10416" sz="1200" spc="44">
                <a:latin typeface="LM Roman 8"/>
                <a:cs typeface="LM Roman 8"/>
              </a:rPr>
              <a:t> </a:t>
            </a:r>
            <a:r>
              <a:rPr dirty="0" sz="1100" spc="-5"/>
              <a:t>and</a:t>
            </a:r>
            <a:r>
              <a:rPr dirty="0" sz="1100" spc="-10"/>
              <a:t>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>
                <a:latin typeface="LM Roman 8"/>
                <a:cs typeface="LM Roman 8"/>
              </a:rPr>
              <a:t>2</a:t>
            </a:r>
            <a:r>
              <a:rPr dirty="0" baseline="-10416" sz="1200" spc="44">
                <a:latin typeface="LM Roman 8"/>
                <a:cs typeface="LM Roman 8"/>
              </a:rPr>
              <a:t> </a:t>
            </a:r>
            <a:r>
              <a:rPr dirty="0" sz="1100" spc="-5"/>
              <a:t>such that</a:t>
            </a:r>
            <a:r>
              <a:rPr dirty="0" sz="1100" spc="-10"/>
              <a:t> </a:t>
            </a:r>
            <a:r>
              <a:rPr dirty="0" sz="1100" spc="35" i="1">
                <a:latin typeface="Times New Roman"/>
                <a:cs typeface="Times New Roman"/>
              </a:rPr>
              <a:t>g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baseline="-10416" sz="1200" spc="52">
                <a:latin typeface="LM Roman 8"/>
                <a:cs typeface="LM Roman 8"/>
              </a:rPr>
              <a:t>1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100">
                <a:latin typeface="Latin Modern Math"/>
                <a:cs typeface="Latin Modern Math"/>
              </a:rPr>
              <a:t> </a:t>
            </a:r>
            <a:r>
              <a:rPr dirty="0" sz="1100" spc="-5"/>
              <a:t>and  </a:t>
            </a:r>
            <a:r>
              <a:rPr dirty="0" sz="1100" spc="35" i="1">
                <a:latin typeface="Times New Roman"/>
                <a:cs typeface="Times New Roman"/>
              </a:rPr>
              <a:t>g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baseline="-10416" sz="1200" spc="52">
                <a:latin typeface="LM Roman 8"/>
                <a:cs typeface="LM Roman 8"/>
              </a:rPr>
              <a:t>2</a:t>
            </a:r>
            <a:r>
              <a:rPr dirty="0" sz="1100" spc="35">
                <a:latin typeface="Latin Modern Math"/>
                <a:cs typeface="Latin Modern Math"/>
              </a:rPr>
              <a:t>) </a:t>
            </a:r>
            <a:r>
              <a:rPr dirty="0" sz="1100" spc="105" i="1">
                <a:latin typeface="Times New Roman"/>
                <a:cs typeface="Times New Roman"/>
              </a:rPr>
              <a:t>&gt;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/>
              <a:t>. </a:t>
            </a:r>
            <a:r>
              <a:rPr dirty="0" sz="1100" spc="-25"/>
              <a:t>(We’ll </a:t>
            </a:r>
            <a:r>
              <a:rPr dirty="0" sz="1100" spc="-10"/>
              <a:t>follow </a:t>
            </a:r>
            <a:r>
              <a:rPr dirty="0" sz="1100" spc="-5"/>
              <a:t>similar logic if the inequalities are both  </a:t>
            </a:r>
            <a:r>
              <a:rPr dirty="0" sz="1100" spc="-10"/>
              <a:t>reversed.) By </a:t>
            </a:r>
            <a:r>
              <a:rPr dirty="0" sz="1100" spc="-5"/>
              <a:t>the Intermediate </a:t>
            </a:r>
            <a:r>
              <a:rPr dirty="0" sz="1100" spc="-30"/>
              <a:t>Value </a:t>
            </a:r>
            <a:r>
              <a:rPr dirty="0" sz="1100" spc="-5"/>
              <a:t>Theorem (which you</a:t>
            </a:r>
            <a:r>
              <a:rPr dirty="0" sz="1100" spc="80"/>
              <a:t> </a:t>
            </a:r>
            <a:r>
              <a:rPr dirty="0" sz="1100" spc="-10"/>
              <a:t>may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794" y="1036217"/>
            <a:ext cx="4027170" cy="1699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76200" marR="685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Times New Roman"/>
                <a:cs typeface="Times New Roman"/>
              </a:rPr>
              <a:t>remember),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there must be a zero in </a:t>
            </a:r>
            <a:r>
              <a:rPr dirty="0" sz="1100" spc="50">
                <a:latin typeface="Latin Modern Math"/>
                <a:cs typeface="Latin Modern Math"/>
              </a:rPr>
              <a:t>[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baseline="-10416" sz="1200" spc="75">
                <a:latin typeface="LM Roman 8"/>
                <a:cs typeface="LM Roman 8"/>
              </a:rPr>
              <a:t>1</a:t>
            </a:r>
            <a:r>
              <a:rPr dirty="0" sz="1100" spc="5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baseline="-10416" sz="1200" spc="60">
                <a:latin typeface="LM Roman 8"/>
                <a:cs typeface="LM Roman 8"/>
              </a:rPr>
              <a:t>2</a:t>
            </a:r>
            <a:r>
              <a:rPr dirty="0" sz="1100" spc="40">
                <a:latin typeface="Latin Modern Math"/>
                <a:cs typeface="Latin Modern Math"/>
              </a:rPr>
              <a:t>]</a:t>
            </a:r>
            <a:r>
              <a:rPr dirty="0" sz="1100" spc="4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that is,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27777" sz="1200" spc="150" i="1">
                <a:latin typeface="Times New Roman"/>
                <a:cs typeface="Times New Roman"/>
              </a:rPr>
              <a:t>y</a:t>
            </a:r>
            <a:r>
              <a:rPr dirty="0" baseline="27777" sz="1200" spc="225" i="1">
                <a:latin typeface="Times New Roman"/>
                <a:cs typeface="Times New Roman"/>
              </a:rPr>
              <a:t> </a:t>
            </a:r>
            <a:r>
              <a:rPr dirty="0" sz="1100" spc="-235" i="1">
                <a:latin typeface="DejaVu Sans"/>
                <a:cs typeface="DejaVu Sans"/>
              </a:rPr>
              <a:t>∈</a:t>
            </a:r>
            <a:r>
              <a:rPr dirty="0" sz="1100" spc="-165" i="1">
                <a:latin typeface="DejaVu Sans"/>
                <a:cs typeface="DejaVu Sans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[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baseline="-10416" sz="1200" spc="75">
                <a:latin typeface="LM Roman 8"/>
                <a:cs typeface="LM Roman 8"/>
              </a:rPr>
              <a:t>1</a:t>
            </a:r>
            <a:r>
              <a:rPr dirty="0" sz="1100" spc="5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baseline="-10416" sz="1200" spc="82">
                <a:latin typeface="LM Roman 8"/>
                <a:cs typeface="LM Roman 8"/>
              </a:rPr>
              <a:t>2</a:t>
            </a:r>
            <a:r>
              <a:rPr dirty="0" sz="1100" spc="55">
                <a:latin typeface="Latin Modern Math"/>
                <a:cs typeface="Latin Modern Math"/>
              </a:rPr>
              <a:t>]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such  that </a:t>
            </a:r>
            <a:r>
              <a:rPr dirty="0" sz="1100" spc="50" i="1">
                <a:latin typeface="Times New Roman"/>
                <a:cs typeface="Times New Roman"/>
              </a:rPr>
              <a:t>g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baseline="27777" sz="1200" spc="75" i="1">
                <a:latin typeface="Times New Roman"/>
                <a:cs typeface="Times New Roman"/>
              </a:rPr>
              <a:t>y</a:t>
            </a:r>
            <a:r>
              <a:rPr dirty="0" sz="1100" spc="5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0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76200" marR="79375">
              <a:lnSpc>
                <a:spcPct val="102600"/>
              </a:lnSpc>
            </a:pPr>
            <a:r>
              <a:rPr dirty="0" sz="1100" spc="-5">
                <a:latin typeface="Times New Roman"/>
                <a:cs typeface="Times New Roman"/>
              </a:rPr>
              <a:t>Thus,</a:t>
            </a:r>
            <a:r>
              <a:rPr dirty="0" sz="1100" spc="-10">
                <a:latin typeface="Times New Roman"/>
                <a:cs typeface="Times New Roman"/>
              </a:rPr>
              <a:t> take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>
                <a:latin typeface="LM Roman 8"/>
                <a:cs typeface="LM Roman 8"/>
              </a:rPr>
              <a:t>3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baseline="-10416" sz="1200" spc="60">
                <a:latin typeface="LM Roman 8"/>
                <a:cs typeface="LM Roman 8"/>
              </a:rPr>
              <a:t>1</a:t>
            </a:r>
            <a:r>
              <a:rPr dirty="0" baseline="-10416" sz="1200">
                <a:latin typeface="LM Roman 8"/>
                <a:cs typeface="LM Roman 8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>
                <a:latin typeface="LM Roman 8"/>
                <a:cs typeface="LM Roman 8"/>
              </a:rPr>
              <a:t>2</a:t>
            </a:r>
            <a:r>
              <a:rPr dirty="0" sz="1100" spc="65">
                <a:latin typeface="Latin Modern Math"/>
                <a:cs typeface="Latin Modern Math"/>
              </a:rPr>
              <a:t>)</a:t>
            </a:r>
            <a:r>
              <a:rPr dirty="0" sz="1100" spc="65" i="1">
                <a:latin typeface="Times New Roman"/>
                <a:cs typeface="Times New Roman"/>
              </a:rPr>
              <a:t>/</a:t>
            </a:r>
            <a:r>
              <a:rPr dirty="0" sz="1100" spc="65">
                <a:latin typeface="Latin Modern Math"/>
                <a:cs typeface="Latin Modern Math"/>
              </a:rPr>
              <a:t>2</a:t>
            </a:r>
            <a:r>
              <a:rPr dirty="0" sz="1100" spc="65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35" i="1">
                <a:latin typeface="Times New Roman"/>
                <a:cs typeface="Times New Roman"/>
              </a:rPr>
              <a:t>g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baseline="-10416" sz="1200" spc="52">
                <a:latin typeface="LM Roman 8"/>
                <a:cs typeface="LM Roman 8"/>
              </a:rPr>
              <a:t>3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 there must be 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zero  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[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baseline="-10416" sz="1200" spc="75">
                <a:latin typeface="LM Roman 8"/>
                <a:cs typeface="LM Roman 8"/>
              </a:rPr>
              <a:t>3</a:t>
            </a:r>
            <a:r>
              <a:rPr dirty="0" sz="1100" spc="5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baseline="-10416" sz="1200" spc="60">
                <a:latin typeface="LM Roman 8"/>
                <a:cs typeface="LM Roman 8"/>
              </a:rPr>
              <a:t>2</a:t>
            </a:r>
            <a:r>
              <a:rPr dirty="0" sz="1100" spc="40">
                <a:latin typeface="Latin Modern Math"/>
                <a:cs typeface="Latin Modern Math"/>
              </a:rPr>
              <a:t>]</a:t>
            </a:r>
            <a:r>
              <a:rPr dirty="0" sz="1100" spc="40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Otherwise, if </a:t>
            </a:r>
            <a:r>
              <a:rPr dirty="0" sz="1100" spc="35" i="1">
                <a:latin typeface="Times New Roman"/>
                <a:cs typeface="Times New Roman"/>
              </a:rPr>
              <a:t>g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baseline="-10416" sz="1200" spc="52">
                <a:latin typeface="LM Roman 8"/>
                <a:cs typeface="LM Roman 8"/>
              </a:rPr>
              <a:t>3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&gt;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>
                <a:latin typeface="Times New Roman"/>
                <a:cs typeface="Times New Roman"/>
              </a:rPr>
              <a:t>, then there must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 a zero in</a:t>
            </a:r>
            <a:endParaRPr sz="1100">
              <a:latin typeface="Times New Roman"/>
              <a:cs typeface="Times New Roman"/>
            </a:endParaRPr>
          </a:p>
          <a:p>
            <a:pPr marL="76200" marR="464184">
              <a:lnSpc>
                <a:spcPct val="102600"/>
              </a:lnSpc>
            </a:pPr>
            <a:r>
              <a:rPr dirty="0" sz="1100" spc="50">
                <a:latin typeface="Latin Modern Math"/>
                <a:cs typeface="Latin Modern Math"/>
              </a:rPr>
              <a:t>[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baseline="-10416" sz="1200" spc="75">
                <a:latin typeface="LM Roman 8"/>
                <a:cs typeface="LM Roman 8"/>
              </a:rPr>
              <a:t>1</a:t>
            </a:r>
            <a:r>
              <a:rPr dirty="0" sz="1100" spc="50" i="1">
                <a:latin typeface="Times New Roman"/>
                <a:cs typeface="Times New Roman"/>
              </a:rPr>
              <a:t>, 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baseline="-10416" sz="1200" spc="60">
                <a:latin typeface="LM Roman 8"/>
                <a:cs typeface="LM Roman 8"/>
              </a:rPr>
              <a:t>3</a:t>
            </a:r>
            <a:r>
              <a:rPr dirty="0" sz="1100" spc="40">
                <a:latin typeface="Latin Modern Math"/>
                <a:cs typeface="Latin Modern Math"/>
              </a:rPr>
              <a:t>]</a:t>
            </a:r>
            <a:r>
              <a:rPr dirty="0" sz="1100" spc="40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In either case, </a:t>
            </a:r>
            <a:r>
              <a:rPr dirty="0" sz="1100" spc="-20">
                <a:latin typeface="Times New Roman"/>
                <a:cs typeface="Times New Roman"/>
              </a:rPr>
              <a:t>you’ve </a:t>
            </a:r>
            <a:r>
              <a:rPr dirty="0" sz="1100" spc="-5">
                <a:latin typeface="Times New Roman"/>
                <a:cs typeface="Times New Roman"/>
              </a:rPr>
              <a:t>reduced the length of the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search  </a:t>
            </a:r>
            <a:r>
              <a:rPr dirty="0" sz="1100" spc="-10">
                <a:latin typeface="Times New Roman"/>
                <a:cs typeface="Times New Roman"/>
              </a:rPr>
              <a:t>interval.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76200" marR="90805">
              <a:lnSpc>
                <a:spcPct val="1026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Continue in this same manner until the length of the search </a:t>
            </a:r>
            <a:r>
              <a:rPr dirty="0" sz="1100" spc="-10">
                <a:latin typeface="Times New Roman"/>
                <a:cs typeface="Times New Roman"/>
              </a:rPr>
              <a:t>interval </a:t>
            </a:r>
            <a:r>
              <a:rPr dirty="0" sz="1100" spc="-5">
                <a:latin typeface="Times New Roman"/>
                <a:cs typeface="Times New Roman"/>
              </a:rPr>
              <a:t>is  as small 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desired.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6642" y="285535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868306"/>
            <a:ext cx="2373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Exercise: </a:t>
            </a:r>
            <a:r>
              <a:rPr dirty="0" sz="1100" spc="-20">
                <a:latin typeface="Times New Roman"/>
                <a:cs typeface="Times New Roman"/>
              </a:rPr>
              <a:t>Try </a:t>
            </a:r>
            <a:r>
              <a:rPr dirty="0" sz="1100" spc="-5">
                <a:latin typeface="Times New Roman"/>
                <a:cs typeface="Times New Roman"/>
              </a:rPr>
              <a:t>this o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sz="1100" spc="-5">
                <a:latin typeface="Times New Roman"/>
                <a:cs typeface="Times New Roman"/>
              </a:rPr>
              <a:t>t for </a:t>
            </a: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6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5346" y="2868306"/>
            <a:ext cx="12490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, and come up with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6243" y="2925773"/>
            <a:ext cx="128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 i="1">
                <a:latin typeface="DejaVu Sans"/>
                <a:cs typeface="DejaVu Sans"/>
              </a:rPr>
              <a:t>√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3040378"/>
            <a:ext cx="1283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66495" algn="l"/>
              </a:tabLst>
            </a:pPr>
            <a:r>
              <a:rPr dirty="0" sz="1100" spc="-5">
                <a:latin typeface="Times New Roman"/>
                <a:cs typeface="Times New Roman"/>
              </a:rPr>
              <a:t>approximation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2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69291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Distributional Results and Confidence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Intervals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4327" y="3344092"/>
            <a:ext cx="350520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100</a:t>
            </a:fld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499553"/>
            <a:ext cx="4091940" cy="659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Distributional </a:t>
            </a: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Results </a:t>
            </a: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and </a:t>
            </a: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Confidence</a:t>
            </a:r>
            <a:r>
              <a:rPr dirty="0" sz="1100" spc="15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Intervals</a:t>
            </a:r>
            <a:endParaRPr sz="1100">
              <a:latin typeface="Arial"/>
              <a:cs typeface="Arial"/>
            </a:endParaRPr>
          </a:p>
          <a:p>
            <a:pPr marL="264160" marR="5080">
              <a:lnSpc>
                <a:spcPct val="102600"/>
              </a:lnSpc>
              <a:spcBef>
                <a:spcPts val="969"/>
              </a:spcBef>
            </a:pPr>
            <a:r>
              <a:rPr dirty="0" sz="1100" spc="-5">
                <a:latin typeface="Times New Roman"/>
                <a:cs typeface="Times New Roman"/>
              </a:rPr>
              <a:t>There are a number of </a:t>
            </a:r>
            <a:r>
              <a:rPr dirty="0" sz="1100" spc="-10">
                <a:latin typeface="Times New Roman"/>
                <a:cs typeface="Times New Roman"/>
              </a:rPr>
              <a:t>distributions </a:t>
            </a:r>
            <a:r>
              <a:rPr dirty="0" sz="1100" spc="-5">
                <a:latin typeface="Times New Roman"/>
                <a:cs typeface="Times New Roman"/>
              </a:rPr>
              <a:t>(including the normal) that come  up in statistical sampling problems. Here are a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few: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3720" y="1350618"/>
            <a:ext cx="7607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8600" algn="l"/>
                <a:tab pos="690880" algn="l"/>
              </a:tabLst>
            </a:pP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85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290712"/>
            <a:ext cx="3296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Definitions: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Z </a:t>
            </a:r>
            <a:r>
              <a:rPr dirty="0" sz="1100" spc="25" i="1">
                <a:latin typeface="Times New Roman"/>
                <a:cs typeface="Times New Roman"/>
              </a:rPr>
              <a:t>, </a:t>
            </a:r>
            <a:r>
              <a:rPr dirty="0" sz="1100" spc="130" i="1">
                <a:latin typeface="Times New Roman"/>
                <a:cs typeface="Times New Roman"/>
              </a:rPr>
              <a:t>Z </a:t>
            </a:r>
            <a:r>
              <a:rPr dirty="0" sz="1100" spc="25" i="1">
                <a:latin typeface="Times New Roman"/>
                <a:cs typeface="Times New Roman"/>
              </a:rPr>
              <a:t>, . . . , </a:t>
            </a:r>
            <a:r>
              <a:rPr dirty="0" sz="1100" spc="130" i="1">
                <a:latin typeface="Times New Roman"/>
                <a:cs typeface="Times New Roman"/>
              </a:rPr>
              <a:t>Z </a:t>
            </a:r>
            <a:r>
              <a:rPr dirty="0" sz="1100" spc="-5">
                <a:latin typeface="Times New Roman"/>
                <a:cs typeface="Times New Roman"/>
              </a:rPr>
              <a:t>are iid Nor(0,1), then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6241" y="1186801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2481" y="1264194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5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0535" y="1240445"/>
            <a:ext cx="234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150" i="1">
                <a:latin typeface="Times New Roman"/>
                <a:cs typeface="Times New Roman"/>
              </a:rPr>
              <a:t>Z</a:t>
            </a:r>
            <a:r>
              <a:rPr dirty="0" sz="800" spc="100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2481" y="1369008"/>
            <a:ext cx="3600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" i="1">
                <a:latin typeface="Times New Roman"/>
                <a:cs typeface="Times New Roman"/>
              </a:rPr>
              <a:t>i</a:t>
            </a:r>
            <a:r>
              <a:rPr dirty="0" sz="800" spc="20">
                <a:latin typeface="LM Roman 8"/>
                <a:cs typeface="LM Roman 8"/>
              </a:rPr>
              <a:t>=1</a:t>
            </a:r>
            <a:r>
              <a:rPr dirty="0" sz="800" spc="295">
                <a:latin typeface="LM Roman 8"/>
                <a:cs typeface="LM Roman 8"/>
              </a:rPr>
              <a:t> 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194" y="1462797"/>
            <a:ext cx="36512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has the </a:t>
            </a:r>
            <a:r>
              <a:rPr dirty="0" sz="1100" spc="95" i="1">
                <a:latin typeface="Times New Roman"/>
                <a:cs typeface="Times New Roman"/>
              </a:rPr>
              <a:t>χ</a:t>
            </a:r>
            <a:r>
              <a:rPr dirty="0" baseline="27777" sz="1200" spc="142">
                <a:latin typeface="LM Roman 8"/>
                <a:cs typeface="LM Roman 8"/>
              </a:rPr>
              <a:t>2 </a:t>
            </a:r>
            <a:r>
              <a:rPr dirty="0" sz="1100" spc="-10" i="1">
                <a:latin typeface="Times New Roman"/>
                <a:cs typeface="Times New Roman"/>
              </a:rPr>
              <a:t>distribution </a:t>
            </a:r>
            <a:r>
              <a:rPr dirty="0" sz="1100" spc="-5" i="1">
                <a:latin typeface="Times New Roman"/>
                <a:cs typeface="Times New Roman"/>
              </a:rPr>
              <a:t>with </a:t>
            </a:r>
            <a:r>
              <a:rPr dirty="0" sz="1100" spc="75" i="1">
                <a:latin typeface="Times New Roman"/>
                <a:cs typeface="Times New Roman"/>
              </a:rPr>
              <a:t>k </a:t>
            </a:r>
            <a:r>
              <a:rPr dirty="0" sz="1100" spc="-20" i="1">
                <a:latin typeface="Times New Roman"/>
                <a:cs typeface="Times New Roman"/>
              </a:rPr>
              <a:t>degrees </a:t>
            </a:r>
            <a:r>
              <a:rPr dirty="0" sz="1100" spc="-5" i="1">
                <a:latin typeface="Times New Roman"/>
                <a:cs typeface="Times New Roman"/>
              </a:rPr>
              <a:t>of </a:t>
            </a:r>
            <a:r>
              <a:rPr dirty="0" sz="1100" spc="-15" i="1">
                <a:latin typeface="Times New Roman"/>
                <a:cs typeface="Times New Roman"/>
              </a:rPr>
              <a:t>freedom </a:t>
            </a:r>
            <a:r>
              <a:rPr dirty="0" sz="1100" spc="-5" i="1">
                <a:latin typeface="Times New Roman"/>
                <a:cs typeface="Times New Roman"/>
              </a:rPr>
              <a:t>(df)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Notation: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55" i="1">
                <a:latin typeface="Times New Roman"/>
                <a:cs typeface="Times New Roman"/>
              </a:rPr>
              <a:t>χ</a:t>
            </a:r>
            <a:r>
              <a:rPr dirty="0" baseline="27777" sz="1200" spc="82">
                <a:latin typeface="LM Roman 8"/>
                <a:cs typeface="LM Roman 8"/>
              </a:rPr>
              <a:t>2</a:t>
            </a:r>
            <a:r>
              <a:rPr dirty="0" sz="1100" spc="55">
                <a:latin typeface="Latin Modern Math"/>
                <a:cs typeface="Latin Modern Math"/>
              </a:rPr>
              <a:t>(</a:t>
            </a:r>
            <a:r>
              <a:rPr dirty="0" sz="1100" spc="55" i="1">
                <a:latin typeface="Times New Roman"/>
                <a:cs typeface="Times New Roman"/>
              </a:rPr>
              <a:t>k</a:t>
            </a:r>
            <a:r>
              <a:rPr dirty="0" sz="1100" spc="55">
                <a:latin typeface="Latin Modern Math"/>
                <a:cs typeface="Latin Modern Math"/>
              </a:rPr>
              <a:t>)</a:t>
            </a:r>
            <a:r>
              <a:rPr dirty="0" sz="1100" spc="55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Note that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75" i="1">
                <a:latin typeface="Times New Roman"/>
                <a:cs typeface="Times New Roman"/>
              </a:rPr>
              <a:t>k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5">
                <a:latin typeface="Latin Modern Math"/>
                <a:cs typeface="Latin Modern Math"/>
              </a:rPr>
              <a:t> </a:t>
            </a:r>
            <a:r>
              <a:rPr dirty="0" sz="1100" spc="35">
                <a:latin typeface="Latin Modern Math"/>
                <a:cs typeface="Latin Modern Math"/>
              </a:rPr>
              <a:t>2</a:t>
            </a:r>
            <a:r>
              <a:rPr dirty="0" sz="1100" spc="35" i="1">
                <a:latin typeface="Times New Roman"/>
                <a:cs typeface="Times New Roman"/>
              </a:rPr>
              <a:t>k</a:t>
            </a:r>
            <a:r>
              <a:rPr dirty="0" sz="1100" spc="3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0644" y="194581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1958770"/>
            <a:ext cx="3686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Z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>
                <a:latin typeface="Latin Modern Math"/>
                <a:cs typeface="Latin Modern Math"/>
              </a:rPr>
              <a:t>No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r(0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5">
                <a:latin typeface="Times New Roman"/>
                <a:cs typeface="Times New Roman"/>
              </a:rPr>
              <a:t>,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195" i="1">
                <a:latin typeface="Times New Roman"/>
                <a:cs typeface="Times New Roman"/>
              </a:rPr>
              <a:t>χ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k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25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130" i="1">
                <a:latin typeface="Times New Roman"/>
                <a:cs typeface="Times New Roman"/>
              </a:rPr>
              <a:t>Z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 independent,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296" y="2012389"/>
            <a:ext cx="151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0" b="0">
                <a:latin typeface="Tuffy"/>
                <a:cs typeface="Tuffy"/>
              </a:rPr>
              <a:t>√</a:t>
            </a:r>
            <a:endParaRPr sz="1100">
              <a:latin typeface="Tuffy"/>
              <a:cs typeface="Tuffy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494" y="2130842"/>
            <a:ext cx="3765550" cy="1031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90"/>
              </a:spcBef>
              <a:tabLst>
                <a:tab pos="652780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18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90" i="1">
                <a:latin typeface="Times New Roman"/>
                <a:cs typeface="Times New Roman"/>
              </a:rPr>
              <a:t>Z/	</a:t>
            </a:r>
            <a:r>
              <a:rPr dirty="0" sz="1100" spc="150" i="1">
                <a:latin typeface="Times New Roman"/>
                <a:cs typeface="Times New Roman"/>
              </a:rPr>
              <a:t>Y/k </a:t>
            </a:r>
            <a:r>
              <a:rPr dirty="0" sz="1100" spc="-5">
                <a:latin typeface="Times New Roman"/>
                <a:cs typeface="Times New Roman"/>
              </a:rPr>
              <a:t>has the </a:t>
            </a:r>
            <a:r>
              <a:rPr dirty="0" sz="1100" spc="-5" i="1">
                <a:latin typeface="Times New Roman"/>
                <a:cs typeface="Times New Roman"/>
              </a:rPr>
              <a:t>Student t </a:t>
            </a:r>
            <a:r>
              <a:rPr dirty="0" sz="1100" spc="-10" i="1">
                <a:latin typeface="Times New Roman"/>
                <a:cs typeface="Times New Roman"/>
              </a:rPr>
              <a:t>distribution </a:t>
            </a:r>
            <a:r>
              <a:rPr dirty="0" sz="1100" spc="-5" i="1">
                <a:latin typeface="Times New Roman"/>
                <a:cs typeface="Times New Roman"/>
              </a:rPr>
              <a:t>with </a:t>
            </a:r>
            <a:r>
              <a:rPr dirty="0" sz="1100" spc="75" i="1">
                <a:latin typeface="Times New Roman"/>
                <a:cs typeface="Times New Roman"/>
              </a:rPr>
              <a:t>k </a:t>
            </a:r>
            <a:r>
              <a:rPr dirty="0" sz="1100" spc="-10" i="1">
                <a:latin typeface="Times New Roman"/>
                <a:cs typeface="Times New Roman"/>
              </a:rPr>
              <a:t>df.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Notation: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dirty="0" sz="1100" spc="25" i="1">
                <a:latin typeface="Times New Roman"/>
                <a:cs typeface="Times New Roman"/>
              </a:rPr>
              <a:t>T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35" i="1">
                <a:latin typeface="Times New Roman"/>
                <a:cs typeface="Times New Roman"/>
              </a:rPr>
              <a:t>t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k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35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Note that the </a:t>
            </a:r>
            <a:r>
              <a:rPr dirty="0" sz="1100" spc="15" i="1">
                <a:latin typeface="Times New Roman"/>
                <a:cs typeface="Times New Roman"/>
              </a:rPr>
              <a:t>t</a:t>
            </a:r>
            <a:r>
              <a:rPr dirty="0" sz="1100" spc="15">
                <a:latin typeface="Latin Modern Math"/>
                <a:cs typeface="Latin Modern Math"/>
              </a:rPr>
              <a:t>(1) </a:t>
            </a:r>
            <a:r>
              <a:rPr dirty="0" sz="1100" spc="-5">
                <a:latin typeface="Times New Roman"/>
                <a:cs typeface="Times New Roman"/>
              </a:rPr>
              <a:t>is the </a:t>
            </a:r>
            <a:r>
              <a:rPr dirty="0" sz="1100" spc="-10" i="1">
                <a:latin typeface="Times New Roman"/>
                <a:cs typeface="Times New Roman"/>
              </a:rPr>
              <a:t>Cauchy</a:t>
            </a:r>
            <a:r>
              <a:rPr dirty="0" sz="1100" spc="10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distribution.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baseline="-10416" sz="1200" spc="7">
                <a:latin typeface="LM Roman 8"/>
                <a:cs typeface="LM Roman 8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65" i="1">
                <a:latin typeface="Times New Roman"/>
                <a:cs typeface="Times New Roman"/>
              </a:rPr>
              <a:t>χ</a:t>
            </a:r>
            <a:r>
              <a:rPr dirty="0" baseline="27777" sz="1200" spc="97">
                <a:latin typeface="LM Roman 8"/>
                <a:cs typeface="LM Roman 8"/>
              </a:rPr>
              <a:t>2</a:t>
            </a:r>
            <a:r>
              <a:rPr dirty="0" sz="1100" spc="65">
                <a:latin typeface="Latin Modern Math"/>
                <a:cs typeface="Latin Modern Math"/>
              </a:rPr>
              <a:t>(</a:t>
            </a:r>
            <a:r>
              <a:rPr dirty="0" sz="1100" spc="65" i="1">
                <a:latin typeface="Times New Roman"/>
                <a:cs typeface="Times New Roman"/>
              </a:rPr>
              <a:t>m</a:t>
            </a:r>
            <a:r>
              <a:rPr dirty="0" sz="1100" spc="65">
                <a:latin typeface="Latin Modern Math"/>
                <a:cs typeface="Latin Modern Math"/>
              </a:rPr>
              <a:t>)</a:t>
            </a:r>
            <a:r>
              <a:rPr dirty="0" sz="1100" spc="65">
                <a:latin typeface="Times New Roman"/>
                <a:cs typeface="Times New Roman"/>
              </a:rPr>
              <a:t>,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baseline="-10416" sz="1200" spc="7">
                <a:latin typeface="LM Roman 8"/>
                <a:cs typeface="LM Roman 8"/>
              </a:rPr>
              <a:t>2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55" i="1">
                <a:latin typeface="Times New Roman"/>
                <a:cs typeface="Times New Roman"/>
              </a:rPr>
              <a:t>χ</a:t>
            </a:r>
            <a:r>
              <a:rPr dirty="0" baseline="27777" sz="1200" spc="82">
                <a:latin typeface="LM Roman 8"/>
                <a:cs typeface="LM Roman 8"/>
              </a:rPr>
              <a:t>2</a:t>
            </a:r>
            <a:r>
              <a:rPr dirty="0" sz="1100" spc="55">
                <a:latin typeface="Latin Modern Math"/>
                <a:cs typeface="Latin Modern Math"/>
              </a:rPr>
              <a:t>(</a:t>
            </a:r>
            <a:r>
              <a:rPr dirty="0" sz="1100" spc="55" i="1">
                <a:latin typeface="Times New Roman"/>
                <a:cs typeface="Times New Roman"/>
              </a:rPr>
              <a:t>n</a:t>
            </a:r>
            <a:r>
              <a:rPr dirty="0" sz="1100" spc="55">
                <a:latin typeface="Latin Modern Math"/>
                <a:cs typeface="Latin Modern Math"/>
              </a:rPr>
              <a:t>)</a:t>
            </a:r>
            <a:r>
              <a:rPr dirty="0" sz="1100" spc="55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baseline="-10416" sz="1200" spc="7">
                <a:latin typeface="LM Roman 8"/>
                <a:cs typeface="LM Roman 8"/>
              </a:rPr>
              <a:t>1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baseline="-10416" sz="1200" spc="7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are independent,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</a:pP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80">
                <a:latin typeface="Latin Modern Math"/>
                <a:cs typeface="Latin Modern Math"/>
              </a:rPr>
              <a:t>(</a:t>
            </a:r>
            <a:r>
              <a:rPr dirty="0" sz="1100" spc="80" i="1">
                <a:latin typeface="Times New Roman"/>
                <a:cs typeface="Times New Roman"/>
              </a:rPr>
              <a:t>Y</a:t>
            </a:r>
            <a:r>
              <a:rPr dirty="0" baseline="-10416" sz="1200" spc="120">
                <a:latin typeface="LM Roman 8"/>
                <a:cs typeface="LM Roman 8"/>
              </a:rPr>
              <a:t>1</a:t>
            </a:r>
            <a:r>
              <a:rPr dirty="0" sz="1100" spc="80" i="1">
                <a:latin typeface="Times New Roman"/>
                <a:cs typeface="Times New Roman"/>
              </a:rPr>
              <a:t>/m</a:t>
            </a:r>
            <a:r>
              <a:rPr dirty="0" sz="1100" spc="80">
                <a:latin typeface="Latin Modern Math"/>
                <a:cs typeface="Latin Modern Math"/>
              </a:rPr>
              <a:t>)</a:t>
            </a:r>
            <a:r>
              <a:rPr dirty="0" sz="1100" spc="80" i="1">
                <a:latin typeface="Times New Roman"/>
                <a:cs typeface="Times New Roman"/>
              </a:rPr>
              <a:t>/</a:t>
            </a:r>
            <a:r>
              <a:rPr dirty="0" sz="1100" spc="80">
                <a:latin typeface="Latin Modern Math"/>
                <a:cs typeface="Latin Modern Math"/>
              </a:rPr>
              <a:t>(</a:t>
            </a:r>
            <a:r>
              <a:rPr dirty="0" sz="1100" spc="80" i="1">
                <a:latin typeface="Times New Roman"/>
                <a:cs typeface="Times New Roman"/>
              </a:rPr>
              <a:t>Y</a:t>
            </a:r>
            <a:r>
              <a:rPr dirty="0" baseline="-10416" sz="1200" spc="120">
                <a:latin typeface="LM Roman 8"/>
                <a:cs typeface="LM Roman 8"/>
              </a:rPr>
              <a:t>2</a:t>
            </a:r>
            <a:r>
              <a:rPr dirty="0" sz="1100" spc="80" i="1">
                <a:latin typeface="Times New Roman"/>
                <a:cs typeface="Times New Roman"/>
              </a:rPr>
              <a:t>/n</a:t>
            </a:r>
            <a:r>
              <a:rPr dirty="0" sz="1100" spc="80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has the </a:t>
            </a:r>
            <a:r>
              <a:rPr dirty="0" sz="1100" spc="-10" i="1">
                <a:latin typeface="Times New Roman"/>
                <a:cs typeface="Times New Roman"/>
              </a:rPr>
              <a:t>F distribution </a:t>
            </a:r>
            <a:r>
              <a:rPr dirty="0" sz="1100" spc="-5" i="1">
                <a:latin typeface="Times New Roman"/>
                <a:cs typeface="Times New Roman"/>
              </a:rPr>
              <a:t>with </a:t>
            </a:r>
            <a:r>
              <a:rPr dirty="0" sz="1100" spc="160" i="1">
                <a:latin typeface="Times New Roman"/>
                <a:cs typeface="Times New Roman"/>
              </a:rPr>
              <a:t>m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and </a:t>
            </a:r>
            <a:r>
              <a:rPr dirty="0" sz="1100" spc="100" i="1">
                <a:latin typeface="Times New Roman"/>
                <a:cs typeface="Times New Roman"/>
              </a:rPr>
              <a:t>n </a:t>
            </a:r>
            <a:r>
              <a:rPr dirty="0" sz="1100" spc="-10" i="1">
                <a:latin typeface="Times New Roman"/>
                <a:cs typeface="Times New Roman"/>
              </a:rPr>
              <a:t>df.</a:t>
            </a:r>
            <a:endParaRPr sz="11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Times New Roman"/>
                <a:cs typeface="Times New Roman"/>
              </a:rPr>
              <a:t>Notation: </a:t>
            </a: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60">
                <a:latin typeface="Latin Modern Math"/>
                <a:cs typeface="Latin Modern Math"/>
              </a:rPr>
              <a:t>(</a:t>
            </a:r>
            <a:r>
              <a:rPr dirty="0" sz="1100" spc="60" i="1">
                <a:latin typeface="Times New Roman"/>
                <a:cs typeface="Times New Roman"/>
              </a:rPr>
              <a:t>m,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n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69291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Distributional Results and Confidence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Intervals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136" y="2531235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398" y="2566262"/>
            <a:ext cx="445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105" i="1">
                <a:latin typeface="DejaVu Sans"/>
                <a:cs typeface="DejaVu Sans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z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180" y="2631781"/>
            <a:ext cx="5073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7500" algn="l"/>
              </a:tabLst>
            </a:pPr>
            <a:r>
              <a:rPr dirty="0" baseline="3472" sz="1200" spc="165" i="1">
                <a:latin typeface="Times New Roman"/>
                <a:cs typeface="Times New Roman"/>
              </a:rPr>
              <a:t>n</a:t>
            </a:r>
            <a:r>
              <a:rPr dirty="0" baseline="3472" sz="1200" spc="165" i="1">
                <a:latin typeface="Times New Roman"/>
                <a:cs typeface="Times New Roman"/>
              </a:rPr>
              <a:t>	</a:t>
            </a:r>
            <a:r>
              <a:rPr dirty="0" sz="800" spc="160" i="1">
                <a:latin typeface="Times New Roman"/>
                <a:cs typeface="Times New Roman"/>
              </a:rPr>
              <a:t>α/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6714" y="2489047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 h="0">
                <a:moveTo>
                  <a:pt x="0" y="0"/>
                </a:moveTo>
                <a:lnTo>
                  <a:pt x="1745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09203" y="2472536"/>
            <a:ext cx="104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 i="1">
                <a:latin typeface="Times New Roman"/>
                <a:cs typeface="Times New Roman"/>
              </a:rPr>
              <a:t>σ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1903" y="268286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0" y="0"/>
                </a:moveTo>
                <a:lnTo>
                  <a:pt x="14423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39747" y="2661296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5234" y="2531235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5589" y="2566262"/>
            <a:ext cx="9759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20" i="1">
                <a:latin typeface="Times New Roman"/>
                <a:cs typeface="Times New Roman"/>
              </a:rPr>
              <a:t>µ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29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z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0279" y="2631781"/>
            <a:ext cx="5073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7500" algn="l"/>
              </a:tabLst>
            </a:pPr>
            <a:r>
              <a:rPr dirty="0" baseline="3472" sz="1200" spc="165" i="1">
                <a:latin typeface="Times New Roman"/>
                <a:cs typeface="Times New Roman"/>
              </a:rPr>
              <a:t>n</a:t>
            </a:r>
            <a:r>
              <a:rPr dirty="0" baseline="3472" sz="1200" spc="165" i="1">
                <a:latin typeface="Times New Roman"/>
                <a:cs typeface="Times New Roman"/>
              </a:rPr>
              <a:t>	</a:t>
            </a:r>
            <a:r>
              <a:rPr dirty="0" sz="800" spc="160" i="1">
                <a:latin typeface="Times New Roman"/>
                <a:cs typeface="Times New Roman"/>
              </a:rPr>
              <a:t>α/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094" y="483005"/>
            <a:ext cx="4041775" cy="20497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88900" marR="15621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imes New Roman"/>
                <a:cs typeface="Times New Roman"/>
              </a:rPr>
              <a:t>How </a:t>
            </a:r>
            <a:r>
              <a:rPr dirty="0" sz="1100" spc="-5">
                <a:latin typeface="Times New Roman"/>
                <a:cs typeface="Times New Roman"/>
              </a:rPr>
              <a:t>(and </a:t>
            </a:r>
            <a:r>
              <a:rPr dirty="0" sz="1100" spc="-10">
                <a:latin typeface="Times New Roman"/>
                <a:cs typeface="Times New Roman"/>
              </a:rPr>
              <a:t>why) would </a:t>
            </a:r>
            <a:r>
              <a:rPr dirty="0" sz="1100" spc="-5">
                <a:latin typeface="Times New Roman"/>
                <a:cs typeface="Times New Roman"/>
              </a:rPr>
              <a:t>one use the </a:t>
            </a:r>
            <a:r>
              <a:rPr dirty="0" sz="1100" spc="-15">
                <a:latin typeface="Times New Roman"/>
                <a:cs typeface="Times New Roman"/>
              </a:rPr>
              <a:t>above </a:t>
            </a:r>
            <a:r>
              <a:rPr dirty="0" sz="1100" spc="-10">
                <a:latin typeface="Times New Roman"/>
                <a:cs typeface="Times New Roman"/>
              </a:rPr>
              <a:t>facts? </a:t>
            </a:r>
            <a:r>
              <a:rPr dirty="0" sz="1100" spc="-5">
                <a:latin typeface="Times New Roman"/>
                <a:cs typeface="Times New Roman"/>
              </a:rPr>
              <a:t>Because </a:t>
            </a:r>
            <a:r>
              <a:rPr dirty="0" sz="1100" spc="-10">
                <a:latin typeface="Times New Roman"/>
                <a:cs typeface="Times New Roman"/>
              </a:rPr>
              <a:t>they </a:t>
            </a:r>
            <a:r>
              <a:rPr dirty="0" sz="1100" spc="-5">
                <a:latin typeface="Times New Roman"/>
                <a:cs typeface="Times New Roman"/>
              </a:rPr>
              <a:t>can be  used to construct </a:t>
            </a:r>
            <a:r>
              <a:rPr dirty="0" sz="1100" spc="-10" i="1">
                <a:latin typeface="Times New Roman"/>
                <a:cs typeface="Times New Roman"/>
              </a:rPr>
              <a:t>confidence </a:t>
            </a:r>
            <a:r>
              <a:rPr dirty="0" sz="1100" spc="-5" i="1">
                <a:latin typeface="Times New Roman"/>
                <a:cs typeface="Times New Roman"/>
              </a:rPr>
              <a:t>intervals </a:t>
            </a:r>
            <a:r>
              <a:rPr dirty="0" sz="1100" spc="-5">
                <a:latin typeface="Times New Roman"/>
                <a:cs typeface="Times New Roman"/>
              </a:rPr>
              <a:t>(CIs) for </a:t>
            </a:r>
            <a:r>
              <a:rPr dirty="0" sz="1100" spc="20" i="1">
                <a:latin typeface="Times New Roman"/>
                <a:cs typeface="Times New Roman"/>
              </a:rPr>
              <a:t>µ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55" i="1">
                <a:latin typeface="Times New Roman"/>
                <a:cs typeface="Times New Roman"/>
              </a:rPr>
              <a:t>σ</a:t>
            </a:r>
            <a:r>
              <a:rPr dirty="0" baseline="27777" sz="1200" spc="82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under a  </a:t>
            </a:r>
            <a:r>
              <a:rPr dirty="0" sz="1100" spc="-10">
                <a:latin typeface="Times New Roman"/>
                <a:cs typeface="Times New Roman"/>
              </a:rPr>
              <a:t>variety </a:t>
            </a:r>
            <a:r>
              <a:rPr dirty="0" sz="1100" spc="-5">
                <a:latin typeface="Times New Roman"/>
                <a:cs typeface="Times New Roman"/>
              </a:rPr>
              <a:t>of assumptions.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88900" marR="474980">
              <a:lnSpc>
                <a:spcPct val="102600"/>
              </a:lnSpc>
            </a:pPr>
            <a:r>
              <a:rPr dirty="0" sz="1100" spc="-1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100</a:t>
            </a:r>
            <a:r>
              <a:rPr dirty="0" sz="1100" spc="-5">
                <a:latin typeface="Latin Modern Math"/>
                <a:cs typeface="Latin Modern Math"/>
              </a:rPr>
              <a:t>(1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35" i="1">
                <a:latin typeface="Times New Roman"/>
                <a:cs typeface="Times New Roman"/>
              </a:rPr>
              <a:t>α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35">
                <a:latin typeface="Times New Roman"/>
                <a:cs typeface="Times New Roman"/>
              </a:rPr>
              <a:t>% </a:t>
            </a:r>
            <a:r>
              <a:rPr dirty="0" sz="1100" spc="-10">
                <a:latin typeface="Times New Roman"/>
                <a:cs typeface="Times New Roman"/>
              </a:rPr>
              <a:t>two-sided </a:t>
            </a:r>
            <a:r>
              <a:rPr dirty="0" sz="1100" spc="-5">
                <a:latin typeface="Times New Roman"/>
                <a:cs typeface="Times New Roman"/>
              </a:rPr>
              <a:t>CI for an </a:t>
            </a:r>
            <a:r>
              <a:rPr dirty="0" sz="1100" spc="-10">
                <a:latin typeface="Times New Roman"/>
                <a:cs typeface="Times New Roman"/>
              </a:rPr>
              <a:t>unknown </a:t>
            </a:r>
            <a:r>
              <a:rPr dirty="0" sz="1100" spc="-5">
                <a:latin typeface="Times New Roman"/>
                <a:cs typeface="Times New Roman"/>
              </a:rPr>
              <a:t>parameter </a:t>
            </a:r>
            <a:r>
              <a:rPr dirty="0" sz="1100" spc="-30" i="1">
                <a:latin typeface="Times New Roman"/>
                <a:cs typeface="Times New Roman"/>
              </a:rPr>
              <a:t>θ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-1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  random</a:t>
            </a:r>
            <a:r>
              <a:rPr dirty="0" sz="1100" spc="-10">
                <a:latin typeface="Times New Roman"/>
                <a:cs typeface="Times New Roman"/>
              </a:rPr>
              <a:t> interval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[</a:t>
            </a:r>
            <a:r>
              <a:rPr dirty="0" sz="1100" spc="50" i="1">
                <a:latin typeface="Times New Roman"/>
                <a:cs typeface="Times New Roman"/>
              </a:rPr>
              <a:t>L,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5" i="1">
                <a:latin typeface="Times New Roman"/>
                <a:cs typeface="Times New Roman"/>
              </a:rPr>
              <a:t>U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Latin Modern Math"/>
                <a:cs typeface="Latin Modern Math"/>
              </a:rPr>
              <a:t>(</a:t>
            </a:r>
            <a:r>
              <a:rPr dirty="0" sz="1100" spc="60" i="1">
                <a:latin typeface="Times New Roman"/>
                <a:cs typeface="Times New Roman"/>
              </a:rPr>
              <a:t>L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5" i="1">
                <a:latin typeface="DejaVu Sans"/>
                <a:cs typeface="DejaVu Sans"/>
              </a:rPr>
              <a:t> </a:t>
            </a:r>
            <a:r>
              <a:rPr dirty="0" sz="1100" spc="-30" i="1">
                <a:latin typeface="Times New Roman"/>
                <a:cs typeface="Times New Roman"/>
              </a:rPr>
              <a:t>θ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-55" i="1">
                <a:latin typeface="Times New Roman"/>
                <a:cs typeface="Times New Roman"/>
              </a:rPr>
              <a:t>U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α</a:t>
            </a:r>
            <a:r>
              <a:rPr dirty="0" sz="1100" spc="5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 marR="68580">
              <a:lnSpc>
                <a:spcPct val="102699"/>
              </a:lnSpc>
              <a:spcBef>
                <a:spcPts val="1195"/>
              </a:spcBef>
            </a:pPr>
            <a:r>
              <a:rPr dirty="0" sz="1100" spc="-5">
                <a:latin typeface="Times New Roman"/>
                <a:cs typeface="Times New Roman"/>
              </a:rPr>
              <a:t>Here are some </a:t>
            </a:r>
            <a:r>
              <a:rPr dirty="0" sz="1100" spc="-10">
                <a:latin typeface="Times New Roman"/>
                <a:cs typeface="Times New Roman"/>
              </a:rPr>
              <a:t>examples </a:t>
            </a:r>
            <a:r>
              <a:rPr dirty="0" sz="1100" spc="-5">
                <a:latin typeface="Times New Roman"/>
                <a:cs typeface="Times New Roman"/>
              </a:rPr>
              <a:t>/ theorems, all of which assume that the 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baseline="-10416" sz="1200" spc="104" i="1">
                <a:latin typeface="Times New Roman"/>
                <a:cs typeface="Times New Roman"/>
              </a:rPr>
              <a:t>i</a:t>
            </a:r>
            <a:r>
              <a:rPr dirty="0" sz="1100" spc="70">
                <a:latin typeface="Times New Roman"/>
                <a:cs typeface="Times New Roman"/>
              </a:rPr>
              <a:t>’s 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iid normal.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Example: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55" i="1">
                <a:latin typeface="Times New Roman"/>
                <a:cs typeface="Times New Roman"/>
              </a:rPr>
              <a:t>σ</a:t>
            </a:r>
            <a:r>
              <a:rPr dirty="0" baseline="27777" sz="1200" spc="82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10" i="1">
                <a:latin typeface="Times New Roman"/>
                <a:cs typeface="Times New Roman"/>
              </a:rPr>
              <a:t>known</a:t>
            </a:r>
            <a:r>
              <a:rPr dirty="0" sz="1100" spc="-1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then a 100</a:t>
            </a:r>
            <a:r>
              <a:rPr dirty="0" sz="1100" spc="-5">
                <a:latin typeface="Latin Modern Math"/>
                <a:cs typeface="Latin Modern Math"/>
              </a:rPr>
              <a:t>(1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35" i="1">
                <a:latin typeface="Times New Roman"/>
                <a:cs typeface="Times New Roman"/>
              </a:rPr>
              <a:t>α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35">
                <a:latin typeface="Times New Roman"/>
                <a:cs typeface="Times New Roman"/>
              </a:rPr>
              <a:t>% </a:t>
            </a:r>
            <a:r>
              <a:rPr dirty="0" sz="1100" spc="-5">
                <a:latin typeface="Times New Roman"/>
                <a:cs typeface="Times New Roman"/>
              </a:rPr>
              <a:t>CI for </a:t>
            </a:r>
            <a:r>
              <a:rPr dirty="0" sz="1100" spc="20" i="1">
                <a:latin typeface="Times New Roman"/>
                <a:cs typeface="Times New Roman"/>
              </a:rPr>
              <a:t>µ</a:t>
            </a:r>
            <a:r>
              <a:rPr dirty="0" sz="1100" spc="-17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algn="ctr" marL="414020">
              <a:lnSpc>
                <a:spcPct val="100000"/>
              </a:lnSpc>
              <a:spcBef>
                <a:spcPts val="235"/>
              </a:spcBef>
              <a:tabLst>
                <a:tab pos="1936750" algn="l"/>
              </a:tabLst>
            </a:pPr>
            <a:r>
              <a:rPr dirty="0" sz="1100" spc="869" b="0">
                <a:latin typeface="Tuffy"/>
                <a:cs typeface="Tuffy"/>
              </a:rPr>
              <a:t>.	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29813" y="2489047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 h="0">
                <a:moveTo>
                  <a:pt x="0" y="0"/>
                </a:moveTo>
                <a:lnTo>
                  <a:pt x="1745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332302" y="2472536"/>
            <a:ext cx="104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 i="1">
                <a:latin typeface="Times New Roman"/>
                <a:cs typeface="Times New Roman"/>
              </a:rPr>
              <a:t>σ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93341" y="2469831"/>
            <a:ext cx="16027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5430" algn="l"/>
              </a:tabLst>
            </a:pP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45002" y="268286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23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62833" y="2566262"/>
            <a:ext cx="193040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0970">
              <a:lnSpc>
                <a:spcPts val="1035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035"/>
              </a:lnSpc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4327" y="3344092"/>
            <a:ext cx="350520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101</a:t>
            </a:fld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194" y="2913302"/>
            <a:ext cx="3989704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where </a:t>
            </a:r>
            <a:r>
              <a:rPr dirty="0" sz="1100" spc="100" i="1">
                <a:latin typeface="Times New Roman"/>
                <a:cs typeface="Times New Roman"/>
              </a:rPr>
              <a:t>z</a:t>
            </a:r>
            <a:r>
              <a:rPr dirty="0" baseline="-10416" sz="1200" spc="150" i="1">
                <a:latin typeface="Times New Roman"/>
                <a:cs typeface="Times New Roman"/>
              </a:rPr>
              <a:t>γ </a:t>
            </a:r>
            <a:r>
              <a:rPr dirty="0" sz="1100" spc="-5">
                <a:latin typeface="Times New Roman"/>
                <a:cs typeface="Times New Roman"/>
              </a:rPr>
              <a:t>is the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130" i="1">
                <a:latin typeface="Times New Roman"/>
                <a:cs typeface="Times New Roman"/>
              </a:rPr>
              <a:t>γ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quantile of the standard normal </a:t>
            </a:r>
            <a:r>
              <a:rPr dirty="0" sz="1100" spc="-10">
                <a:latin typeface="Times New Roman"/>
                <a:cs typeface="Times New Roman"/>
              </a:rPr>
              <a:t>distribution, </a:t>
            </a:r>
            <a:r>
              <a:rPr dirty="0" sz="1100" spc="-5">
                <a:latin typeface="Times New Roman"/>
                <a:cs typeface="Times New Roman"/>
              </a:rPr>
              <a:t>i.e.,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100" i="1">
                <a:latin typeface="Times New Roman"/>
                <a:cs typeface="Times New Roman"/>
              </a:rPr>
              <a:t>z</a:t>
            </a:r>
            <a:r>
              <a:rPr dirty="0" baseline="-10416" sz="1200" spc="150" i="1">
                <a:latin typeface="Times New Roman"/>
                <a:cs typeface="Times New Roman"/>
              </a:rPr>
              <a:t>γ </a:t>
            </a:r>
            <a:r>
              <a:rPr dirty="0" sz="1100" spc="-75" i="1">
                <a:latin typeface="DejaVu Sans"/>
                <a:cs typeface="DejaVu Sans"/>
              </a:rPr>
              <a:t>≡ </a:t>
            </a:r>
            <a:r>
              <a:rPr dirty="0" sz="1100" spc="40">
                <a:latin typeface="Latin Modern Math"/>
                <a:cs typeface="Latin Modern Math"/>
              </a:rPr>
              <a:t>Φ</a:t>
            </a:r>
            <a:r>
              <a:rPr dirty="0" baseline="27777" sz="1200" spc="60" i="1">
                <a:latin typeface="Arial"/>
                <a:cs typeface="Arial"/>
              </a:rPr>
              <a:t>−</a:t>
            </a:r>
            <a:r>
              <a:rPr dirty="0" baseline="27777" sz="1200" spc="60">
                <a:latin typeface="LM Roman 8"/>
                <a:cs typeface="LM Roman 8"/>
              </a:rPr>
              <a:t>1</a:t>
            </a:r>
            <a:r>
              <a:rPr dirty="0" sz="1100" spc="40">
                <a:latin typeface="Latin Modern Math"/>
                <a:cs typeface="Latin Modern Math"/>
              </a:rPr>
              <a:t>(1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55" i="1">
                <a:latin typeface="DejaVu Sans"/>
                <a:cs typeface="DejaVu Sans"/>
              </a:rPr>
              <a:t> </a:t>
            </a:r>
            <a:r>
              <a:rPr dirty="0" sz="1100" spc="60" i="1">
                <a:latin typeface="Times New Roman"/>
                <a:cs typeface="Times New Roman"/>
              </a:rPr>
              <a:t>γ</a:t>
            </a:r>
            <a:r>
              <a:rPr dirty="0" sz="1100" spc="60">
                <a:latin typeface="Latin Modern Math"/>
                <a:cs typeface="Latin Modern Math"/>
              </a:rPr>
              <a:t>)</a:t>
            </a:r>
            <a:r>
              <a:rPr dirty="0" sz="1100" spc="6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69291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Distributional Results and Confidence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Intervals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174" y="1125536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449" y="1160550"/>
            <a:ext cx="4311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100" i="1">
                <a:latin typeface="DejaVu Sans"/>
                <a:cs typeface="DejaVu Sans"/>
              </a:rPr>
              <a:t> </a:t>
            </a:r>
            <a:r>
              <a:rPr dirty="0" sz="1100" spc="85" i="1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0219" y="1226069"/>
            <a:ext cx="725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3530" algn="l"/>
              </a:tabLst>
            </a:pPr>
            <a:r>
              <a:rPr dirty="0" baseline="3472" sz="1200" spc="165" i="1">
                <a:latin typeface="Times New Roman"/>
                <a:cs typeface="Times New Roman"/>
              </a:rPr>
              <a:t>n	</a:t>
            </a:r>
            <a:r>
              <a:rPr dirty="0" sz="800" spc="90" i="1">
                <a:latin typeface="Times New Roman"/>
                <a:cs typeface="Times New Roman"/>
              </a:rPr>
              <a:t>α/</a:t>
            </a:r>
            <a:r>
              <a:rPr dirty="0" sz="800" spc="90">
                <a:latin typeface="LM Roman 8"/>
                <a:cs typeface="LM Roman 8"/>
              </a:rPr>
              <a:t>2</a:t>
            </a:r>
            <a:r>
              <a:rPr dirty="0" sz="800" spc="90" i="1">
                <a:latin typeface="Times New Roman"/>
                <a:cs typeface="Times New Roman"/>
              </a:rPr>
              <a:t>,n</a:t>
            </a:r>
            <a:r>
              <a:rPr dirty="0" sz="800" spc="90" i="1">
                <a:latin typeface="Arial"/>
                <a:cs typeface="Arial"/>
              </a:rPr>
              <a:t>−</a:t>
            </a:r>
            <a:r>
              <a:rPr dirty="0" sz="800" spc="9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7913" y="1083348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 h="0">
                <a:moveTo>
                  <a:pt x="0" y="0"/>
                </a:moveTo>
                <a:lnTo>
                  <a:pt x="18341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00402" y="1066824"/>
            <a:ext cx="1104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14" i="1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3341" y="106413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3102" y="1277162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 h="0">
                <a:moveTo>
                  <a:pt x="0" y="0"/>
                </a:moveTo>
                <a:lnTo>
                  <a:pt x="15303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35340" y="1255584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5234" y="1125536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5589" y="1160550"/>
            <a:ext cx="961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20" i="1">
                <a:latin typeface="Times New Roman"/>
                <a:cs typeface="Times New Roman"/>
              </a:rPr>
              <a:t>µ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295">
                <a:latin typeface="Latin Modern Math"/>
                <a:cs typeface="Latin Modern Math"/>
              </a:rPr>
              <a:t> </a:t>
            </a:r>
            <a:r>
              <a:rPr dirty="0" sz="1100" spc="85" i="1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0279" y="1226069"/>
            <a:ext cx="725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3530" algn="l"/>
              </a:tabLst>
            </a:pPr>
            <a:r>
              <a:rPr dirty="0" baseline="3472" sz="1200" spc="165" i="1">
                <a:latin typeface="Times New Roman"/>
                <a:cs typeface="Times New Roman"/>
              </a:rPr>
              <a:t>n	</a:t>
            </a:r>
            <a:r>
              <a:rPr dirty="0" sz="800" spc="90" i="1">
                <a:latin typeface="Times New Roman"/>
                <a:cs typeface="Times New Roman"/>
              </a:rPr>
              <a:t>α/</a:t>
            </a:r>
            <a:r>
              <a:rPr dirty="0" sz="800" spc="90">
                <a:latin typeface="LM Roman 8"/>
                <a:cs typeface="LM Roman 8"/>
              </a:rPr>
              <a:t>2</a:t>
            </a:r>
            <a:r>
              <a:rPr dirty="0" sz="800" spc="90" i="1">
                <a:latin typeface="Times New Roman"/>
                <a:cs typeface="Times New Roman"/>
              </a:rPr>
              <a:t>,n</a:t>
            </a:r>
            <a:r>
              <a:rPr dirty="0" sz="800" spc="90" i="1">
                <a:latin typeface="Arial"/>
                <a:cs typeface="Arial"/>
              </a:rPr>
              <a:t>−</a:t>
            </a:r>
            <a:r>
              <a:rPr dirty="0" sz="800" spc="9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194" y="706028"/>
            <a:ext cx="3505835" cy="42100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Example: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55" i="1">
                <a:latin typeface="Times New Roman"/>
                <a:cs typeface="Times New Roman"/>
              </a:rPr>
              <a:t>σ</a:t>
            </a:r>
            <a:r>
              <a:rPr dirty="0" baseline="27777" sz="1200" spc="82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5" i="1">
                <a:latin typeface="Times New Roman"/>
                <a:cs typeface="Times New Roman"/>
              </a:rPr>
              <a:t>unknown</a:t>
            </a:r>
            <a:r>
              <a:rPr dirty="0" sz="1100" spc="-5">
                <a:latin typeface="Times New Roman"/>
                <a:cs typeface="Times New Roman"/>
              </a:rPr>
              <a:t>, then a </a:t>
            </a:r>
            <a:r>
              <a:rPr dirty="0" sz="1100" spc="-10">
                <a:latin typeface="Times New Roman"/>
                <a:cs typeface="Times New Roman"/>
              </a:rPr>
              <a:t>100</a:t>
            </a:r>
            <a:r>
              <a:rPr dirty="0" sz="1100" spc="-10">
                <a:latin typeface="Latin Modern Math"/>
                <a:cs typeface="Latin Modern Math"/>
              </a:rPr>
              <a:t>(1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35" i="1">
                <a:latin typeface="Times New Roman"/>
                <a:cs typeface="Times New Roman"/>
              </a:rPr>
              <a:t>α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35">
                <a:latin typeface="Times New Roman"/>
                <a:cs typeface="Times New Roman"/>
              </a:rPr>
              <a:t>% </a:t>
            </a:r>
            <a:r>
              <a:rPr dirty="0" sz="1100" spc="-5">
                <a:latin typeface="Times New Roman"/>
                <a:cs typeface="Times New Roman"/>
              </a:rPr>
              <a:t>CI for </a:t>
            </a:r>
            <a:r>
              <a:rPr dirty="0" sz="1100" spc="20" i="1">
                <a:latin typeface="Times New Roman"/>
                <a:cs typeface="Times New Roman"/>
              </a:rPr>
              <a:t>µ</a:t>
            </a:r>
            <a:r>
              <a:rPr dirty="0" sz="1100" spc="-1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235"/>
              </a:spcBef>
              <a:tabLst>
                <a:tab pos="3100070" algn="l"/>
              </a:tabLst>
            </a:pPr>
            <a:r>
              <a:rPr dirty="0" sz="1100" spc="869" b="0">
                <a:latin typeface="Tuffy"/>
                <a:cs typeface="Tuffy"/>
              </a:rPr>
              <a:t>.	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47960" y="1083348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 h="0">
                <a:moveTo>
                  <a:pt x="0" y="0"/>
                </a:moveTo>
                <a:lnTo>
                  <a:pt x="18341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50449" y="1066824"/>
            <a:ext cx="1104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14" i="1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3388" y="106413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63149" y="1277162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 h="0">
                <a:moveTo>
                  <a:pt x="0" y="0"/>
                </a:moveTo>
                <a:lnTo>
                  <a:pt x="15303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85387" y="1160550"/>
            <a:ext cx="197485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5415">
              <a:lnSpc>
                <a:spcPts val="1035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035"/>
              </a:lnSpc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894" y="1517572"/>
            <a:ext cx="3150235" cy="515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where </a:t>
            </a:r>
            <a:r>
              <a:rPr dirty="0" sz="1100" spc="85" i="1">
                <a:latin typeface="Times New Roman"/>
                <a:cs typeface="Times New Roman"/>
              </a:rPr>
              <a:t>t</a:t>
            </a:r>
            <a:r>
              <a:rPr dirty="0" baseline="-10416" sz="1200" spc="127" i="1">
                <a:latin typeface="Times New Roman"/>
                <a:cs typeface="Times New Roman"/>
              </a:rPr>
              <a:t>γ,ν </a:t>
            </a:r>
            <a:r>
              <a:rPr dirty="0" sz="1100" spc="-5">
                <a:latin typeface="Times New Roman"/>
                <a:cs typeface="Times New Roman"/>
              </a:rPr>
              <a:t>is the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130" i="1">
                <a:latin typeface="Times New Roman"/>
                <a:cs typeface="Times New Roman"/>
              </a:rPr>
              <a:t>γ </a:t>
            </a:r>
            <a:r>
              <a:rPr dirty="0" sz="1100" spc="-5">
                <a:latin typeface="Times New Roman"/>
                <a:cs typeface="Times New Roman"/>
              </a:rPr>
              <a:t>quantile of the </a:t>
            </a:r>
            <a:r>
              <a:rPr dirty="0" sz="1100" spc="45" i="1">
                <a:latin typeface="Times New Roman"/>
                <a:cs typeface="Times New Roman"/>
              </a:rPr>
              <a:t>t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ν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-2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distribution.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30"/>
              </a:spcBef>
            </a:pPr>
            <a:r>
              <a:rPr dirty="0" sz="1100" spc="-10" b="1">
                <a:latin typeface="Arial"/>
                <a:cs typeface="Arial"/>
              </a:rPr>
              <a:t>Example: </a:t>
            </a:r>
            <a:r>
              <a:rPr dirty="0" sz="1100" spc="-1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100</a:t>
            </a:r>
            <a:r>
              <a:rPr dirty="0" sz="1100" spc="-5">
                <a:latin typeface="Latin Modern Math"/>
                <a:cs typeface="Latin Modern Math"/>
              </a:rPr>
              <a:t>(1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35" i="1">
                <a:latin typeface="Times New Roman"/>
                <a:cs typeface="Times New Roman"/>
              </a:rPr>
              <a:t>α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35">
                <a:latin typeface="Times New Roman"/>
                <a:cs typeface="Times New Roman"/>
              </a:rPr>
              <a:t>% </a:t>
            </a:r>
            <a:r>
              <a:rPr dirty="0" sz="1100" spc="-5">
                <a:latin typeface="Times New Roman"/>
                <a:cs typeface="Times New Roman"/>
              </a:rPr>
              <a:t>CI for </a:t>
            </a:r>
            <a:r>
              <a:rPr dirty="0" sz="1100" spc="55" i="1">
                <a:latin typeface="Times New Roman"/>
                <a:cs typeface="Times New Roman"/>
              </a:rPr>
              <a:t>σ</a:t>
            </a:r>
            <a:r>
              <a:rPr dirty="0" baseline="27777" sz="1200" spc="82">
                <a:latin typeface="LM Roman 8"/>
                <a:cs typeface="LM Roman 8"/>
              </a:rPr>
              <a:t>2</a:t>
            </a:r>
            <a:r>
              <a:rPr dirty="0" baseline="27777" sz="1200" spc="-187">
                <a:latin typeface="LM Roman 8"/>
                <a:cs typeface="LM Roman 8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53197" y="235379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 h="0">
                <a:moveTo>
                  <a:pt x="0" y="0"/>
                </a:moveTo>
                <a:lnTo>
                  <a:pt x="58256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397876" y="2287179"/>
            <a:ext cx="217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142" i="1">
                <a:latin typeface="Times New Roman"/>
                <a:cs typeface="Times New Roman"/>
              </a:rPr>
              <a:t>χ</a:t>
            </a:r>
            <a:r>
              <a:rPr dirty="0" sz="800" spc="9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5142" y="2404661"/>
            <a:ext cx="86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13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α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84082" y="221730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5210" y="2237180"/>
            <a:ext cx="5391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8465" algn="l"/>
              </a:tabLst>
            </a:pP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75" i="1">
                <a:latin typeface="DejaVu Sans"/>
                <a:cs typeface="DejaVu Sans"/>
              </a:rPr>
              <a:t> </a:t>
            </a:r>
            <a:r>
              <a:rPr dirty="0" sz="1100" spc="-95" i="1">
                <a:latin typeface="DejaVu Sans"/>
                <a:cs typeface="DejaVu Sans"/>
              </a:rPr>
              <a:t> </a:t>
            </a:r>
            <a:r>
              <a:rPr dirty="0" sz="1100" spc="80" i="1">
                <a:latin typeface="Times New Roman"/>
                <a:cs typeface="Times New Roman"/>
              </a:rPr>
              <a:t>σ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02397" y="2143454"/>
            <a:ext cx="1958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330960" algn="l"/>
              </a:tabLst>
            </a:pP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n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1)</a:t>
            </a:r>
            <a:r>
              <a:rPr dirty="0" sz="1100" spc="40" i="1">
                <a:latin typeface="Times New Roman"/>
                <a:cs typeface="Times New Roman"/>
              </a:rPr>
              <a:t>S</a:t>
            </a:r>
            <a:r>
              <a:rPr dirty="0" baseline="27777" sz="1200" spc="60">
                <a:latin typeface="LM Roman 8"/>
                <a:cs typeface="LM Roman 8"/>
              </a:rPr>
              <a:t>2	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n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245" i="1">
                <a:latin typeface="DejaVu Sans"/>
                <a:cs typeface="DejaVu Sans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1)</a:t>
            </a:r>
            <a:r>
              <a:rPr dirty="0" sz="1100" spc="40" i="1">
                <a:latin typeface="Times New Roman"/>
                <a:cs typeface="Times New Roman"/>
              </a:rPr>
              <a:t>S</a:t>
            </a:r>
            <a:r>
              <a:rPr dirty="0" baseline="27777" sz="1200" spc="60">
                <a:latin typeface="LM Roman 8"/>
                <a:cs typeface="LM Roman 8"/>
              </a:rPr>
              <a:t>2</a:t>
            </a:r>
            <a:endParaRPr baseline="27777" sz="1200">
              <a:latin typeface="LM Roman 8"/>
              <a:cs typeface="LM Roman 8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33751" y="235379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 h="0">
                <a:moveTo>
                  <a:pt x="0" y="0"/>
                </a:moveTo>
                <a:lnTo>
                  <a:pt x="58256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609723" y="2287179"/>
            <a:ext cx="217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142" i="1">
                <a:latin typeface="Times New Roman"/>
                <a:cs typeface="Times New Roman"/>
              </a:rPr>
              <a:t>χ</a:t>
            </a:r>
            <a:r>
              <a:rPr dirty="0" sz="800" spc="9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94327" y="3344092"/>
            <a:ext cx="350520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101</a:t>
            </a:fld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74416" y="2404661"/>
            <a:ext cx="86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13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α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32483" y="2485738"/>
            <a:ext cx="14211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1440" algn="l"/>
              </a:tabLst>
            </a:pPr>
            <a:r>
              <a:rPr dirty="0" sz="600" spc="-5">
                <a:latin typeface="LM Roman 6"/>
                <a:cs typeface="LM Roman 6"/>
              </a:rPr>
              <a:t>2</a:t>
            </a:r>
            <a:r>
              <a:rPr dirty="0" sz="600" spc="-5">
                <a:latin typeface="LM Roman 6"/>
                <a:cs typeface="LM Roman 6"/>
              </a:rPr>
              <a:t>	</a:t>
            </a:r>
            <a:r>
              <a:rPr dirty="0" sz="600" spc="-5"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01406" y="2420733"/>
            <a:ext cx="16071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2840" algn="l"/>
              </a:tabLst>
            </a:pPr>
            <a:r>
              <a:rPr dirty="0" sz="800" spc="80" i="1">
                <a:latin typeface="Times New Roman"/>
                <a:cs typeface="Times New Roman"/>
              </a:rPr>
              <a:t>,n</a:t>
            </a:r>
            <a:r>
              <a:rPr dirty="0" sz="800" spc="80" i="1">
                <a:latin typeface="Arial"/>
                <a:cs typeface="Arial"/>
              </a:rPr>
              <a:t>−</a:t>
            </a:r>
            <a:r>
              <a:rPr dirty="0" sz="800" spc="80">
                <a:latin typeface="LM Roman 8"/>
                <a:cs typeface="LM Roman 8"/>
              </a:rPr>
              <a:t>1	</a:t>
            </a:r>
            <a:r>
              <a:rPr dirty="0" sz="800" spc="90">
                <a:latin typeface="LM Roman 8"/>
                <a:cs typeface="LM Roman 8"/>
              </a:rPr>
              <a:t>1</a:t>
            </a:r>
            <a:r>
              <a:rPr dirty="0" sz="800" spc="90" i="1">
                <a:latin typeface="Arial"/>
                <a:cs typeface="Arial"/>
              </a:rPr>
              <a:t>−</a:t>
            </a:r>
            <a:r>
              <a:rPr dirty="0" sz="800" spc="114" i="1">
                <a:latin typeface="Arial"/>
                <a:cs typeface="Arial"/>
              </a:rPr>
              <a:t> </a:t>
            </a:r>
            <a:r>
              <a:rPr dirty="0" sz="800" spc="80" i="1">
                <a:latin typeface="Times New Roman"/>
                <a:cs typeface="Times New Roman"/>
              </a:rPr>
              <a:t>,n</a:t>
            </a:r>
            <a:r>
              <a:rPr dirty="0" sz="800" spc="80" i="1">
                <a:latin typeface="Arial"/>
                <a:cs typeface="Arial"/>
              </a:rPr>
              <a:t>−</a:t>
            </a:r>
            <a:r>
              <a:rPr dirty="0" sz="800" spc="8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18802" y="2237180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7084" y="2762020"/>
            <a:ext cx="1695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65" i="1">
                <a:latin typeface="Times New Roman"/>
                <a:cs typeface="Times New Roman"/>
              </a:rPr>
              <a:t>γ</a:t>
            </a:r>
            <a:r>
              <a:rPr dirty="0" sz="800" spc="45" i="1">
                <a:latin typeface="Times New Roman"/>
                <a:cs typeface="Times New Roman"/>
              </a:rPr>
              <a:t>,ν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1894" y="2690442"/>
            <a:ext cx="32842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88975" algn="l"/>
              </a:tabLst>
            </a:pPr>
            <a:r>
              <a:rPr dirty="0" sz="1100" spc="-5">
                <a:latin typeface="Times New Roman"/>
                <a:cs typeface="Times New Roman"/>
              </a:rPr>
              <a:t>where </a:t>
            </a:r>
            <a:r>
              <a:rPr dirty="0" sz="1100" spc="95" i="1">
                <a:latin typeface="Times New Roman"/>
                <a:cs typeface="Times New Roman"/>
              </a:rPr>
              <a:t>χ</a:t>
            </a:r>
            <a:r>
              <a:rPr dirty="0" baseline="27777" sz="1200" spc="142">
                <a:latin typeface="LM Roman 8"/>
                <a:cs typeface="LM Roman 8"/>
              </a:rPr>
              <a:t>2	</a:t>
            </a:r>
            <a:r>
              <a:rPr dirty="0" sz="1100" spc="-5">
                <a:latin typeface="Times New Roman"/>
                <a:cs typeface="Times New Roman"/>
              </a:rPr>
              <a:t>is the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γ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quantile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 the </a:t>
            </a:r>
            <a:r>
              <a:rPr dirty="0" sz="1100" spc="70" i="1">
                <a:latin typeface="Times New Roman"/>
                <a:cs typeface="Times New Roman"/>
              </a:rPr>
              <a:t>χ</a:t>
            </a:r>
            <a:r>
              <a:rPr dirty="0" baseline="27777" sz="1200" spc="104">
                <a:latin typeface="LM Roman 8"/>
                <a:cs typeface="LM Roman 8"/>
              </a:rPr>
              <a:t>2</a:t>
            </a:r>
            <a:r>
              <a:rPr dirty="0" sz="1100" spc="70">
                <a:latin typeface="Latin Modern Math"/>
                <a:cs typeface="Latin Modern Math"/>
              </a:rPr>
              <a:t>(</a:t>
            </a:r>
            <a:r>
              <a:rPr dirty="0" sz="1100" spc="70" i="1">
                <a:latin typeface="Times New Roman"/>
                <a:cs typeface="Times New Roman"/>
              </a:rPr>
              <a:t>ν</a:t>
            </a:r>
            <a:r>
              <a:rPr dirty="0" sz="1100" spc="7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distribution.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69291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Distributional Results and Confidence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Intervals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4327" y="3344092"/>
            <a:ext cx="350520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101</a:t>
            </a:fld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95539"/>
            <a:ext cx="3900804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Exercise: </a:t>
            </a:r>
            <a:r>
              <a:rPr dirty="0" sz="1100" spc="-5">
                <a:latin typeface="Times New Roman"/>
                <a:cs typeface="Times New Roman"/>
              </a:rPr>
              <a:t>Here are 20 residual </a:t>
            </a:r>
            <a:r>
              <a:rPr dirty="0" sz="1100" spc="-20">
                <a:latin typeface="Times New Roman"/>
                <a:cs typeface="Times New Roman"/>
              </a:rPr>
              <a:t>flame </a:t>
            </a:r>
            <a:r>
              <a:rPr dirty="0" sz="1100" spc="-5">
                <a:latin typeface="Times New Roman"/>
                <a:cs typeface="Times New Roman"/>
              </a:rPr>
              <a:t>times (in sec.) of treated  specimens of </a:t>
            </a:r>
            <a:r>
              <a:rPr dirty="0" sz="1100" spc="-10">
                <a:latin typeface="Times New Roman"/>
                <a:cs typeface="Times New Roman"/>
              </a:rPr>
              <a:t>children’s nightwear. (Don’t worry — </a:t>
            </a:r>
            <a:r>
              <a:rPr dirty="0" sz="1100" spc="-5">
                <a:latin typeface="Times New Roman"/>
                <a:cs typeface="Times New Roman"/>
              </a:rPr>
              <a:t>children were not  in the nightwear when the clothing </a:t>
            </a:r>
            <a:r>
              <a:rPr dirty="0" sz="1100" spc="-10">
                <a:latin typeface="Times New Roman"/>
                <a:cs typeface="Times New Roman"/>
              </a:rPr>
              <a:t>was </a:t>
            </a:r>
            <a:r>
              <a:rPr dirty="0" sz="1100" spc="-5">
                <a:latin typeface="Times New Roman"/>
                <a:cs typeface="Times New Roman"/>
              </a:rPr>
              <a:t>set on</a:t>
            </a:r>
            <a:r>
              <a:rPr dirty="0" sz="1100" spc="-15">
                <a:latin typeface="Times New Roman"/>
                <a:cs typeface="Times New Roman"/>
              </a:rPr>
              <a:t> fire.)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2455" y="1570012"/>
          <a:ext cx="1883410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/>
                <a:gridCol w="394335"/>
                <a:gridCol w="394335"/>
                <a:gridCol w="394334"/>
                <a:gridCol w="349884"/>
              </a:tblGrid>
              <a:tr h="191017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9.85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9.93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23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9.75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23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9.77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1230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9.67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5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9.87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9.67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9.94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9.85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9.75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  <a:tr h="215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9.83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9.92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9.74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9.99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9.88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  <a:tr h="191017">
                <a:tc>
                  <a:txBody>
                    <a:bodyPr/>
                    <a:lstStyle/>
                    <a:p>
                      <a:pPr marL="31750">
                        <a:lnSpc>
                          <a:spcPts val="1305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9.95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9.95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305"/>
                        </a:lnSpc>
                        <a:spcBef>
                          <a:spcPts val="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9.93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305"/>
                        </a:lnSpc>
                        <a:spcBef>
                          <a:spcPts val="9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9.92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1305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9.89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7294" y="2477044"/>
            <a:ext cx="2931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Let’s </a:t>
            </a:r>
            <a:r>
              <a:rPr dirty="0" sz="1100" spc="-5">
                <a:latin typeface="Times New Roman"/>
                <a:cs typeface="Times New Roman"/>
              </a:rPr>
              <a:t>get a </a:t>
            </a:r>
            <a:r>
              <a:rPr dirty="0" sz="1100" spc="-10">
                <a:latin typeface="Times New Roman"/>
                <a:cs typeface="Times New Roman"/>
              </a:rPr>
              <a:t>95% </a:t>
            </a:r>
            <a:r>
              <a:rPr dirty="0" sz="1100" spc="-5">
                <a:latin typeface="Times New Roman"/>
                <a:cs typeface="Times New Roman"/>
              </a:rPr>
              <a:t>CI for the mean residual </a:t>
            </a:r>
            <a:r>
              <a:rPr dirty="0" sz="1100" spc="-20">
                <a:latin typeface="Times New Roman"/>
                <a:cs typeface="Times New Roman"/>
              </a:rPr>
              <a:t>flame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time.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69291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Distributional Results and Confidence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Intervals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75130"/>
            <a:ext cx="1579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After a little algebra,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7909" y="951368"/>
            <a:ext cx="185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5151" sz="1650" spc="-277" i="1">
                <a:latin typeface="Times New Roman"/>
                <a:cs typeface="Times New Roman"/>
              </a:rPr>
              <a:t>X</a:t>
            </a:r>
            <a:r>
              <a:rPr dirty="0" sz="1100" spc="-18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938" y="986382"/>
            <a:ext cx="1938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64540" algn="l"/>
                <a:tab pos="1147445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9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8525	</a:t>
            </a:r>
            <a:r>
              <a:rPr dirty="0" sz="1100" spc="-5">
                <a:latin typeface="Times New Roman"/>
                <a:cs typeface="Times New Roman"/>
              </a:rPr>
              <a:t>and	</a:t>
            </a:r>
            <a:r>
              <a:rPr dirty="0" sz="1100" spc="114" i="1">
                <a:latin typeface="Times New Roman"/>
                <a:cs typeface="Times New Roman"/>
              </a:rPr>
              <a:t>S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6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0965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94" y="1263622"/>
            <a:ext cx="3880485" cy="72199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dirty="0" sz="1100" spc="-10">
                <a:latin typeface="Times New Roman"/>
                <a:cs typeface="Times New Roman"/>
              </a:rPr>
              <a:t>Further, </a:t>
            </a:r>
            <a:r>
              <a:rPr dirty="0" sz="1100" spc="-5">
                <a:latin typeface="Times New Roman"/>
                <a:cs typeface="Times New Roman"/>
              </a:rPr>
              <a:t>you can use the Excel function </a:t>
            </a:r>
            <a:r>
              <a:rPr dirty="0" sz="1100" spc="-10">
                <a:latin typeface="Courier New"/>
                <a:cs typeface="Courier New"/>
              </a:rPr>
              <a:t>t.inv(0.975,19)</a:t>
            </a:r>
            <a:r>
              <a:rPr dirty="0" sz="1100" spc="-380">
                <a:latin typeface="Courier New"/>
                <a:cs typeface="Courier New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 get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60"/>
              </a:spcBef>
            </a:pPr>
            <a:r>
              <a:rPr dirty="0" baseline="10101" sz="1650" spc="135" i="1">
                <a:latin typeface="Times New Roman"/>
                <a:cs typeface="Times New Roman"/>
              </a:rPr>
              <a:t>t</a:t>
            </a:r>
            <a:r>
              <a:rPr dirty="0" sz="800" spc="90" i="1">
                <a:latin typeface="Times New Roman"/>
                <a:cs typeface="Times New Roman"/>
              </a:rPr>
              <a:t>α/</a:t>
            </a:r>
            <a:r>
              <a:rPr dirty="0" sz="800" spc="90">
                <a:latin typeface="LM Roman 8"/>
                <a:cs typeface="LM Roman 8"/>
              </a:rPr>
              <a:t>2</a:t>
            </a:r>
            <a:r>
              <a:rPr dirty="0" sz="800" spc="90" i="1">
                <a:latin typeface="Times New Roman"/>
                <a:cs typeface="Times New Roman"/>
              </a:rPr>
              <a:t>,n</a:t>
            </a:r>
            <a:r>
              <a:rPr dirty="0" sz="800" spc="90" i="1">
                <a:latin typeface="Arial"/>
                <a:cs typeface="Arial"/>
              </a:rPr>
              <a:t>−</a:t>
            </a:r>
            <a:r>
              <a:rPr dirty="0" sz="800" spc="90">
                <a:latin typeface="LM Roman 8"/>
                <a:cs typeface="LM Roman 8"/>
              </a:rPr>
              <a:t>1 </a:t>
            </a:r>
            <a:r>
              <a:rPr dirty="0" baseline="10101" sz="1650" spc="-15">
                <a:latin typeface="Latin Modern Math"/>
                <a:cs typeface="Latin Modern Math"/>
              </a:rPr>
              <a:t>= </a:t>
            </a:r>
            <a:r>
              <a:rPr dirty="0" baseline="10101" sz="1650" spc="22" i="1">
                <a:latin typeface="Times New Roman"/>
                <a:cs typeface="Times New Roman"/>
              </a:rPr>
              <a:t>t</a:t>
            </a:r>
            <a:r>
              <a:rPr dirty="0" baseline="3472" sz="1200" spc="22">
                <a:latin typeface="LM Roman 8"/>
                <a:cs typeface="LM Roman 8"/>
              </a:rPr>
              <a:t>0</a:t>
            </a:r>
            <a:r>
              <a:rPr dirty="0" baseline="3472" sz="1200" spc="22" i="1">
                <a:latin typeface="Times New Roman"/>
                <a:cs typeface="Times New Roman"/>
              </a:rPr>
              <a:t>.</a:t>
            </a:r>
            <a:r>
              <a:rPr dirty="0" baseline="3472" sz="1200" spc="22">
                <a:latin typeface="LM Roman 8"/>
                <a:cs typeface="LM Roman 8"/>
              </a:rPr>
              <a:t>025</a:t>
            </a:r>
            <a:r>
              <a:rPr dirty="0" baseline="3472" sz="1200" spc="22" i="1">
                <a:latin typeface="Times New Roman"/>
                <a:cs typeface="Times New Roman"/>
              </a:rPr>
              <a:t>,</a:t>
            </a:r>
            <a:r>
              <a:rPr dirty="0" baseline="3472" sz="1200" spc="22">
                <a:latin typeface="LM Roman 8"/>
                <a:cs typeface="LM Roman 8"/>
              </a:rPr>
              <a:t>19 </a:t>
            </a:r>
            <a:r>
              <a:rPr dirty="0" baseline="10101" sz="1650" spc="-15">
                <a:latin typeface="Latin Modern Math"/>
                <a:cs typeface="Latin Modern Math"/>
              </a:rPr>
              <a:t>=</a:t>
            </a:r>
            <a:r>
              <a:rPr dirty="0" baseline="10101" sz="1650" spc="-150">
                <a:latin typeface="Latin Modern Math"/>
                <a:cs typeface="Latin Modern Math"/>
              </a:rPr>
              <a:t> </a:t>
            </a:r>
            <a:r>
              <a:rPr dirty="0" baseline="10101" sz="1650">
                <a:latin typeface="Latin Modern Math"/>
                <a:cs typeface="Latin Modern Math"/>
              </a:rPr>
              <a:t>2</a:t>
            </a:r>
            <a:r>
              <a:rPr dirty="0" baseline="10101" sz="1650" i="1">
                <a:latin typeface="Times New Roman"/>
                <a:cs typeface="Times New Roman"/>
              </a:rPr>
              <a:t>.</a:t>
            </a:r>
            <a:r>
              <a:rPr dirty="0" baseline="10101" sz="1650">
                <a:latin typeface="Latin Modern Math"/>
                <a:cs typeface="Latin Modern Math"/>
              </a:rPr>
              <a:t>093</a:t>
            </a:r>
            <a:r>
              <a:rPr dirty="0" baseline="10101" sz="1650">
                <a:latin typeface="Times New Roman"/>
                <a:cs typeface="Times New Roman"/>
              </a:rPr>
              <a:t>.</a:t>
            </a:r>
            <a:endParaRPr baseline="10101" sz="1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dirty="0" sz="1100" spc="-5">
                <a:latin typeface="Times New Roman"/>
                <a:cs typeface="Times New Roman"/>
              </a:rPr>
              <a:t>Then the half-length of the CI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47" y="2201277"/>
            <a:ext cx="9239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10101" sz="1650" spc="165" i="1">
                <a:latin typeface="Times New Roman"/>
                <a:cs typeface="Times New Roman"/>
              </a:rPr>
              <a:t>H </a:t>
            </a:r>
            <a:r>
              <a:rPr dirty="0" baseline="10101" sz="1650" spc="-15">
                <a:latin typeface="Latin Modern Math"/>
                <a:cs typeface="Latin Modern Math"/>
              </a:rPr>
              <a:t>=</a:t>
            </a:r>
            <a:r>
              <a:rPr dirty="0" baseline="10101" sz="1650" spc="165">
                <a:latin typeface="Latin Modern Math"/>
                <a:cs typeface="Latin Modern Math"/>
              </a:rPr>
              <a:t> </a:t>
            </a:r>
            <a:r>
              <a:rPr dirty="0" baseline="10101" sz="1650" spc="135" i="1">
                <a:latin typeface="Times New Roman"/>
                <a:cs typeface="Times New Roman"/>
              </a:rPr>
              <a:t>t</a:t>
            </a:r>
            <a:r>
              <a:rPr dirty="0" sz="800" spc="90" i="1">
                <a:latin typeface="Times New Roman"/>
                <a:cs typeface="Times New Roman"/>
              </a:rPr>
              <a:t>α/</a:t>
            </a:r>
            <a:r>
              <a:rPr dirty="0" sz="800" spc="90">
                <a:latin typeface="LM Roman 8"/>
                <a:cs typeface="LM Roman 8"/>
              </a:rPr>
              <a:t>2</a:t>
            </a:r>
            <a:r>
              <a:rPr dirty="0" sz="800" spc="90" i="1">
                <a:latin typeface="Times New Roman"/>
                <a:cs typeface="Times New Roman"/>
              </a:rPr>
              <a:t>,n</a:t>
            </a:r>
            <a:r>
              <a:rPr dirty="0" sz="800" spc="90" i="1">
                <a:latin typeface="Arial"/>
                <a:cs typeface="Arial"/>
              </a:rPr>
              <a:t>−</a:t>
            </a:r>
            <a:r>
              <a:rPr dirty="0" sz="800" spc="90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603" y="2047188"/>
            <a:ext cx="164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20" b="0">
                <a:latin typeface="Tuffy"/>
                <a:cs typeface="Tuffy"/>
              </a:rPr>
              <a:t>√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0847" y="2195652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 h="0">
                <a:moveTo>
                  <a:pt x="0" y="0"/>
                </a:moveTo>
                <a:lnTo>
                  <a:pt x="30547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81086" y="217037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8147" y="2173083"/>
            <a:ext cx="515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14" i="1">
                <a:latin typeface="Times New Roman"/>
                <a:cs typeface="Times New Roman"/>
              </a:rPr>
              <a:t>S </a:t>
            </a:r>
            <a:r>
              <a:rPr dirty="0" sz="1100" spc="170" i="1">
                <a:latin typeface="Times New Roman"/>
                <a:cs typeface="Times New Roman"/>
              </a:rPr>
              <a:t>/n</a:t>
            </a:r>
            <a:r>
              <a:rPr dirty="0" sz="1100" spc="39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0493" y="2079357"/>
            <a:ext cx="941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(2</a:t>
            </a:r>
            <a:r>
              <a:rPr dirty="0" u="sng" sz="11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093)(0</a:t>
            </a:r>
            <a:r>
              <a:rPr dirty="0" u="sng" sz="11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0965)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29623" y="2317394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76067" y="2283535"/>
            <a:ext cx="330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45454" sz="1650" spc="97" i="1">
                <a:latin typeface="DejaVu Sans"/>
                <a:cs typeface="DejaVu Sans"/>
              </a:rPr>
              <a:t>√</a:t>
            </a:r>
            <a:r>
              <a:rPr dirty="0" sz="1100" spc="65">
                <a:latin typeface="Latin Modern Math"/>
                <a:cs typeface="Latin Modern Math"/>
              </a:rPr>
              <a:t>20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4327" y="3344092"/>
            <a:ext cx="350520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101</a:t>
            </a:fld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8594" y="2173083"/>
            <a:ext cx="633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180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0451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194" y="2658883"/>
            <a:ext cx="3375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233420" algn="l"/>
              </a:tabLst>
            </a:pPr>
            <a:r>
              <a:rPr dirty="0" sz="1100" spc="-5">
                <a:latin typeface="Times New Roman"/>
                <a:cs typeface="Times New Roman"/>
              </a:rPr>
              <a:t>Thus, the CI is </a:t>
            </a:r>
            <a:r>
              <a:rPr dirty="0" sz="1100" spc="20" i="1">
                <a:latin typeface="Times New Roman"/>
                <a:cs typeface="Times New Roman"/>
              </a:rPr>
              <a:t>µ </a:t>
            </a:r>
            <a:r>
              <a:rPr dirty="0" sz="1100" spc="-235" i="1">
                <a:latin typeface="DejaVu Sans"/>
                <a:cs typeface="DejaVu Sans"/>
              </a:rPr>
              <a:t>∈   </a:t>
            </a:r>
            <a:r>
              <a:rPr dirty="0" sz="1100" spc="-185" i="1">
                <a:latin typeface="Times New Roman"/>
                <a:cs typeface="Times New Roman"/>
              </a:rPr>
              <a:t>X</a:t>
            </a:r>
            <a:r>
              <a:rPr dirty="0" baseline="15151" sz="1650" spc="-277">
                <a:latin typeface="Latin Modern Math"/>
                <a:cs typeface="Latin Modern Math"/>
              </a:rPr>
              <a:t>¯  </a:t>
            </a:r>
            <a:r>
              <a:rPr dirty="0" sz="1100" spc="-75" i="1">
                <a:latin typeface="DejaVu Sans"/>
                <a:cs typeface="DejaVu Sans"/>
              </a:rPr>
              <a:t>± </a:t>
            </a:r>
            <a:r>
              <a:rPr dirty="0" sz="1100" spc="95" i="1">
                <a:latin typeface="Times New Roman"/>
                <a:cs typeface="Times New Roman"/>
              </a:rPr>
              <a:t>H</a:t>
            </a:r>
            <a:r>
              <a:rPr dirty="0" sz="1100" spc="95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or </a:t>
            </a:r>
            <a:r>
              <a:rPr dirty="0" sz="1100" spc="-5">
                <a:latin typeface="Latin Modern Math"/>
                <a:cs typeface="Latin Modern Math"/>
              </a:rPr>
              <a:t>9</a:t>
            </a:r>
            <a:r>
              <a:rPr dirty="0" sz="1100" spc="-5" i="1">
                <a:latin typeface="Times New Roman"/>
                <a:cs typeface="Times New Roman"/>
              </a:rPr>
              <a:t>.</a:t>
            </a:r>
            <a:r>
              <a:rPr dirty="0" sz="1100" spc="-5">
                <a:latin typeface="Latin Modern Math"/>
                <a:cs typeface="Latin Modern Math"/>
              </a:rPr>
              <a:t>8074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20" i="1">
                <a:latin typeface="Times New Roman"/>
                <a:cs typeface="Times New Roman"/>
              </a:rPr>
              <a:t>µ</a:t>
            </a:r>
            <a:r>
              <a:rPr dirty="0" sz="1100" spc="-11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45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9</a:t>
            </a:r>
            <a:r>
              <a:rPr dirty="0" sz="1100" spc="-5" i="1">
                <a:latin typeface="Times New Roman"/>
                <a:cs typeface="Times New Roman"/>
              </a:rPr>
              <a:t>.</a:t>
            </a:r>
            <a:r>
              <a:rPr dirty="0" sz="1100" spc="-5">
                <a:latin typeface="Latin Modern Math"/>
                <a:cs typeface="Latin Modern Math"/>
              </a:rPr>
              <a:t>8976</a:t>
            </a:r>
            <a:r>
              <a:rPr dirty="0" sz="1100" spc="-5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894" y="660094"/>
            <a:ext cx="3964304" cy="708025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pc="-20" b="1">
                <a:latin typeface="Arial"/>
                <a:cs typeface="Arial"/>
              </a:rPr>
              <a:t>Newton’s </a:t>
            </a:r>
            <a:r>
              <a:rPr dirty="0" spc="-5" b="1">
                <a:latin typeface="Arial"/>
                <a:cs typeface="Arial"/>
              </a:rPr>
              <a:t>Method: </a:t>
            </a:r>
            <a:r>
              <a:rPr dirty="0" spc="-5"/>
              <a:t>Suppose you can </a:t>
            </a:r>
            <a:r>
              <a:rPr dirty="0" spc="-20"/>
              <a:t>find </a:t>
            </a:r>
            <a:r>
              <a:rPr dirty="0" spc="-5"/>
              <a:t>a reasonable </a:t>
            </a:r>
            <a:r>
              <a:rPr dirty="0" spc="-15"/>
              <a:t>first </a:t>
            </a:r>
            <a:r>
              <a:rPr dirty="0" spc="-5"/>
              <a:t>guess  for the zero, </a:t>
            </a:r>
            <a:r>
              <a:rPr dirty="0" spc="-25"/>
              <a:t>say, </a:t>
            </a:r>
            <a:r>
              <a:rPr dirty="0" spc="80" i="1">
                <a:latin typeface="Times New Roman"/>
                <a:cs typeface="Times New Roman"/>
              </a:rPr>
              <a:t>x</a:t>
            </a:r>
            <a:r>
              <a:rPr dirty="0" baseline="-10416" sz="1200" spc="120" i="1">
                <a:latin typeface="Times New Roman"/>
                <a:cs typeface="Times New Roman"/>
              </a:rPr>
              <a:t>i</a:t>
            </a:r>
            <a:r>
              <a:rPr dirty="0" sz="1100" spc="80"/>
              <a:t>, </a:t>
            </a:r>
            <a:r>
              <a:rPr dirty="0" sz="1100" spc="-5"/>
              <a:t>where </a:t>
            </a:r>
            <a:r>
              <a:rPr dirty="0" sz="1100" spc="-10"/>
              <a:t>we </a:t>
            </a:r>
            <a:r>
              <a:rPr dirty="0" sz="1100" spc="-5"/>
              <a:t>start </a:t>
            </a:r>
            <a:r>
              <a:rPr dirty="0" sz="1100" spc="-15"/>
              <a:t>off </a:t>
            </a:r>
            <a:r>
              <a:rPr dirty="0" sz="1100" spc="-5"/>
              <a:t>at iteration </a:t>
            </a:r>
            <a:r>
              <a:rPr dirty="0" sz="1100" spc="65" i="1">
                <a:latin typeface="Times New Roman"/>
                <a:cs typeface="Times New Roman"/>
              </a:rPr>
              <a:t>i </a:t>
            </a:r>
            <a:r>
              <a:rPr dirty="0" sz="1100" spc="-10">
                <a:latin typeface="Latin Modern Math"/>
                <a:cs typeface="Latin Modern Math"/>
              </a:rPr>
              <a:t>= 0</a:t>
            </a:r>
            <a:r>
              <a:rPr dirty="0" sz="1100" spc="-10"/>
              <a:t>. </a:t>
            </a:r>
            <a:r>
              <a:rPr dirty="0" sz="1100" spc="-5"/>
              <a:t>If </a:t>
            </a: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-5"/>
              <a:t>has</a:t>
            </a:r>
            <a:r>
              <a:rPr dirty="0" sz="1100" spc="-195"/>
              <a:t> </a:t>
            </a:r>
            <a:r>
              <a:rPr dirty="0" sz="1100" spc="-5"/>
              <a:t>a  nice, </a:t>
            </a:r>
            <a:r>
              <a:rPr dirty="0" sz="1100" spc="-10"/>
              <a:t>well-behaved </a:t>
            </a:r>
            <a:r>
              <a:rPr dirty="0" sz="1100" spc="-15"/>
              <a:t>derivative </a:t>
            </a:r>
            <a:r>
              <a:rPr dirty="0" sz="1100" spc="-5"/>
              <a:t>(which </a:t>
            </a:r>
            <a:r>
              <a:rPr dirty="0" sz="1100" spc="-10"/>
              <a:t>doesn’t </a:t>
            </a:r>
            <a:r>
              <a:rPr dirty="0" sz="1100" spc="-5"/>
              <a:t>happen to be too </a:t>
            </a:r>
            <a:r>
              <a:rPr dirty="0" sz="1100" spc="-20"/>
              <a:t>flat  </a:t>
            </a:r>
            <a:r>
              <a:rPr dirty="0" sz="1100" spc="-5"/>
              <a:t>near the zero of </a:t>
            </a:r>
            <a:r>
              <a:rPr dirty="0" sz="1100" spc="20" i="1">
                <a:latin typeface="Times New Roman"/>
                <a:cs typeface="Times New Roman"/>
              </a:rPr>
              <a:t>g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x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/>
              <a:t>), </a:t>
            </a:r>
            <a:r>
              <a:rPr dirty="0" sz="1100" spc="-5"/>
              <a:t>then iterate your guess as</a:t>
            </a:r>
            <a:r>
              <a:rPr dirty="0" sz="1100" spc="-40"/>
              <a:t> </a:t>
            </a:r>
            <a:r>
              <a:rPr dirty="0" sz="1100" spc="-10"/>
              <a:t>follows: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6905" y="1560422"/>
            <a:ext cx="85851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baseline="-10416" sz="1200" spc="67" i="1">
                <a:latin typeface="Times New Roman"/>
                <a:cs typeface="Times New Roman"/>
              </a:rPr>
              <a:t>i</a:t>
            </a:r>
            <a:r>
              <a:rPr dirty="0" baseline="-10416" sz="1200" spc="67">
                <a:latin typeface="LM Roman 8"/>
                <a:cs typeface="LM Roman 8"/>
              </a:rPr>
              <a:t>+1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 i="1">
                <a:latin typeface="Times New Roman"/>
                <a:cs typeface="Times New Roman"/>
              </a:rPr>
              <a:t>i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2049" y="1524798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7935" y="1466696"/>
            <a:ext cx="326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1100" spc="-15" i="1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4793" y="1655456"/>
            <a:ext cx="412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55" i="1">
                <a:latin typeface="Times New Roman"/>
                <a:cs typeface="Times New Roman"/>
              </a:rPr>
              <a:t>g</a:t>
            </a:r>
            <a:r>
              <a:rPr dirty="0" baseline="20833" sz="1200" spc="82" i="1">
                <a:latin typeface="Arial"/>
                <a:cs typeface="Arial"/>
              </a:rPr>
              <a:t>j</a:t>
            </a:r>
            <a:r>
              <a:rPr dirty="0" sz="1100" spc="55">
                <a:latin typeface="Latin Modern Math"/>
                <a:cs typeface="Latin Modern Math"/>
              </a:rPr>
              <a:t>(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baseline="-10416" sz="1200" spc="82" i="1">
                <a:latin typeface="Times New Roman"/>
                <a:cs typeface="Times New Roman"/>
              </a:rPr>
              <a:t>i</a:t>
            </a:r>
            <a:r>
              <a:rPr dirty="0" sz="1100" spc="5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1805" y="1560422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194" y="1935859"/>
            <a:ext cx="3779520" cy="687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imes New Roman"/>
                <a:cs typeface="Times New Roman"/>
              </a:rPr>
              <a:t>Keep </a:t>
            </a:r>
            <a:r>
              <a:rPr dirty="0" sz="1100" spc="-5">
                <a:latin typeface="Times New Roman"/>
                <a:cs typeface="Times New Roman"/>
              </a:rPr>
              <a:t>going until things appear to </a:t>
            </a:r>
            <a:r>
              <a:rPr dirty="0" sz="1100" spc="-15">
                <a:latin typeface="Times New Roman"/>
                <a:cs typeface="Times New Roman"/>
              </a:rPr>
              <a:t>converge.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 marR="43180">
              <a:lnSpc>
                <a:spcPct val="102699"/>
              </a:lnSpc>
            </a:pPr>
            <a:r>
              <a:rPr dirty="0" sz="1100" spc="-5">
                <a:latin typeface="Times New Roman"/>
                <a:cs typeface="Times New Roman"/>
              </a:rPr>
              <a:t>This </a:t>
            </a:r>
            <a:r>
              <a:rPr dirty="0" sz="1100" spc="-10">
                <a:latin typeface="Times New Roman"/>
                <a:cs typeface="Times New Roman"/>
              </a:rPr>
              <a:t>makes </a:t>
            </a:r>
            <a:r>
              <a:rPr dirty="0" sz="1100" spc="-5">
                <a:latin typeface="Times New Roman"/>
                <a:cs typeface="Times New Roman"/>
              </a:rPr>
              <a:t>sense since for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 i="1">
                <a:latin typeface="Times New Roman"/>
                <a:cs typeface="Times New Roman"/>
              </a:rPr>
              <a:t>i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baseline="-10416" sz="1200" spc="67" i="1">
                <a:latin typeface="Times New Roman"/>
                <a:cs typeface="Times New Roman"/>
              </a:rPr>
              <a:t>i</a:t>
            </a:r>
            <a:r>
              <a:rPr dirty="0" baseline="-10416" sz="1200" spc="67">
                <a:latin typeface="LM Roman 8"/>
                <a:cs typeface="LM Roman 8"/>
              </a:rPr>
              <a:t>+1 </a:t>
            </a:r>
            <a:r>
              <a:rPr dirty="0" sz="1100" spc="-5">
                <a:latin typeface="Times New Roman"/>
                <a:cs typeface="Times New Roman"/>
              </a:rPr>
              <a:t>close to each other and the  zero </a:t>
            </a:r>
            <a:r>
              <a:rPr dirty="0" sz="1100" spc="80" i="1">
                <a:latin typeface="Times New Roman"/>
                <a:cs typeface="Times New Roman"/>
              </a:rPr>
              <a:t>x</a:t>
            </a:r>
            <a:r>
              <a:rPr dirty="0" baseline="27777" sz="1200" spc="120" i="1">
                <a:latin typeface="Times New Roman"/>
                <a:cs typeface="Times New Roman"/>
              </a:rPr>
              <a:t>y</a:t>
            </a:r>
            <a:r>
              <a:rPr dirty="0" sz="1100" spc="80">
                <a:latin typeface="Times New Roman"/>
                <a:cs typeface="Times New Roman"/>
              </a:rPr>
              <a:t>,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have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4680" y="2642271"/>
            <a:ext cx="546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0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3247" y="2720249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3636" y="2662147"/>
            <a:ext cx="546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 i="1">
                <a:latin typeface="Times New Roman"/>
                <a:cs typeface="Times New Roman"/>
              </a:rPr>
              <a:t>g </a:t>
            </a:r>
            <a:r>
              <a:rPr dirty="0" sz="1100" spc="65">
                <a:latin typeface="Latin Modern Math"/>
                <a:cs typeface="Latin Modern Math"/>
              </a:rPr>
              <a:t>(</a:t>
            </a:r>
            <a:r>
              <a:rPr dirty="0" sz="1100" spc="65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220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≈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1545" y="2568421"/>
            <a:ext cx="8648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50" i="1">
                <a:latin typeface="Times New Roman"/>
                <a:cs typeface="Times New Roman"/>
              </a:rPr>
              <a:t>g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baseline="27777" sz="1200" spc="75" i="1">
                <a:latin typeface="Times New Roman"/>
                <a:cs typeface="Times New Roman"/>
              </a:rPr>
              <a:t>y</a:t>
            </a:r>
            <a:r>
              <a:rPr dirty="0" sz="1100" spc="50">
                <a:latin typeface="Latin Modern Math"/>
                <a:cs typeface="Latin Modern Math"/>
              </a:rPr>
              <a:t>)</a:t>
            </a:r>
            <a:r>
              <a:rPr dirty="0" sz="1100" spc="-220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50" i="1">
                <a:latin typeface="Times New Roman"/>
                <a:cs typeface="Times New Roman"/>
              </a:rPr>
              <a:t>g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baseline="-10416" sz="1200" spc="75" i="1">
                <a:latin typeface="Times New Roman"/>
                <a:cs typeface="Times New Roman"/>
              </a:rPr>
              <a:t>i</a:t>
            </a:r>
            <a:r>
              <a:rPr dirty="0" sz="1100" spc="5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89645" y="2778760"/>
            <a:ext cx="788670" cy="0"/>
          </a:xfrm>
          <a:custGeom>
            <a:avLst/>
            <a:gdLst/>
            <a:ahLst/>
            <a:cxnLst/>
            <a:rect l="l" t="t" r="r" b="b"/>
            <a:pathLst>
              <a:path w="788669" h="0">
                <a:moveTo>
                  <a:pt x="0" y="0"/>
                </a:moveTo>
                <a:lnTo>
                  <a:pt x="78836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30348" y="2757181"/>
            <a:ext cx="46418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20833" sz="1200" spc="150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80" i="1">
                <a:latin typeface="DejaVu Sans"/>
                <a:cs typeface="DejaVu Sans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743555" y="2815283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0486" y="2662147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894" y="642771"/>
            <a:ext cx="3529329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pc="-10" b="1">
                <a:latin typeface="Arial"/>
                <a:cs typeface="Arial"/>
              </a:rPr>
              <a:t>Exercise: </a:t>
            </a:r>
            <a:r>
              <a:rPr dirty="0" spc="-20"/>
              <a:t>Try </a:t>
            </a:r>
            <a:r>
              <a:rPr dirty="0" spc="-10"/>
              <a:t>Newton </a:t>
            </a:r>
            <a:r>
              <a:rPr dirty="0" spc="-5"/>
              <a:t>out for </a:t>
            </a:r>
            <a:r>
              <a:rPr dirty="0" spc="30" i="1">
                <a:latin typeface="Times New Roman"/>
                <a:cs typeface="Times New Roman"/>
              </a:rPr>
              <a:t>g</a:t>
            </a:r>
            <a:r>
              <a:rPr dirty="0" spc="30">
                <a:latin typeface="Latin Modern Math"/>
                <a:cs typeface="Latin Modern Math"/>
              </a:rPr>
              <a:t>(</a:t>
            </a:r>
            <a:r>
              <a:rPr dirty="0" spc="30" i="1">
                <a:latin typeface="Times New Roman"/>
                <a:cs typeface="Times New Roman"/>
              </a:rPr>
              <a:t>x</a:t>
            </a:r>
            <a:r>
              <a:rPr dirty="0" spc="30">
                <a:latin typeface="Latin Modern Math"/>
                <a:cs typeface="Latin Modern Math"/>
              </a:rPr>
              <a:t>) </a:t>
            </a:r>
            <a:r>
              <a:rPr dirty="0" spc="-10">
                <a:latin typeface="Latin Modern Math"/>
                <a:cs typeface="Latin Modern Math"/>
              </a:rPr>
              <a:t>= </a:t>
            </a:r>
            <a:r>
              <a:rPr dirty="0" spc="65" i="1">
                <a:latin typeface="Times New Roman"/>
                <a:cs typeface="Times New Roman"/>
              </a:rPr>
              <a:t>x</a:t>
            </a:r>
            <a:r>
              <a:rPr dirty="0" baseline="27777" sz="1200" spc="97">
                <a:latin typeface="LM Roman 8"/>
                <a:cs typeface="LM Roman 8"/>
              </a:rPr>
              <a:t>2</a:t>
            </a:r>
            <a:r>
              <a:rPr dirty="0" baseline="27777" sz="1200" spc="-217">
                <a:latin typeface="LM Roman 8"/>
                <a:cs typeface="LM Roman 8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10">
                <a:latin typeface="Latin Modern Math"/>
                <a:cs typeface="Latin Modern Math"/>
              </a:rPr>
              <a:t>2</a:t>
            </a:r>
            <a:r>
              <a:rPr dirty="0" sz="1100" spc="-10"/>
              <a:t>, </a:t>
            </a:r>
            <a:r>
              <a:rPr dirty="0" sz="1100" spc="-5"/>
              <a:t>noting that the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814843"/>
            <a:ext cx="1203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iteration step is to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8171" y="1205901"/>
            <a:ext cx="85851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baseline="-10416" sz="1200" spc="67" i="1">
                <a:latin typeface="Times New Roman"/>
                <a:cs typeface="Times New Roman"/>
              </a:rPr>
              <a:t>i</a:t>
            </a:r>
            <a:r>
              <a:rPr dirty="0" baseline="-10416" sz="1200" spc="67">
                <a:latin typeface="LM Roman 8"/>
                <a:cs typeface="LM Roman 8"/>
              </a:rPr>
              <a:t>+1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 i="1">
                <a:latin typeface="Times New Roman"/>
                <a:cs typeface="Times New Roman"/>
              </a:rPr>
              <a:t>i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0643" y="109922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0643" y="1188312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34158" y="132251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78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89302" y="1300935"/>
            <a:ext cx="261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Latin Modern Math"/>
                <a:cs typeface="Latin Modern Math"/>
              </a:rPr>
              <a:t>2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 i="1">
                <a:latin typeface="Times New Roman"/>
                <a:cs typeface="Times New Roman"/>
              </a:rPr>
              <a:t>i</a:t>
            </a:r>
            <a:endParaRPr baseline="-10416"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6058" y="1112175"/>
            <a:ext cx="862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07390" algn="l"/>
              </a:tabLst>
            </a:pP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44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2	</a:t>
            </a:r>
            <a:r>
              <a:rPr dirty="0" u="sng" sz="110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baseline="-10416" sz="1200" spc="1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endParaRPr baseline="-10416"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9655" y="1112175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25927" y="1322514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 h="0">
                <a:moveTo>
                  <a:pt x="0" y="0"/>
                </a:moveTo>
                <a:lnTo>
                  <a:pt x="12212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92437" y="1300935"/>
            <a:ext cx="500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33375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2	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 i="1">
                <a:latin typeface="Times New Roman"/>
                <a:cs typeface="Times New Roman"/>
              </a:rPr>
              <a:t>i</a:t>
            </a:r>
            <a:endParaRPr baseline="-10416"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1498" y="1205901"/>
            <a:ext cx="723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0365" algn="l"/>
                <a:tab pos="671195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">
                <a:latin typeface="Latin Modern Math"/>
                <a:cs typeface="Latin Modern Math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0">
                <a:latin typeface="Latin Modern Math"/>
                <a:cs typeface="Latin Modern Math"/>
              </a:rPr>
              <a:t>	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894" y="1567483"/>
            <a:ext cx="2521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Let’s </a:t>
            </a:r>
            <a:r>
              <a:rPr dirty="0" sz="1100" spc="-5">
                <a:latin typeface="Times New Roman"/>
                <a:cs typeface="Times New Roman"/>
              </a:rPr>
              <a:t>start with a bad guess of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>
                <a:latin typeface="LM Roman 8"/>
                <a:cs typeface="LM Roman 8"/>
              </a:rPr>
              <a:t>1 </a:t>
            </a:r>
            <a:r>
              <a:rPr dirty="0" sz="1100" spc="-10">
                <a:latin typeface="Latin Modern Math"/>
                <a:cs typeface="Latin Modern Math"/>
              </a:rPr>
              <a:t>= 1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9936" y="199043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0752" y="1932316"/>
            <a:ext cx="399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8130" algn="l"/>
              </a:tabLst>
            </a:pP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130" i="1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07717" y="2048929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 h="0">
                <a:moveTo>
                  <a:pt x="0" y="0"/>
                </a:moveTo>
                <a:lnTo>
                  <a:pt x="13928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39060" y="2048929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326360" y="2027363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19936" y="233987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3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0752" y="2281757"/>
            <a:ext cx="399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8130" algn="l"/>
              </a:tabLst>
            </a:pP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130" i="1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80233" y="2376791"/>
            <a:ext cx="525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5280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2</a:t>
            </a:r>
            <a:r>
              <a:rPr dirty="0" sz="1100" spc="-5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5">
                <a:latin typeface="Latin Modern Math"/>
                <a:cs typeface="Latin Modern Math"/>
              </a:rPr>
              <a:t>5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26449" y="2188030"/>
            <a:ext cx="1440815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2090">
              <a:lnSpc>
                <a:spcPts val="1030"/>
              </a:lnSpc>
              <a:spcBef>
                <a:spcPts val="90"/>
              </a:spcBef>
              <a:tabLst>
                <a:tab pos="58864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5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ts val="1030"/>
              </a:lnSpc>
              <a:tabLst>
                <a:tab pos="434975" algn="l"/>
                <a:tab pos="857885" algn="l"/>
              </a:tabLst>
            </a:pPr>
            <a:r>
              <a:rPr dirty="0" sz="1100" spc="-75" i="1">
                <a:latin typeface="DejaVu Sans"/>
                <a:cs typeface="DejaVu Sans"/>
              </a:rPr>
              <a:t>≈	</a:t>
            </a:r>
            <a:r>
              <a:rPr dirty="0" sz="1100" spc="-10">
                <a:latin typeface="Latin Modern Math"/>
                <a:cs typeface="Latin Modern Math"/>
              </a:rPr>
              <a:t>+	=</a:t>
            </a:r>
            <a:r>
              <a:rPr dirty="0" sz="1100" spc="18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5" i="1">
                <a:latin typeface="Times New Roman"/>
                <a:cs typeface="Times New Roman"/>
              </a:rPr>
              <a:t>.</a:t>
            </a:r>
            <a:r>
              <a:rPr dirty="0" sz="1100" spc="-5">
                <a:latin typeface="Latin Modern Math"/>
                <a:cs typeface="Latin Modern Math"/>
              </a:rPr>
              <a:t>4167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7929" y="1932316"/>
            <a:ext cx="1621155" cy="986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ts val="1035"/>
              </a:lnSpc>
              <a:spcBef>
                <a:spcPts val="90"/>
              </a:spcBef>
              <a:tabLst>
                <a:tab pos="621030" algn="l"/>
              </a:tabLst>
            </a:pPr>
            <a:r>
              <a:rPr dirty="0" u="sng" baseline="37878" sz="1650" spc="9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baseline="38194" sz="1200" spc="97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1</a:t>
            </a:r>
            <a:r>
              <a:rPr dirty="0" baseline="38194" sz="1200" spc="187">
                <a:latin typeface="LM Roman 8"/>
                <a:cs typeface="LM Roman 8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270">
                <a:latin typeface="Latin Modern Math"/>
                <a:cs typeface="Latin Modern Math"/>
              </a:rPr>
              <a:t> </a:t>
            </a:r>
            <a:r>
              <a:rPr dirty="0" baseline="37878" sz="1650" spc="-7">
                <a:latin typeface="Latin Modern Math"/>
                <a:cs typeface="Latin Modern Math"/>
              </a:rPr>
              <a:t>1	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baseline="37878" sz="1650" spc="-7">
                <a:latin typeface="Latin Modern Math"/>
                <a:cs typeface="Latin Modern Math"/>
              </a:rPr>
              <a:t>1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55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.</a:t>
            </a:r>
            <a:r>
              <a:rPr dirty="0" sz="1100" spc="5">
                <a:latin typeface="Latin Modern Math"/>
                <a:cs typeface="Latin Modern Math"/>
              </a:rPr>
              <a:t>5</a:t>
            </a:r>
            <a:endParaRPr sz="1100">
              <a:latin typeface="Latin Modern Math"/>
              <a:cs typeface="Latin Modern Math"/>
            </a:endParaRPr>
          </a:p>
          <a:p>
            <a:pPr marL="85725">
              <a:lnSpc>
                <a:spcPts val="1005"/>
              </a:lnSpc>
              <a:tabLst>
                <a:tab pos="389255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2	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>
                <a:latin typeface="LM Roman 8"/>
                <a:cs typeface="LM Roman 8"/>
              </a:rPr>
              <a:t>1</a:t>
            </a:r>
            <a:endParaRPr baseline="-10416" sz="1200">
              <a:latin typeface="LM Roman 8"/>
              <a:cs typeface="LM Roman 8"/>
            </a:endParaRPr>
          </a:p>
          <a:p>
            <a:pPr marL="50800">
              <a:lnSpc>
                <a:spcPts val="1295"/>
              </a:lnSpc>
            </a:pPr>
            <a:r>
              <a:rPr dirty="0" u="sng" sz="1100" spc="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baseline="-10416" sz="1200" spc="97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2</a:t>
            </a:r>
            <a:r>
              <a:rPr dirty="0" baseline="-10416" sz="1200" spc="97">
                <a:latin typeface="LM Roman 8"/>
                <a:cs typeface="LM Roman 8"/>
              </a:rPr>
              <a:t> </a:t>
            </a:r>
            <a:r>
              <a:rPr dirty="0" baseline="-37878" sz="1650" spc="-15">
                <a:latin typeface="Latin Modern Math"/>
                <a:cs typeface="Latin Modern Math"/>
              </a:rPr>
              <a:t>+</a:t>
            </a:r>
            <a:r>
              <a:rPr dirty="0" u="sng" sz="1100" spc="31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85725">
              <a:lnSpc>
                <a:spcPts val="1295"/>
              </a:lnSpc>
              <a:spcBef>
                <a:spcPts val="165"/>
              </a:spcBef>
              <a:tabLst>
                <a:tab pos="389255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2	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>
                <a:latin typeface="LM Roman 8"/>
                <a:cs typeface="LM Roman 8"/>
              </a:rPr>
              <a:t>2</a:t>
            </a:r>
            <a:endParaRPr baseline="-10416" sz="1200">
              <a:latin typeface="LM Roman 8"/>
              <a:cs typeface="LM Roman 8"/>
            </a:endParaRPr>
          </a:p>
          <a:p>
            <a:pPr marL="50800">
              <a:lnSpc>
                <a:spcPts val="1295"/>
              </a:lnSpc>
            </a:pPr>
            <a:r>
              <a:rPr dirty="0" u="sng" sz="1100" spc="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baseline="-10416" sz="1200" spc="97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3</a:t>
            </a:r>
            <a:r>
              <a:rPr dirty="0" baseline="-10416" sz="1200" spc="97">
                <a:latin typeface="LM Roman 8"/>
                <a:cs typeface="LM Roman 8"/>
              </a:rPr>
              <a:t> </a:t>
            </a:r>
            <a:r>
              <a:rPr dirty="0" baseline="-37878" sz="1650" spc="-15">
                <a:latin typeface="Latin Modern Math"/>
                <a:cs typeface="Latin Modern Math"/>
              </a:rPr>
              <a:t>+</a:t>
            </a:r>
            <a:r>
              <a:rPr dirty="0" u="sng" sz="1100" spc="31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85725">
              <a:lnSpc>
                <a:spcPct val="100000"/>
              </a:lnSpc>
              <a:spcBef>
                <a:spcPts val="165"/>
              </a:spcBef>
              <a:tabLst>
                <a:tab pos="389255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2	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>
                <a:latin typeface="LM Roman 8"/>
                <a:cs typeface="LM Roman 8"/>
              </a:rPr>
              <a:t>3</a:t>
            </a:r>
            <a:endParaRPr baseline="-10416" sz="1200">
              <a:latin typeface="LM Roman 8"/>
              <a:cs typeface="LM Roman 8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19936" y="268929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4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0752" y="2631197"/>
            <a:ext cx="399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8130" algn="l"/>
              </a:tabLst>
            </a:pP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130" i="1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26449" y="2631197"/>
            <a:ext cx="1307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0725" algn="l"/>
                <a:tab pos="1190625" algn="l"/>
              </a:tabLst>
            </a:pPr>
            <a:r>
              <a:rPr dirty="0" sz="1100" spc="-75" i="1">
                <a:latin typeface="DejaVu Sans"/>
                <a:cs typeface="DejaVu Sans"/>
              </a:rPr>
              <a:t>≈</a:t>
            </a:r>
            <a:r>
              <a:rPr dirty="0" sz="1100" spc="-75" i="1">
                <a:latin typeface="DejaVu Sans"/>
                <a:cs typeface="DejaVu Sans"/>
              </a:rPr>
              <a:t> </a:t>
            </a:r>
            <a:r>
              <a:rPr dirty="0" sz="1100" spc="-95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5">
                <a:latin typeface="Latin Modern Math"/>
                <a:cs typeface="Latin Modern Math"/>
              </a:rPr>
              <a:t>4142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100">
                <a:latin typeface="Times New Roman"/>
                <a:cs typeface="Times New Roman"/>
              </a:rPr>
              <a:t>W</a:t>
            </a:r>
            <a:r>
              <a:rPr dirty="0" sz="1100" spc="-35">
                <a:latin typeface="Times New Roman"/>
                <a:cs typeface="Times New Roman"/>
              </a:rPr>
              <a:t>o</a:t>
            </a:r>
            <a:r>
              <a:rPr dirty="0" sz="1100" spc="-5">
                <a:latin typeface="Times New Roman"/>
                <a:cs typeface="Times New Roman"/>
              </a:rPr>
              <a:t>w!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3794" y="689354"/>
            <a:ext cx="3949065" cy="1527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Integration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function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having </a:t>
            </a:r>
            <a:r>
              <a:rPr dirty="0" sz="1100" spc="-15">
                <a:latin typeface="Times New Roman"/>
                <a:cs typeface="Times New Roman"/>
              </a:rPr>
              <a:t>derivative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0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called the</a:t>
            </a: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dirty="0" sz="1100" spc="-5" i="1">
                <a:latin typeface="Times New Roman"/>
                <a:cs typeface="Times New Roman"/>
              </a:rPr>
              <a:t>antiderivative </a:t>
            </a:r>
            <a:r>
              <a:rPr dirty="0" sz="1100" spc="-5">
                <a:latin typeface="Times New Roman"/>
                <a:cs typeface="Times New Roman"/>
              </a:rPr>
              <a:t>(or </a:t>
            </a:r>
            <a:r>
              <a:rPr dirty="0" sz="1100" spc="-10" i="1">
                <a:latin typeface="Times New Roman"/>
                <a:cs typeface="Times New Roman"/>
              </a:rPr>
              <a:t>indefinite </a:t>
            </a:r>
            <a:r>
              <a:rPr dirty="0" sz="1100" spc="-15" i="1">
                <a:latin typeface="Times New Roman"/>
                <a:cs typeface="Times New Roman"/>
              </a:rPr>
              <a:t>integral</a:t>
            </a:r>
            <a:r>
              <a:rPr dirty="0" sz="1100" spc="-15">
                <a:latin typeface="Times New Roman"/>
                <a:cs typeface="Times New Roman"/>
              </a:rPr>
              <a:t>). </a:t>
            </a:r>
            <a:r>
              <a:rPr dirty="0" sz="1100" spc="-5">
                <a:latin typeface="Times New Roman"/>
                <a:cs typeface="Times New Roman"/>
              </a:rPr>
              <a:t>It is denoted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by</a:t>
            </a: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3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baseline="45454" sz="1650" spc="157" b="0">
                <a:latin typeface="Tuffy"/>
                <a:cs typeface="Tuffy"/>
              </a:rPr>
              <a:t>∫</a:t>
            </a:r>
            <a:r>
              <a:rPr dirty="0" baseline="45454" sz="1650" spc="89" b="0">
                <a:latin typeface="Tuffy"/>
                <a:cs typeface="Tuffy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dx</a:t>
            </a:r>
            <a:r>
              <a:rPr dirty="0" sz="1100" spc="4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76200" marR="30480">
              <a:lnSpc>
                <a:spcPct val="102600"/>
              </a:lnSpc>
              <a:spcBef>
                <a:spcPts val="1200"/>
              </a:spcBef>
            </a:pPr>
            <a:r>
              <a:rPr dirty="0" sz="1100" spc="-10" b="1">
                <a:latin typeface="Arial"/>
                <a:cs typeface="Arial"/>
              </a:rPr>
              <a:t>Fundamental Theorem </a:t>
            </a:r>
            <a:r>
              <a:rPr dirty="0" sz="1100" spc="-5" b="1">
                <a:latin typeface="Arial"/>
                <a:cs typeface="Arial"/>
              </a:rPr>
              <a:t>of Calculus: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229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is continuous, then  the area under the </a:t>
            </a:r>
            <a:r>
              <a:rPr dirty="0" sz="1100" spc="-10">
                <a:latin typeface="Times New Roman"/>
                <a:cs typeface="Times New Roman"/>
              </a:rPr>
              <a:t>curve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235" i="1">
                <a:latin typeface="DejaVu Sans"/>
                <a:cs typeface="DejaVu Sans"/>
              </a:rPr>
              <a:t>∈ </a:t>
            </a:r>
            <a:r>
              <a:rPr dirty="0" sz="1100" spc="15">
                <a:latin typeface="Latin Modern Math"/>
                <a:cs typeface="Latin Modern Math"/>
              </a:rPr>
              <a:t>[</a:t>
            </a:r>
            <a:r>
              <a:rPr dirty="0" sz="1100" spc="15" i="1">
                <a:latin typeface="Times New Roman"/>
                <a:cs typeface="Times New Roman"/>
              </a:rPr>
              <a:t>a, </a:t>
            </a:r>
            <a:r>
              <a:rPr dirty="0" sz="1100" spc="-45" i="1">
                <a:latin typeface="Times New Roman"/>
                <a:cs typeface="Times New Roman"/>
              </a:rPr>
              <a:t>b</a:t>
            </a:r>
            <a:r>
              <a:rPr dirty="0" sz="1100" spc="-45">
                <a:latin typeface="Latin Modern Math"/>
                <a:cs typeface="Latin Modern Math"/>
              </a:rPr>
              <a:t>] </a:t>
            </a:r>
            <a:r>
              <a:rPr dirty="0" sz="1100" spc="-5">
                <a:latin typeface="Times New Roman"/>
                <a:cs typeface="Times New Roman"/>
              </a:rPr>
              <a:t>is denoted and </a:t>
            </a:r>
            <a:r>
              <a:rPr dirty="0" sz="1100" spc="-15">
                <a:latin typeface="Times New Roman"/>
                <a:cs typeface="Times New Roman"/>
              </a:rPr>
              <a:t>given </a:t>
            </a:r>
            <a:r>
              <a:rPr dirty="0" sz="1100" spc="-5">
                <a:latin typeface="Times New Roman"/>
                <a:cs typeface="Times New Roman"/>
              </a:rPr>
              <a:t>by the  </a:t>
            </a:r>
            <a:r>
              <a:rPr dirty="0" sz="1100" spc="-15" i="1">
                <a:latin typeface="Times New Roman"/>
                <a:cs typeface="Times New Roman"/>
              </a:rPr>
              <a:t>definite integral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baseline="27777" sz="1200" spc="-7">
                <a:latin typeface="Arial"/>
                <a:cs typeface="Arial"/>
              </a:rPr>
              <a:t>3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1023" y="2248165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9568" y="2325559"/>
            <a:ext cx="71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0" i="1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7998" y="2599701"/>
            <a:ext cx="82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4993" y="2436735"/>
            <a:ext cx="469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9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22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6032" y="2402102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6032" y="2485236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2210" y="2313240"/>
            <a:ext cx="71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0" i="1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2210" y="2612007"/>
            <a:ext cx="82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6036" y="2436735"/>
            <a:ext cx="1610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40715" algn="l"/>
              </a:tabLst>
            </a:pPr>
            <a:r>
              <a:rPr dirty="0" sz="1100" spc="-75" i="1">
                <a:latin typeface="DejaVu Sans"/>
                <a:cs typeface="DejaVu Sans"/>
              </a:rPr>
              <a:t>≡ </a:t>
            </a:r>
            <a:r>
              <a:rPr dirty="0" sz="1100" spc="-20" i="1">
                <a:latin typeface="DejaVu Sans"/>
                <a:cs typeface="DejaVu Sans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	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-45" i="1">
                <a:latin typeface="DejaVu Sans"/>
                <a:cs typeface="DejaVu Sans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35" i="1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Latin Modern Math"/>
                <a:cs typeface="Latin Modern Math"/>
              </a:rPr>
              <a:t>(</a:t>
            </a:r>
            <a:r>
              <a:rPr dirty="0" sz="1100" spc="-35" i="1">
                <a:latin typeface="Times New Roman"/>
                <a:cs typeface="Times New Roman"/>
              </a:rPr>
              <a:t>b</a:t>
            </a:r>
            <a:r>
              <a:rPr dirty="0" sz="1100" spc="-35">
                <a:latin typeface="Latin Modern Math"/>
                <a:cs typeface="Latin Modern Math"/>
              </a:rPr>
              <a:t>)</a:t>
            </a:r>
            <a:r>
              <a:rPr dirty="0" sz="1100" spc="-13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20" i="1">
                <a:latin typeface="DejaVu Sans"/>
                <a:cs typeface="DejaVu Sans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35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(</a:t>
            </a:r>
            <a:r>
              <a:rPr dirty="0" sz="1100" spc="10" i="1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Latin Modern Math"/>
                <a:cs typeface="Latin Modern Math"/>
              </a:rPr>
              <a:t>)</a:t>
            </a:r>
            <a:r>
              <a:rPr dirty="0" sz="1100" spc="1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9994" y="318480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8332" y="3196115"/>
            <a:ext cx="12490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7037" sz="900" spc="7">
                <a:latin typeface="Arial"/>
                <a:cs typeface="Arial"/>
              </a:rPr>
              <a:t>3</a:t>
            </a:r>
            <a:r>
              <a:rPr dirty="0" sz="900" spc="5">
                <a:latin typeface="Arial"/>
                <a:cs typeface="Arial"/>
              </a:rPr>
              <a:t>“I’m </a:t>
            </a:r>
            <a:r>
              <a:rPr dirty="0" sz="900" spc="-5" i="1">
                <a:latin typeface="Arial"/>
                <a:cs typeface="Arial"/>
              </a:rPr>
              <a:t>really </a:t>
            </a:r>
            <a:r>
              <a:rPr dirty="0" sz="900" spc="-5">
                <a:latin typeface="Arial"/>
                <a:cs typeface="Arial"/>
              </a:rPr>
              <a:t>an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integral!”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294" y="577836"/>
            <a:ext cx="2948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Example </a:t>
            </a:r>
            <a:r>
              <a:rPr dirty="0" sz="1100" spc="-10">
                <a:latin typeface="Times New Roman"/>
                <a:cs typeface="Times New Roman"/>
              </a:rPr>
              <a:t>Some well-known indefinite integrals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5539" y="785379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6357" y="954086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5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7185" y="973961"/>
            <a:ext cx="5289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1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15350" y="109057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 h="0">
                <a:moveTo>
                  <a:pt x="0" y="0"/>
                </a:moveTo>
                <a:lnTo>
                  <a:pt x="3150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64550" y="829956"/>
            <a:ext cx="1423670" cy="431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7310">
              <a:lnSpc>
                <a:spcPts val="1225"/>
              </a:lnSpc>
              <a:spcBef>
                <a:spcPts val="90"/>
              </a:spcBef>
            </a:pPr>
            <a:r>
              <a:rPr dirty="0" baseline="-20202" sz="1650" spc="82" i="1">
                <a:latin typeface="Times New Roman"/>
                <a:cs typeface="Times New Roman"/>
              </a:rPr>
              <a:t>x</a:t>
            </a:r>
            <a:r>
              <a:rPr dirty="0" sz="800" spc="55" i="1">
                <a:latin typeface="Times New Roman"/>
                <a:cs typeface="Times New Roman"/>
              </a:rPr>
              <a:t>k</a:t>
            </a:r>
            <a:r>
              <a:rPr dirty="0" sz="800" spc="55">
                <a:latin typeface="LM Roman 8"/>
                <a:cs typeface="LM Roman 8"/>
              </a:rPr>
              <a:t>+1</a:t>
            </a:r>
            <a:endParaRPr sz="800">
              <a:latin typeface="LM Roman 8"/>
              <a:cs typeface="LM Roman 8"/>
            </a:endParaRPr>
          </a:p>
          <a:p>
            <a:pPr marL="411480">
              <a:lnSpc>
                <a:spcPts val="940"/>
              </a:lnSpc>
            </a:pP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45" i="1">
                <a:latin typeface="Times New Roman"/>
                <a:cs typeface="Times New Roman"/>
              </a:rPr>
              <a:t>C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75" i="1">
                <a:latin typeface="Times New Roman"/>
                <a:cs typeface="Times New Roman"/>
              </a:rPr>
              <a:t>k </a:t>
            </a:r>
            <a:r>
              <a:rPr dirty="0" sz="1100" spc="-10" i="1">
                <a:latin typeface="DejaVu Sans"/>
                <a:cs typeface="DejaVu Sans"/>
              </a:rPr>
              <a:t>ƒ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14">
                <a:latin typeface="Latin Modern Math"/>
                <a:cs typeface="Latin Modern Math"/>
              </a:rPr>
              <a:t> </a:t>
            </a:r>
            <a:r>
              <a:rPr dirty="0" sz="1100" spc="-100" i="1">
                <a:latin typeface="DejaVu Sans"/>
                <a:cs typeface="DejaVu Sans"/>
              </a:rPr>
              <a:t>−</a:t>
            </a:r>
            <a:r>
              <a:rPr dirty="0" sz="1100" spc="-100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50800">
              <a:lnSpc>
                <a:spcPts val="1035"/>
              </a:lnSpc>
            </a:pPr>
            <a:r>
              <a:rPr dirty="0" sz="1100" spc="75" i="1">
                <a:latin typeface="Times New Roman"/>
                <a:cs typeface="Times New Roman"/>
              </a:rPr>
              <a:t>k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21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88858" y="1246452"/>
            <a:ext cx="385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>
              <a:lnSpc>
                <a:spcPts val="660"/>
              </a:lnSpc>
              <a:spcBef>
                <a:spcPts val="90"/>
              </a:spcBef>
              <a:tabLst>
                <a:tab pos="37211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660"/>
              </a:lnSpc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5680" y="1341309"/>
            <a:ext cx="1771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 i="1">
                <a:latin typeface="Times New Roman"/>
                <a:cs typeface="Times New Roman"/>
              </a:rPr>
              <a:t>dx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1723" y="1530069"/>
            <a:ext cx="104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09114" y="1435035"/>
            <a:ext cx="810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0" i="1">
                <a:latin typeface="Times New Roman"/>
                <a:cs typeface="Times New Roman"/>
              </a:rPr>
              <a:t>A</a:t>
            </a:r>
            <a:r>
              <a:rPr dirty="0" sz="1100" spc="-50">
                <a:latin typeface="Latin Modern Math"/>
                <a:cs typeface="Latin Modern Math"/>
              </a:rPr>
              <a:t>n</a:t>
            </a:r>
            <a:r>
              <a:rPr dirty="0" sz="1100" spc="-50" i="1">
                <a:latin typeface="DejaVu Sans"/>
                <a:cs typeface="DejaVu Sans"/>
              </a:rPr>
              <a:t>|</a:t>
            </a:r>
            <a:r>
              <a:rPr dirty="0" sz="1100" spc="-50" i="1">
                <a:latin typeface="Times New Roman"/>
                <a:cs typeface="Times New Roman"/>
              </a:rPr>
              <a:t>x</a:t>
            </a:r>
            <a:r>
              <a:rPr dirty="0" sz="1100" spc="-50" i="1">
                <a:latin typeface="DejaVu Sans"/>
                <a:cs typeface="DejaVu Sans"/>
              </a:rPr>
              <a:t>|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5">
                <a:latin typeface="Latin Modern Math"/>
                <a:cs typeface="Latin Modern Math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C,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7774" y="1789872"/>
            <a:ext cx="1699895" cy="64262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71145">
              <a:lnSpc>
                <a:spcPct val="100000"/>
              </a:lnSpc>
              <a:spcBef>
                <a:spcPts val="465"/>
              </a:spcBef>
            </a:pPr>
            <a:r>
              <a:rPr dirty="0" baseline="75757" sz="1650" spc="292" b="0">
                <a:latin typeface="Tuffy"/>
                <a:cs typeface="Tuffy"/>
              </a:rPr>
              <a:t>∫ </a:t>
            </a:r>
            <a:r>
              <a:rPr dirty="0" sz="1100" spc="70" i="1">
                <a:latin typeface="Times New Roman"/>
                <a:cs typeface="Times New Roman"/>
              </a:rPr>
              <a:t>e</a:t>
            </a:r>
            <a:r>
              <a:rPr dirty="0" baseline="31250" sz="1200" spc="104" i="1">
                <a:latin typeface="Times New Roman"/>
                <a:cs typeface="Times New Roman"/>
              </a:rPr>
              <a:t>x </a:t>
            </a:r>
            <a:r>
              <a:rPr dirty="0" sz="1100" spc="75" i="1">
                <a:latin typeface="Times New Roman"/>
                <a:cs typeface="Times New Roman"/>
              </a:rPr>
              <a:t>dx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70" i="1">
                <a:latin typeface="Times New Roman"/>
                <a:cs typeface="Times New Roman"/>
              </a:rPr>
              <a:t>e</a:t>
            </a:r>
            <a:r>
              <a:rPr dirty="0" baseline="31250" sz="1200" spc="104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254">
                <a:latin typeface="Latin Modern Math"/>
                <a:cs typeface="Latin Modern Math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C,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  <a:p>
            <a:pPr marL="199390">
              <a:lnSpc>
                <a:spcPct val="100000"/>
              </a:lnSpc>
              <a:spcBef>
                <a:spcPts val="165"/>
              </a:spcBef>
            </a:pPr>
            <a:r>
              <a:rPr dirty="0" sz="1100" spc="15">
                <a:latin typeface="Latin Modern Math"/>
                <a:cs typeface="Latin Modern Math"/>
              </a:rPr>
              <a:t>cos(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r>
              <a:rPr dirty="0" sz="1100" spc="15">
                <a:latin typeface="Latin Modern Math"/>
                <a:cs typeface="Latin Modern Math"/>
              </a:rPr>
              <a:t>) </a:t>
            </a:r>
            <a:r>
              <a:rPr dirty="0" sz="1100" spc="75" i="1">
                <a:latin typeface="Times New Roman"/>
                <a:cs typeface="Times New Roman"/>
              </a:rPr>
              <a:t>dx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5">
                <a:latin typeface="Latin Modern Math"/>
                <a:cs typeface="Latin Modern Math"/>
              </a:rPr>
              <a:t>sin(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r>
              <a:rPr dirty="0" sz="1100" spc="1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5">
                <a:latin typeface="Latin Modern Math"/>
                <a:cs typeface="Latin Modern Math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C,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4896" y="2456153"/>
            <a:ext cx="6121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>
              <a:lnSpc>
                <a:spcPts val="660"/>
              </a:lnSpc>
              <a:spcBef>
                <a:spcPts val="90"/>
              </a:spcBef>
              <a:tabLst>
                <a:tab pos="598805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660"/>
              </a:lnSpc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25015" y="2550997"/>
            <a:ext cx="1771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 i="1">
                <a:latin typeface="Times New Roman"/>
                <a:cs typeface="Times New Roman"/>
              </a:rPr>
              <a:t>dx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86318" y="2739757"/>
            <a:ext cx="44830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30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20833" sz="1200" spc="97">
                <a:latin typeface="LM Roman 8"/>
                <a:cs typeface="LM Roman 8"/>
              </a:rPr>
              <a:t>2</a:t>
            </a:r>
            <a:endParaRPr baseline="20833" sz="1200">
              <a:latin typeface="LM Roman 8"/>
              <a:cs typeface="LM Roman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81758" y="2644723"/>
            <a:ext cx="1091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0">
                <a:latin typeface="Latin Modern Math"/>
                <a:cs typeface="Latin Modern Math"/>
              </a:rPr>
              <a:t>arctan(</a:t>
            </a:r>
            <a:r>
              <a:rPr dirty="0" sz="1100" spc="10" i="1">
                <a:latin typeface="Times New Roman"/>
                <a:cs typeface="Times New Roman"/>
              </a:rPr>
              <a:t>x</a:t>
            </a:r>
            <a:r>
              <a:rPr dirty="0" sz="1100" spc="1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90">
                <a:latin typeface="Latin Modern Math"/>
                <a:cs typeface="Latin Modern Math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C,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294" y="2953599"/>
            <a:ext cx="21278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11045" algn="l"/>
              </a:tabLst>
            </a:pPr>
            <a:r>
              <a:rPr dirty="0" sz="1100" spc="-5">
                <a:latin typeface="Times New Roman"/>
                <a:cs typeface="Times New Roman"/>
              </a:rPr>
              <a:t>where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C</a:t>
            </a:r>
            <a:r>
              <a:rPr dirty="0" sz="1100" spc="7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arbitrary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constant.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294" y="599641"/>
            <a:ext cx="1718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Example </a:t>
            </a:r>
            <a:r>
              <a:rPr dirty="0" sz="1100" spc="-5">
                <a:latin typeface="Times New Roman"/>
                <a:cs typeface="Times New Roman"/>
              </a:rPr>
              <a:t>It is easy to see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1143" y="782826"/>
            <a:ext cx="652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>
              <a:lnSpc>
                <a:spcPts val="660"/>
              </a:lnSpc>
              <a:spcBef>
                <a:spcPts val="90"/>
              </a:spcBef>
              <a:tabLst>
                <a:tab pos="63881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660"/>
              </a:lnSpc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7965" y="877670"/>
            <a:ext cx="443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Times New Roman"/>
                <a:cs typeface="Times New Roman"/>
              </a:rPr>
              <a:t>d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cabin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5565" y="1066430"/>
            <a:ext cx="349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cabin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8594" y="971396"/>
            <a:ext cx="2178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61845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220" i="1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Latin Modern Math"/>
                <a:cs typeface="Latin Modern Math"/>
              </a:rPr>
              <a:t>n</a:t>
            </a:r>
            <a:r>
              <a:rPr dirty="0" sz="1100" spc="-70" i="1">
                <a:latin typeface="DejaVu Sans"/>
                <a:cs typeface="DejaVu Sans"/>
              </a:rPr>
              <a:t>|</a:t>
            </a:r>
            <a:r>
              <a:rPr dirty="0" sz="1100" spc="-5">
                <a:latin typeface="Latin Modern Math"/>
                <a:cs typeface="Latin Modern Math"/>
              </a:rPr>
              <a:t>cabin</a:t>
            </a:r>
            <a:r>
              <a:rPr dirty="0" sz="1100" spc="-70" i="1">
                <a:latin typeface="DejaVu Sans"/>
                <a:cs typeface="DejaVu Sans"/>
              </a:rPr>
              <a:t>|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C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house</a:t>
            </a:r>
            <a:r>
              <a:rPr dirty="0" sz="1100" spc="20">
                <a:latin typeface="Latin Modern Math"/>
                <a:cs typeface="Latin Modern Math"/>
              </a:rPr>
              <a:t>b</a:t>
            </a:r>
            <a:r>
              <a:rPr dirty="0" sz="1100" spc="-5">
                <a:latin typeface="Latin Modern Math"/>
                <a:cs typeface="Latin Modern Math"/>
              </a:rPr>
              <a:t>oat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40623"/>
            <a:ext cx="3595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Theorem </a:t>
            </a:r>
            <a:r>
              <a:rPr dirty="0" sz="1100" spc="-10">
                <a:latin typeface="Times New Roman"/>
                <a:cs typeface="Times New Roman"/>
              </a:rPr>
              <a:t>Some well-known </a:t>
            </a:r>
            <a:r>
              <a:rPr dirty="0" sz="1100" spc="-5">
                <a:latin typeface="Times New Roman"/>
                <a:cs typeface="Times New Roman"/>
              </a:rPr>
              <a:t>properties of </a:t>
            </a:r>
            <a:r>
              <a:rPr dirty="0" sz="1100" spc="-15">
                <a:latin typeface="Times New Roman"/>
                <a:cs typeface="Times New Roman"/>
              </a:rPr>
              <a:t>definite </a:t>
            </a:r>
            <a:r>
              <a:rPr dirty="0" sz="1100" spc="-10">
                <a:latin typeface="Times New Roman"/>
                <a:cs typeface="Times New Roman"/>
              </a:rPr>
              <a:t>integrals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1992" y="1525967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10537" y="1603361"/>
            <a:ext cx="82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8967" y="1714537"/>
            <a:ext cx="987425" cy="3098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0655">
              <a:lnSpc>
                <a:spcPts val="1305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75" i="1">
                <a:latin typeface="Times New Roman"/>
                <a:cs typeface="Times New Roman"/>
              </a:rPr>
              <a:t>dx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0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944"/>
              </a:lnSpc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2189" y="2068676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0733" y="2146070"/>
            <a:ext cx="71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0" i="1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9163" y="2420212"/>
            <a:ext cx="82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62771" y="2068676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01315" y="2146070"/>
            <a:ext cx="82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39733" y="2420212"/>
            <a:ext cx="71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0" i="1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6158" y="2257245"/>
            <a:ext cx="1569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73785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3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75" i="1">
                <a:latin typeface="Times New Roman"/>
                <a:cs typeface="Times New Roman"/>
              </a:rPr>
              <a:t>dx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4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8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215">
                <a:latin typeface="Latin Modern Math"/>
                <a:cs typeface="Latin Modern Math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dx,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9200" y="2554438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07744" y="2631832"/>
            <a:ext cx="71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0" i="1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6175" y="2905974"/>
            <a:ext cx="82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88934" y="2554438"/>
            <a:ext cx="930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40105" algn="l"/>
              </a:tabLst>
            </a:pPr>
            <a:r>
              <a:rPr dirty="0" sz="1100" spc="195" b="0">
                <a:latin typeface="Tuffy"/>
                <a:cs typeface="Tuffy"/>
              </a:rPr>
              <a:t>∫</a:t>
            </a:r>
            <a:r>
              <a:rPr dirty="0" sz="1100" spc="195" b="0">
                <a:latin typeface="Tuffy"/>
                <a:cs typeface="Tuffy"/>
              </a:rPr>
              <a:t>	</a:t>
            </a: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27478" y="2631832"/>
            <a:ext cx="89979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0105" algn="l"/>
              </a:tabLst>
            </a:pPr>
            <a:r>
              <a:rPr dirty="0" sz="800" spc="10" i="1">
                <a:latin typeface="Times New Roman"/>
                <a:cs typeface="Times New Roman"/>
              </a:rPr>
              <a:t>c</a:t>
            </a:r>
            <a:r>
              <a:rPr dirty="0" sz="800" spc="10" i="1">
                <a:latin typeface="Times New Roman"/>
                <a:cs typeface="Times New Roman"/>
              </a:rPr>
              <a:t>	</a:t>
            </a:r>
            <a:r>
              <a:rPr dirty="0" sz="800" spc="-40" i="1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65896" y="2905974"/>
            <a:ext cx="9004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0105" algn="l"/>
              </a:tabLst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r>
              <a:rPr dirty="0" sz="800" spc="45" i="1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83169" y="2743020"/>
            <a:ext cx="2256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32815" algn="l"/>
                <a:tab pos="1760220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33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-3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8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215">
                <a:latin typeface="Latin Modern Math"/>
                <a:cs typeface="Latin Modern Math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dx.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294" y="751215"/>
            <a:ext cx="3347720" cy="58356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100" spc="-10" b="1">
                <a:latin typeface="Arial"/>
                <a:cs typeface="Arial"/>
              </a:rPr>
              <a:t>Theorem </a:t>
            </a:r>
            <a:r>
              <a:rPr dirty="0" sz="1100" spc="-10">
                <a:latin typeface="Times New Roman"/>
                <a:cs typeface="Times New Roman"/>
              </a:rPr>
              <a:t>Some </a:t>
            </a:r>
            <a:r>
              <a:rPr dirty="0" sz="1100" spc="-5">
                <a:latin typeface="Times New Roman"/>
                <a:cs typeface="Times New Roman"/>
              </a:rPr>
              <a:t>other properties of general </a:t>
            </a:r>
            <a:r>
              <a:rPr dirty="0" sz="1100" spc="-10">
                <a:latin typeface="Times New Roman"/>
                <a:cs typeface="Times New Roman"/>
              </a:rPr>
              <a:t>integrals </a:t>
            </a:r>
            <a:r>
              <a:rPr dirty="0" sz="1100" spc="-5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 marL="578485">
              <a:lnSpc>
                <a:spcPct val="100000"/>
              </a:lnSpc>
              <a:spcBef>
                <a:spcPts val="135"/>
              </a:spcBef>
              <a:tabLst>
                <a:tab pos="1926589" algn="l"/>
                <a:tab pos="2701925" algn="l"/>
              </a:tabLst>
            </a:pPr>
            <a:r>
              <a:rPr dirty="0" sz="1100" spc="195" b="0">
                <a:latin typeface="Tuffy"/>
                <a:cs typeface="Tuffy"/>
              </a:rPr>
              <a:t>∫	∫	∫</a:t>
            </a:r>
            <a:endParaRPr sz="1100">
              <a:latin typeface="Tuffy"/>
              <a:cs typeface="Tuffy"/>
            </a:endParaRPr>
          </a:p>
          <a:p>
            <a:pPr marL="716915">
              <a:lnSpc>
                <a:spcPct val="100000"/>
              </a:lnSpc>
              <a:spcBef>
                <a:spcPts val="165"/>
              </a:spcBef>
              <a:tabLst>
                <a:tab pos="2088514" algn="l"/>
                <a:tab pos="2863850" algn="l"/>
              </a:tabLst>
            </a:pPr>
            <a:r>
              <a:rPr dirty="0" sz="1100" spc="110">
                <a:latin typeface="Latin Modern Math"/>
                <a:cs typeface="Latin Modern Math"/>
              </a:rPr>
              <a:t>[</a:t>
            </a:r>
            <a:r>
              <a:rPr dirty="0" sz="1100" spc="110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g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sz="1100" spc="25">
                <a:latin typeface="Latin Modern Math"/>
                <a:cs typeface="Latin Modern Math"/>
              </a:rPr>
              <a:t>)]</a:t>
            </a:r>
            <a:r>
              <a:rPr dirty="0" sz="1100" spc="-18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33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8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	</a:t>
            </a: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229">
                <a:latin typeface="Latin Modern Math"/>
                <a:cs typeface="Latin Modern Math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dx,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894" y="1737701"/>
            <a:ext cx="2771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75757" sz="1650" spc="292" b="0">
                <a:latin typeface="Tuffy"/>
                <a:cs typeface="Tuffy"/>
              </a:rPr>
              <a:t>∫ </a:t>
            </a: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45" i="1">
                <a:latin typeface="Times New Roman"/>
                <a:cs typeface="Times New Roman"/>
              </a:rPr>
              <a:t>g</a:t>
            </a:r>
            <a:r>
              <a:rPr dirty="0" baseline="31250" sz="1200" spc="67" i="1">
                <a:latin typeface="Arial"/>
                <a:cs typeface="Arial"/>
              </a:rPr>
              <a:t>j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Latin Modern Math"/>
                <a:cs typeface="Latin Modern Math"/>
              </a:rPr>
              <a:t>) </a:t>
            </a:r>
            <a:r>
              <a:rPr dirty="0" sz="1100" spc="75" i="1">
                <a:latin typeface="Times New Roman"/>
                <a:cs typeface="Times New Roman"/>
              </a:rPr>
              <a:t>dx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40" i="1">
                <a:latin typeface="Times New Roman"/>
                <a:cs typeface="Times New Roman"/>
              </a:rPr>
              <a:t>g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40" i="1">
                <a:latin typeface="DejaVu Sans"/>
                <a:cs typeface="DejaVu Sans"/>
              </a:rPr>
              <a:t>−</a:t>
            </a:r>
            <a:r>
              <a:rPr dirty="0" baseline="75757" sz="1650" spc="60" b="0">
                <a:latin typeface="Tuffy"/>
                <a:cs typeface="Tuffy"/>
              </a:rPr>
              <a:t>∫ </a:t>
            </a:r>
            <a:r>
              <a:rPr dirty="0" sz="1100" spc="75" i="1">
                <a:latin typeface="Times New Roman"/>
                <a:cs typeface="Times New Roman"/>
              </a:rPr>
              <a:t>g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)</a:t>
            </a:r>
            <a:r>
              <a:rPr dirty="0" sz="1100" spc="75" i="1">
                <a:latin typeface="Times New Roman"/>
                <a:cs typeface="Times New Roman"/>
              </a:rPr>
              <a:t>f</a:t>
            </a:r>
            <a:r>
              <a:rPr dirty="0" baseline="31250" sz="1200" spc="112" i="1">
                <a:latin typeface="Arial"/>
                <a:cs typeface="Arial"/>
              </a:rPr>
              <a:t>j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)</a:t>
            </a:r>
            <a:r>
              <a:rPr dirty="0" sz="1100" spc="-27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5962" y="1737701"/>
            <a:ext cx="1344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(integration </a:t>
            </a:r>
            <a:r>
              <a:rPr dirty="0" sz="1100" spc="-5">
                <a:latin typeface="Times New Roman"/>
                <a:cs typeface="Times New Roman"/>
              </a:rPr>
              <a:t>by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parts)</a:t>
            </a:r>
            <a:r>
              <a:rPr dirty="0" baseline="27777" sz="1200" spc="7">
                <a:latin typeface="Arial"/>
                <a:cs typeface="Arial"/>
              </a:rPr>
              <a:t>4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726" y="2250184"/>
            <a:ext cx="3250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122170" algn="l"/>
              </a:tabLst>
            </a:pPr>
            <a:r>
              <a:rPr dirty="0" baseline="75757" sz="1650" spc="292" b="0">
                <a:latin typeface="Tuffy"/>
                <a:cs typeface="Tuffy"/>
              </a:rPr>
              <a:t>∫ </a:t>
            </a: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))</a:t>
            </a: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baseline="31250" sz="1200" spc="44" i="1">
                <a:latin typeface="Arial"/>
                <a:cs typeface="Arial"/>
              </a:rPr>
              <a:t>j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75" i="1">
                <a:latin typeface="Times New Roman"/>
                <a:cs typeface="Times New Roman"/>
              </a:rPr>
              <a:t>dx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baseline="75757" sz="1650" spc="292" b="0">
                <a:latin typeface="Tuffy"/>
                <a:cs typeface="Tuffy"/>
              </a:rPr>
              <a:t>∫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60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u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-180">
                <a:latin typeface="Latin Modern Math"/>
                <a:cs typeface="Latin Modern Math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du	</a:t>
            </a:r>
            <a:r>
              <a:rPr dirty="0" sz="1100" spc="-5">
                <a:latin typeface="Times New Roman"/>
                <a:cs typeface="Times New Roman"/>
              </a:rPr>
              <a:t>(substitution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rule)</a:t>
            </a:r>
            <a:r>
              <a:rPr dirty="0" baseline="27777" sz="1200" spc="7">
                <a:latin typeface="Arial"/>
                <a:cs typeface="Arial"/>
              </a:rPr>
              <a:t>5</a:t>
            </a:r>
            <a:r>
              <a:rPr dirty="0" sz="1100" spc="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994" y="30431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8332" y="3054484"/>
            <a:ext cx="2250440" cy="30416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 marR="30480">
              <a:lnSpc>
                <a:spcPct val="103299"/>
              </a:lnSpc>
              <a:spcBef>
                <a:spcPts val="60"/>
              </a:spcBef>
            </a:pPr>
            <a:r>
              <a:rPr dirty="0" baseline="37037" sz="900" spc="-15">
                <a:latin typeface="Arial"/>
                <a:cs typeface="Arial"/>
              </a:rPr>
              <a:t>4</a:t>
            </a:r>
            <a:r>
              <a:rPr dirty="0" sz="900" spc="-10">
                <a:latin typeface="Arial"/>
                <a:cs typeface="Arial"/>
                <a:hlinkClick r:id="rId3"/>
              </a:rPr>
              <a:t>www.youtube.com/watch?v=OTzLVIc-O5E 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baseline="37037" sz="900" spc="-7">
                <a:latin typeface="Arial"/>
                <a:cs typeface="Arial"/>
              </a:rPr>
              <a:t>5</a:t>
            </a:r>
            <a:r>
              <a:rPr dirty="0" sz="900" spc="-5">
                <a:latin typeface="Arial"/>
                <a:cs typeface="Arial"/>
                <a:hlinkClick r:id="rId4"/>
              </a:rPr>
              <a:t>www.youtube.com/watch?v=eswQl-hcvU0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1894" y="552994"/>
            <a:ext cx="3897629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Example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Using </a:t>
            </a:r>
            <a:r>
              <a:rPr dirty="0" sz="1100" spc="-10">
                <a:latin typeface="Times New Roman"/>
                <a:cs typeface="Times New Roman"/>
              </a:rPr>
              <a:t>integration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by parts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g</a:t>
            </a:r>
            <a:r>
              <a:rPr dirty="0" baseline="27777" sz="1200" spc="67" i="1">
                <a:latin typeface="Arial"/>
                <a:cs typeface="Arial"/>
              </a:rPr>
              <a:t>j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e</a:t>
            </a:r>
            <a:r>
              <a:rPr dirty="0" baseline="27777" sz="1200" spc="67">
                <a:latin typeface="LM Roman 8"/>
                <a:cs typeface="LM Roman 8"/>
              </a:rPr>
              <a:t>2</a:t>
            </a:r>
            <a:r>
              <a:rPr dirty="0" baseline="27777" sz="1200" spc="67" i="1">
                <a:latin typeface="Times New Roman"/>
                <a:cs typeface="Times New Roman"/>
              </a:rPr>
              <a:t>x</a:t>
            </a:r>
            <a:endParaRPr baseline="27777"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Times New Roman"/>
                <a:cs typeface="Times New Roman"/>
              </a:rPr>
              <a:t>and the chain rule,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20">
                <a:latin typeface="Times New Roman"/>
                <a:cs typeface="Times New Roman"/>
              </a:rPr>
              <a:t>have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259" y="1122983"/>
            <a:ext cx="699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65" i="1">
                <a:latin typeface="Times New Roman"/>
                <a:cs typeface="Times New Roman"/>
              </a:rPr>
              <a:t>xe</a:t>
            </a:r>
            <a:r>
              <a:rPr dirty="0" baseline="31250" sz="1200" spc="97">
                <a:latin typeface="LM Roman 8"/>
                <a:cs typeface="LM Roman 8"/>
              </a:rPr>
              <a:t>2</a:t>
            </a:r>
            <a:r>
              <a:rPr dirty="0" baseline="31250" sz="1200" spc="97" i="1">
                <a:latin typeface="Times New Roman"/>
                <a:cs typeface="Times New Roman"/>
              </a:rPr>
              <a:t>x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229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3253" y="1029244"/>
            <a:ext cx="169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 i="1">
                <a:latin typeface="Times New Roman"/>
                <a:cs typeface="Times New Roman"/>
              </a:rPr>
              <a:t>xe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461" y="1016303"/>
            <a:ext cx="1082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040" algn="l"/>
              </a:tabLst>
            </a:pPr>
            <a:r>
              <a:rPr dirty="0" baseline="3472" sz="1200" spc="-7">
                <a:latin typeface="LM Roman 8"/>
                <a:cs typeface="LM Roman 8"/>
              </a:rPr>
              <a:t>1</a:t>
            </a:r>
            <a:r>
              <a:rPr dirty="0" baseline="3472" sz="1200" spc="-7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05953" y="1239583"/>
            <a:ext cx="264795" cy="0"/>
          </a:xfrm>
          <a:custGeom>
            <a:avLst/>
            <a:gdLst/>
            <a:ahLst/>
            <a:cxnLst/>
            <a:rect l="l" t="t" r="r" b="b"/>
            <a:pathLst>
              <a:path w="264794" h="0">
                <a:moveTo>
                  <a:pt x="0" y="0"/>
                </a:moveTo>
                <a:lnTo>
                  <a:pt x="26433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90777" y="121801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2767" y="1005216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2767" y="1171472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8945" y="99947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492" y="1298243"/>
            <a:ext cx="13163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23645" algn="l"/>
              </a:tabLst>
            </a:pPr>
            <a:r>
              <a:rPr dirty="0" baseline="6944" sz="1200" spc="-7">
                <a:latin typeface="LM Roman 8"/>
                <a:cs typeface="LM Roman 8"/>
              </a:rPr>
              <a:t>0	</a:t>
            </a: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9041" y="1122983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DejaVu Sans"/>
                <a:cs typeface="DejaVu Sans"/>
              </a:rPr>
              <a:t>−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5917" y="934401"/>
            <a:ext cx="1556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66215" algn="l"/>
              </a:tabLst>
            </a:pPr>
            <a:r>
              <a:rPr dirty="0" sz="1100" spc="195" b="0">
                <a:latin typeface="Tuffy"/>
                <a:cs typeface="Tuffy"/>
              </a:rPr>
              <a:t>∫</a:t>
            </a:r>
            <a:r>
              <a:rPr dirty="0" sz="1100" spc="195" b="0">
                <a:latin typeface="Tuffy"/>
                <a:cs typeface="Tuffy"/>
              </a:rPr>
              <a:t>	</a:t>
            </a: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8446" y="1016303"/>
            <a:ext cx="3028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3472" sz="1200" spc="-7">
                <a:latin typeface="LM Roman 8"/>
                <a:cs typeface="LM Roman 8"/>
              </a:rPr>
              <a:t>1</a:t>
            </a:r>
            <a:r>
              <a:rPr dirty="0" baseline="3472" sz="1200" spc="307">
                <a:latin typeface="LM Roman 8"/>
                <a:cs typeface="LM Roman 8"/>
              </a:rPr>
              <a:t> </a:t>
            </a:r>
            <a:r>
              <a:rPr dirty="0" sz="800" spc="60">
                <a:latin typeface="LM Roman 8"/>
                <a:cs typeface="LM Roman 8"/>
              </a:rPr>
              <a:t>2</a:t>
            </a:r>
            <a:r>
              <a:rPr dirty="0" sz="800" spc="6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6864" y="128593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59520" y="123958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 h="0">
                <a:moveTo>
                  <a:pt x="0" y="0"/>
                </a:moveTo>
                <a:lnTo>
                  <a:pt x="18515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73007" y="978978"/>
            <a:ext cx="194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7" i="1">
                <a:latin typeface="Times New Roman"/>
                <a:cs typeface="Times New Roman"/>
              </a:rPr>
              <a:t>e</a:t>
            </a:r>
            <a:r>
              <a:rPr dirty="0" sz="800" spc="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11107" y="1239583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61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270239" y="1122983"/>
            <a:ext cx="732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0870" algn="l"/>
              </a:tabLst>
            </a:pP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75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22714" y="1029244"/>
            <a:ext cx="90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87230" y="1016303"/>
            <a:ext cx="1397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35414" y="1239583"/>
            <a:ext cx="185420" cy="0"/>
          </a:xfrm>
          <a:custGeom>
            <a:avLst/>
            <a:gdLst/>
            <a:ahLst/>
            <a:cxnLst/>
            <a:rect l="l" t="t" r="r" b="b"/>
            <a:pathLst>
              <a:path w="185419" h="0">
                <a:moveTo>
                  <a:pt x="0" y="0"/>
                </a:moveTo>
                <a:lnTo>
                  <a:pt x="18515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046820" y="1006726"/>
            <a:ext cx="1129030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15" i="1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170"/>
              </a:spcBef>
              <a:tabLst>
                <a:tab pos="691515" algn="l"/>
                <a:tab pos="1046480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2</a:t>
            </a:r>
            <a:r>
              <a:rPr dirty="0" sz="1100" spc="-5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Latin Modern Math"/>
                <a:cs typeface="Latin Modern Math"/>
              </a:rPr>
              <a:t>2</a:t>
            </a:r>
            <a:r>
              <a:rPr dirty="0" sz="1100" spc="-5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Latin Modern Math"/>
                <a:cs typeface="Latin Modern Math"/>
              </a:rPr>
              <a:t>4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23056" y="1005216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23056" y="1171472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69234" y="99947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69234" y="129824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67824" y="1122983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42334" y="1029244"/>
            <a:ext cx="439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5" i="1">
                <a:latin typeface="Times New Roman"/>
                <a:cs typeface="Times New Roman"/>
              </a:rPr>
              <a:t>e</a:t>
            </a:r>
            <a:r>
              <a:rPr dirty="0" baseline="27777" sz="1200" spc="7">
                <a:latin typeface="LM Roman 8"/>
                <a:cs typeface="LM Roman 8"/>
              </a:rPr>
              <a:t>2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80434" y="1239583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 h="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714699" y="121801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4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46131" y="1122983"/>
            <a:ext cx="306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9230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25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1894" y="1630386"/>
            <a:ext cx="3898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Derivatives</a:t>
            </a:r>
            <a:r>
              <a:rPr dirty="0" sz="1100" spc="-5">
                <a:latin typeface="Times New Roman"/>
                <a:cs typeface="Times New Roman"/>
              </a:rPr>
              <a:t> 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arbitrary order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k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 written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baseline="27777" sz="1200" spc="67">
                <a:latin typeface="LM Roman 8"/>
                <a:cs typeface="LM Roman 8"/>
              </a:rPr>
              <a:t>(</a:t>
            </a:r>
            <a:r>
              <a:rPr dirty="0" baseline="27777" sz="1200" spc="67" i="1">
                <a:latin typeface="Times New Roman"/>
                <a:cs typeface="Times New Roman"/>
              </a:rPr>
              <a:t>k</a:t>
            </a:r>
            <a:r>
              <a:rPr dirty="0" baseline="27777" sz="1200" spc="67">
                <a:latin typeface="LM Roman 8"/>
                <a:cs typeface="LM Roman 8"/>
              </a:rPr>
              <a:t>)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5221" y="1937283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 h="0">
                <a:moveTo>
                  <a:pt x="0" y="0"/>
                </a:moveTo>
                <a:lnTo>
                  <a:pt x="1739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87121" y="1913215"/>
            <a:ext cx="2425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80" i="1">
                <a:latin typeface="Times New Roman"/>
                <a:cs typeface="Times New Roman"/>
              </a:rPr>
              <a:t>dx</a:t>
            </a:r>
            <a:r>
              <a:rPr dirty="0" baseline="23148" sz="900" spc="120" i="1">
                <a:latin typeface="Arial"/>
                <a:cs typeface="Arial"/>
              </a:rPr>
              <a:t>k</a:t>
            </a:r>
            <a:endParaRPr baseline="23148" sz="9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21894" y="1820670"/>
            <a:ext cx="25546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or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baseline="31250" sz="1200" spc="89" i="1">
                <a:latin typeface="Times New Roman"/>
                <a:cs typeface="Times New Roman"/>
              </a:rPr>
              <a:t>d</a:t>
            </a:r>
            <a:r>
              <a:rPr dirty="0" baseline="64814" sz="900" spc="89" i="1">
                <a:latin typeface="Arial"/>
                <a:cs typeface="Arial"/>
              </a:rPr>
              <a:t>k</a:t>
            </a:r>
            <a:r>
              <a:rPr dirty="0" baseline="64814" sz="900" spc="375" i="1">
                <a:latin typeface="Arial"/>
                <a:cs typeface="Arial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By convention,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baseline="27777" sz="1200" spc="37">
                <a:latin typeface="LM Roman 8"/>
                <a:cs typeface="LM Roman 8"/>
              </a:rPr>
              <a:t>(0)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7294" y="2144571"/>
            <a:ext cx="35413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 i="1">
                <a:latin typeface="Times New Roman"/>
                <a:cs typeface="Times New Roman"/>
              </a:rPr>
              <a:t>Taylor</a:t>
            </a:r>
            <a:r>
              <a:rPr dirty="0" sz="1100" spc="-5" i="1">
                <a:latin typeface="Times New Roman"/>
                <a:cs typeface="Times New Roman"/>
              </a:rPr>
              <a:t> series </a:t>
            </a:r>
            <a:r>
              <a:rPr dirty="0" sz="1100" spc="-10" i="1">
                <a:latin typeface="Times New Roman"/>
                <a:cs typeface="Times New Roman"/>
              </a:rPr>
              <a:t>expansion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about a point </a:t>
            </a:r>
            <a:r>
              <a:rPr dirty="0" sz="1100" spc="25" i="1">
                <a:latin typeface="Times New Roman"/>
                <a:cs typeface="Times New Roman"/>
              </a:rPr>
              <a:t>a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given</a:t>
            </a:r>
            <a:r>
              <a:rPr dirty="0" sz="1100" spc="-5">
                <a:latin typeface="Times New Roman"/>
                <a:cs typeface="Times New Roman"/>
              </a:rPr>
              <a:t> by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26108" y="2561664"/>
            <a:ext cx="48005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03780" y="2425800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75" i="1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57489" y="2430042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59495" y="2768573"/>
            <a:ext cx="221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5" i="1">
                <a:latin typeface="Times New Roman"/>
                <a:cs typeface="Times New Roman"/>
              </a:rPr>
              <a:t>k</a:t>
            </a:r>
            <a:r>
              <a:rPr dirty="0" sz="800" spc="-5">
                <a:latin typeface="LM Roman 8"/>
                <a:cs typeface="LM Roman 8"/>
              </a:rPr>
              <a:t>=0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78633" y="2454985"/>
            <a:ext cx="8407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1525" algn="l"/>
              </a:tabLst>
            </a:pPr>
            <a:r>
              <a:rPr dirty="0" sz="800" spc="-5">
                <a:latin typeface="LM Roman 8"/>
                <a:cs typeface="LM Roman 8"/>
              </a:rPr>
              <a:t>(</a:t>
            </a:r>
            <a:r>
              <a:rPr dirty="0" sz="800" spc="105" i="1">
                <a:latin typeface="Times New Roman"/>
                <a:cs typeface="Times New Roman"/>
              </a:rPr>
              <a:t>k</a:t>
            </a:r>
            <a:r>
              <a:rPr dirty="0" sz="800" spc="-5">
                <a:latin typeface="LM Roman 8"/>
                <a:cs typeface="LM Roman 8"/>
              </a:rPr>
              <a:t>)</a:t>
            </a:r>
            <a:r>
              <a:rPr dirty="0" sz="800">
                <a:latin typeface="LM Roman 8"/>
                <a:cs typeface="LM Roman 8"/>
              </a:rPr>
              <a:t>	</a:t>
            </a:r>
            <a:r>
              <a:rPr dirty="0" sz="800" spc="85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95880" y="2445433"/>
            <a:ext cx="93281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  <a:tabLst>
                <a:tab pos="231140" algn="l"/>
              </a:tabLst>
            </a:pPr>
            <a:r>
              <a:rPr dirty="0" u="sng" sz="1100" spc="2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	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)(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u="sng" sz="1100" spc="-21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11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r>
              <a:rPr dirty="0" u="sng" sz="1100" spc="14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endParaRPr sz="1100">
              <a:latin typeface="Latin Modern Math"/>
              <a:cs typeface="Latin Modern Math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100" spc="55" i="1">
                <a:latin typeface="Times New Roman"/>
                <a:cs typeface="Times New Roman"/>
              </a:rPr>
              <a:t>k</a:t>
            </a:r>
            <a:r>
              <a:rPr dirty="0" sz="1100" spc="55">
                <a:latin typeface="Latin Modern Math"/>
                <a:cs typeface="Latin Modern Math"/>
              </a:rPr>
              <a:t>!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18002" y="2561664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7294" y="2990861"/>
            <a:ext cx="3529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5" i="1">
                <a:latin typeface="Times New Roman"/>
                <a:cs typeface="Times New Roman"/>
              </a:rPr>
              <a:t>Maclaurin series </a:t>
            </a:r>
            <a:r>
              <a:rPr dirty="0" sz="1100" spc="-5">
                <a:latin typeface="Times New Roman"/>
                <a:cs typeface="Times New Roman"/>
              </a:rPr>
              <a:t>is simply </a:t>
            </a:r>
            <a:r>
              <a:rPr dirty="0" sz="1100" spc="-20">
                <a:latin typeface="Times New Roman"/>
                <a:cs typeface="Times New Roman"/>
              </a:rPr>
              <a:t>Taylor </a:t>
            </a:r>
            <a:r>
              <a:rPr dirty="0" sz="1100" spc="-10">
                <a:latin typeface="Times New Roman"/>
                <a:cs typeface="Times New Roman"/>
              </a:rPr>
              <a:t>expanded </a:t>
            </a:r>
            <a:r>
              <a:rPr dirty="0" sz="1100" spc="-5">
                <a:latin typeface="Times New Roman"/>
                <a:cs typeface="Times New Roman"/>
              </a:rPr>
              <a:t>around </a:t>
            </a:r>
            <a:r>
              <a:rPr dirty="0" sz="1100" spc="25" i="1">
                <a:latin typeface="Times New Roman"/>
                <a:cs typeface="Times New Roman"/>
              </a:rPr>
              <a:t>a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0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294" y="850454"/>
            <a:ext cx="2860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Example </a:t>
            </a:r>
            <a:r>
              <a:rPr dirty="0" sz="1100" spc="-5">
                <a:latin typeface="Times New Roman"/>
                <a:cs typeface="Times New Roman"/>
              </a:rPr>
              <a:t>Here are some </a:t>
            </a:r>
            <a:r>
              <a:rPr dirty="0" sz="1100" spc="-10">
                <a:latin typeface="Times New Roman"/>
                <a:cs typeface="Times New Roman"/>
              </a:rPr>
              <a:t>famous </a:t>
            </a:r>
            <a:r>
              <a:rPr dirty="0" sz="1100" spc="-5">
                <a:latin typeface="Times New Roman"/>
                <a:cs typeface="Times New Roman"/>
              </a:rPr>
              <a:t>Maclaurin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series.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24584" y="1265795"/>
            <a:ext cx="5676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Latin Modern Math"/>
                <a:cs typeface="Latin Modern Math"/>
              </a:rPr>
              <a:t>sin(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7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9607" y="1129930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75" i="1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3315" y="1134172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5322" y="1472703"/>
            <a:ext cx="221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5" i="1">
                <a:latin typeface="Times New Roman"/>
                <a:cs typeface="Times New Roman"/>
              </a:rPr>
              <a:t>k</a:t>
            </a:r>
            <a:r>
              <a:rPr dirty="0" sz="800" spc="-5">
                <a:latin typeface="LM Roman 8"/>
                <a:cs typeface="LM Roman 8"/>
              </a:rPr>
              <a:t>=0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1720" y="1172069"/>
            <a:ext cx="848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9745" algn="l"/>
                <a:tab pos="835025" algn="l"/>
              </a:tabLst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1)	</a:t>
            </a:r>
            <a:r>
              <a:rPr dirty="0" u="sng" sz="1100" spc="1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6504" y="1159115"/>
            <a:ext cx="5575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0" i="1">
                <a:latin typeface="Times New Roman"/>
                <a:cs typeface="Times New Roman"/>
              </a:rPr>
              <a:t>k</a:t>
            </a:r>
            <a:r>
              <a:rPr dirty="0" sz="800" spc="30">
                <a:latin typeface="LM Roman 8"/>
                <a:cs typeface="LM Roman 8"/>
              </a:rPr>
              <a:t>+1</a:t>
            </a:r>
            <a:r>
              <a:rPr dirty="0" sz="800" spc="310">
                <a:latin typeface="LM Roman 8"/>
                <a:cs typeface="LM Roman 8"/>
              </a:rPr>
              <a:t> </a:t>
            </a:r>
            <a:r>
              <a:rPr dirty="0" sz="800" spc="25">
                <a:latin typeface="LM Roman 8"/>
                <a:cs typeface="LM Roman 8"/>
              </a:rPr>
              <a:t>2</a:t>
            </a:r>
            <a:r>
              <a:rPr dirty="0" sz="800" spc="25" i="1">
                <a:latin typeface="Times New Roman"/>
                <a:cs typeface="Times New Roman"/>
              </a:rPr>
              <a:t>k</a:t>
            </a:r>
            <a:r>
              <a:rPr dirty="0" sz="800" spc="25">
                <a:latin typeface="LM Roman 8"/>
                <a:cs typeface="LM Roman 8"/>
              </a:rPr>
              <a:t>+1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7732" y="1360829"/>
            <a:ext cx="556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Latin Modern Math"/>
                <a:cs typeface="Latin Modern Math"/>
              </a:rPr>
              <a:t>(2</a:t>
            </a:r>
            <a:r>
              <a:rPr dirty="0" sz="1100" spc="20" i="1">
                <a:latin typeface="Times New Roman"/>
                <a:cs typeface="Times New Roman"/>
              </a:rPr>
              <a:t>k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22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1)!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9526" y="1265795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4314" y="1787396"/>
            <a:ext cx="582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Latin Modern Math"/>
                <a:cs typeface="Latin Modern Math"/>
              </a:rPr>
              <a:t>cos(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7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4730" y="1651544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75" i="1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88438" y="1655773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90445" y="1994305"/>
            <a:ext cx="221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5" i="1">
                <a:latin typeface="Times New Roman"/>
                <a:cs typeface="Times New Roman"/>
              </a:rPr>
              <a:t>k</a:t>
            </a:r>
            <a:r>
              <a:rPr dirty="0" sz="800" spc="-5">
                <a:latin typeface="LM Roman 8"/>
                <a:cs typeface="LM Roman 8"/>
              </a:rPr>
              <a:t>=0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6842" y="1693670"/>
            <a:ext cx="573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1)</a:t>
            </a:r>
            <a:r>
              <a:rPr dirty="0" u="sng" sz="1100" spc="114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1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100" spc="1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1627" y="1680716"/>
            <a:ext cx="2794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5" i="1">
                <a:latin typeface="Times New Roman"/>
                <a:cs typeface="Times New Roman"/>
              </a:rPr>
              <a:t>k</a:t>
            </a:r>
            <a:r>
              <a:rPr dirty="0" sz="800" spc="120" i="1">
                <a:latin typeface="Times New Roman"/>
                <a:cs typeface="Times New Roman"/>
              </a:rPr>
              <a:t> </a:t>
            </a:r>
            <a:r>
              <a:rPr dirty="0" sz="800" spc="40">
                <a:latin typeface="LM Roman 8"/>
                <a:cs typeface="LM Roman 8"/>
              </a:rPr>
              <a:t>2</a:t>
            </a:r>
            <a:r>
              <a:rPr dirty="0" sz="800" spc="40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54732" y="1882430"/>
            <a:ext cx="317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(2</a:t>
            </a:r>
            <a:r>
              <a:rPr dirty="0" sz="1100" spc="105" i="1">
                <a:latin typeface="Times New Roman"/>
                <a:cs typeface="Times New Roman"/>
              </a:rPr>
              <a:t>k</a:t>
            </a:r>
            <a:r>
              <a:rPr dirty="0" sz="1100" spc="-5">
                <a:latin typeface="Latin Modern Math"/>
                <a:cs typeface="Latin Modern Math"/>
              </a:rPr>
              <a:t>)!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89808" y="1787396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41144" y="2289123"/>
            <a:ext cx="863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76628" y="2308998"/>
            <a:ext cx="341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979" algn="l"/>
              </a:tabLst>
            </a:pPr>
            <a:r>
              <a:rPr dirty="0" sz="1100" spc="15" i="1">
                <a:latin typeface="Times New Roman"/>
                <a:cs typeface="Times New Roman"/>
              </a:rPr>
              <a:t>e</a:t>
            </a:r>
            <a:r>
              <a:rPr dirty="0" sz="1100" spc="15" i="1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15984" y="2173146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75" i="1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69705" y="2177375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71699" y="2515906"/>
            <a:ext cx="221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5" i="1">
                <a:latin typeface="Times New Roman"/>
                <a:cs typeface="Times New Roman"/>
              </a:rPr>
              <a:t>k</a:t>
            </a:r>
            <a:r>
              <a:rPr dirty="0" sz="800" spc="-5">
                <a:latin typeface="LM Roman 8"/>
                <a:cs typeface="LM Roman 8"/>
              </a:rPr>
              <a:t>=0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08097" y="2215272"/>
            <a:ext cx="104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1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87282" y="2202318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5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22715" y="2404032"/>
            <a:ext cx="1403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10" i="1">
                <a:latin typeface="Times New Roman"/>
                <a:cs typeface="Times New Roman"/>
              </a:rPr>
              <a:t>k</a:t>
            </a:r>
            <a:r>
              <a:rPr dirty="0" sz="1100" spc="-5">
                <a:latin typeface="Latin Modern Math"/>
                <a:cs typeface="Latin Modern Math"/>
              </a:rPr>
              <a:t>!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67482" y="2308998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4038" rIns="0" bIns="0" rtlCol="0" vert="horz">
            <a:spAutoFit/>
          </a:bodyPr>
          <a:lstStyle/>
          <a:p>
            <a:pPr marL="38100" marR="5080">
              <a:lnSpc>
                <a:spcPct val="102600"/>
              </a:lnSpc>
              <a:spcBef>
                <a:spcPts val="55"/>
              </a:spcBef>
            </a:pPr>
            <a:r>
              <a:rPr dirty="0" spc="-10" b="1">
                <a:latin typeface="Arial"/>
                <a:cs typeface="Arial"/>
              </a:rPr>
              <a:t>Example </a:t>
            </a:r>
            <a:r>
              <a:rPr dirty="0" spc="-10"/>
              <a:t>And </a:t>
            </a:r>
            <a:r>
              <a:rPr dirty="0" spc="-5"/>
              <a:t>while </a:t>
            </a:r>
            <a:r>
              <a:rPr dirty="0" spc="-20"/>
              <a:t>we’re </a:t>
            </a:r>
            <a:r>
              <a:rPr dirty="0" spc="-5"/>
              <a:t>at it, here are some miscellaneous sums  that you should</a:t>
            </a:r>
            <a:r>
              <a:rPr dirty="0" spc="-10"/>
              <a:t> </a:t>
            </a:r>
            <a:r>
              <a:rPr dirty="0" spc="-30"/>
              <a:t>know.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87270" y="1233181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833" y="1237423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1840" y="1575941"/>
            <a:ext cx="221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5" i="1">
                <a:latin typeface="Times New Roman"/>
                <a:cs typeface="Times New Roman"/>
              </a:rPr>
              <a:t>k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3049" y="1369033"/>
            <a:ext cx="287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 i="1">
                <a:latin typeface="Times New Roman"/>
                <a:cs typeface="Times New Roman"/>
              </a:rPr>
              <a:t>k</a:t>
            </a:r>
            <a:r>
              <a:rPr dirty="0" sz="1100" spc="28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8117" y="146406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6414" y="1275307"/>
            <a:ext cx="59182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dirty="0" u="sng" sz="1100" spc="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100" spc="6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+</a:t>
            </a:r>
            <a:r>
              <a:rPr dirty="0" u="sng" sz="1100" spc="-27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1)</a:t>
            </a:r>
            <a:endParaRPr sz="1100">
              <a:latin typeface="Latin Modern Math"/>
              <a:cs typeface="Latin Modern Math"/>
            </a:endParaRPr>
          </a:p>
          <a:p>
            <a:pPr algn="r" marR="5080">
              <a:lnSpc>
                <a:spcPts val="1030"/>
              </a:lnSpc>
            </a:pP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7820" y="1754783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0383" y="1759024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2389" y="2097556"/>
            <a:ext cx="221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5" i="1">
                <a:latin typeface="Times New Roman"/>
                <a:cs typeface="Times New Roman"/>
              </a:rPr>
              <a:t>k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0090" y="187075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3598" y="1890635"/>
            <a:ext cx="3467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6060" algn="l"/>
              </a:tabLst>
            </a:pPr>
            <a:r>
              <a:rPr dirty="0" sz="1100" spc="75" i="1">
                <a:latin typeface="Times New Roman"/>
                <a:cs typeface="Times New Roman"/>
              </a:rPr>
              <a:t>k</a:t>
            </a:r>
            <a:r>
              <a:rPr dirty="0" sz="1100" spc="75" i="1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8166" y="1985681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6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7072" y="1796909"/>
            <a:ext cx="109093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dirty="0" u="sng" sz="1100" spc="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100" spc="6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+</a:t>
            </a:r>
            <a:r>
              <a:rPr dirty="0" u="sng" sz="1100" spc="-13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1)(2</a:t>
            </a:r>
            <a:r>
              <a:rPr dirty="0" u="sng" sz="11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+</a:t>
            </a:r>
            <a:r>
              <a:rPr dirty="0" u="sng" sz="1100" spc="-13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1)</a:t>
            </a:r>
            <a:endParaRPr sz="1100">
              <a:latin typeface="Latin Modern Math"/>
              <a:cs typeface="Latin Modern Math"/>
            </a:endParaRPr>
          </a:p>
          <a:p>
            <a:pPr algn="r" marR="5080">
              <a:lnSpc>
                <a:spcPts val="1030"/>
              </a:lnSpc>
            </a:pP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3751" y="2276384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75" i="1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7460" y="2280626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69466" y="2619157"/>
            <a:ext cx="221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5" i="1">
                <a:latin typeface="Times New Roman"/>
                <a:cs typeface="Times New Roman"/>
              </a:rPr>
              <a:t>k</a:t>
            </a:r>
            <a:r>
              <a:rPr dirty="0" sz="800" spc="-5">
                <a:latin typeface="LM Roman 8"/>
                <a:cs typeface="LM Roman 8"/>
              </a:rPr>
              <a:t>=0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60385" y="2392361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5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0675" y="2412249"/>
            <a:ext cx="344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4154" algn="l"/>
              </a:tabLst>
            </a:pP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 i="1">
                <a:latin typeface="Times New Roman"/>
                <a:cs typeface="Times New Roman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02282" y="2296018"/>
            <a:ext cx="334010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r>
              <a:rPr dirty="0" u="sng" sz="1100" spc="-15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240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02738" y="2412249"/>
            <a:ext cx="10382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(for </a:t>
            </a:r>
            <a:r>
              <a:rPr dirty="0" sz="1100" spc="-40" i="1">
                <a:latin typeface="DejaVu Sans"/>
                <a:cs typeface="DejaVu Sans"/>
              </a:rPr>
              <a:t>−</a:t>
            </a:r>
            <a:r>
              <a:rPr dirty="0" sz="1100" spc="-40">
                <a:latin typeface="Latin Modern Math"/>
                <a:cs typeface="Latin Modern Math"/>
              </a:rPr>
              <a:t>1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-5" i="1">
                <a:latin typeface="Times New Roman"/>
                <a:cs typeface="Times New Roman"/>
              </a:rPr>
              <a:t>p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-120" i="1">
                <a:latin typeface="Times New Roman"/>
                <a:cs typeface="Times New Roman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431800"/>
            <a:chOff x="0" y="0"/>
            <a:chExt cx="4608195" cy="4318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87845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37908" y="688251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882" y="0"/>
                </a:moveTo>
                <a:lnTo>
                  <a:pt x="0" y="0"/>
                </a:lnTo>
                <a:lnTo>
                  <a:pt x="0" y="148882"/>
                </a:lnTo>
                <a:lnTo>
                  <a:pt x="148882" y="148882"/>
                </a:lnTo>
                <a:lnTo>
                  <a:pt x="14888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7908" y="882573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882" y="0"/>
                </a:moveTo>
                <a:lnTo>
                  <a:pt x="0" y="0"/>
                </a:lnTo>
                <a:lnTo>
                  <a:pt x="0" y="148882"/>
                </a:lnTo>
                <a:lnTo>
                  <a:pt x="148882" y="148882"/>
                </a:lnTo>
                <a:lnTo>
                  <a:pt x="14888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7380" y="11046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7380" y="12766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7380" y="14487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7380" y="16208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7380" y="17929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7380" y="19649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7380" y="21370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7380" y="23091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7908" y="245350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882" y="0"/>
                </a:moveTo>
                <a:lnTo>
                  <a:pt x="0" y="0"/>
                </a:lnTo>
                <a:lnTo>
                  <a:pt x="0" y="148882"/>
                </a:lnTo>
                <a:lnTo>
                  <a:pt x="148882" y="148882"/>
                </a:lnTo>
                <a:lnTo>
                  <a:pt x="14888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7380" y="26755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7380" y="28476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7380" y="30196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7380" y="31917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5300" y="499553"/>
            <a:ext cx="3512185" cy="2805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90"/>
              </a:spcBef>
            </a:pP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Outline</a:t>
            </a:r>
            <a:endParaRPr sz="1100">
              <a:latin typeface="Arial"/>
              <a:cs typeface="Arial"/>
            </a:endParaRPr>
          </a:p>
          <a:p>
            <a:pPr marL="481965" indent="-201295">
              <a:lnSpc>
                <a:spcPts val="1290"/>
              </a:lnSpc>
              <a:buClr>
                <a:srgbClr val="FFFFFF"/>
              </a:buClr>
              <a:buSzPct val="90909"/>
              <a:buAutoNum type="arabicPlain"/>
              <a:tabLst>
                <a:tab pos="481965" algn="l"/>
                <a:tab pos="482600" algn="l"/>
              </a:tabLst>
            </a:pPr>
            <a:r>
              <a:rPr dirty="0" sz="11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1100" spc="-1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1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1100">
              <a:latin typeface="Arial"/>
              <a:cs typeface="Arial"/>
            </a:endParaRPr>
          </a:p>
          <a:p>
            <a:pPr marL="626745" marR="1926589" indent="-345440">
              <a:lnSpc>
                <a:spcPct val="102600"/>
              </a:lnSpc>
              <a:spcBef>
                <a:spcPts val="175"/>
              </a:spcBef>
              <a:buClr>
                <a:srgbClr val="FFFFFF"/>
              </a:buClr>
              <a:buSzPct val="90909"/>
              <a:buAutoNum type="arabicPlain"/>
              <a:tabLst>
                <a:tab pos="481965" algn="l"/>
                <a:tab pos="482600" algn="l"/>
              </a:tabLst>
            </a:pPr>
            <a:r>
              <a:rPr dirty="0" sz="1100" spc="-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Probability</a:t>
            </a:r>
            <a:r>
              <a:rPr dirty="0" sz="1100" spc="-7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100" spc="-5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Primer </a:t>
            </a:r>
            <a:r>
              <a:rPr dirty="0" sz="1100" spc="-5">
                <a:latin typeface="Arial"/>
                <a:cs typeface="Arial"/>
                <a:hlinkClick r:id="rId4" action="ppaction://hlinksldjump"/>
              </a:rPr>
              <a:t> Basics</a:t>
            </a:r>
            <a:endParaRPr sz="1100">
              <a:latin typeface="Arial"/>
              <a:cs typeface="Arial"/>
            </a:endParaRPr>
          </a:p>
          <a:p>
            <a:pPr marL="626745" marR="1063625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  <a:hlinkClick r:id="rId5" action="ppaction://hlinksldjump"/>
              </a:rPr>
              <a:t>Simulating Random </a:t>
            </a:r>
            <a:r>
              <a:rPr dirty="0" sz="1100" spc="-15">
                <a:latin typeface="Arial"/>
                <a:cs typeface="Arial"/>
                <a:hlinkClick r:id="rId5" action="ppaction://hlinksldjump"/>
              </a:rPr>
              <a:t>Variables 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6" action="ppaction://hlinksldjump"/>
              </a:rPr>
              <a:t>Great</a:t>
            </a:r>
            <a:r>
              <a:rPr dirty="0" sz="1100" spc="-15"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1100" spc="-5">
                <a:latin typeface="Arial"/>
                <a:cs typeface="Arial"/>
                <a:hlinkClick r:id="rId6" action="ppaction://hlinksldjump"/>
              </a:rPr>
              <a:t>Expectations</a:t>
            </a:r>
            <a:endParaRPr sz="1100">
              <a:latin typeface="Arial"/>
              <a:cs typeface="Arial"/>
            </a:endParaRPr>
          </a:p>
          <a:p>
            <a:pPr marL="626745" marR="616585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  <a:hlinkClick r:id="rId7" action="ppaction://hlinksldjump"/>
              </a:rPr>
              <a:t>Functions of </a:t>
            </a:r>
            <a:r>
              <a:rPr dirty="0" sz="1100" spc="-10">
                <a:latin typeface="Arial"/>
                <a:cs typeface="Arial"/>
                <a:hlinkClick r:id="rId7" action="ppaction://hlinksldjump"/>
              </a:rPr>
              <a:t>a Random </a:t>
            </a:r>
            <a:r>
              <a:rPr dirty="0" sz="1100" spc="-20">
                <a:latin typeface="Arial"/>
                <a:cs typeface="Arial"/>
                <a:hlinkClick r:id="rId7" action="ppaction://hlinksldjump"/>
              </a:rPr>
              <a:t>Variable 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8" action="ppaction://hlinksldjump"/>
              </a:rPr>
              <a:t>Jointly Distributed </a:t>
            </a:r>
            <a:r>
              <a:rPr dirty="0" sz="1100" spc="-10">
                <a:latin typeface="Arial"/>
                <a:cs typeface="Arial"/>
                <a:hlinkClick r:id="rId8" action="ppaction://hlinksldjump"/>
              </a:rPr>
              <a:t>Random</a:t>
            </a:r>
            <a:r>
              <a:rPr dirty="0" sz="1100" spc="-65"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100" spc="-15">
                <a:latin typeface="Arial"/>
                <a:cs typeface="Arial"/>
                <a:hlinkClick r:id="rId8" action="ppaction://hlinksldjump"/>
              </a:rPr>
              <a:t>Variables 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  <a:hlinkClick r:id="rId9" action="ppaction://hlinksldjump"/>
              </a:rPr>
              <a:t>Covariance and </a:t>
            </a:r>
            <a:r>
              <a:rPr dirty="0" sz="1100" spc="-5">
                <a:latin typeface="Arial"/>
                <a:cs typeface="Arial"/>
                <a:hlinkClick r:id="rId9" action="ppaction://hlinksldjump"/>
              </a:rPr>
              <a:t>Correlation</a:t>
            </a:r>
            <a:endParaRPr sz="1100">
              <a:latin typeface="Arial"/>
              <a:cs typeface="Arial"/>
            </a:endParaRPr>
          </a:p>
          <a:p>
            <a:pPr marL="626745" marR="1029969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  <a:hlinkClick r:id="rId10" action="ppaction://hlinksldjump"/>
              </a:rPr>
              <a:t>Some </a:t>
            </a:r>
            <a:r>
              <a:rPr dirty="0" sz="1100" spc="-5">
                <a:latin typeface="Arial"/>
                <a:cs typeface="Arial"/>
                <a:hlinkClick r:id="rId10" action="ppaction://hlinksldjump"/>
              </a:rPr>
              <a:t>Probability</a:t>
            </a:r>
            <a:r>
              <a:rPr dirty="0" sz="1100" spc="-70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100" spc="-5">
                <a:latin typeface="Arial"/>
                <a:cs typeface="Arial"/>
                <a:hlinkClick r:id="rId10" action="ppaction://hlinksldjump"/>
              </a:rPr>
              <a:t>Distributions 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11" action="ppaction://hlinksldjump"/>
              </a:rPr>
              <a:t>Limit</a:t>
            </a:r>
            <a:r>
              <a:rPr dirty="0" sz="1100" spc="-10">
                <a:latin typeface="Arial"/>
                <a:cs typeface="Arial"/>
                <a:hlinkClick r:id="rId11" action="ppaction://hlinksldjump"/>
              </a:rPr>
              <a:t> Theorems</a:t>
            </a:r>
            <a:endParaRPr sz="1100">
              <a:latin typeface="Arial"/>
              <a:cs typeface="Arial"/>
            </a:endParaRPr>
          </a:p>
          <a:p>
            <a:pPr marL="626745" marR="1760220" indent="-345440">
              <a:lnSpc>
                <a:spcPct val="102600"/>
              </a:lnSpc>
              <a:spcBef>
                <a:spcPts val="180"/>
              </a:spcBef>
              <a:buClr>
                <a:srgbClr val="FFFFFF"/>
              </a:buClr>
              <a:buSzPct val="90909"/>
              <a:buAutoNum type="arabicPlain" startAt="3"/>
              <a:tabLst>
                <a:tab pos="481965" algn="l"/>
                <a:tab pos="482600" algn="l"/>
              </a:tabLst>
            </a:pPr>
            <a:r>
              <a:rPr dirty="0" sz="1100" spc="-5">
                <a:solidFill>
                  <a:srgbClr val="3333B2"/>
                </a:solidFill>
                <a:latin typeface="Arial"/>
                <a:cs typeface="Arial"/>
                <a:hlinkClick r:id="rId12" action="ppaction://hlinksldjump"/>
              </a:rPr>
              <a:t>Statistics Primer </a:t>
            </a:r>
            <a:r>
              <a:rPr dirty="0" sz="1100" spc="-5">
                <a:latin typeface="Arial"/>
                <a:cs typeface="Arial"/>
                <a:hlinkClick r:id="rId13" action="ppaction://hlinksldjump"/>
              </a:rPr>
              <a:t> Intro to</a:t>
            </a:r>
            <a:r>
              <a:rPr dirty="0" sz="1100" spc="-90"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100" spc="-5">
                <a:latin typeface="Arial"/>
                <a:cs typeface="Arial"/>
                <a:hlinkClick r:id="rId13" action="ppaction://hlinksldjump"/>
              </a:rPr>
              <a:t>Estimation</a:t>
            </a:r>
            <a:endParaRPr sz="110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  <a:hlinkClick r:id="rId14" action="ppaction://hlinksldjump"/>
              </a:rPr>
              <a:t>Unbiased</a:t>
            </a:r>
            <a:r>
              <a:rPr dirty="0" sz="1100" spc="-10"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100" spc="-5">
                <a:latin typeface="Arial"/>
                <a:cs typeface="Arial"/>
                <a:hlinkClick r:id="rId14" action="ppaction://hlinksldjump"/>
              </a:rPr>
              <a:t>Estimation</a:t>
            </a:r>
            <a:endParaRPr sz="110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  <a:hlinkClick r:id="rId15" action="ppaction://hlinksldjump"/>
              </a:rPr>
              <a:t>Maximum Likelihood</a:t>
            </a:r>
            <a:r>
              <a:rPr dirty="0" sz="1100" spc="-5">
                <a:latin typeface="Arial"/>
                <a:cs typeface="Arial"/>
                <a:hlinkClick r:id="rId15" action="ppaction://hlinksldjump"/>
              </a:rPr>
              <a:t> Estimation</a:t>
            </a:r>
            <a:endParaRPr sz="110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  <a:hlinkClick r:id="rId16" action="ppaction://hlinksldjump"/>
              </a:rPr>
              <a:t>Distributional Results </a:t>
            </a:r>
            <a:r>
              <a:rPr dirty="0" sz="1100" spc="-10"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1100" spc="-5">
                <a:latin typeface="Arial"/>
                <a:cs typeface="Arial"/>
                <a:hlinkClick r:id="rId16" action="ppaction://hlinksldjump"/>
              </a:rPr>
              <a:t>Confidence</a:t>
            </a:r>
            <a:r>
              <a:rPr dirty="0" sz="1100" spc="-60"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1100" spc="-5">
                <a:latin typeface="Arial"/>
                <a:cs typeface="Arial"/>
                <a:hlinkClick r:id="rId16" action="ppaction://hlinksldjump"/>
              </a:rPr>
              <a:t>Intervals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8731" y="3344092"/>
            <a:ext cx="2660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</a:t>
            </a:fld>
            <a:r>
              <a:rPr dirty="0" sz="600" spc="-10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9194" y="664666"/>
            <a:ext cx="3455670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165" marR="1778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Theorem </a:t>
            </a:r>
            <a:r>
              <a:rPr dirty="0" sz="1100" spc="-10">
                <a:latin typeface="Times New Roman"/>
                <a:cs typeface="Times New Roman"/>
              </a:rPr>
              <a:t>Occasionally, we </a:t>
            </a:r>
            <a:r>
              <a:rPr dirty="0" sz="1100" spc="-5">
                <a:latin typeface="Times New Roman"/>
                <a:cs typeface="Times New Roman"/>
              </a:rPr>
              <a:t>run into trouble when taking  indeterminate ratios of the form </a:t>
            </a:r>
            <a:r>
              <a:rPr dirty="0" sz="1100" spc="75">
                <a:latin typeface="Latin Modern Math"/>
                <a:cs typeface="Latin Modern Math"/>
              </a:rPr>
              <a:t>0</a:t>
            </a:r>
            <a:r>
              <a:rPr dirty="0" sz="1100" spc="75" i="1">
                <a:latin typeface="Times New Roman"/>
                <a:cs typeface="Times New Roman"/>
              </a:rPr>
              <a:t>/</a:t>
            </a:r>
            <a:r>
              <a:rPr dirty="0" sz="1100" spc="75">
                <a:latin typeface="Latin Modern Math"/>
                <a:cs typeface="Latin Modern Math"/>
              </a:rPr>
              <a:t>0 </a:t>
            </a:r>
            <a:r>
              <a:rPr dirty="0" sz="1100" spc="-5">
                <a:latin typeface="Times New Roman"/>
                <a:cs typeface="Times New Roman"/>
              </a:rPr>
              <a:t>or </a:t>
            </a:r>
            <a:r>
              <a:rPr dirty="0" sz="1100" spc="145" i="1">
                <a:latin typeface="DejaVu Sans"/>
                <a:cs typeface="DejaVu Sans"/>
              </a:rPr>
              <a:t>∞</a:t>
            </a:r>
            <a:r>
              <a:rPr dirty="0" sz="1100" spc="145" i="1">
                <a:latin typeface="Times New Roman"/>
                <a:cs typeface="Times New Roman"/>
              </a:rPr>
              <a:t>/</a:t>
            </a:r>
            <a:r>
              <a:rPr dirty="0" sz="1100" spc="145" i="1">
                <a:latin typeface="DejaVu Sans"/>
                <a:cs typeface="DejaVu Sans"/>
              </a:rPr>
              <a:t>∞</a:t>
            </a:r>
            <a:r>
              <a:rPr dirty="0" sz="1100" spc="145">
                <a:latin typeface="Times New Roman"/>
                <a:cs typeface="Times New Roman"/>
              </a:rPr>
              <a:t>.</a:t>
            </a:r>
            <a:r>
              <a:rPr dirty="0" sz="1100" spc="-1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 such cases,  </a:t>
            </a:r>
            <a:r>
              <a:rPr dirty="0" sz="1100" spc="-15" i="1">
                <a:latin typeface="Times New Roman"/>
                <a:cs typeface="Times New Roman"/>
              </a:rPr>
              <a:t>L’Hôspital’s </a:t>
            </a:r>
            <a:r>
              <a:rPr dirty="0" sz="1100" spc="-5" i="1">
                <a:latin typeface="Times New Roman"/>
                <a:cs typeface="Times New Roman"/>
              </a:rPr>
              <a:t>Rule</a:t>
            </a:r>
            <a:r>
              <a:rPr dirty="0" baseline="27777" sz="1200" spc="-7">
                <a:latin typeface="Arial"/>
                <a:cs typeface="Arial"/>
              </a:rPr>
              <a:t>6 </a:t>
            </a:r>
            <a:r>
              <a:rPr dirty="0" sz="1100" spc="-5">
                <a:latin typeface="Times New Roman"/>
                <a:cs typeface="Times New Roman"/>
              </a:rPr>
              <a:t>is useful: If the limits </a:t>
            </a:r>
            <a:r>
              <a:rPr dirty="0" sz="1100" spc="30">
                <a:latin typeface="Latin Modern Math"/>
                <a:cs typeface="Latin Modern Math"/>
              </a:rPr>
              <a:t>lim</a:t>
            </a:r>
            <a:r>
              <a:rPr dirty="0" baseline="-10416" sz="1200" spc="44" i="1">
                <a:latin typeface="Times New Roman"/>
                <a:cs typeface="Times New Roman"/>
              </a:rPr>
              <a:t>x</a:t>
            </a:r>
            <a:r>
              <a:rPr dirty="0" baseline="-10416" sz="1200" spc="44" i="1">
                <a:latin typeface="Arial"/>
                <a:cs typeface="Arial"/>
              </a:rPr>
              <a:t>→</a:t>
            </a:r>
            <a:r>
              <a:rPr dirty="0" baseline="-10416" sz="1200" spc="44" i="1">
                <a:latin typeface="Times New Roman"/>
                <a:cs typeface="Times New Roman"/>
              </a:rPr>
              <a:t>a </a:t>
            </a: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and  </a:t>
            </a:r>
            <a:r>
              <a:rPr dirty="0" sz="1100" spc="30">
                <a:latin typeface="Latin Modern Math"/>
                <a:cs typeface="Latin Modern Math"/>
              </a:rPr>
              <a:t>lim</a:t>
            </a:r>
            <a:r>
              <a:rPr dirty="0" baseline="-10416" sz="1200" spc="44" i="1">
                <a:latin typeface="Times New Roman"/>
                <a:cs typeface="Times New Roman"/>
              </a:rPr>
              <a:t>x</a:t>
            </a:r>
            <a:r>
              <a:rPr dirty="0" baseline="-10416" sz="1200" spc="44" i="1">
                <a:latin typeface="Arial"/>
                <a:cs typeface="Arial"/>
              </a:rPr>
              <a:t>→</a:t>
            </a:r>
            <a:r>
              <a:rPr dirty="0" baseline="-10416" sz="1200" spc="44" i="1">
                <a:latin typeface="Times New Roman"/>
                <a:cs typeface="Times New Roman"/>
              </a:rPr>
              <a:t>a </a:t>
            </a: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both go to 0 or both go to </a:t>
            </a:r>
            <a:r>
              <a:rPr dirty="0" sz="1100" spc="85" i="1">
                <a:latin typeface="DejaVu Sans"/>
                <a:cs typeface="DejaVu Sans"/>
              </a:rPr>
              <a:t>∞</a:t>
            </a:r>
            <a:r>
              <a:rPr dirty="0" sz="1100" spc="85">
                <a:latin typeface="Times New Roman"/>
                <a:cs typeface="Times New Roman"/>
              </a:rPr>
              <a:t>,</a:t>
            </a:r>
            <a:r>
              <a:rPr dirty="0" sz="1100" spc="-1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51291" y="1684197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 h="0">
                <a:moveTo>
                  <a:pt x="0" y="0"/>
                </a:moveTo>
                <a:lnTo>
                  <a:pt x="2696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13191" y="1473871"/>
            <a:ext cx="1204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47725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	</a:t>
            </a:r>
            <a:r>
              <a:rPr dirty="0" sz="1100" spc="110" i="1">
                <a:latin typeface="Times New Roman"/>
                <a:cs typeface="Times New Roman"/>
              </a:rPr>
              <a:t>f</a:t>
            </a:r>
            <a:r>
              <a:rPr dirty="0" baseline="27777" sz="1200" spc="165" i="1">
                <a:latin typeface="Arial"/>
                <a:cs typeface="Arial"/>
              </a:rPr>
              <a:t>j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sz="1100" spc="11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1348" y="1684197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 h="0">
                <a:moveTo>
                  <a:pt x="0" y="0"/>
                </a:moveTo>
                <a:lnTo>
                  <a:pt x="30518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91500" y="1567597"/>
            <a:ext cx="1441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1030" algn="l"/>
                <a:tab pos="1390015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lim</a:t>
            </a:r>
            <a:r>
              <a:rPr dirty="0" sz="1100" spc="-5">
                <a:latin typeface="Latin Modern Math"/>
                <a:cs typeface="Latin Modern Math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lim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894" y="1662632"/>
            <a:ext cx="2677160" cy="567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65555">
              <a:lnSpc>
                <a:spcPct val="100000"/>
              </a:lnSpc>
              <a:spcBef>
                <a:spcPts val="90"/>
              </a:spcBef>
              <a:tabLst>
                <a:tab pos="2075814" algn="l"/>
              </a:tabLst>
            </a:pPr>
            <a:r>
              <a:rPr dirty="0" baseline="6944" sz="1200" spc="104" i="1">
                <a:latin typeface="Times New Roman"/>
                <a:cs typeface="Times New Roman"/>
              </a:rPr>
              <a:t>x</a:t>
            </a:r>
            <a:r>
              <a:rPr dirty="0" baseline="6944" sz="1200" spc="104" i="1">
                <a:latin typeface="Arial"/>
                <a:cs typeface="Arial"/>
              </a:rPr>
              <a:t>→</a:t>
            </a:r>
            <a:r>
              <a:rPr dirty="0" baseline="6944" sz="1200" spc="104" i="1">
                <a:latin typeface="Times New Roman"/>
                <a:cs typeface="Times New Roman"/>
              </a:rPr>
              <a:t>a</a:t>
            </a:r>
            <a:r>
              <a:rPr dirty="0" baseline="6944" sz="1200" spc="217" i="1">
                <a:latin typeface="Times New Roman"/>
                <a:cs typeface="Times New Roman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	</a:t>
            </a:r>
            <a:r>
              <a:rPr dirty="0" baseline="6944" sz="1200" spc="104" i="1">
                <a:latin typeface="Times New Roman"/>
                <a:cs typeface="Times New Roman"/>
              </a:rPr>
              <a:t>x</a:t>
            </a:r>
            <a:r>
              <a:rPr dirty="0" baseline="6944" sz="1200" spc="104" i="1">
                <a:latin typeface="Arial"/>
                <a:cs typeface="Arial"/>
              </a:rPr>
              <a:t>→</a:t>
            </a:r>
            <a:r>
              <a:rPr dirty="0" baseline="6944" sz="1200" spc="104" i="1">
                <a:latin typeface="Times New Roman"/>
                <a:cs typeface="Times New Roman"/>
              </a:rPr>
              <a:t>a</a:t>
            </a:r>
            <a:r>
              <a:rPr dirty="0" baseline="6944" sz="1200" spc="157" i="1">
                <a:latin typeface="Times New Roman"/>
                <a:cs typeface="Times New Roman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g</a:t>
            </a:r>
            <a:r>
              <a:rPr dirty="0" baseline="20833" sz="1200" spc="67" i="1">
                <a:latin typeface="Arial"/>
                <a:cs typeface="Arial"/>
              </a:rPr>
              <a:t>j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00">
              <a:latin typeface="Latin Modern Math"/>
              <a:cs typeface="Latin Modern Math"/>
            </a:endParaRPr>
          </a:p>
          <a:p>
            <a:pPr marL="3810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Example </a:t>
            </a:r>
            <a:r>
              <a:rPr dirty="0" sz="1100" spc="-15">
                <a:latin typeface="Times New Roman"/>
                <a:cs typeface="Times New Roman"/>
              </a:rPr>
              <a:t>L’Hôspital shows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87474" y="2534704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5" h="0">
                <a:moveTo>
                  <a:pt x="0" y="0"/>
                </a:moveTo>
                <a:lnTo>
                  <a:pt x="35704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474774" y="2324365"/>
            <a:ext cx="12922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06144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sin(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Latin Modern Math"/>
                <a:cs typeface="Latin Modern Math"/>
              </a:rPr>
              <a:t>cos(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81529" y="2534704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 h="0">
                <a:moveTo>
                  <a:pt x="0" y="0"/>
                </a:moveTo>
                <a:lnTo>
                  <a:pt x="37244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14627" y="2418091"/>
            <a:ext cx="2179320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305">
              <a:lnSpc>
                <a:spcPts val="1035"/>
              </a:lnSpc>
              <a:spcBef>
                <a:spcPts val="90"/>
              </a:spcBef>
              <a:tabLst>
                <a:tab pos="721360" algn="l"/>
                <a:tab pos="1631314" algn="l"/>
                <a:tab pos="2061845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lim</a:t>
            </a:r>
            <a:r>
              <a:rPr dirty="0" sz="1100" spc="-5">
                <a:latin typeface="Latin Modern Math"/>
                <a:cs typeface="Latin Modern Math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lim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1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 marL="12700">
              <a:lnSpc>
                <a:spcPts val="1035"/>
              </a:lnSpc>
              <a:tabLst>
                <a:tab pos="411480" algn="l"/>
                <a:tab pos="906144" algn="l"/>
                <a:tab pos="1318260" algn="l"/>
              </a:tabLst>
            </a:pPr>
            <a:r>
              <a:rPr dirty="0" baseline="3472" sz="1200" spc="82" i="1">
                <a:latin typeface="Times New Roman"/>
                <a:cs typeface="Times New Roman"/>
              </a:rPr>
              <a:t>x</a:t>
            </a:r>
            <a:r>
              <a:rPr dirty="0" baseline="3472" sz="1200" spc="82" i="1">
                <a:latin typeface="Arial"/>
                <a:cs typeface="Arial"/>
              </a:rPr>
              <a:t>→</a:t>
            </a:r>
            <a:r>
              <a:rPr dirty="0" baseline="3472" sz="1200" spc="82">
                <a:latin typeface="LM Roman 8"/>
                <a:cs typeface="LM Roman 8"/>
              </a:rPr>
              <a:t>0	</a:t>
            </a:r>
            <a:r>
              <a:rPr dirty="0" sz="1100" spc="130" i="1">
                <a:latin typeface="Times New Roman"/>
                <a:cs typeface="Times New Roman"/>
              </a:rPr>
              <a:t>x	</a:t>
            </a:r>
            <a:r>
              <a:rPr dirty="0" baseline="3472" sz="1200" spc="82" i="1">
                <a:latin typeface="Times New Roman"/>
                <a:cs typeface="Times New Roman"/>
              </a:rPr>
              <a:t>x</a:t>
            </a:r>
            <a:r>
              <a:rPr dirty="0" baseline="3472" sz="1200" spc="82" i="1">
                <a:latin typeface="Arial"/>
                <a:cs typeface="Arial"/>
              </a:rPr>
              <a:t>→</a:t>
            </a:r>
            <a:r>
              <a:rPr dirty="0" baseline="3472" sz="1200" spc="82">
                <a:latin typeface="LM Roman 8"/>
                <a:cs typeface="LM Roman 8"/>
              </a:rPr>
              <a:t>0	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9994" y="318480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8332" y="3196115"/>
            <a:ext cx="13747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7037" sz="900" spc="7">
                <a:latin typeface="Arial"/>
                <a:cs typeface="Arial"/>
              </a:rPr>
              <a:t>6</a:t>
            </a:r>
            <a:r>
              <a:rPr dirty="0" sz="900" spc="5">
                <a:latin typeface="Arial"/>
                <a:cs typeface="Arial"/>
              </a:rPr>
              <a:t>This </a:t>
            </a:r>
            <a:r>
              <a:rPr dirty="0" sz="900">
                <a:latin typeface="Arial"/>
                <a:cs typeface="Arial"/>
              </a:rPr>
              <a:t>rule </a:t>
            </a:r>
            <a:r>
              <a:rPr dirty="0" sz="900" spc="-10">
                <a:latin typeface="Arial"/>
                <a:cs typeface="Arial"/>
              </a:rPr>
              <a:t>makes </a:t>
            </a:r>
            <a:r>
              <a:rPr dirty="0" sz="900" spc="-5">
                <a:latin typeface="Arial"/>
                <a:cs typeface="Arial"/>
              </a:rPr>
              <a:t>me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sick.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541" rIns="0" bIns="0" rtlCol="0" vert="horz">
            <a:spAutoFit/>
          </a:bodyPr>
          <a:lstStyle/>
          <a:p>
            <a:pPr marL="38100" marR="5080">
              <a:lnSpc>
                <a:spcPct val="102600"/>
              </a:lnSpc>
              <a:spcBef>
                <a:spcPts val="55"/>
              </a:spcBef>
            </a:pPr>
            <a:r>
              <a:rPr dirty="0" spc="-10" b="1">
                <a:latin typeface="Arial"/>
                <a:cs typeface="Arial"/>
              </a:rPr>
              <a:t>Computer Exercise: </a:t>
            </a:r>
            <a:r>
              <a:rPr dirty="0" spc="-20"/>
              <a:t>Let’s </a:t>
            </a:r>
            <a:r>
              <a:rPr dirty="0" spc="-5"/>
              <a:t>do some easy </a:t>
            </a:r>
            <a:r>
              <a:rPr dirty="0" spc="-10"/>
              <a:t>integration </a:t>
            </a:r>
            <a:r>
              <a:rPr dirty="0" spc="-5"/>
              <a:t>via Riemann  sums. Simply approximate the area under the nice, continuous  function</a:t>
            </a:r>
            <a:r>
              <a:rPr dirty="0" spc="-10"/>
              <a:t> </a:t>
            </a:r>
            <a:r>
              <a:rPr dirty="0" spc="225" i="1">
                <a:latin typeface="Times New Roman"/>
                <a:cs typeface="Times New Roman"/>
              </a:rPr>
              <a:t>f</a:t>
            </a:r>
            <a:r>
              <a:rPr dirty="0" spc="-160" i="1">
                <a:latin typeface="Times New Roman"/>
                <a:cs typeface="Times New Roman"/>
              </a:rPr>
              <a:t> </a:t>
            </a:r>
            <a:r>
              <a:rPr dirty="0" spc="40">
                <a:latin typeface="Latin Modern Math"/>
                <a:cs typeface="Latin Modern Math"/>
              </a:rPr>
              <a:t>(</a:t>
            </a:r>
            <a:r>
              <a:rPr dirty="0" spc="40" i="1">
                <a:latin typeface="Times New Roman"/>
                <a:cs typeface="Times New Roman"/>
              </a:rPr>
              <a:t>x</a:t>
            </a:r>
            <a:r>
              <a:rPr dirty="0" spc="40">
                <a:latin typeface="Latin Modern Math"/>
                <a:cs typeface="Latin Modern Math"/>
              </a:rPr>
              <a:t>)</a:t>
            </a:r>
            <a:r>
              <a:rPr dirty="0" spc="-95">
                <a:latin typeface="Latin Modern Math"/>
                <a:cs typeface="Latin Modern Math"/>
              </a:rPr>
              <a:t> </a:t>
            </a:r>
            <a:r>
              <a:rPr dirty="0" spc="-5"/>
              <a:t>from</a:t>
            </a:r>
            <a:r>
              <a:rPr dirty="0" spc="-10"/>
              <a:t> </a:t>
            </a:r>
            <a:r>
              <a:rPr dirty="0" spc="25" i="1">
                <a:latin typeface="Times New Roman"/>
                <a:cs typeface="Times New Roman"/>
              </a:rPr>
              <a:t>a</a:t>
            </a:r>
            <a:r>
              <a:rPr dirty="0" spc="-5" i="1">
                <a:latin typeface="Times New Roman"/>
                <a:cs typeface="Times New Roman"/>
              </a:rPr>
              <a:t> </a:t>
            </a:r>
            <a:r>
              <a:rPr dirty="0" spc="-5"/>
              <a:t>to </a:t>
            </a:r>
            <a:r>
              <a:rPr dirty="0" spc="-85" i="1">
                <a:latin typeface="Times New Roman"/>
                <a:cs typeface="Times New Roman"/>
              </a:rPr>
              <a:t>b</a:t>
            </a:r>
            <a:r>
              <a:rPr dirty="0" spc="-10" i="1">
                <a:latin typeface="Times New Roman"/>
                <a:cs typeface="Times New Roman"/>
              </a:rPr>
              <a:t> </a:t>
            </a:r>
            <a:r>
              <a:rPr dirty="0" spc="-5"/>
              <a:t>by adding up the</a:t>
            </a:r>
            <a:r>
              <a:rPr dirty="0" spc="-10"/>
              <a:t> </a:t>
            </a:r>
            <a:r>
              <a:rPr dirty="0" spc="-5"/>
              <a:t>areas of </a:t>
            </a:r>
            <a:r>
              <a:rPr dirty="0" spc="100" i="1">
                <a:latin typeface="Times New Roman"/>
                <a:cs typeface="Times New Roman"/>
              </a:rPr>
              <a:t>n</a:t>
            </a:r>
            <a:r>
              <a:rPr dirty="0" spc="-10" i="1">
                <a:latin typeface="Times New Roman"/>
                <a:cs typeface="Times New Roman"/>
              </a:rPr>
              <a:t> </a:t>
            </a:r>
            <a:r>
              <a:rPr dirty="0" spc="-5"/>
              <a:t>adjacent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9194" y="1235353"/>
            <a:ext cx="383159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rectangles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 width </a:t>
            </a:r>
            <a:r>
              <a:rPr dirty="0" sz="1100" spc="60">
                <a:latin typeface="Latin Modern Math"/>
                <a:cs typeface="Latin Modern Math"/>
              </a:rPr>
              <a:t>∆</a:t>
            </a:r>
            <a:r>
              <a:rPr dirty="0" sz="1100" spc="60" i="1">
                <a:latin typeface="Times New Roman"/>
                <a:cs typeface="Times New Roman"/>
              </a:rPr>
              <a:t>x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45">
                <a:latin typeface="Latin Modern Math"/>
                <a:cs typeface="Latin Modern Math"/>
              </a:rPr>
              <a:t>(</a:t>
            </a:r>
            <a:r>
              <a:rPr dirty="0" sz="1100" spc="-45" i="1">
                <a:latin typeface="Times New Roman"/>
                <a:cs typeface="Times New Roman"/>
              </a:rPr>
              <a:t>b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90" i="1">
                <a:latin typeface="Times New Roman"/>
                <a:cs typeface="Times New Roman"/>
              </a:rPr>
              <a:t>a</a:t>
            </a:r>
            <a:r>
              <a:rPr dirty="0" sz="1100" spc="90">
                <a:latin typeface="Latin Modern Math"/>
                <a:cs typeface="Latin Modern Math"/>
              </a:rPr>
              <a:t>)</a:t>
            </a:r>
            <a:r>
              <a:rPr dirty="0" sz="1100" spc="90" i="1">
                <a:latin typeface="Times New Roman"/>
                <a:cs typeface="Times New Roman"/>
              </a:rPr>
              <a:t>/n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height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baseline="-10416" sz="1200" spc="67" i="1">
                <a:latin typeface="Times New Roman"/>
                <a:cs typeface="Times New Roman"/>
              </a:rPr>
              <a:t>i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45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where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 i="1">
                <a:latin typeface="Times New Roman"/>
                <a:cs typeface="Times New Roman"/>
              </a:rPr>
              <a:t>i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a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65" i="1">
                <a:latin typeface="Times New Roman"/>
                <a:cs typeface="Times New Roman"/>
              </a:rPr>
              <a:t>i</a:t>
            </a:r>
            <a:r>
              <a:rPr dirty="0" sz="1100" spc="65">
                <a:latin typeface="Latin Modern Math"/>
                <a:cs typeface="Latin Modern Math"/>
              </a:rPr>
              <a:t>∆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-1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the right-hand endpoint of the </a:t>
            </a:r>
            <a:r>
              <a:rPr dirty="0" sz="1100" spc="20" i="1">
                <a:latin typeface="Times New Roman"/>
                <a:cs typeface="Times New Roman"/>
              </a:rPr>
              <a:t>i</a:t>
            </a:r>
            <a:r>
              <a:rPr dirty="0" sz="1100" spc="20">
                <a:latin typeface="Times New Roman"/>
                <a:cs typeface="Times New Roman"/>
              </a:rPr>
              <a:t>th </a:t>
            </a:r>
            <a:r>
              <a:rPr dirty="0" sz="1100" spc="-5">
                <a:latin typeface="Times New Roman"/>
                <a:cs typeface="Times New Roman"/>
              </a:rPr>
              <a:t>rectangle. Thus,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073" y="1708682"/>
            <a:ext cx="71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0" i="1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03" y="1982824"/>
            <a:ext cx="82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373" y="1688247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098" y="1819870"/>
            <a:ext cx="18091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065530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 </a:t>
            </a:r>
            <a:r>
              <a:rPr dirty="0" sz="1100" spc="37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≈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70" i="1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Latin Modern Math"/>
                <a:cs typeface="Latin Modern Math"/>
              </a:rPr>
              <a:t>(</a:t>
            </a:r>
            <a:r>
              <a:rPr dirty="0" sz="1100" spc="60" i="1">
                <a:latin typeface="Times New Roman"/>
                <a:cs typeface="Times New Roman"/>
              </a:rPr>
              <a:t>x</a:t>
            </a:r>
            <a:r>
              <a:rPr dirty="0" baseline="-10416" sz="1200" spc="89" i="1">
                <a:latin typeface="Times New Roman"/>
                <a:cs typeface="Times New Roman"/>
              </a:rPr>
              <a:t>i</a:t>
            </a:r>
            <a:r>
              <a:rPr dirty="0" sz="1100" spc="60">
                <a:latin typeface="Latin Modern Math"/>
                <a:cs typeface="Latin Modern Math"/>
              </a:rPr>
              <a:t>)∆</a:t>
            </a:r>
            <a:r>
              <a:rPr dirty="0" sz="1100" spc="60" i="1">
                <a:latin typeface="Times New Roman"/>
                <a:cs typeface="Times New Roman"/>
              </a:rPr>
              <a:t>x</a:t>
            </a:r>
            <a:r>
              <a:rPr dirty="0" sz="1100" spc="28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1724" y="1726144"/>
            <a:ext cx="327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sz="1100" spc="-140" i="1">
                <a:latin typeface="DejaVu Sans"/>
                <a:cs typeface="DejaVu Sans"/>
              </a:rPr>
              <a:t> 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1160" y="1914904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1810" y="1684006"/>
            <a:ext cx="1438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0170" algn="l"/>
              </a:tabLst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110" i="1">
                <a:latin typeface="Times New Roman"/>
                <a:cs typeface="Times New Roman"/>
              </a:rPr>
              <a:t>	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2033" y="1688247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7416" y="2023400"/>
            <a:ext cx="15474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0170" algn="l"/>
              </a:tabLst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528" y="1631288"/>
            <a:ext cx="2823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07640" algn="l"/>
              </a:tabLst>
            </a:pPr>
            <a:r>
              <a:rPr dirty="0" sz="1100" spc="195" b="0">
                <a:latin typeface="Tuffy"/>
                <a:cs typeface="Tuffy"/>
              </a:rPr>
              <a:t>∫</a:t>
            </a:r>
            <a:r>
              <a:rPr dirty="0" sz="1100" spc="195" b="0">
                <a:latin typeface="Tuffy"/>
                <a:cs typeface="Tuffy"/>
              </a:rPr>
              <a:t>	</a:t>
            </a:r>
            <a:r>
              <a:rPr dirty="0" baseline="2525" sz="1650" spc="877" b="0">
                <a:latin typeface="Tuffy"/>
                <a:cs typeface="Tuffy"/>
              </a:rPr>
              <a:t>.</a:t>
            </a:r>
            <a:endParaRPr baseline="2525" sz="1650">
              <a:latin typeface="Tuffy"/>
              <a:cs typeface="Tuff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5236" y="1819870"/>
            <a:ext cx="44513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345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	</a:t>
            </a:r>
            <a:r>
              <a:rPr dirty="0" sz="1100" spc="25" i="1">
                <a:latin typeface="Times New Roman"/>
                <a:cs typeface="Times New Roman"/>
              </a:rPr>
              <a:t>a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0805" y="1703639"/>
            <a:ext cx="483234" cy="40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5080" indent="-187325">
              <a:lnSpc>
                <a:spcPct val="112599"/>
              </a:lnSpc>
              <a:spcBef>
                <a:spcPts val="100"/>
              </a:spcBef>
            </a:pP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u="sng" sz="1100" spc="-220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11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 </a:t>
            </a:r>
            <a:r>
              <a:rPr dirty="0" sz="1100" spc="10">
                <a:latin typeface="Latin Modern Math"/>
                <a:cs typeface="Latin Modern Math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3512" y="1624519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8581" y="1819870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2245689"/>
            <a:ext cx="2842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In </a:t>
            </a:r>
            <a:r>
              <a:rPr dirty="0" sz="1100" spc="-10">
                <a:latin typeface="Times New Roman"/>
                <a:cs typeface="Times New Roman"/>
              </a:rPr>
              <a:t>fact, </a:t>
            </a:r>
            <a:r>
              <a:rPr dirty="0" sz="1100" spc="-5">
                <a:latin typeface="Times New Roman"/>
                <a:cs typeface="Times New Roman"/>
              </a:rPr>
              <a:t>as </a:t>
            </a:r>
            <a:r>
              <a:rPr dirty="0" sz="1100" spc="100" i="1">
                <a:latin typeface="Times New Roman"/>
                <a:cs typeface="Times New Roman"/>
              </a:rPr>
              <a:t>n </a:t>
            </a:r>
            <a:r>
              <a:rPr dirty="0" sz="1100" spc="165" i="1">
                <a:latin typeface="DejaVu Sans"/>
                <a:cs typeface="DejaVu Sans"/>
              </a:rPr>
              <a:t>→</a:t>
            </a:r>
            <a:r>
              <a:rPr dirty="0" sz="1100" spc="-215" i="1">
                <a:latin typeface="DejaVu Sans"/>
                <a:cs typeface="DejaVu Sans"/>
              </a:rPr>
              <a:t> </a:t>
            </a:r>
            <a:r>
              <a:rPr dirty="0" sz="1100" spc="80" i="1">
                <a:latin typeface="DejaVu Sans"/>
                <a:cs typeface="DejaVu Sans"/>
              </a:rPr>
              <a:t>∞</a:t>
            </a:r>
            <a:r>
              <a:rPr dirty="0" sz="1100" spc="8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this result becomes an </a:t>
            </a:r>
            <a:r>
              <a:rPr dirty="0" sz="1100" spc="-15">
                <a:latin typeface="Times New Roman"/>
                <a:cs typeface="Times New Roman"/>
              </a:rPr>
              <a:t>equality.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3683" y="2457994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6050" y="253537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39113" y="265558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294" y="2569602"/>
            <a:ext cx="3454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14400" algn="l"/>
              </a:tabLst>
            </a:pPr>
            <a:r>
              <a:rPr dirty="0" sz="1100" spc="-20">
                <a:latin typeface="Times New Roman"/>
                <a:cs typeface="Times New Roman"/>
              </a:rPr>
              <a:t>Try </a:t>
            </a:r>
            <a:r>
              <a:rPr dirty="0" sz="1100" spc="-5">
                <a:latin typeface="Times New Roman"/>
                <a:cs typeface="Times New Roman"/>
              </a:rPr>
              <a:t>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out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on	</a:t>
            </a:r>
            <a:r>
              <a:rPr dirty="0" sz="1100" spc="45">
                <a:latin typeface="Latin Modern Math"/>
                <a:cs typeface="Latin Modern Math"/>
              </a:rPr>
              <a:t>sin(</a:t>
            </a:r>
            <a:r>
              <a:rPr dirty="0" sz="1100" spc="45" i="1">
                <a:latin typeface="Times New Roman"/>
                <a:cs typeface="Times New Roman"/>
              </a:rPr>
              <a:t>πx/</a:t>
            </a:r>
            <a:r>
              <a:rPr dirty="0" sz="1100" spc="45">
                <a:latin typeface="Latin Modern Math"/>
                <a:cs typeface="Latin Modern Math"/>
              </a:rPr>
              <a:t>2)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(which secretly equals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Latin Modern Math"/>
                <a:cs typeface="Latin Modern Math"/>
              </a:rPr>
              <a:t>2</a:t>
            </a:r>
            <a:r>
              <a:rPr dirty="0" sz="1100" spc="80" i="1">
                <a:latin typeface="Times New Roman"/>
                <a:cs typeface="Times New Roman"/>
              </a:rPr>
              <a:t>/π</a:t>
            </a:r>
            <a:r>
              <a:rPr dirty="0" sz="1100" spc="80">
                <a:latin typeface="Times New Roman"/>
                <a:cs typeface="Times New Roman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 for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2741674"/>
            <a:ext cx="2352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different values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50" i="1">
                <a:latin typeface="Times New Roman"/>
                <a:cs typeface="Times New Roman"/>
              </a:rPr>
              <a:t>n</a:t>
            </a:r>
            <a:r>
              <a:rPr dirty="0" sz="1100" spc="5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and see for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yourself.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 marR="237490">
              <a:lnSpc>
                <a:spcPct val="102600"/>
              </a:lnSpc>
              <a:spcBef>
                <a:spcPts val="55"/>
              </a:spcBef>
            </a:pPr>
            <a:r>
              <a:rPr dirty="0" spc="-10" b="1">
                <a:latin typeface="Arial"/>
                <a:cs typeface="Arial"/>
              </a:rPr>
              <a:t>Riemann </a:t>
            </a:r>
            <a:r>
              <a:rPr dirty="0" spc="-15" b="1">
                <a:latin typeface="Arial"/>
                <a:cs typeface="Arial"/>
              </a:rPr>
              <a:t>(cont’d): </a:t>
            </a:r>
            <a:r>
              <a:rPr dirty="0" spc="-5"/>
              <a:t>Since I’m such a nice </a:t>
            </a:r>
            <a:r>
              <a:rPr dirty="0" spc="-25"/>
              <a:t>guy, I’ve </a:t>
            </a:r>
            <a:r>
              <a:rPr dirty="0" spc="-5"/>
              <a:t>made things  easy for you. In this problem, </a:t>
            </a:r>
            <a:r>
              <a:rPr dirty="0" spc="-25"/>
              <a:t>I’ve </a:t>
            </a:r>
            <a:r>
              <a:rPr dirty="0" spc="-5"/>
              <a:t>thoughtfully </a:t>
            </a:r>
            <a:r>
              <a:rPr dirty="0" spc="-10"/>
              <a:t>taken </a:t>
            </a:r>
            <a:r>
              <a:rPr dirty="0" spc="25" i="1">
                <a:latin typeface="Times New Roman"/>
                <a:cs typeface="Times New Roman"/>
              </a:rPr>
              <a:t>a </a:t>
            </a:r>
            <a:r>
              <a:rPr dirty="0" spc="-10">
                <a:latin typeface="Latin Modern Math"/>
                <a:cs typeface="Latin Modern Math"/>
              </a:rPr>
              <a:t>= </a:t>
            </a:r>
            <a:r>
              <a:rPr dirty="0" spc="-5">
                <a:latin typeface="Latin Modern Math"/>
                <a:cs typeface="Latin Modern Math"/>
              </a:rPr>
              <a:t>0</a:t>
            </a:r>
            <a:r>
              <a:rPr dirty="0" spc="-80">
                <a:latin typeface="Latin Modern Math"/>
                <a:cs typeface="Latin Modern Math"/>
              </a:rPr>
              <a:t> </a:t>
            </a:r>
            <a:r>
              <a:rPr dirty="0" spc="-5"/>
              <a:t>and</a:t>
            </a:r>
          </a:p>
          <a:p>
            <a:pPr marL="38100" marR="30480">
              <a:lnSpc>
                <a:spcPct val="102600"/>
              </a:lnSpc>
            </a:pPr>
            <a:r>
              <a:rPr dirty="0" spc="-85" i="1">
                <a:latin typeface="Times New Roman"/>
                <a:cs typeface="Times New Roman"/>
              </a:rPr>
              <a:t>b </a:t>
            </a:r>
            <a:r>
              <a:rPr dirty="0" spc="-10">
                <a:latin typeface="Latin Modern Math"/>
                <a:cs typeface="Latin Modern Math"/>
              </a:rPr>
              <a:t>= 1</a:t>
            </a:r>
            <a:r>
              <a:rPr dirty="0" spc="-10"/>
              <a:t>, </a:t>
            </a:r>
            <a:r>
              <a:rPr dirty="0" spc="-5"/>
              <a:t>so that </a:t>
            </a:r>
            <a:r>
              <a:rPr dirty="0" spc="60">
                <a:latin typeface="Latin Modern Math"/>
                <a:cs typeface="Latin Modern Math"/>
              </a:rPr>
              <a:t>∆</a:t>
            </a:r>
            <a:r>
              <a:rPr dirty="0" spc="60" i="1">
                <a:latin typeface="Times New Roman"/>
                <a:cs typeface="Times New Roman"/>
              </a:rPr>
              <a:t>x </a:t>
            </a:r>
            <a:r>
              <a:rPr dirty="0" spc="-10">
                <a:latin typeface="Latin Modern Math"/>
                <a:cs typeface="Latin Modern Math"/>
              </a:rPr>
              <a:t>= </a:t>
            </a:r>
            <a:r>
              <a:rPr dirty="0" spc="110">
                <a:latin typeface="Latin Modern Math"/>
                <a:cs typeface="Latin Modern Math"/>
              </a:rPr>
              <a:t>1</a:t>
            </a:r>
            <a:r>
              <a:rPr dirty="0" spc="110" i="1">
                <a:latin typeface="Times New Roman"/>
                <a:cs typeface="Times New Roman"/>
              </a:rPr>
              <a:t>/n </a:t>
            </a:r>
            <a:r>
              <a:rPr dirty="0" spc="-5"/>
              <a:t>and </a:t>
            </a:r>
            <a:r>
              <a:rPr dirty="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 i="1">
                <a:latin typeface="Times New Roman"/>
                <a:cs typeface="Times New Roman"/>
              </a:rPr>
              <a:t>i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00" i="1">
                <a:latin typeface="Times New Roman"/>
                <a:cs typeface="Times New Roman"/>
              </a:rPr>
              <a:t>i/n</a:t>
            </a:r>
            <a:r>
              <a:rPr dirty="0" sz="1100" spc="100"/>
              <a:t>,</a:t>
            </a:r>
            <a:r>
              <a:rPr dirty="0" sz="1100" spc="-185"/>
              <a:t> </a:t>
            </a:r>
            <a:r>
              <a:rPr dirty="0" sz="1100" spc="-5"/>
              <a:t>which </a:t>
            </a:r>
            <a:r>
              <a:rPr dirty="0" sz="1100" spc="-10"/>
              <a:t>simplifies </a:t>
            </a:r>
            <a:r>
              <a:rPr dirty="0" sz="1100" spc="-5"/>
              <a:t>the notation  a bit.</a:t>
            </a:r>
            <a:r>
              <a:rPr dirty="0" sz="1100" spc="55"/>
              <a:t> </a:t>
            </a:r>
            <a:r>
              <a:rPr dirty="0" sz="1100" spc="-5"/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8948" y="1635771"/>
            <a:ext cx="82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955" y="1472817"/>
            <a:ext cx="4699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9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22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1986" y="1284235"/>
            <a:ext cx="1121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31240" algn="l"/>
              </a:tabLst>
            </a:pPr>
            <a:r>
              <a:rPr dirty="0" sz="1100" spc="195" b="0">
                <a:latin typeface="Tuffy"/>
                <a:cs typeface="Tuffy"/>
              </a:rPr>
              <a:t>∫</a:t>
            </a:r>
            <a:r>
              <a:rPr dirty="0" sz="1100" spc="195" b="0">
                <a:latin typeface="Tuffy"/>
                <a:cs typeface="Tuffy"/>
              </a:rPr>
              <a:t>	</a:t>
            </a: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30" y="1361629"/>
            <a:ext cx="1098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1240" algn="l"/>
              </a:tabLst>
            </a:pPr>
            <a:r>
              <a:rPr dirty="0" sz="800" spc="-40" i="1">
                <a:latin typeface="Times New Roman"/>
                <a:cs typeface="Times New Roman"/>
              </a:rPr>
              <a:t>b</a:t>
            </a:r>
            <a:r>
              <a:rPr dirty="0" sz="800" spc="-40" i="1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7792" y="163577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6541" y="1472817"/>
            <a:ext cx="9258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863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9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22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8255" y="1743810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0830" y="1748052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3873" y="2083205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9844" y="1937777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6541" y="1879674"/>
            <a:ext cx="990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9900" algn="l"/>
              </a:tabLst>
            </a:pPr>
            <a:r>
              <a:rPr dirty="0" sz="1100" spc="-75" i="1">
                <a:latin typeface="DejaVu Sans"/>
                <a:cs typeface="DejaVu Sans"/>
              </a:rPr>
              <a:t>≈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245" i="1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Latin Modern Math"/>
                <a:cs typeface="Latin Modern Math"/>
              </a:rPr>
              <a:t>(</a:t>
            </a:r>
            <a:r>
              <a:rPr dirty="0" sz="1100" spc="65" i="1">
                <a:latin typeface="Times New Roman"/>
                <a:cs typeface="Times New Roman"/>
              </a:rPr>
              <a:t>x </a:t>
            </a:r>
            <a:r>
              <a:rPr dirty="0" sz="1100" spc="40">
                <a:latin typeface="Latin Modern Math"/>
                <a:cs typeface="Latin Modern Math"/>
              </a:rPr>
              <a:t>)∆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6541" y="2340964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6007" y="2224733"/>
            <a:ext cx="10858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265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4881" y="2205099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7444" y="2209341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80487" y="2544494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90660" y="2340964"/>
            <a:ext cx="1955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sin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81769" y="2224733"/>
            <a:ext cx="177800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265"/>
              </a:spcBef>
            </a:pPr>
            <a:r>
              <a:rPr dirty="0" u="sng" sz="1100" spc="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πi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-5">
                <a:latin typeface="Latin Modern Math"/>
                <a:cs typeface="Latin Modern Math"/>
              </a:rPr>
              <a:t>2</a:t>
            </a: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83852" y="2187180"/>
            <a:ext cx="3740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8130" algn="l"/>
              </a:tabLst>
            </a:pPr>
            <a:r>
              <a:rPr dirty="0" sz="1100" spc="430" b="0">
                <a:latin typeface="Tuffy"/>
                <a:cs typeface="Tuffy"/>
              </a:rPr>
              <a:t>.</a:t>
            </a:r>
            <a:r>
              <a:rPr dirty="0" sz="1100" spc="430" b="0">
                <a:latin typeface="Tuffy"/>
                <a:cs typeface="Tuffy"/>
              </a:rPr>
              <a:t>	</a:t>
            </a:r>
            <a:r>
              <a:rPr dirty="0" sz="1100" spc="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2137" y="2340964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2766782"/>
            <a:ext cx="38169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2513330" algn="l"/>
              </a:tabLst>
            </a:pPr>
            <a:r>
              <a:rPr dirty="0" sz="1100" spc="-15">
                <a:latin typeface="Times New Roman"/>
                <a:cs typeface="Times New Roman"/>
              </a:rPr>
              <a:t>For </a:t>
            </a:r>
            <a:r>
              <a:rPr dirty="0" sz="1100" spc="100" i="1">
                <a:latin typeface="Times New Roman"/>
                <a:cs typeface="Times New Roman"/>
              </a:rPr>
              <a:t>n </a:t>
            </a:r>
            <a:r>
              <a:rPr dirty="0" sz="1100" spc="-10">
                <a:latin typeface="Latin Modern Math"/>
                <a:cs typeface="Latin Modern Math"/>
              </a:rPr>
              <a:t>= 100</a:t>
            </a:r>
            <a:r>
              <a:rPr dirty="0" sz="1100" spc="-1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this calculates out to a </a:t>
            </a:r>
            <a:r>
              <a:rPr dirty="0" sz="1100" spc="-10">
                <a:latin typeface="Times New Roman"/>
                <a:cs typeface="Times New Roman"/>
              </a:rPr>
              <a:t>value </a:t>
            </a:r>
            <a:r>
              <a:rPr dirty="0" sz="1100" spc="-5">
                <a:latin typeface="Times New Roman"/>
                <a:cs typeface="Times New Roman"/>
              </a:rPr>
              <a:t>of 0.6416, which is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pretty  close to the true answer of </a:t>
            </a:r>
            <a:r>
              <a:rPr dirty="0" sz="1100" spc="100">
                <a:latin typeface="Latin Modern Math"/>
                <a:cs typeface="Latin Modern Math"/>
              </a:rPr>
              <a:t>2</a:t>
            </a:r>
            <a:r>
              <a:rPr dirty="0" sz="1100" spc="100" i="1">
                <a:latin typeface="Times New Roman"/>
                <a:cs typeface="Times New Roman"/>
              </a:rPr>
              <a:t>/π </a:t>
            </a:r>
            <a:r>
              <a:rPr dirty="0" sz="1100" spc="-75" i="1">
                <a:latin typeface="DejaVu Sans"/>
                <a:cs typeface="DejaVu Sans"/>
              </a:rPr>
              <a:t>≈</a:t>
            </a:r>
            <a:r>
              <a:rPr dirty="0" sz="1100" spc="-45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 i="1">
                <a:latin typeface="Times New Roman"/>
                <a:cs typeface="Times New Roman"/>
              </a:rPr>
              <a:t>.</a:t>
            </a:r>
            <a:r>
              <a:rPr dirty="0" sz="1100" spc="-5">
                <a:latin typeface="Latin Modern Math"/>
                <a:cs typeface="Latin Modern Math"/>
              </a:rPr>
              <a:t>6366</a:t>
            </a:r>
            <a:r>
              <a:rPr dirty="0" sz="1100" spc="-5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6662" rIns="0" bIns="0" rtlCol="0" vert="horz">
            <a:spAutoFit/>
          </a:bodyPr>
          <a:lstStyle/>
          <a:p>
            <a:pPr marL="38100" marR="5080">
              <a:lnSpc>
                <a:spcPct val="102600"/>
              </a:lnSpc>
              <a:spcBef>
                <a:spcPts val="55"/>
              </a:spcBef>
            </a:pPr>
            <a:r>
              <a:rPr dirty="0" spc="-10" b="1">
                <a:latin typeface="Arial"/>
                <a:cs typeface="Arial"/>
              </a:rPr>
              <a:t>Computer Exercise, </a:t>
            </a:r>
            <a:r>
              <a:rPr dirty="0" spc="-15" b="1">
                <a:latin typeface="Arial"/>
                <a:cs typeface="Arial"/>
              </a:rPr>
              <a:t>Trapezoid </a:t>
            </a:r>
            <a:r>
              <a:rPr dirty="0" spc="-10" b="1">
                <a:latin typeface="Arial"/>
                <a:cs typeface="Arial"/>
              </a:rPr>
              <a:t>version: </a:t>
            </a:r>
            <a:r>
              <a:rPr dirty="0" spc="-5"/>
              <a:t>Same numerical  </a:t>
            </a:r>
            <a:r>
              <a:rPr dirty="0" spc="-10"/>
              <a:t>integration </a:t>
            </a:r>
            <a:r>
              <a:rPr dirty="0" spc="-5"/>
              <a:t>via the </a:t>
            </a:r>
            <a:r>
              <a:rPr dirty="0" spc="-10"/>
              <a:t>Trapezoid </a:t>
            </a:r>
            <a:r>
              <a:rPr dirty="0" spc="-5"/>
              <a:t>Rule (which usually </a:t>
            </a:r>
            <a:r>
              <a:rPr dirty="0" spc="-10"/>
              <a:t>works </a:t>
            </a:r>
            <a:r>
              <a:rPr dirty="0" spc="-5"/>
              <a:t>a little better  than Riemann). </a:t>
            </a:r>
            <a:r>
              <a:rPr dirty="0" spc="-20"/>
              <a:t>Now </a:t>
            </a:r>
            <a:r>
              <a:rPr dirty="0" spc="-10"/>
              <a:t>we</a:t>
            </a:r>
            <a:r>
              <a:rPr dirty="0" spc="70"/>
              <a:t> </a:t>
            </a:r>
            <a:r>
              <a:rPr dirty="0" spc="-20"/>
              <a:t>have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652689" y="2733401"/>
            <a:ext cx="7937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24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2970" y="1378710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515" y="1456104"/>
            <a:ext cx="71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0" i="1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945" y="1730246"/>
            <a:ext cx="82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940" y="1567280"/>
            <a:ext cx="7042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≈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3626" y="1531669"/>
            <a:ext cx="85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4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7827" y="1451049"/>
            <a:ext cx="355600" cy="40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875" marR="5080" indent="-130810">
              <a:lnSpc>
                <a:spcPct val="112599"/>
              </a:lnSpc>
              <a:spcBef>
                <a:spcPts val="100"/>
              </a:spcBef>
            </a:pPr>
            <a:r>
              <a:rPr dirty="0" u="sng" sz="1100" spc="2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u="sng" sz="1100" spc="6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1100" spc="65" i="1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Latin Modern Math"/>
                <a:cs typeface="Latin Modern Math"/>
              </a:rPr>
              <a:t> 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2126" y="1431428"/>
            <a:ext cx="2286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3397" y="1435670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4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8182" y="1567280"/>
            <a:ext cx="8915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01955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+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80" i="1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Latin Modern Math"/>
                <a:cs typeface="Latin Modern Math"/>
              </a:rPr>
              <a:t>(</a:t>
            </a:r>
            <a:r>
              <a:rPr dirty="0" sz="1100" spc="60" i="1">
                <a:latin typeface="Times New Roman"/>
                <a:cs typeface="Times New Roman"/>
              </a:rPr>
              <a:t>x</a:t>
            </a:r>
            <a:r>
              <a:rPr dirty="0" baseline="-10416" sz="1200" spc="89" i="1">
                <a:latin typeface="Times New Roman"/>
                <a:cs typeface="Times New Roman"/>
              </a:rPr>
              <a:t>i</a:t>
            </a:r>
            <a:r>
              <a:rPr dirty="0" sz="1100" spc="60">
                <a:latin typeface="Latin Modern Math"/>
                <a:cs typeface="Latin Modern Math"/>
              </a:rPr>
              <a:t>)</a:t>
            </a:r>
            <a:r>
              <a:rPr dirty="0" sz="1100" spc="-1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6439" y="1770823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0834" y="1531669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1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5036" y="1473554"/>
            <a:ext cx="367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2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sz="1100" spc="-25" i="1">
                <a:latin typeface="Times New Roman"/>
                <a:cs typeface="Times New Roman"/>
              </a:rPr>
              <a:t> </a:t>
            </a:r>
            <a:r>
              <a:rPr dirty="0" u="sng" sz="1100" spc="6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1100" spc="65" i="1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1027" y="1662314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1815" y="1330374"/>
            <a:ext cx="17964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01800" algn="l"/>
              </a:tabLst>
            </a:pPr>
            <a:r>
              <a:rPr dirty="0" sz="1100" spc="-10" b="0">
                <a:latin typeface="Tuffy"/>
                <a:cs typeface="Tuffy"/>
              </a:rPr>
              <a:t>Σ</a:t>
            </a:r>
            <a:r>
              <a:rPr dirty="0" sz="1100" spc="-10" b="0">
                <a:latin typeface="Tuffy"/>
                <a:cs typeface="Tuffy"/>
              </a:rPr>
              <a:t>	</a:t>
            </a:r>
            <a:r>
              <a:rPr dirty="0" sz="1100" spc="-1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5385" y="1567280"/>
            <a:ext cx="220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∆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7538" y="2050223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77301" y="1813304"/>
            <a:ext cx="10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7005" y="1956497"/>
            <a:ext cx="725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8309" algn="l"/>
              </a:tabLst>
            </a:pPr>
            <a:r>
              <a:rPr dirty="0" u="sng" sz="1100" spc="-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sng" sz="1100" spc="-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sz="1100" spc="25" i="1">
                <a:latin typeface="Times New Roman"/>
                <a:cs typeface="Times New Roman"/>
              </a:rPr>
              <a:t>	</a:t>
            </a:r>
            <a:r>
              <a:rPr dirty="0" u="sng" sz="1100" spc="2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sz="1100" spc="-210" i="1">
                <a:latin typeface="Times New Roman"/>
                <a:cs typeface="Times New Roman"/>
              </a:rPr>
              <a:t> 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6440" y="2145257"/>
            <a:ext cx="5187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6245" algn="l"/>
              </a:tabLst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r>
              <a:rPr dirty="0" sz="1100" spc="100" i="1">
                <a:latin typeface="Times New Roman"/>
                <a:cs typeface="Times New Roman"/>
              </a:rPr>
              <a:t>	</a:t>
            </a: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21560" y="1914371"/>
            <a:ext cx="2286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22829" y="1918600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4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3015" y="2050223"/>
            <a:ext cx="809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6555" algn="l"/>
                <a:tab pos="58420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+	</a:t>
            </a:r>
            <a:r>
              <a:rPr dirty="0" sz="1100" spc="225" i="1">
                <a:latin typeface="Times New Roman"/>
                <a:cs typeface="Times New Roman"/>
              </a:rPr>
              <a:t>f	</a:t>
            </a:r>
            <a:r>
              <a:rPr dirty="0" sz="1100" spc="25" i="1">
                <a:latin typeface="Times New Roman"/>
                <a:cs typeface="Times New Roman"/>
              </a:rPr>
              <a:t>a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35872" y="2253753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3157" y="1854871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8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2897" y="1956497"/>
            <a:ext cx="48323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u="sng" sz="1100" spc="-204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11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00069" y="2145257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85591" y="1854871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18357" y="2050223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+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72090" y="1933991"/>
            <a:ext cx="275590" cy="40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870" marR="5080" indent="-90805">
              <a:lnSpc>
                <a:spcPct val="112599"/>
              </a:lnSpc>
              <a:spcBef>
                <a:spcPts val="100"/>
              </a:spcBef>
            </a:pPr>
            <a:r>
              <a:rPr dirty="0" u="sng" sz="1100" spc="2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sz="1100" spc="-229" i="1">
                <a:latin typeface="Times New Roman"/>
                <a:cs typeface="Times New Roman"/>
              </a:rPr>
              <a:t> 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-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sng" sz="1100" spc="-3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7228" y="1813304"/>
            <a:ext cx="10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41139" y="2050223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1894" y="2610331"/>
            <a:ext cx="2098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Again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out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baseline="45454" sz="1650" spc="157" b="0">
                <a:latin typeface="Tuffy"/>
                <a:cs typeface="Tuffy"/>
              </a:rPr>
              <a:t>∫</a:t>
            </a:r>
            <a:r>
              <a:rPr dirty="0" baseline="45454" sz="1650" spc="-179" b="0">
                <a:latin typeface="Tuffy"/>
                <a:cs typeface="Tuffy"/>
              </a:rPr>
              <a:t> </a:t>
            </a:r>
            <a:r>
              <a:rPr dirty="0" baseline="38194" sz="1200" spc="-7">
                <a:latin typeface="LM Roman 8"/>
                <a:cs typeface="LM Roman 8"/>
              </a:rPr>
              <a:t>1</a:t>
            </a:r>
            <a:r>
              <a:rPr dirty="0" baseline="38194" sz="1200" spc="-89">
                <a:latin typeface="LM Roman 8"/>
                <a:cs typeface="LM Roman 8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sin(</a:t>
            </a:r>
            <a:r>
              <a:rPr dirty="0" sz="1100" spc="50" i="1">
                <a:latin typeface="Times New Roman"/>
                <a:cs typeface="Times New Roman"/>
              </a:rPr>
              <a:t>πx/</a:t>
            </a:r>
            <a:r>
              <a:rPr dirty="0" sz="1100" spc="50">
                <a:latin typeface="Latin Modern Math"/>
                <a:cs typeface="Latin Modern Math"/>
              </a:rPr>
              <a:t>2)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dx</a:t>
            </a:r>
            <a:r>
              <a:rPr dirty="0" sz="1100" spc="4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894" y="786395"/>
            <a:ext cx="3935095" cy="88011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pc="-10" b="1">
                <a:latin typeface="Arial"/>
                <a:cs typeface="Arial"/>
              </a:rPr>
              <a:t>Computer Exercise, Monte </a:t>
            </a:r>
            <a:r>
              <a:rPr dirty="0" spc="-5" b="1">
                <a:latin typeface="Arial"/>
                <a:cs typeface="Arial"/>
              </a:rPr>
              <a:t>Carlo </a:t>
            </a:r>
            <a:r>
              <a:rPr dirty="0" spc="-10" b="1">
                <a:latin typeface="Arial"/>
                <a:cs typeface="Arial"/>
              </a:rPr>
              <a:t>version: </a:t>
            </a:r>
            <a:r>
              <a:rPr dirty="0" spc="-50"/>
              <a:t>You </a:t>
            </a:r>
            <a:r>
              <a:rPr dirty="0" spc="-5"/>
              <a:t>will soon learn  a Monte Carlo method to accomplish approximate integration. Just  </a:t>
            </a:r>
            <a:r>
              <a:rPr dirty="0" spc="-10"/>
              <a:t>take</a:t>
            </a:r>
            <a:r>
              <a:rPr dirty="0" spc="-5"/>
              <a:t> </a:t>
            </a:r>
            <a:r>
              <a:rPr dirty="0" spc="-10"/>
              <a:t>my</a:t>
            </a:r>
            <a:r>
              <a:rPr dirty="0" spc="-5"/>
              <a:t> </a:t>
            </a:r>
            <a:r>
              <a:rPr dirty="0" spc="-10"/>
              <a:t>word</a:t>
            </a:r>
            <a:r>
              <a:rPr dirty="0" spc="-5"/>
              <a:t> for it for </a:t>
            </a:r>
            <a:r>
              <a:rPr dirty="0" spc="-35"/>
              <a:t>now.</a:t>
            </a:r>
            <a:r>
              <a:rPr dirty="0" spc="60"/>
              <a:t> </a:t>
            </a:r>
            <a:r>
              <a:rPr dirty="0" spc="-5"/>
              <a:t>Let </a:t>
            </a:r>
            <a:r>
              <a:rPr dirty="0" spc="5" i="1">
                <a:latin typeface="Times New Roman"/>
                <a:cs typeface="Times New Roman"/>
              </a:rPr>
              <a:t>U</a:t>
            </a:r>
            <a:r>
              <a:rPr dirty="0" baseline="-10416" sz="1200" spc="7">
                <a:latin typeface="LM Roman 8"/>
                <a:cs typeface="LM Roman 8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U</a:t>
            </a:r>
            <a:r>
              <a:rPr dirty="0" baseline="-10416" sz="1200" spc="7">
                <a:latin typeface="LM Roman 8"/>
                <a:cs typeface="LM Roman 8"/>
              </a:rPr>
              <a:t>2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U</a:t>
            </a:r>
            <a:r>
              <a:rPr dirty="0" baseline="-10416" sz="1200" spc="44" i="1">
                <a:latin typeface="Times New Roman"/>
                <a:cs typeface="Times New Roman"/>
              </a:rPr>
              <a:t>n</a:t>
            </a:r>
            <a:r>
              <a:rPr dirty="0" baseline="-10416" sz="1200" spc="179" i="1">
                <a:latin typeface="Times New Roman"/>
                <a:cs typeface="Times New Roman"/>
              </a:rPr>
              <a:t> </a:t>
            </a:r>
            <a:r>
              <a:rPr dirty="0" sz="1100" spc="-5"/>
              <a:t>denote a sequence of  Unif(0,1) random numbers, which can be obtained from Excel using  </a:t>
            </a:r>
            <a:r>
              <a:rPr dirty="0" sz="1100" spc="-10">
                <a:latin typeface="Courier New"/>
                <a:cs typeface="Courier New"/>
              </a:rPr>
              <a:t>RAND()</a:t>
            </a:r>
            <a:r>
              <a:rPr dirty="0" sz="1100" spc="-10"/>
              <a:t>. </a:t>
            </a:r>
            <a:r>
              <a:rPr dirty="0" sz="1100" spc="-5"/>
              <a:t>It can be </a:t>
            </a:r>
            <a:r>
              <a:rPr dirty="0" sz="1100" spc="-15"/>
              <a:t>shown</a:t>
            </a:r>
            <a:r>
              <a:rPr dirty="0" sz="1100" spc="60"/>
              <a:t> </a:t>
            </a:r>
            <a:r>
              <a:rPr dirty="0" sz="1100" spc="-5"/>
              <a:t>that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2689" y="2733401"/>
            <a:ext cx="79375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24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3094" y="1683802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1638" y="1761196"/>
            <a:ext cx="71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0" i="1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0069" y="2035338"/>
            <a:ext cx="82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7063" y="1872372"/>
            <a:ext cx="7042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≈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7128" y="1778646"/>
            <a:ext cx="327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sz="1100" spc="-140" i="1">
                <a:latin typeface="DejaVu Sans"/>
                <a:cs typeface="DejaVu Sans"/>
              </a:rPr>
              <a:t> </a:t>
            </a: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6551" y="1967406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4849" y="1736520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7424" y="1740762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0467" y="2075915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5239" y="1872372"/>
            <a:ext cx="1095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70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(</a:t>
            </a:r>
            <a:r>
              <a:rPr dirty="0" sz="1100" spc="10" i="1">
                <a:latin typeface="Times New Roman"/>
                <a:cs typeface="Times New Roman"/>
              </a:rPr>
              <a:t>a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35">
                <a:latin typeface="Latin Modern Math"/>
                <a:cs typeface="Latin Modern Math"/>
              </a:rPr>
              <a:t> </a:t>
            </a:r>
            <a:r>
              <a:rPr dirty="0" sz="1100" spc="-45">
                <a:latin typeface="Latin Modern Math"/>
                <a:cs typeface="Latin Modern Math"/>
              </a:rPr>
              <a:t>(</a:t>
            </a:r>
            <a:r>
              <a:rPr dirty="0" sz="1100" spc="-45" i="1">
                <a:latin typeface="Times New Roman"/>
                <a:cs typeface="Times New Roman"/>
              </a:rPr>
              <a:t>b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20" i="1">
                <a:latin typeface="DejaVu Sans"/>
                <a:cs typeface="DejaVu Sans"/>
              </a:rPr>
              <a:t> </a:t>
            </a:r>
            <a:r>
              <a:rPr dirty="0" sz="1100" spc="15" i="1">
                <a:latin typeface="Times New Roman"/>
                <a:cs typeface="Times New Roman"/>
              </a:rPr>
              <a:t>a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 i="1">
                <a:latin typeface="Times New Roman"/>
                <a:cs typeface="Times New Roman"/>
              </a:rPr>
              <a:t>U</a:t>
            </a:r>
            <a:r>
              <a:rPr dirty="0" baseline="-10416" sz="1200" spc="22" i="1">
                <a:latin typeface="Times New Roman"/>
                <a:cs typeface="Times New Roman"/>
              </a:rPr>
              <a:t>i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894" y="2298203"/>
            <a:ext cx="2753360" cy="515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with the result becoming an equality as </a:t>
            </a:r>
            <a:r>
              <a:rPr dirty="0" sz="1100" spc="100" i="1">
                <a:latin typeface="Times New Roman"/>
                <a:cs typeface="Times New Roman"/>
              </a:rPr>
              <a:t>n </a:t>
            </a:r>
            <a:r>
              <a:rPr dirty="0" sz="1100" spc="165" i="1">
                <a:latin typeface="DejaVu Sans"/>
                <a:cs typeface="DejaVu Sans"/>
              </a:rPr>
              <a:t>→</a:t>
            </a:r>
            <a:r>
              <a:rPr dirty="0" sz="1100" spc="-165" i="1">
                <a:latin typeface="DejaVu Sans"/>
                <a:cs typeface="DejaVu Sans"/>
              </a:rPr>
              <a:t> </a:t>
            </a:r>
            <a:r>
              <a:rPr dirty="0" sz="1100" spc="80" i="1">
                <a:latin typeface="DejaVu Sans"/>
                <a:cs typeface="DejaVu Sans"/>
              </a:rPr>
              <a:t>∞</a:t>
            </a:r>
            <a:r>
              <a:rPr dirty="0" sz="1100" spc="8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30"/>
              </a:spcBef>
            </a:pPr>
            <a:r>
              <a:rPr dirty="0" sz="1100" spc="-45">
                <a:latin typeface="Times New Roman"/>
                <a:cs typeface="Times New Roman"/>
              </a:rPr>
              <a:t>Yet</a:t>
            </a:r>
            <a:r>
              <a:rPr dirty="0" sz="1100" spc="-10">
                <a:latin typeface="Times New Roman"/>
                <a:cs typeface="Times New Roman"/>
              </a:rPr>
              <a:t> again</a:t>
            </a:r>
            <a:r>
              <a:rPr dirty="0" sz="1100" spc="-5">
                <a:latin typeface="Times New Roman"/>
                <a:cs typeface="Times New Roman"/>
              </a:rPr>
              <a:t> try it out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on </a:t>
            </a:r>
            <a:r>
              <a:rPr dirty="0" baseline="45454" sz="1650" spc="157" b="0">
                <a:latin typeface="Tuffy"/>
                <a:cs typeface="Tuffy"/>
              </a:rPr>
              <a:t>∫</a:t>
            </a:r>
            <a:r>
              <a:rPr dirty="0" baseline="45454" sz="1650" spc="-179" b="0">
                <a:latin typeface="Tuffy"/>
                <a:cs typeface="Tuffy"/>
              </a:rPr>
              <a:t> </a:t>
            </a:r>
            <a:r>
              <a:rPr dirty="0" baseline="38194" sz="1200" spc="-7">
                <a:latin typeface="LM Roman 8"/>
                <a:cs typeface="LM Roman 8"/>
              </a:rPr>
              <a:t>1</a:t>
            </a:r>
            <a:r>
              <a:rPr dirty="0" baseline="38194" sz="1200" spc="-82">
                <a:latin typeface="LM Roman 8"/>
                <a:cs typeface="LM Roman 8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sin(</a:t>
            </a:r>
            <a:r>
              <a:rPr dirty="0" sz="1100" spc="50" i="1">
                <a:latin typeface="Times New Roman"/>
                <a:cs typeface="Times New Roman"/>
              </a:rPr>
              <a:t>πx/</a:t>
            </a:r>
            <a:r>
              <a:rPr dirty="0" sz="1100" spc="50">
                <a:latin typeface="Latin Modern Math"/>
                <a:cs typeface="Latin Modern Math"/>
              </a:rPr>
              <a:t>2)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dx</a:t>
            </a:r>
            <a:r>
              <a:rPr dirty="0" sz="1100" spc="4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6261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7908" y="688251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882" y="0"/>
                </a:moveTo>
                <a:lnTo>
                  <a:pt x="0" y="0"/>
                </a:lnTo>
                <a:lnTo>
                  <a:pt x="0" y="148882"/>
                </a:lnTo>
                <a:lnTo>
                  <a:pt x="148882" y="148882"/>
                </a:lnTo>
                <a:lnTo>
                  <a:pt x="14888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7908" y="882573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882" y="0"/>
                </a:moveTo>
                <a:lnTo>
                  <a:pt x="0" y="0"/>
                </a:lnTo>
                <a:lnTo>
                  <a:pt x="0" y="148882"/>
                </a:lnTo>
                <a:lnTo>
                  <a:pt x="148882" y="148882"/>
                </a:lnTo>
                <a:lnTo>
                  <a:pt x="14888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7380" y="11046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7380" y="12766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7380" y="14487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7380" y="16208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7380" y="17929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7380" y="19649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7380" y="21370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7380" y="23091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7908" y="245350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882" y="0"/>
                </a:moveTo>
                <a:lnTo>
                  <a:pt x="0" y="0"/>
                </a:lnTo>
                <a:lnTo>
                  <a:pt x="0" y="148882"/>
                </a:lnTo>
                <a:lnTo>
                  <a:pt x="148882" y="148882"/>
                </a:lnTo>
                <a:lnTo>
                  <a:pt x="14888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7380" y="26755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7380" y="28476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7380" y="30196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7380" y="31917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5300" y="499553"/>
            <a:ext cx="3512185" cy="2805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90"/>
              </a:spcBef>
            </a:pP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Outline</a:t>
            </a:r>
            <a:endParaRPr sz="1100">
              <a:latin typeface="Arial"/>
              <a:cs typeface="Arial"/>
            </a:endParaRPr>
          </a:p>
          <a:p>
            <a:pPr marL="481965" indent="-201295">
              <a:lnSpc>
                <a:spcPts val="1290"/>
              </a:lnSpc>
              <a:buClr>
                <a:srgbClr val="FFFFFF"/>
              </a:buClr>
              <a:buSzPct val="90909"/>
              <a:buAutoNum type="arabicPlain"/>
              <a:tabLst>
                <a:tab pos="481965" algn="l"/>
                <a:tab pos="482600" algn="l"/>
              </a:tabLst>
            </a:pPr>
            <a:r>
              <a:rPr dirty="0" sz="1100" spc="-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Calculus</a:t>
            </a:r>
            <a:r>
              <a:rPr dirty="0" sz="1100" spc="-10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100" spc="-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Primer</a:t>
            </a:r>
            <a:endParaRPr sz="1100">
              <a:latin typeface="Arial"/>
              <a:cs typeface="Arial"/>
            </a:endParaRPr>
          </a:p>
          <a:p>
            <a:pPr marL="626745" marR="1926589" indent="-345440">
              <a:lnSpc>
                <a:spcPct val="102600"/>
              </a:lnSpc>
              <a:spcBef>
                <a:spcPts val="175"/>
              </a:spcBef>
              <a:buClr>
                <a:srgbClr val="FFFFFF"/>
              </a:buClr>
              <a:buSzPct val="90909"/>
              <a:buAutoNum type="arabicPlain"/>
              <a:tabLst>
                <a:tab pos="481965" algn="l"/>
                <a:tab pos="482600" algn="l"/>
              </a:tabLst>
            </a:pPr>
            <a:r>
              <a:rPr dirty="0" sz="11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1100" spc="-7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11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Primer </a:t>
            </a:r>
            <a:r>
              <a:rPr dirty="0" sz="1100" spc="-5">
                <a:latin typeface="Arial"/>
                <a:cs typeface="Arial"/>
                <a:hlinkClick r:id="rId4" action="ppaction://hlinksldjump"/>
              </a:rPr>
              <a:t> Basics</a:t>
            </a:r>
            <a:endParaRPr sz="1100">
              <a:latin typeface="Arial"/>
              <a:cs typeface="Arial"/>
            </a:endParaRPr>
          </a:p>
          <a:p>
            <a:pPr marL="626745" marR="1063625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  <a:hlinkClick r:id="rId5" action="ppaction://hlinksldjump"/>
              </a:rPr>
              <a:t>Simulating Random </a:t>
            </a:r>
            <a:r>
              <a:rPr dirty="0" sz="1100" spc="-15">
                <a:latin typeface="Arial"/>
                <a:cs typeface="Arial"/>
                <a:hlinkClick r:id="rId5" action="ppaction://hlinksldjump"/>
              </a:rPr>
              <a:t>Variables 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6" action="ppaction://hlinksldjump"/>
              </a:rPr>
              <a:t>Great</a:t>
            </a:r>
            <a:r>
              <a:rPr dirty="0" sz="1100" spc="-15"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1100" spc="-5">
                <a:latin typeface="Arial"/>
                <a:cs typeface="Arial"/>
                <a:hlinkClick r:id="rId6" action="ppaction://hlinksldjump"/>
              </a:rPr>
              <a:t>Expectations</a:t>
            </a:r>
            <a:endParaRPr sz="1100">
              <a:latin typeface="Arial"/>
              <a:cs typeface="Arial"/>
            </a:endParaRPr>
          </a:p>
          <a:p>
            <a:pPr marL="626745" marR="616585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  <a:hlinkClick r:id="rId7" action="ppaction://hlinksldjump"/>
              </a:rPr>
              <a:t>Functions of </a:t>
            </a:r>
            <a:r>
              <a:rPr dirty="0" sz="1100" spc="-10">
                <a:latin typeface="Arial"/>
                <a:cs typeface="Arial"/>
                <a:hlinkClick r:id="rId7" action="ppaction://hlinksldjump"/>
              </a:rPr>
              <a:t>a Random </a:t>
            </a:r>
            <a:r>
              <a:rPr dirty="0" sz="1100" spc="-20">
                <a:latin typeface="Arial"/>
                <a:cs typeface="Arial"/>
                <a:hlinkClick r:id="rId7" action="ppaction://hlinksldjump"/>
              </a:rPr>
              <a:t>Variable 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8" action="ppaction://hlinksldjump"/>
              </a:rPr>
              <a:t>Jointly Distributed </a:t>
            </a:r>
            <a:r>
              <a:rPr dirty="0" sz="1100" spc="-10">
                <a:latin typeface="Arial"/>
                <a:cs typeface="Arial"/>
                <a:hlinkClick r:id="rId8" action="ppaction://hlinksldjump"/>
              </a:rPr>
              <a:t>Random</a:t>
            </a:r>
            <a:r>
              <a:rPr dirty="0" sz="1100" spc="-65"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100" spc="-15">
                <a:latin typeface="Arial"/>
                <a:cs typeface="Arial"/>
                <a:hlinkClick r:id="rId8" action="ppaction://hlinksldjump"/>
              </a:rPr>
              <a:t>Variables 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  <a:hlinkClick r:id="rId9" action="ppaction://hlinksldjump"/>
              </a:rPr>
              <a:t>Covariance and </a:t>
            </a:r>
            <a:r>
              <a:rPr dirty="0" sz="1100" spc="-5">
                <a:latin typeface="Arial"/>
                <a:cs typeface="Arial"/>
                <a:hlinkClick r:id="rId9" action="ppaction://hlinksldjump"/>
              </a:rPr>
              <a:t>Correlation</a:t>
            </a:r>
            <a:endParaRPr sz="1100">
              <a:latin typeface="Arial"/>
              <a:cs typeface="Arial"/>
            </a:endParaRPr>
          </a:p>
          <a:p>
            <a:pPr marL="626745" marR="1029969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  <a:hlinkClick r:id="rId10" action="ppaction://hlinksldjump"/>
              </a:rPr>
              <a:t>Some </a:t>
            </a:r>
            <a:r>
              <a:rPr dirty="0" sz="1100" spc="-5">
                <a:latin typeface="Arial"/>
                <a:cs typeface="Arial"/>
                <a:hlinkClick r:id="rId10" action="ppaction://hlinksldjump"/>
              </a:rPr>
              <a:t>Probability</a:t>
            </a:r>
            <a:r>
              <a:rPr dirty="0" sz="1100" spc="-70"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1100" spc="-5">
                <a:latin typeface="Arial"/>
                <a:cs typeface="Arial"/>
                <a:hlinkClick r:id="rId10" action="ppaction://hlinksldjump"/>
              </a:rPr>
              <a:t>Distributions 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11" action="ppaction://hlinksldjump"/>
              </a:rPr>
              <a:t>Limit</a:t>
            </a:r>
            <a:r>
              <a:rPr dirty="0" sz="1100" spc="-10">
                <a:latin typeface="Arial"/>
                <a:cs typeface="Arial"/>
                <a:hlinkClick r:id="rId11" action="ppaction://hlinksldjump"/>
              </a:rPr>
              <a:t> Theorems</a:t>
            </a:r>
            <a:endParaRPr sz="1100">
              <a:latin typeface="Arial"/>
              <a:cs typeface="Arial"/>
            </a:endParaRPr>
          </a:p>
          <a:p>
            <a:pPr marL="626745" marR="1760220" indent="-345440">
              <a:lnSpc>
                <a:spcPct val="102600"/>
              </a:lnSpc>
              <a:spcBef>
                <a:spcPts val="180"/>
              </a:spcBef>
              <a:buClr>
                <a:srgbClr val="FFFFFF"/>
              </a:buClr>
              <a:buSzPct val="90909"/>
              <a:buAutoNum type="arabicPlain" startAt="3"/>
              <a:tabLst>
                <a:tab pos="481965" algn="l"/>
                <a:tab pos="482600" algn="l"/>
              </a:tabLst>
            </a:pPr>
            <a:r>
              <a:rPr dirty="0" sz="1100" spc="-5">
                <a:solidFill>
                  <a:srgbClr val="D6D6EF"/>
                </a:solidFill>
                <a:latin typeface="Arial"/>
                <a:cs typeface="Arial"/>
                <a:hlinkClick r:id="rId12" action="ppaction://hlinksldjump"/>
              </a:rPr>
              <a:t>Statistics Primer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Intro to</a:t>
            </a:r>
            <a:r>
              <a:rPr dirty="0" sz="1100" spc="-90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13" action="ppaction://hlinksldjump"/>
              </a:rPr>
              <a:t>Estimation</a:t>
            </a:r>
            <a:endParaRPr sz="110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Unbiased</a:t>
            </a:r>
            <a:r>
              <a:rPr dirty="0" sz="1100" spc="-10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14" action="ppaction://hlinksldjump"/>
              </a:rPr>
              <a:t>Estimation</a:t>
            </a:r>
            <a:endParaRPr sz="110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Maximum Likelihood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15" action="ppaction://hlinksldjump"/>
              </a:rPr>
              <a:t> Estimation</a:t>
            </a:r>
            <a:endParaRPr sz="110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Distributional Results </a:t>
            </a:r>
            <a:r>
              <a:rPr dirty="0" sz="1100" spc="-1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Confidence</a:t>
            </a:r>
            <a:r>
              <a:rPr dirty="0" sz="1100" spc="-60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16" action="ppaction://hlinksldjump"/>
              </a:rPr>
              <a:t>Intervals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6261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Basics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499553"/>
            <a:ext cx="3961129" cy="1900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Basics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264160" marR="124460">
              <a:lnSpc>
                <a:spcPct val="102600"/>
              </a:lnSpc>
            </a:pPr>
            <a:r>
              <a:rPr dirty="0" sz="1100" spc="-20">
                <a:latin typeface="Times New Roman"/>
                <a:cs typeface="Times New Roman"/>
              </a:rPr>
              <a:t>Will </a:t>
            </a:r>
            <a:r>
              <a:rPr dirty="0" sz="1100" spc="-5">
                <a:latin typeface="Times New Roman"/>
                <a:cs typeface="Times New Roman"/>
              </a:rPr>
              <a:t>assume that you </a:t>
            </a:r>
            <a:r>
              <a:rPr dirty="0" sz="1100" spc="-15">
                <a:latin typeface="Times New Roman"/>
                <a:cs typeface="Times New Roman"/>
              </a:rPr>
              <a:t>know </a:t>
            </a:r>
            <a:r>
              <a:rPr dirty="0" sz="1100" spc="-5">
                <a:latin typeface="Times New Roman"/>
                <a:cs typeface="Times New Roman"/>
              </a:rPr>
              <a:t>about sample spaces, </a:t>
            </a:r>
            <a:r>
              <a:rPr dirty="0" sz="1100" spc="-15">
                <a:latin typeface="Times New Roman"/>
                <a:cs typeface="Times New Roman"/>
              </a:rPr>
              <a:t>events, </a:t>
            </a:r>
            <a:r>
              <a:rPr dirty="0" sz="1100" spc="-5">
                <a:latin typeface="Times New Roman"/>
                <a:cs typeface="Times New Roman"/>
              </a:rPr>
              <a:t>and the  </a:t>
            </a:r>
            <a:r>
              <a:rPr dirty="0" sz="1100" spc="-10">
                <a:latin typeface="Times New Roman"/>
                <a:cs typeface="Times New Roman"/>
              </a:rPr>
              <a:t>definition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-10">
                <a:latin typeface="Times New Roman"/>
                <a:cs typeface="Times New Roman"/>
              </a:rPr>
              <a:t>probability.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64160" marR="333375">
              <a:lnSpc>
                <a:spcPct val="102699"/>
              </a:lnSpc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A</a:t>
            </a:r>
            <a:r>
              <a:rPr dirty="0" sz="1100" spc="50" i="1">
                <a:latin typeface="DejaVu Sans"/>
                <a:cs typeface="DejaVu Sans"/>
              </a:rPr>
              <a:t>|</a:t>
            </a:r>
            <a:r>
              <a:rPr dirty="0" sz="1100" spc="50" i="1">
                <a:latin typeface="Times New Roman"/>
                <a:cs typeface="Times New Roman"/>
              </a:rPr>
              <a:t>B</a:t>
            </a:r>
            <a:r>
              <a:rPr dirty="0" sz="1100" spc="5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30" i="1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Latin Modern Math"/>
                <a:cs typeface="Latin Modern Math"/>
              </a:rPr>
              <a:t>(</a:t>
            </a:r>
            <a:r>
              <a:rPr dirty="0" sz="1100" spc="70" i="1">
                <a:latin typeface="Times New Roman"/>
                <a:cs typeface="Times New Roman"/>
              </a:rPr>
              <a:t>A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80" i="1">
                <a:latin typeface="DejaVu Sans"/>
                <a:cs typeface="DejaVu Sans"/>
              </a:rPr>
              <a:t>∩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114" i="1">
                <a:latin typeface="Times New Roman"/>
                <a:cs typeface="Times New Roman"/>
              </a:rPr>
              <a:t>B</a:t>
            </a:r>
            <a:r>
              <a:rPr dirty="0" sz="1100" spc="114">
                <a:latin typeface="Latin Modern Math"/>
                <a:cs typeface="Latin Modern Math"/>
              </a:rPr>
              <a:t>)</a:t>
            </a:r>
            <a:r>
              <a:rPr dirty="0" sz="1100" spc="114" i="1">
                <a:latin typeface="Times New Roman"/>
                <a:cs typeface="Times New Roman"/>
              </a:rPr>
              <a:t>/P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Latin Modern Math"/>
                <a:cs typeface="Latin Modern Math"/>
              </a:rPr>
              <a:t>(</a:t>
            </a:r>
            <a:r>
              <a:rPr dirty="0" sz="1100" spc="65" i="1">
                <a:latin typeface="Times New Roman"/>
                <a:cs typeface="Times New Roman"/>
              </a:rPr>
              <a:t>B</a:t>
            </a:r>
            <a:r>
              <a:rPr dirty="0" sz="1100" spc="65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5" i="1">
                <a:latin typeface="Times New Roman"/>
                <a:cs typeface="Times New Roman"/>
              </a:rPr>
              <a:t>conditional  </a:t>
            </a:r>
            <a:r>
              <a:rPr dirty="0" sz="1100" spc="-10" i="1">
                <a:latin typeface="Times New Roman"/>
                <a:cs typeface="Times New Roman"/>
              </a:rPr>
              <a:t>probability </a:t>
            </a:r>
            <a:r>
              <a:rPr dirty="0" sz="1100" spc="-5" i="1">
                <a:latin typeface="Times New Roman"/>
                <a:cs typeface="Times New Roman"/>
              </a:rPr>
              <a:t>of </a:t>
            </a:r>
            <a:r>
              <a:rPr dirty="0" sz="1100" spc="145" i="1">
                <a:latin typeface="Times New Roman"/>
                <a:cs typeface="Times New Roman"/>
              </a:rPr>
              <a:t>A </a:t>
            </a:r>
            <a:r>
              <a:rPr dirty="0" sz="1100" spc="-5" i="1">
                <a:latin typeface="Times New Roman"/>
                <a:cs typeface="Times New Roman"/>
              </a:rPr>
              <a:t>given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B</a:t>
            </a:r>
            <a:r>
              <a:rPr dirty="0" sz="1100" spc="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64160" marR="5080">
              <a:lnSpc>
                <a:spcPct val="102600"/>
              </a:lnSpc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Toss</a:t>
            </a:r>
            <a:r>
              <a:rPr dirty="0" sz="1100" spc="-5">
                <a:latin typeface="Times New Roman"/>
                <a:cs typeface="Times New Roman"/>
              </a:rPr>
              <a:t> a </a:t>
            </a:r>
            <a:r>
              <a:rPr dirty="0" sz="1100" spc="-10">
                <a:latin typeface="Times New Roman"/>
                <a:cs typeface="Times New Roman"/>
              </a:rPr>
              <a:t>fair</a:t>
            </a:r>
            <a:r>
              <a:rPr dirty="0" sz="1100" spc="-5">
                <a:latin typeface="Times New Roman"/>
                <a:cs typeface="Times New Roman"/>
              </a:rPr>
              <a:t> die.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Let </a:t>
            </a:r>
            <a:r>
              <a:rPr dirty="0" sz="1100" spc="145" i="1">
                <a:latin typeface="Times New Roman"/>
                <a:cs typeface="Times New Roman"/>
              </a:rPr>
              <a:t>A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0" i="1">
                <a:latin typeface="DejaVu Sans"/>
                <a:cs typeface="DejaVu Sans"/>
              </a:rPr>
              <a:t>{</a:t>
            </a:r>
            <a:r>
              <a:rPr dirty="0" sz="1100" spc="-50">
                <a:latin typeface="Latin Modern Math"/>
                <a:cs typeface="Latin Modern Math"/>
              </a:rPr>
              <a:t>1</a:t>
            </a:r>
            <a:r>
              <a:rPr dirty="0" sz="1100" spc="-5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2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Latin Modern Math"/>
                <a:cs typeface="Latin Modern Math"/>
              </a:rPr>
              <a:t>3</a:t>
            </a:r>
            <a:r>
              <a:rPr dirty="0" sz="1100" spc="-85" i="1">
                <a:latin typeface="DejaVu Sans"/>
                <a:cs typeface="DejaVu Sans"/>
              </a:rPr>
              <a:t>}</a:t>
            </a:r>
            <a:r>
              <a:rPr dirty="0" sz="1100" spc="-8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155" i="1">
                <a:latin typeface="Times New Roman"/>
                <a:cs typeface="Times New Roman"/>
              </a:rPr>
              <a:t>B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0" i="1">
                <a:latin typeface="DejaVu Sans"/>
                <a:cs typeface="DejaVu Sans"/>
              </a:rPr>
              <a:t>{</a:t>
            </a:r>
            <a:r>
              <a:rPr dirty="0" sz="1100" spc="-50">
                <a:latin typeface="Latin Modern Math"/>
                <a:cs typeface="Latin Modern Math"/>
              </a:rPr>
              <a:t>3</a:t>
            </a:r>
            <a:r>
              <a:rPr dirty="0" sz="1100" spc="-5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4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5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Latin Modern Math"/>
                <a:cs typeface="Latin Modern Math"/>
              </a:rPr>
              <a:t>6</a:t>
            </a:r>
            <a:r>
              <a:rPr dirty="0" sz="1100" spc="-60" i="1">
                <a:latin typeface="DejaVu Sans"/>
                <a:cs typeface="DejaVu Sans"/>
              </a:rPr>
              <a:t>}</a:t>
            </a:r>
            <a:r>
              <a:rPr dirty="0" sz="1100" spc="-60">
                <a:latin typeface="Times New Roman"/>
                <a:cs typeface="Times New Roman"/>
              </a:rPr>
              <a:t>. 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187" y="2419742"/>
            <a:ext cx="680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55">
                <a:latin typeface="Latin Modern Math"/>
                <a:cs typeface="Latin Modern Math"/>
              </a:rPr>
              <a:t>(</a:t>
            </a:r>
            <a:r>
              <a:rPr dirty="0" sz="1100" spc="55" i="1">
                <a:latin typeface="Times New Roman"/>
                <a:cs typeface="Times New Roman"/>
              </a:rPr>
              <a:t>A</a:t>
            </a:r>
            <a:r>
              <a:rPr dirty="0" sz="1100" spc="55" i="1">
                <a:latin typeface="DejaVu Sans"/>
                <a:cs typeface="DejaVu Sans"/>
              </a:rPr>
              <a:t>|</a:t>
            </a:r>
            <a:r>
              <a:rPr dirty="0" sz="1100" spc="55" i="1">
                <a:latin typeface="Times New Roman"/>
                <a:cs typeface="Times New Roman"/>
              </a:rPr>
              <a:t>B</a:t>
            </a:r>
            <a:r>
              <a:rPr dirty="0" sz="1100" spc="55">
                <a:latin typeface="Latin Modern Math"/>
                <a:cs typeface="Latin Modern Math"/>
              </a:rPr>
              <a:t>)</a:t>
            </a:r>
            <a:r>
              <a:rPr dirty="0" sz="1100" spc="1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9442" y="2326016"/>
            <a:ext cx="1111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0269" algn="l"/>
              </a:tabLst>
            </a:pPr>
            <a:r>
              <a:rPr dirty="0" u="sng" sz="110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sng" sz="1100" spc="-1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1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100" spc="-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80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∩</a:t>
            </a:r>
            <a:r>
              <a:rPr dirty="0" u="sng" sz="1100" spc="-110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1100" spc="2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r>
              <a:rPr dirty="0" u="sng" sz="1100" spc="229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/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6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8373" y="2514776"/>
            <a:ext cx="98234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61365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(</a:t>
            </a:r>
            <a:r>
              <a:rPr dirty="0" sz="1100" spc="210" i="1">
                <a:latin typeface="Times New Roman"/>
                <a:cs typeface="Times New Roman"/>
              </a:rPr>
              <a:t>B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Latin Modern Math"/>
                <a:cs typeface="Latin Modern Math"/>
              </a:rPr>
              <a:t>4</a:t>
            </a:r>
            <a:r>
              <a:rPr dirty="0" sz="1100" spc="229" i="1">
                <a:latin typeface="Times New Roman"/>
                <a:cs typeface="Times New Roman"/>
              </a:rPr>
              <a:t>/</a:t>
            </a:r>
            <a:r>
              <a:rPr dirty="0" sz="1100" spc="-5">
                <a:latin typeface="Latin Modern Math"/>
                <a:cs typeface="Latin Modern Math"/>
              </a:rPr>
              <a:t>6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7432" y="2419742"/>
            <a:ext cx="1198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12445" algn="l"/>
                <a:tab pos="108204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">
                <a:latin typeface="Latin Modern Math"/>
                <a:cs typeface="Latin Modern Math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229" i="1">
                <a:latin typeface="Times New Roman"/>
                <a:cs typeface="Times New Roman"/>
              </a:rPr>
              <a:t>/</a:t>
            </a:r>
            <a:r>
              <a:rPr dirty="0" sz="1100" spc="-5">
                <a:latin typeface="Latin Modern Math"/>
                <a:cs typeface="Latin Modern Math"/>
              </a:rPr>
              <a:t>4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6261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Basics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80629"/>
            <a:ext cx="3571875" cy="20605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Latin Modern Math"/>
                <a:cs typeface="Latin Modern Math"/>
              </a:rPr>
              <a:t>(</a:t>
            </a:r>
            <a:r>
              <a:rPr dirty="0" sz="1100" spc="70" i="1">
                <a:latin typeface="Times New Roman"/>
                <a:cs typeface="Times New Roman"/>
              </a:rPr>
              <a:t>A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-80" i="1">
                <a:latin typeface="DejaVu Sans"/>
                <a:cs typeface="DejaVu Sans"/>
              </a:rPr>
              <a:t>∩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B</a:t>
            </a:r>
            <a:r>
              <a:rPr dirty="0" sz="1100" spc="10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A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40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B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4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then </a:t>
            </a:r>
            <a:r>
              <a:rPr dirty="0" sz="1100" spc="145" i="1">
                <a:latin typeface="Times New Roman"/>
                <a:cs typeface="Times New Roman"/>
              </a:rPr>
              <a:t>A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155" i="1">
                <a:latin typeface="Times New Roman"/>
                <a:cs typeface="Times New Roman"/>
              </a:rPr>
              <a:t>B</a:t>
            </a:r>
            <a:r>
              <a:rPr dirty="0" sz="1100" spc="5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 i="1">
                <a:latin typeface="Times New Roman"/>
                <a:cs typeface="Times New Roman"/>
              </a:rPr>
              <a:t>independent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events.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45" i="1">
                <a:latin typeface="Times New Roman"/>
                <a:cs typeface="Times New Roman"/>
              </a:rPr>
              <a:t>A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155" i="1">
                <a:latin typeface="Times New Roman"/>
                <a:cs typeface="Times New Roman"/>
              </a:rPr>
              <a:t>B</a:t>
            </a:r>
            <a:r>
              <a:rPr dirty="0" sz="1100" spc="5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 independent, then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Latin Modern Math"/>
                <a:cs typeface="Latin Modern Math"/>
              </a:rPr>
              <a:t>(</a:t>
            </a:r>
            <a:r>
              <a:rPr dirty="0" sz="1100" spc="55" i="1">
                <a:latin typeface="Times New Roman"/>
                <a:cs typeface="Times New Roman"/>
              </a:rPr>
              <a:t>A</a:t>
            </a:r>
            <a:r>
              <a:rPr dirty="0" sz="1100" spc="55" i="1">
                <a:latin typeface="DejaVu Sans"/>
                <a:cs typeface="DejaVu Sans"/>
              </a:rPr>
              <a:t>|</a:t>
            </a:r>
            <a:r>
              <a:rPr dirty="0" sz="1100" spc="55" i="1">
                <a:latin typeface="Times New Roman"/>
                <a:cs typeface="Times New Roman"/>
              </a:rPr>
              <a:t>B</a:t>
            </a:r>
            <a:r>
              <a:rPr dirty="0" sz="1100" spc="5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A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</a:t>
            </a:r>
            <a:r>
              <a:rPr dirty="0" sz="1100" spc="-30">
                <a:latin typeface="Times New Roman"/>
                <a:cs typeface="Times New Roman"/>
              </a:rPr>
              <a:t>Toss </a:t>
            </a:r>
            <a:r>
              <a:rPr dirty="0" sz="1100" spc="-10">
                <a:latin typeface="Times New Roman"/>
                <a:cs typeface="Times New Roman"/>
              </a:rPr>
              <a:t>two </a:t>
            </a:r>
            <a:r>
              <a:rPr dirty="0" sz="1100" spc="-5">
                <a:latin typeface="Times New Roman"/>
                <a:cs typeface="Times New Roman"/>
              </a:rPr>
              <a:t>dice. Let </a:t>
            </a:r>
            <a:r>
              <a:rPr dirty="0" sz="1100" spc="145" i="1">
                <a:latin typeface="Times New Roman"/>
                <a:cs typeface="Times New Roman"/>
              </a:rPr>
              <a:t>A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10">
                <a:latin typeface="Times New Roman"/>
                <a:cs typeface="Times New Roman"/>
              </a:rPr>
              <a:t>“Sum </a:t>
            </a:r>
            <a:r>
              <a:rPr dirty="0" sz="1100" spc="-5">
                <a:latin typeface="Times New Roman"/>
                <a:cs typeface="Times New Roman"/>
              </a:rPr>
              <a:t>is 7”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155" i="1">
                <a:latin typeface="Times New Roman"/>
                <a:cs typeface="Times New Roman"/>
              </a:rPr>
              <a:t>B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“First die is 4”.</a:t>
            </a:r>
            <a:r>
              <a:rPr dirty="0" sz="1100" spc="-1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 algn="ctr" marL="340995">
              <a:lnSpc>
                <a:spcPct val="100000"/>
              </a:lnSpc>
              <a:spcBef>
                <a:spcPts val="1130"/>
              </a:spcBef>
              <a:tabLst>
                <a:tab pos="1253490" algn="l"/>
                <a:tab pos="2174240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A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-21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60">
                <a:latin typeface="Latin Modern Math"/>
                <a:cs typeface="Latin Modern Math"/>
              </a:rPr>
              <a:t>1</a:t>
            </a:r>
            <a:r>
              <a:rPr dirty="0" sz="1100" spc="60" i="1">
                <a:latin typeface="Times New Roman"/>
                <a:cs typeface="Times New Roman"/>
              </a:rPr>
              <a:t>/</a:t>
            </a:r>
            <a:r>
              <a:rPr dirty="0" sz="1100" spc="60">
                <a:latin typeface="Latin Modern Math"/>
                <a:cs typeface="Latin Modern Math"/>
              </a:rPr>
              <a:t>6</a:t>
            </a:r>
            <a:r>
              <a:rPr dirty="0" sz="1100" spc="60" i="1">
                <a:latin typeface="Times New Roman"/>
                <a:cs typeface="Times New Roman"/>
              </a:rPr>
              <a:t>,	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65">
                <a:latin typeface="Latin Modern Math"/>
                <a:cs typeface="Latin Modern Math"/>
              </a:rPr>
              <a:t>(</a:t>
            </a:r>
            <a:r>
              <a:rPr dirty="0" sz="1100" spc="65" i="1">
                <a:latin typeface="Times New Roman"/>
                <a:cs typeface="Times New Roman"/>
              </a:rPr>
              <a:t>B</a:t>
            </a:r>
            <a:r>
              <a:rPr dirty="0" sz="1100" spc="65">
                <a:latin typeface="Latin Modern Math"/>
                <a:cs typeface="Latin Modern Math"/>
              </a:rPr>
              <a:t>)</a:t>
            </a:r>
            <a:r>
              <a:rPr dirty="0" sz="1100" spc="-21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60">
                <a:latin typeface="Latin Modern Math"/>
                <a:cs typeface="Latin Modern Math"/>
              </a:rPr>
              <a:t>1</a:t>
            </a:r>
            <a:r>
              <a:rPr dirty="0" sz="1100" spc="60" i="1">
                <a:latin typeface="Times New Roman"/>
                <a:cs typeface="Times New Roman"/>
              </a:rPr>
              <a:t>/</a:t>
            </a:r>
            <a:r>
              <a:rPr dirty="0" sz="1100" spc="60">
                <a:latin typeface="Latin Modern Math"/>
                <a:cs typeface="Latin Modern Math"/>
              </a:rPr>
              <a:t>6</a:t>
            </a:r>
            <a:r>
              <a:rPr dirty="0" sz="1100" spc="60" i="1">
                <a:latin typeface="Times New Roman"/>
                <a:cs typeface="Times New Roman"/>
              </a:rPr>
              <a:t>,	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algn="ctr" marL="340995">
              <a:lnSpc>
                <a:spcPct val="100000"/>
              </a:lnSpc>
              <a:spcBef>
                <a:spcPts val="1130"/>
              </a:spcBef>
            </a:pP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30" i="1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Latin Modern Math"/>
                <a:cs typeface="Latin Modern Math"/>
              </a:rPr>
              <a:t>(</a:t>
            </a:r>
            <a:r>
              <a:rPr dirty="0" sz="1100" spc="70" i="1">
                <a:latin typeface="Times New Roman"/>
                <a:cs typeface="Times New Roman"/>
              </a:rPr>
              <a:t>A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80" i="1">
                <a:latin typeface="DejaVu Sans"/>
                <a:cs typeface="DejaVu Sans"/>
              </a:rPr>
              <a:t>∩</a:t>
            </a:r>
            <a:r>
              <a:rPr dirty="0" sz="1100" spc="-114" i="1">
                <a:latin typeface="DejaVu Sans"/>
                <a:cs typeface="DejaVu Sans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B</a:t>
            </a:r>
            <a:r>
              <a:rPr dirty="0" sz="1100" spc="10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((4</a:t>
            </a:r>
            <a:r>
              <a:rPr dirty="0" sz="1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3))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55">
                <a:latin typeface="Latin Modern Math"/>
                <a:cs typeface="Latin Modern Math"/>
              </a:rPr>
              <a:t>1</a:t>
            </a:r>
            <a:r>
              <a:rPr dirty="0" sz="1100" spc="55" i="1">
                <a:latin typeface="Times New Roman"/>
                <a:cs typeface="Times New Roman"/>
              </a:rPr>
              <a:t>/</a:t>
            </a:r>
            <a:r>
              <a:rPr dirty="0" sz="1100" spc="55">
                <a:latin typeface="Latin Modern Math"/>
                <a:cs typeface="Latin Modern Math"/>
              </a:rPr>
              <a:t>36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A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40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Latin Modern Math"/>
                <a:cs typeface="Latin Modern Math"/>
              </a:rPr>
              <a:t>(</a:t>
            </a:r>
            <a:r>
              <a:rPr dirty="0" sz="1100" spc="55" i="1">
                <a:latin typeface="Times New Roman"/>
                <a:cs typeface="Times New Roman"/>
              </a:rPr>
              <a:t>B</a:t>
            </a:r>
            <a:r>
              <a:rPr dirty="0" sz="1100" spc="55">
                <a:latin typeface="Latin Modern Math"/>
                <a:cs typeface="Latin Modern Math"/>
              </a:rPr>
              <a:t>)</a:t>
            </a:r>
            <a:r>
              <a:rPr dirty="0" sz="1100" spc="5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1810385" algn="l"/>
              </a:tabLst>
            </a:pPr>
            <a:r>
              <a:rPr dirty="0" sz="1100" spc="-5">
                <a:latin typeface="Times New Roman"/>
                <a:cs typeface="Times New Roman"/>
              </a:rPr>
              <a:t>So </a:t>
            </a:r>
            <a:r>
              <a:rPr dirty="0" sz="1100" spc="145" i="1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155" i="1">
                <a:latin typeface="Times New Roman"/>
                <a:cs typeface="Times New Roman"/>
              </a:rPr>
              <a:t>B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 independent.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6261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Basics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02092"/>
            <a:ext cx="3890645" cy="859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93065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</a:t>
            </a:r>
            <a:r>
              <a:rPr dirty="0" sz="1100" spc="-10">
                <a:latin typeface="Times New Roman"/>
                <a:cs typeface="Times New Roman"/>
              </a:rPr>
              <a:t>A </a:t>
            </a:r>
            <a:r>
              <a:rPr dirty="0" sz="1100" spc="-10" i="1">
                <a:latin typeface="Times New Roman"/>
                <a:cs typeface="Times New Roman"/>
              </a:rPr>
              <a:t>random </a:t>
            </a:r>
            <a:r>
              <a:rPr dirty="0" sz="1100" spc="-5" i="1">
                <a:latin typeface="Times New Roman"/>
                <a:cs typeface="Times New Roman"/>
              </a:rPr>
              <a:t>variable </a:t>
            </a:r>
            <a:r>
              <a:rPr dirty="0" sz="1100" spc="-30">
                <a:latin typeface="Times New Roman"/>
                <a:cs typeface="Times New Roman"/>
              </a:rPr>
              <a:t>(RV)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is a function from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 sample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space </a:t>
            </a:r>
            <a:r>
              <a:rPr dirty="0" sz="1100" spc="-10">
                <a:latin typeface="Latin Modern Math"/>
                <a:cs typeface="Latin Modern Math"/>
              </a:rPr>
              <a:t>Ω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 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real line, i.e.,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0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: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Ω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65" i="1">
                <a:latin typeface="DejaVu Sans"/>
                <a:cs typeface="DejaVu Sans"/>
              </a:rPr>
              <a:t>→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Arial"/>
                <a:cs typeface="Arial"/>
              </a:rPr>
              <a:t>R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spcBef>
                <a:spcPts val="1195"/>
              </a:spcBef>
            </a:pPr>
            <a:r>
              <a:rPr dirty="0" sz="1100" spc="-10" b="1">
                <a:latin typeface="Arial"/>
                <a:cs typeface="Arial"/>
              </a:rPr>
              <a:t>Example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Let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-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 the sum of </a:t>
            </a:r>
            <a:r>
              <a:rPr dirty="0" sz="1100" spc="-10">
                <a:latin typeface="Times New Roman"/>
                <a:cs typeface="Times New Roman"/>
              </a:rPr>
              <a:t>two </a:t>
            </a:r>
            <a:r>
              <a:rPr dirty="0" sz="1100" spc="-5">
                <a:latin typeface="Times New Roman"/>
                <a:cs typeface="Times New Roman"/>
              </a:rPr>
              <a:t>dice rolls. Then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Latin Modern Math"/>
                <a:cs typeface="Latin Modern Math"/>
              </a:rPr>
              <a:t>((4</a:t>
            </a:r>
            <a:r>
              <a:rPr dirty="0" sz="1100" spc="65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6))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10</a:t>
            </a:r>
            <a:r>
              <a:rPr dirty="0" sz="1100" spc="-5">
                <a:latin typeface="Times New Roman"/>
                <a:cs typeface="Times New Roman"/>
              </a:rPr>
              <a:t>.  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addition,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948" y="2134652"/>
            <a:ext cx="815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Latin Modern Math"/>
                <a:cs typeface="Latin Modern Math"/>
              </a:rPr>
              <a:t>)</a:t>
            </a:r>
            <a:r>
              <a:rPr dirty="0" sz="1100" spc="-4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5154" y="1559685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65" b="0">
                <a:latin typeface="Tuffy"/>
                <a:cs typeface="Tuffy"/>
              </a:rPr>
              <a:t>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5154" y="1809063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30" b="0">
                <a:latin typeface="Tuffy"/>
                <a:cs typeface="Tuffy"/>
              </a:rPr>
              <a:t></a:t>
            </a:r>
            <a:endParaRPr sz="1100">
              <a:latin typeface="Tuffy"/>
              <a:cs typeface="Tuff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5154" y="1933764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40" b="0">
                <a:latin typeface="Tuffy"/>
                <a:cs typeface="Tuffy"/>
              </a:rPr>
              <a:t></a:t>
            </a:r>
            <a:endParaRPr sz="11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5154" y="1975318"/>
            <a:ext cx="148590" cy="6908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15" b="0">
                <a:latin typeface="Tuffy"/>
                <a:cs typeface="Tuffy"/>
              </a:rPr>
              <a:t></a:t>
            </a:r>
            <a:endParaRPr sz="1100">
              <a:latin typeface="Tuffy"/>
              <a:cs typeface="Tuffy"/>
            </a:endParaRPr>
          </a:p>
          <a:p>
            <a:pPr marL="12700">
              <a:lnSpc>
                <a:spcPct val="100000"/>
              </a:lnSpc>
              <a:spcBef>
                <a:spcPts val="2605"/>
              </a:spcBef>
            </a:pPr>
            <a:r>
              <a:rPr dirty="0" sz="1100" spc="730" b="0">
                <a:latin typeface="Tuffy"/>
                <a:cs typeface="Tuffy"/>
              </a:rPr>
              <a:t>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5154" y="2515652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30" b="0">
                <a:latin typeface="Tuffy"/>
                <a:cs typeface="Tuffy"/>
              </a:rPr>
              <a:t></a:t>
            </a:r>
            <a:endParaRPr sz="1100">
              <a:latin typeface="Tuffy"/>
              <a:cs typeface="Tuff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1565" y="1643733"/>
            <a:ext cx="302895" cy="455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229" i="1">
                <a:latin typeface="Times New Roman"/>
                <a:cs typeface="Times New Roman"/>
              </a:rPr>
              <a:t>/</a:t>
            </a:r>
            <a:r>
              <a:rPr dirty="0" sz="1100" spc="-5">
                <a:latin typeface="Latin Modern Math"/>
                <a:cs typeface="Latin Modern Math"/>
              </a:rPr>
              <a:t>36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5">
                <a:latin typeface="Latin Modern Math"/>
                <a:cs typeface="Latin Modern Math"/>
              </a:rPr>
              <a:t>2</a:t>
            </a:r>
            <a:r>
              <a:rPr dirty="0" sz="1100" spc="229" i="1">
                <a:latin typeface="Times New Roman"/>
                <a:cs typeface="Times New Roman"/>
              </a:rPr>
              <a:t>/</a:t>
            </a:r>
            <a:r>
              <a:rPr dirty="0" sz="1100" spc="-5">
                <a:latin typeface="Latin Modern Math"/>
                <a:cs typeface="Latin Modern Math"/>
              </a:rPr>
              <a:t>36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5184" y="1643733"/>
            <a:ext cx="478155" cy="455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6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6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3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2799" y="2112707"/>
            <a:ext cx="60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1565" y="2114484"/>
            <a:ext cx="967740" cy="67119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475"/>
              </a:spcBef>
            </a:pP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55">
                <a:latin typeface="Latin Modern Math"/>
                <a:cs typeface="Latin Modern Math"/>
              </a:rPr>
              <a:t>1</a:t>
            </a:r>
            <a:r>
              <a:rPr dirty="0" sz="1100" spc="55" i="1">
                <a:latin typeface="Times New Roman"/>
                <a:cs typeface="Times New Roman"/>
              </a:rPr>
              <a:t>/</a:t>
            </a:r>
            <a:r>
              <a:rPr dirty="0" sz="1100" spc="55">
                <a:latin typeface="Latin Modern Math"/>
                <a:cs typeface="Latin Modern Math"/>
              </a:rPr>
              <a:t>36 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12</a:t>
            </a:r>
            <a:endParaRPr sz="1100">
              <a:latin typeface="Latin Modern Math"/>
              <a:cs typeface="Latin Modern Math"/>
            </a:endParaRPr>
          </a:p>
          <a:p>
            <a:pPr marL="116205">
              <a:lnSpc>
                <a:spcPct val="100000"/>
              </a:lnSpc>
              <a:spcBef>
                <a:spcPts val="370"/>
              </a:spcBef>
              <a:tabLst>
                <a:tab pos="415925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Times New Roman"/>
                <a:cs typeface="Times New Roman"/>
              </a:rPr>
              <a:t>otherwise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1125" y="2134652"/>
            <a:ext cx="1289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6261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Basics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686637"/>
            <a:ext cx="3623310" cy="859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35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If the set of possible </a:t>
            </a:r>
            <a:r>
              <a:rPr dirty="0" sz="1100" spc="-10">
                <a:latin typeface="Times New Roman"/>
                <a:cs typeface="Times New Roman"/>
              </a:rPr>
              <a:t>values </a:t>
            </a:r>
            <a:r>
              <a:rPr dirty="0" sz="1100" spc="-5">
                <a:latin typeface="Times New Roman"/>
                <a:cs typeface="Times New Roman"/>
              </a:rPr>
              <a:t>of a </a:t>
            </a:r>
            <a:r>
              <a:rPr dirty="0" sz="1100" spc="-55">
                <a:latin typeface="Times New Roman"/>
                <a:cs typeface="Times New Roman"/>
              </a:rPr>
              <a:t>RV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15">
                <a:latin typeface="Times New Roman"/>
                <a:cs typeface="Times New Roman"/>
              </a:rPr>
              <a:t>finite </a:t>
            </a:r>
            <a:r>
              <a:rPr dirty="0" sz="1100" spc="-5">
                <a:latin typeface="Times New Roman"/>
                <a:cs typeface="Times New Roman"/>
              </a:rPr>
              <a:t>or  countably </a:t>
            </a:r>
            <a:r>
              <a:rPr dirty="0" sz="1100" spc="-10">
                <a:latin typeface="Times New Roman"/>
                <a:cs typeface="Times New Roman"/>
              </a:rPr>
              <a:t>infinite, </a:t>
            </a: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is a </a:t>
            </a:r>
            <a:r>
              <a:rPr dirty="0" sz="1100" spc="-10" i="1">
                <a:latin typeface="Times New Roman"/>
                <a:cs typeface="Times New Roman"/>
              </a:rPr>
              <a:t>discrete </a:t>
            </a:r>
            <a:r>
              <a:rPr dirty="0" sz="1100" spc="-35">
                <a:latin typeface="Times New Roman"/>
                <a:cs typeface="Times New Roman"/>
              </a:rPr>
              <a:t>RV. </a:t>
            </a:r>
            <a:r>
              <a:rPr dirty="0" sz="1100" spc="-5">
                <a:latin typeface="Times New Roman"/>
                <a:cs typeface="Times New Roman"/>
              </a:rPr>
              <a:t>Its </a:t>
            </a:r>
            <a:r>
              <a:rPr dirty="0" sz="1100" spc="-10" i="1">
                <a:latin typeface="Times New Roman"/>
                <a:cs typeface="Times New Roman"/>
              </a:rPr>
              <a:t>probability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mass  </a:t>
            </a:r>
            <a:r>
              <a:rPr dirty="0" sz="1100" spc="-5" i="1">
                <a:latin typeface="Times New Roman"/>
                <a:cs typeface="Times New Roman"/>
              </a:rPr>
              <a:t>function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(pmf) is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-55" i="1">
                <a:latin typeface="DejaVu Sans"/>
                <a:cs typeface="DejaVu Sans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40">
                <a:latin typeface="Times New Roman"/>
                <a:cs typeface="Times New Roman"/>
              </a:rPr>
              <a:t>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Note that </a:t>
            </a:r>
            <a:r>
              <a:rPr dirty="0" baseline="40404" sz="1650" spc="465" b="0">
                <a:latin typeface="Tuffy"/>
                <a:cs typeface="Tuffy"/>
              </a:rPr>
              <a:t>Σ</a:t>
            </a:r>
            <a:r>
              <a:rPr dirty="0" baseline="-20833" sz="1200" spc="465" i="1">
                <a:latin typeface="Times New Roman"/>
                <a:cs typeface="Times New Roman"/>
              </a:rPr>
              <a:t>x</a:t>
            </a:r>
            <a:r>
              <a:rPr dirty="0" baseline="-20833" sz="1200" spc="44" i="1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Flip 2 coins. Let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be the number of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heads.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6616" y="1903665"/>
            <a:ext cx="48005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7997" y="1744331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15" b="0">
                <a:latin typeface="Tuffy"/>
                <a:cs typeface="Tuffy"/>
              </a:rPr>
              <a:t>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597" y="2035275"/>
            <a:ext cx="199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5" b="0">
                <a:latin typeface="Tuffy"/>
                <a:cs typeface="Tuffy"/>
              </a:rPr>
              <a:t></a:t>
            </a:r>
            <a:r>
              <a:rPr dirty="0" baseline="-17676" sz="1650" spc="67" b="0">
                <a:latin typeface="Tuffy"/>
                <a:cs typeface="Tuffy"/>
              </a:rPr>
              <a:t></a:t>
            </a:r>
            <a:endParaRPr baseline="-17676" sz="1650">
              <a:latin typeface="Tuffy"/>
              <a:cs typeface="Tuff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7997" y="1696947"/>
            <a:ext cx="1252855" cy="622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8755">
              <a:lnSpc>
                <a:spcPts val="685"/>
              </a:lnSpc>
              <a:spcBef>
                <a:spcPts val="90"/>
              </a:spcBef>
            </a:pPr>
            <a:r>
              <a:rPr dirty="0" sz="1100" spc="75">
                <a:latin typeface="Latin Modern Math"/>
                <a:cs typeface="Latin Modern Math"/>
              </a:rPr>
              <a:t>1</a:t>
            </a:r>
            <a:r>
              <a:rPr dirty="0" sz="1100" spc="75" i="1">
                <a:latin typeface="Times New Roman"/>
                <a:cs typeface="Times New Roman"/>
              </a:rPr>
              <a:t>/</a:t>
            </a:r>
            <a:r>
              <a:rPr dirty="0" sz="1100" spc="75">
                <a:latin typeface="Latin Modern Math"/>
                <a:cs typeface="Latin Modern Math"/>
              </a:rPr>
              <a:t>4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22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or 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685"/>
              </a:lnSpc>
            </a:pPr>
            <a:r>
              <a:rPr dirty="0" sz="1100" spc="-240" b="0">
                <a:latin typeface="Tuffy"/>
                <a:cs typeface="Tuffy"/>
              </a:rPr>
              <a:t></a:t>
            </a:r>
            <a:endParaRPr sz="1100">
              <a:latin typeface="Tuffy"/>
              <a:cs typeface="Tuffy"/>
            </a:endParaRPr>
          </a:p>
          <a:p>
            <a:pPr marL="198755">
              <a:lnSpc>
                <a:spcPct val="100000"/>
              </a:lnSpc>
              <a:spcBef>
                <a:spcPts val="325"/>
              </a:spcBef>
            </a:pPr>
            <a:r>
              <a:rPr dirty="0" sz="1100" spc="75">
                <a:latin typeface="Latin Modern Math"/>
                <a:cs typeface="Latin Modern Math"/>
              </a:rPr>
              <a:t>1</a:t>
            </a:r>
            <a:r>
              <a:rPr dirty="0" sz="1100" spc="75" i="1">
                <a:latin typeface="Times New Roman"/>
                <a:cs typeface="Times New Roman"/>
              </a:rPr>
              <a:t>/</a:t>
            </a:r>
            <a:r>
              <a:rPr dirty="0" sz="1100" spc="75">
                <a:latin typeface="Latin Modern Math"/>
                <a:cs typeface="Latin Modern Math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267970">
              <a:lnSpc>
                <a:spcPct val="100000"/>
              </a:lnSpc>
              <a:spcBef>
                <a:spcPts val="375"/>
              </a:spcBef>
              <a:tabLst>
                <a:tab pos="532765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0	</a:t>
            </a:r>
            <a:r>
              <a:rPr dirty="0" sz="1100" spc="-5">
                <a:latin typeface="Times New Roman"/>
                <a:cs typeface="Times New Roman"/>
              </a:rPr>
              <a:t>otherwise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456" y="1903665"/>
            <a:ext cx="1289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451454"/>
            <a:ext cx="377888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Examples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Here are some </a:t>
            </a:r>
            <a:r>
              <a:rPr dirty="0" sz="1100" spc="-10">
                <a:latin typeface="Times New Roman"/>
                <a:cs typeface="Times New Roman"/>
              </a:rPr>
              <a:t>well-known </a:t>
            </a:r>
            <a:r>
              <a:rPr dirty="0" sz="1100" spc="-5">
                <a:latin typeface="Times New Roman"/>
                <a:cs typeface="Times New Roman"/>
              </a:rPr>
              <a:t>discrete </a:t>
            </a:r>
            <a:r>
              <a:rPr dirty="0" sz="1100" spc="-45">
                <a:latin typeface="Times New Roman"/>
                <a:cs typeface="Times New Roman"/>
              </a:rPr>
              <a:t>RV’s </a:t>
            </a:r>
            <a:r>
              <a:rPr dirty="0" sz="1100" spc="-5">
                <a:latin typeface="Times New Roman"/>
                <a:cs typeface="Times New Roman"/>
              </a:rPr>
              <a:t>that you </a:t>
            </a:r>
            <a:r>
              <a:rPr dirty="0" sz="1100" spc="-10">
                <a:latin typeface="Times New Roman"/>
                <a:cs typeface="Times New Roman"/>
              </a:rPr>
              <a:t>may  </a:t>
            </a:r>
            <a:r>
              <a:rPr dirty="0" sz="1100" spc="-15">
                <a:latin typeface="Times New Roman"/>
                <a:cs typeface="Times New Roman"/>
              </a:rPr>
              <a:t>know: </a:t>
            </a:r>
            <a:r>
              <a:rPr dirty="0" sz="1100" spc="-5">
                <a:latin typeface="Times New Roman"/>
                <a:cs typeface="Times New Roman"/>
              </a:rPr>
              <a:t>Bernoulli(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), </a:t>
            </a:r>
            <a:r>
              <a:rPr dirty="0" sz="1100" spc="5">
                <a:latin typeface="Times New Roman"/>
                <a:cs typeface="Times New Roman"/>
              </a:rPr>
              <a:t>Binomial(</a:t>
            </a:r>
            <a:r>
              <a:rPr dirty="0" sz="1100" spc="5" i="1">
                <a:latin typeface="Times New Roman"/>
                <a:cs typeface="Times New Roman"/>
              </a:rPr>
              <a:t>n, 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), Geometric(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), </a:t>
            </a:r>
            <a:r>
              <a:rPr dirty="0" sz="1100" spc="-15">
                <a:latin typeface="Times New Roman"/>
                <a:cs typeface="Times New Roman"/>
              </a:rPr>
              <a:t>Negative  </a:t>
            </a:r>
            <a:r>
              <a:rPr dirty="0" sz="1100" spc="-5">
                <a:latin typeface="Times New Roman"/>
                <a:cs typeface="Times New Roman"/>
              </a:rPr>
              <a:t>Binomial, </a:t>
            </a:r>
            <a:r>
              <a:rPr dirty="0" sz="1100" spc="10">
                <a:latin typeface="Times New Roman"/>
                <a:cs typeface="Times New Roman"/>
              </a:rPr>
              <a:t>Poisson(</a:t>
            </a:r>
            <a:r>
              <a:rPr dirty="0" sz="1100" spc="10" i="1">
                <a:latin typeface="Times New Roman"/>
                <a:cs typeface="Times New Roman"/>
              </a:rPr>
              <a:t>λ</a:t>
            </a:r>
            <a:r>
              <a:rPr dirty="0" sz="1100" spc="10">
                <a:latin typeface="Times New Roman"/>
                <a:cs typeface="Times New Roman"/>
              </a:rPr>
              <a:t>),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etc.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499553"/>
            <a:ext cx="108077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5" b="1">
                <a:solidFill>
                  <a:srgbClr val="3333B2"/>
                </a:solidFill>
                <a:latin typeface="Arial"/>
                <a:cs typeface="Arial"/>
              </a:rPr>
              <a:t>Calculus</a:t>
            </a:r>
            <a:r>
              <a:rPr dirty="0" spc="-80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3333B2"/>
                </a:solidFill>
                <a:latin typeface="Arial"/>
                <a:cs typeface="Arial"/>
              </a:rPr>
              <a:t>Primer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78731" y="3344092"/>
            <a:ext cx="2660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</a:t>
            </a:fld>
            <a:r>
              <a:rPr dirty="0" sz="600" spc="-10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194" y="1187512"/>
            <a:ext cx="3937635" cy="15278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42545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Goal: </a:t>
            </a:r>
            <a:r>
              <a:rPr dirty="0" sz="1100" spc="-5">
                <a:latin typeface="Times New Roman"/>
                <a:cs typeface="Times New Roman"/>
              </a:rPr>
              <a:t>This section </a:t>
            </a:r>
            <a:r>
              <a:rPr dirty="0" sz="1100" spc="-10">
                <a:latin typeface="Times New Roman"/>
                <a:cs typeface="Times New Roman"/>
              </a:rPr>
              <a:t>provides </a:t>
            </a:r>
            <a:r>
              <a:rPr dirty="0" sz="1100" spc="-5">
                <a:latin typeface="Times New Roman"/>
                <a:cs typeface="Times New Roman"/>
              </a:rPr>
              <a:t>a brief </a:t>
            </a:r>
            <a:r>
              <a:rPr dirty="0" sz="1100" spc="-15">
                <a:latin typeface="Times New Roman"/>
                <a:cs typeface="Times New Roman"/>
              </a:rPr>
              <a:t>review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-10">
                <a:latin typeface="Times New Roman"/>
                <a:cs typeface="Times New Roman"/>
              </a:rPr>
              <a:t>various </a:t>
            </a:r>
            <a:r>
              <a:rPr dirty="0" sz="1100" spc="-5">
                <a:latin typeface="Times New Roman"/>
                <a:cs typeface="Times New Roman"/>
              </a:rPr>
              <a:t>calculus tidbits  that </a:t>
            </a:r>
            <a:r>
              <a:rPr dirty="0" sz="1100" spc="-10">
                <a:latin typeface="Times New Roman"/>
                <a:cs typeface="Times New Roman"/>
              </a:rPr>
              <a:t>we’ll </a:t>
            </a:r>
            <a:r>
              <a:rPr dirty="0" sz="1100" spc="-5">
                <a:latin typeface="Times New Roman"/>
                <a:cs typeface="Times New Roman"/>
              </a:rPr>
              <a:t>be using later 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 marR="43180">
              <a:lnSpc>
                <a:spcPct val="102600"/>
              </a:lnSpc>
            </a:pPr>
            <a:r>
              <a:rPr dirty="0" sz="1100" spc="-5">
                <a:latin typeface="Times New Roman"/>
                <a:cs typeface="Times New Roman"/>
              </a:rPr>
              <a:t>First of all, </a:t>
            </a:r>
            <a:r>
              <a:rPr dirty="0" sz="1100" spc="-20">
                <a:latin typeface="Times New Roman"/>
                <a:cs typeface="Times New Roman"/>
              </a:rPr>
              <a:t>let’s</a:t>
            </a:r>
            <a:r>
              <a:rPr dirty="0" sz="1100" spc="-5">
                <a:latin typeface="Times New Roman"/>
                <a:cs typeface="Times New Roman"/>
              </a:rPr>
              <a:t> suppose that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a </a:t>
            </a:r>
            <a:r>
              <a:rPr dirty="0" sz="1100" spc="-5" i="1">
                <a:latin typeface="Times New Roman"/>
                <a:cs typeface="Times New Roman"/>
              </a:rPr>
              <a:t>function </a:t>
            </a:r>
            <a:r>
              <a:rPr dirty="0" sz="1100" spc="-5">
                <a:latin typeface="Times New Roman"/>
                <a:cs typeface="Times New Roman"/>
              </a:rPr>
              <a:t>that maps </a:t>
            </a:r>
            <a:r>
              <a:rPr dirty="0" sz="1100" spc="-10">
                <a:latin typeface="Times New Roman"/>
                <a:cs typeface="Times New Roman"/>
              </a:rPr>
              <a:t>values</a:t>
            </a:r>
            <a:r>
              <a:rPr dirty="0" sz="1100" spc="-5">
                <a:latin typeface="Times New Roman"/>
                <a:cs typeface="Times New Roman"/>
              </a:rPr>
              <a:t> of </a:t>
            </a:r>
            <a:r>
              <a:rPr dirty="0" sz="1100" spc="130" i="1">
                <a:latin typeface="Times New Roman"/>
                <a:cs typeface="Times New Roman"/>
              </a:rPr>
              <a:t>x  </a:t>
            </a:r>
            <a:r>
              <a:rPr dirty="0" sz="1100" spc="-5">
                <a:latin typeface="Times New Roman"/>
                <a:cs typeface="Times New Roman"/>
              </a:rPr>
              <a:t>from a certain </a:t>
            </a:r>
            <a:r>
              <a:rPr dirty="0" sz="1100" spc="-5" i="1">
                <a:latin typeface="Times New Roman"/>
                <a:cs typeface="Times New Roman"/>
              </a:rPr>
              <a:t>domain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to a certain </a:t>
            </a:r>
            <a:r>
              <a:rPr dirty="0" sz="1100" spc="-15" i="1">
                <a:latin typeface="Times New Roman"/>
                <a:cs typeface="Times New Roman"/>
              </a:rPr>
              <a:t>range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, which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can denote  by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shorthand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14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: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10" i="1">
                <a:latin typeface="Times New Roman"/>
                <a:cs typeface="Times New Roman"/>
              </a:rPr>
              <a:t> </a:t>
            </a:r>
            <a:r>
              <a:rPr dirty="0" sz="1100" spc="165" i="1">
                <a:latin typeface="DejaVu Sans"/>
                <a:cs typeface="DejaVu Sans"/>
              </a:rPr>
              <a:t>→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50800" marR="208915">
              <a:lnSpc>
                <a:spcPct val="102699"/>
              </a:lnSpc>
              <a:spcBef>
                <a:spcPts val="1195"/>
              </a:spcBef>
            </a:pPr>
            <a:r>
              <a:rPr dirty="0" sz="1100" spc="-10" b="1">
                <a:latin typeface="Arial"/>
                <a:cs typeface="Arial"/>
              </a:rPr>
              <a:t>Example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60" i="1">
                <a:latin typeface="Times New Roman"/>
                <a:cs typeface="Times New Roman"/>
              </a:rPr>
              <a:t>x</a:t>
            </a:r>
            <a:r>
              <a:rPr dirty="0" baseline="27777" sz="1200" spc="89">
                <a:latin typeface="LM Roman 8"/>
                <a:cs typeface="LM Roman 8"/>
              </a:rPr>
              <a:t>2</a:t>
            </a:r>
            <a:r>
              <a:rPr dirty="0" sz="1100" spc="6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then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function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takes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x</a:t>
            </a:r>
            <a:r>
              <a:rPr dirty="0" sz="1100" spc="5">
                <a:latin typeface="Times New Roman"/>
                <a:cs typeface="Times New Roman"/>
              </a:rPr>
              <a:t>-values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 the  real line </a:t>
            </a:r>
            <a:r>
              <a:rPr dirty="0" sz="1100" spc="-10">
                <a:latin typeface="Arial"/>
                <a:cs typeface="Arial"/>
              </a:rPr>
              <a:t>R </a:t>
            </a:r>
            <a:r>
              <a:rPr dirty="0" sz="1100" spc="-5">
                <a:latin typeface="Times New Roman"/>
                <a:cs typeface="Times New Roman"/>
              </a:rPr>
              <a:t>to the </a:t>
            </a:r>
            <a:r>
              <a:rPr dirty="0" sz="1100" spc="-15">
                <a:latin typeface="Times New Roman"/>
                <a:cs typeface="Times New Roman"/>
              </a:rPr>
              <a:t>nonnegative </a:t>
            </a:r>
            <a:r>
              <a:rPr dirty="0" sz="1100" spc="-5">
                <a:latin typeface="Times New Roman"/>
                <a:cs typeface="Times New Roman"/>
              </a:rPr>
              <a:t>portion of the real line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baseline="27777" sz="1200" spc="15">
                <a:latin typeface="LM Roman 8"/>
                <a:cs typeface="LM Roman 8"/>
              </a:rPr>
              <a:t>+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6261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Basics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1929" y="3344092"/>
            <a:ext cx="283210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30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78763"/>
            <a:ext cx="3734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</a:t>
            </a:r>
            <a:r>
              <a:rPr dirty="0" sz="1100" spc="-10">
                <a:latin typeface="Times New Roman"/>
                <a:cs typeface="Times New Roman"/>
              </a:rPr>
              <a:t>A </a:t>
            </a:r>
            <a:r>
              <a:rPr dirty="0" sz="1100" spc="-5" i="1">
                <a:latin typeface="Times New Roman"/>
                <a:cs typeface="Times New Roman"/>
              </a:rPr>
              <a:t>continuous </a:t>
            </a:r>
            <a:r>
              <a:rPr dirty="0" sz="1100" spc="-55">
                <a:latin typeface="Times New Roman"/>
                <a:cs typeface="Times New Roman"/>
              </a:rPr>
              <a:t>RV </a:t>
            </a:r>
            <a:r>
              <a:rPr dirty="0" sz="1100" spc="-5">
                <a:latin typeface="Times New Roman"/>
                <a:cs typeface="Times New Roman"/>
              </a:rPr>
              <a:t>is one with probability zero at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every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750835"/>
            <a:ext cx="3569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individual </a:t>
            </a:r>
            <a:r>
              <a:rPr dirty="0" sz="1100" spc="-5">
                <a:latin typeface="Times New Roman"/>
                <a:cs typeface="Times New Roman"/>
              </a:rPr>
              <a:t>point, and for which there </a:t>
            </a:r>
            <a:r>
              <a:rPr dirty="0" sz="1100" spc="-10">
                <a:latin typeface="Times New Roman"/>
                <a:cs typeface="Times New Roman"/>
              </a:rPr>
              <a:t>exists </a:t>
            </a:r>
            <a:r>
              <a:rPr dirty="0" sz="1100" spc="-5">
                <a:latin typeface="Times New Roman"/>
                <a:cs typeface="Times New Roman"/>
              </a:rPr>
              <a:t>a </a:t>
            </a:r>
            <a:r>
              <a:rPr dirty="0" sz="1100" spc="-10" i="1">
                <a:latin typeface="Times New Roman"/>
                <a:cs typeface="Times New Roman"/>
              </a:rPr>
              <a:t>probability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density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2595" y="811312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8025" y="1008899"/>
            <a:ext cx="1060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40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922920"/>
            <a:ext cx="3801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23185" algn="l"/>
              </a:tabLst>
            </a:pPr>
            <a:r>
              <a:rPr dirty="0" sz="1100" spc="-5" i="1">
                <a:latin typeface="Times New Roman"/>
                <a:cs typeface="Times New Roman"/>
              </a:rPr>
              <a:t>function </a:t>
            </a:r>
            <a:r>
              <a:rPr dirty="0" sz="1100" spc="-5">
                <a:latin typeface="Times New Roman"/>
                <a:cs typeface="Times New Roman"/>
              </a:rPr>
              <a:t>(pdf)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9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such that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0" i="1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-235" i="1">
                <a:latin typeface="DejaVu Sans"/>
                <a:cs typeface="DejaVu Sans"/>
              </a:rPr>
              <a:t>∈ </a:t>
            </a:r>
            <a:r>
              <a:rPr dirty="0" sz="1100" spc="-160" i="1">
                <a:latin typeface="DejaVu Sans"/>
                <a:cs typeface="DejaVu Sans"/>
              </a:rPr>
              <a:t> </a:t>
            </a:r>
            <a:r>
              <a:rPr dirty="0" sz="1100" spc="70" i="1">
                <a:latin typeface="Times New Roman"/>
                <a:cs typeface="Times New Roman"/>
              </a:rPr>
              <a:t>A</a:t>
            </a:r>
            <a:r>
              <a:rPr dirty="0" sz="1100" spc="70">
                <a:latin typeface="Latin Modern Math"/>
                <a:cs typeface="Latin Modern Math"/>
              </a:rPr>
              <a:t>)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20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-2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every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5207" y="983385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94" y="1094992"/>
            <a:ext cx="1704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70" i="1">
                <a:latin typeface="Times New Roman"/>
                <a:cs typeface="Times New Roman"/>
              </a:rPr>
              <a:t>A</a:t>
            </a:r>
            <a:r>
              <a:rPr dirty="0" sz="1100" spc="70">
                <a:latin typeface="Times New Roman"/>
                <a:cs typeface="Times New Roman"/>
              </a:rPr>
              <a:t>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Note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</a:t>
            </a:r>
            <a:r>
              <a:rPr dirty="0" sz="1100" spc="220">
                <a:latin typeface="Times New Roman"/>
                <a:cs typeface="Times New Roman"/>
              </a:rPr>
              <a:t> </a:t>
            </a:r>
            <a:r>
              <a:rPr dirty="0" baseline="-27777" sz="1200" spc="-7">
                <a:latin typeface="Arial"/>
                <a:cs typeface="Arial"/>
              </a:rPr>
              <a:t>R</a:t>
            </a:r>
            <a:r>
              <a:rPr dirty="0" baseline="-27777" sz="1200">
                <a:latin typeface="Arial"/>
                <a:cs typeface="Arial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1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418893"/>
            <a:ext cx="3236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Pick a random number between 3 and 7.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2370" y="1849131"/>
            <a:ext cx="48005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3738" y="1612225"/>
            <a:ext cx="13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60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8617" y="1701137"/>
            <a:ext cx="1066800" cy="455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100" spc="75">
                <a:latin typeface="Latin Modern Math"/>
                <a:cs typeface="Latin Modern Math"/>
              </a:rPr>
              <a:t>1</a:t>
            </a:r>
            <a:r>
              <a:rPr dirty="0" sz="1100" spc="75" i="1">
                <a:latin typeface="Times New Roman"/>
                <a:cs typeface="Times New Roman"/>
              </a:rPr>
              <a:t>/</a:t>
            </a:r>
            <a:r>
              <a:rPr dirty="0" sz="1100" spc="75">
                <a:latin typeface="Latin Modern Math"/>
                <a:cs typeface="Latin Modern Math"/>
              </a:rPr>
              <a:t>4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-5">
                <a:latin typeface="Latin Modern Math"/>
                <a:cs typeface="Latin Modern Math"/>
              </a:rPr>
              <a:t>3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16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7</a:t>
            </a:r>
            <a:endParaRPr sz="1100">
              <a:latin typeface="Latin Modern Math"/>
              <a:cs typeface="Latin Modern Math"/>
            </a:endParaRPr>
          </a:p>
          <a:p>
            <a:pPr marL="81915">
              <a:lnSpc>
                <a:spcPct val="100000"/>
              </a:lnSpc>
              <a:spcBef>
                <a:spcPts val="375"/>
              </a:spcBef>
              <a:tabLst>
                <a:tab pos="346710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0	</a:t>
            </a:r>
            <a:r>
              <a:rPr dirty="0" sz="1100" spc="-5">
                <a:latin typeface="Times New Roman"/>
                <a:cs typeface="Times New Roman"/>
              </a:rPr>
              <a:t>otherwise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6716" y="1849131"/>
            <a:ext cx="1289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494" y="2279509"/>
            <a:ext cx="3854450" cy="859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3500" marR="57150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Examples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Here are some </a:t>
            </a:r>
            <a:r>
              <a:rPr dirty="0" sz="1100" spc="-10">
                <a:latin typeface="Times New Roman"/>
                <a:cs typeface="Times New Roman"/>
              </a:rPr>
              <a:t>well-known </a:t>
            </a:r>
            <a:r>
              <a:rPr dirty="0" sz="1100" spc="-5">
                <a:latin typeface="Times New Roman"/>
                <a:cs typeface="Times New Roman"/>
              </a:rPr>
              <a:t>continuous </a:t>
            </a:r>
            <a:r>
              <a:rPr dirty="0" sz="1100" spc="-35">
                <a:latin typeface="Times New Roman"/>
                <a:cs typeface="Times New Roman"/>
              </a:rPr>
              <a:t>RV’s:  </a:t>
            </a:r>
            <a:r>
              <a:rPr dirty="0" sz="1100">
                <a:latin typeface="Times New Roman"/>
                <a:cs typeface="Times New Roman"/>
              </a:rPr>
              <a:t>Uniform(</a:t>
            </a:r>
            <a:r>
              <a:rPr dirty="0" sz="1100" i="1">
                <a:latin typeface="Times New Roman"/>
                <a:cs typeface="Times New Roman"/>
              </a:rPr>
              <a:t>a, </a:t>
            </a:r>
            <a:r>
              <a:rPr dirty="0" sz="1100" spc="-35" i="1">
                <a:latin typeface="Times New Roman"/>
                <a:cs typeface="Times New Roman"/>
              </a:rPr>
              <a:t>b</a:t>
            </a:r>
            <a:r>
              <a:rPr dirty="0" sz="1100" spc="-35">
                <a:latin typeface="Times New Roman"/>
                <a:cs typeface="Times New Roman"/>
              </a:rPr>
              <a:t>), </a:t>
            </a:r>
            <a:r>
              <a:rPr dirty="0" sz="1100" spc="5">
                <a:latin typeface="Times New Roman"/>
                <a:cs typeface="Times New Roman"/>
              </a:rPr>
              <a:t>Exponential(</a:t>
            </a:r>
            <a:r>
              <a:rPr dirty="0" sz="1100" spc="5" i="1">
                <a:latin typeface="Times New Roman"/>
                <a:cs typeface="Times New Roman"/>
              </a:rPr>
              <a:t>λ</a:t>
            </a:r>
            <a:r>
              <a:rPr dirty="0" sz="1100" spc="5">
                <a:latin typeface="Times New Roman"/>
                <a:cs typeface="Times New Roman"/>
              </a:rPr>
              <a:t>), </a:t>
            </a:r>
            <a:r>
              <a:rPr dirty="0" sz="1100">
                <a:latin typeface="Times New Roman"/>
                <a:cs typeface="Times New Roman"/>
              </a:rPr>
              <a:t>Normal(</a:t>
            </a:r>
            <a:r>
              <a:rPr dirty="0" sz="1100" i="1">
                <a:latin typeface="Times New Roman"/>
                <a:cs typeface="Times New Roman"/>
              </a:rPr>
              <a:t>µ, </a:t>
            </a:r>
            <a:r>
              <a:rPr dirty="0" sz="1100" spc="35" i="1">
                <a:latin typeface="Times New Roman"/>
                <a:cs typeface="Times New Roman"/>
              </a:rPr>
              <a:t>σ</a:t>
            </a:r>
            <a:r>
              <a:rPr dirty="0" baseline="27777" sz="1200" spc="52">
                <a:latin typeface="LM Roman 8"/>
                <a:cs typeface="LM Roman 8"/>
              </a:rPr>
              <a:t>2</a:t>
            </a:r>
            <a:r>
              <a:rPr dirty="0" sz="1100" spc="35">
                <a:latin typeface="Times New Roman"/>
                <a:cs typeface="Times New Roman"/>
              </a:rPr>
              <a:t>),</a:t>
            </a:r>
            <a:r>
              <a:rPr dirty="0" sz="1100" spc="-1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etc.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Notation</a:t>
            </a:r>
            <a:r>
              <a:rPr dirty="0" sz="1100" spc="-5">
                <a:latin typeface="Times New Roman"/>
                <a:cs typeface="Times New Roman"/>
              </a:rPr>
              <a:t>: </a:t>
            </a:r>
            <a:r>
              <a:rPr dirty="0" sz="1100" spc="-30">
                <a:latin typeface="Times New Roman"/>
                <a:cs typeface="Times New Roman"/>
              </a:rPr>
              <a:t>“</a:t>
            </a:r>
            <a:r>
              <a:rPr dirty="0" sz="1100" spc="-30" i="1">
                <a:latin typeface="DejaVu Sans"/>
                <a:cs typeface="DejaVu Sans"/>
              </a:rPr>
              <a:t>∼</a:t>
            </a:r>
            <a:r>
              <a:rPr dirty="0" sz="1100" spc="-30">
                <a:latin typeface="Times New Roman"/>
                <a:cs typeface="Times New Roman"/>
              </a:rPr>
              <a:t>” </a:t>
            </a:r>
            <a:r>
              <a:rPr dirty="0" sz="1100" spc="-5">
                <a:latin typeface="Times New Roman"/>
                <a:cs typeface="Times New Roman"/>
              </a:rPr>
              <a:t>means “is </a:t>
            </a:r>
            <a:r>
              <a:rPr dirty="0" sz="1100" spc="-10">
                <a:latin typeface="Times New Roman"/>
                <a:cs typeface="Times New Roman"/>
              </a:rPr>
              <a:t>distributed </a:t>
            </a:r>
            <a:r>
              <a:rPr dirty="0" sz="1100" spc="-25">
                <a:latin typeface="Times New Roman"/>
                <a:cs typeface="Times New Roman"/>
              </a:rPr>
              <a:t>as.” </a:t>
            </a:r>
            <a:r>
              <a:rPr dirty="0" sz="1100" spc="-15">
                <a:latin typeface="Times New Roman"/>
                <a:cs typeface="Times New Roman"/>
              </a:rPr>
              <a:t>For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instance,</a:t>
            </a:r>
            <a:endParaRPr sz="11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</a:pP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1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Unif(0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means that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has the uniform </a:t>
            </a:r>
            <a:r>
              <a:rPr dirty="0" sz="1100" spc="-10">
                <a:latin typeface="Times New Roman"/>
                <a:cs typeface="Times New Roman"/>
              </a:rPr>
              <a:t>distribution</a:t>
            </a:r>
            <a:r>
              <a:rPr dirty="0" sz="1100" spc="-5">
                <a:latin typeface="Times New Roman"/>
                <a:cs typeface="Times New Roman"/>
              </a:rPr>
              <a:t> on [0,1].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62611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Basics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31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2601"/>
            <a:ext cx="377697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</a:t>
            </a:r>
            <a:r>
              <a:rPr dirty="0" sz="1100" spc="-15">
                <a:latin typeface="Times New Roman"/>
                <a:cs typeface="Times New Roman"/>
              </a:rPr>
              <a:t>For any </a:t>
            </a:r>
            <a:r>
              <a:rPr dirty="0" sz="1100" spc="-55">
                <a:latin typeface="Times New Roman"/>
                <a:cs typeface="Times New Roman"/>
              </a:rPr>
              <a:t>RV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(discrete or continuous), the </a:t>
            </a:r>
            <a:r>
              <a:rPr dirty="0" sz="1100" spc="-5" i="1">
                <a:latin typeface="Times New Roman"/>
                <a:cs typeface="Times New Roman"/>
              </a:rPr>
              <a:t>cumulative  </a:t>
            </a:r>
            <a:r>
              <a:rPr dirty="0" sz="1100" spc="-10" i="1">
                <a:latin typeface="Times New Roman"/>
                <a:cs typeface="Times New Roman"/>
              </a:rPr>
              <a:t>distribution </a:t>
            </a:r>
            <a:r>
              <a:rPr dirty="0" sz="1100" spc="-5" i="1">
                <a:latin typeface="Times New Roman"/>
                <a:cs typeface="Times New Roman"/>
              </a:rPr>
              <a:t>function </a:t>
            </a:r>
            <a:r>
              <a:rPr dirty="0" sz="1100" spc="-5">
                <a:latin typeface="Times New Roman"/>
                <a:cs typeface="Times New Roman"/>
              </a:rPr>
              <a:t>(cdf) 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76" y="982978"/>
            <a:ext cx="1677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11630" algn="l"/>
              </a:tabLst>
            </a:pPr>
            <a:r>
              <a:rPr dirty="0" baseline="2525" sz="1650" spc="37" i="1">
                <a:latin typeface="Times New Roman"/>
                <a:cs typeface="Times New Roman"/>
              </a:rPr>
              <a:t>F </a:t>
            </a:r>
            <a:r>
              <a:rPr dirty="0" baseline="2525" sz="1650" spc="60">
                <a:latin typeface="Latin Modern Math"/>
                <a:cs typeface="Latin Modern Math"/>
              </a:rPr>
              <a:t>(</a:t>
            </a:r>
            <a:r>
              <a:rPr dirty="0" baseline="2525" sz="1650" spc="60" i="1">
                <a:latin typeface="Times New Roman"/>
                <a:cs typeface="Times New Roman"/>
              </a:rPr>
              <a:t>x</a:t>
            </a:r>
            <a:r>
              <a:rPr dirty="0" baseline="2525" sz="1650" spc="60">
                <a:latin typeface="Latin Modern Math"/>
                <a:cs typeface="Latin Modern Math"/>
              </a:rPr>
              <a:t>) </a:t>
            </a:r>
            <a:r>
              <a:rPr dirty="0" baseline="2525" sz="1650" spc="-112" i="1">
                <a:latin typeface="DejaVu Sans"/>
                <a:cs typeface="DejaVu Sans"/>
              </a:rPr>
              <a:t>≡  </a:t>
            </a:r>
            <a:r>
              <a:rPr dirty="0" baseline="2525" sz="1650" spc="37" i="1">
                <a:latin typeface="Times New Roman"/>
                <a:cs typeface="Times New Roman"/>
              </a:rPr>
              <a:t>P </a:t>
            </a:r>
            <a:r>
              <a:rPr dirty="0" baseline="2525" sz="1650" spc="165">
                <a:latin typeface="Latin Modern Math"/>
                <a:cs typeface="Latin Modern Math"/>
              </a:rPr>
              <a:t>(</a:t>
            </a:r>
            <a:r>
              <a:rPr dirty="0" baseline="2525" sz="1650" spc="165" i="1">
                <a:latin typeface="Times New Roman"/>
                <a:cs typeface="Times New Roman"/>
              </a:rPr>
              <a:t>X </a:t>
            </a:r>
            <a:r>
              <a:rPr dirty="0" baseline="2525" sz="1650" spc="-112" i="1">
                <a:latin typeface="DejaVu Sans"/>
                <a:cs typeface="DejaVu Sans"/>
              </a:rPr>
              <a:t>≤</a:t>
            </a:r>
            <a:r>
              <a:rPr dirty="0" baseline="2525" sz="1650" spc="-127" i="1">
                <a:latin typeface="DejaVu Sans"/>
                <a:cs typeface="DejaVu Sans"/>
              </a:rPr>
              <a:t> </a:t>
            </a:r>
            <a:r>
              <a:rPr dirty="0" baseline="2525" sz="1650" spc="97" i="1">
                <a:latin typeface="Times New Roman"/>
                <a:cs typeface="Times New Roman"/>
              </a:rPr>
              <a:t>x</a:t>
            </a:r>
            <a:r>
              <a:rPr dirty="0" baseline="2525" sz="1650" spc="97">
                <a:latin typeface="Latin Modern Math"/>
                <a:cs typeface="Latin Modern Math"/>
              </a:rPr>
              <a:t>)</a:t>
            </a:r>
            <a:r>
              <a:rPr dirty="0" baseline="2525" sz="1650" spc="359">
                <a:latin typeface="Latin Modern Math"/>
                <a:cs typeface="Latin Modern Math"/>
              </a:rPr>
              <a:t> </a:t>
            </a:r>
            <a:r>
              <a:rPr dirty="0" baseline="2525" sz="1650" spc="-15">
                <a:latin typeface="Latin Modern Math"/>
                <a:cs typeface="Latin Modern Math"/>
              </a:rPr>
              <a:t>=	</a:t>
            </a:r>
            <a:r>
              <a:rPr dirty="0" sz="1100" spc="-10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7354" y="741742"/>
            <a:ext cx="13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60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0968" y="775575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7221" y="957781"/>
            <a:ext cx="2266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5" i="1">
                <a:latin typeface="Times New Roman"/>
                <a:cs typeface="Times New Roman"/>
              </a:rPr>
              <a:t>y</a:t>
            </a:r>
            <a:r>
              <a:rPr dirty="0" sz="800" spc="215" i="1">
                <a:latin typeface="Arial"/>
                <a:cs typeface="Arial"/>
              </a:rPr>
              <a:t>≤</a:t>
            </a: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7612" y="879486"/>
            <a:ext cx="1291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0690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	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discrete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4587" y="1060372"/>
            <a:ext cx="863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7651" y="1180565"/>
            <a:ext cx="2171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29" i="1">
                <a:latin typeface="Arial"/>
                <a:cs typeface="Arial"/>
              </a:rPr>
              <a:t>−∞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262" y="1094586"/>
            <a:ext cx="1598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0230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	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continuous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894" y="1338934"/>
            <a:ext cx="390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Note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 spc="85">
                <a:latin typeface="Latin Modern Math"/>
                <a:cs typeface="Latin Modern Math"/>
              </a:rPr>
              <a:t>lim</a:t>
            </a:r>
            <a:r>
              <a:rPr dirty="0" baseline="-10416" sz="1200" spc="127" i="1">
                <a:latin typeface="Times New Roman"/>
                <a:cs typeface="Times New Roman"/>
              </a:rPr>
              <a:t>x</a:t>
            </a:r>
            <a:r>
              <a:rPr dirty="0" baseline="-10416" sz="1200" spc="127" i="1">
                <a:latin typeface="Arial"/>
                <a:cs typeface="Arial"/>
              </a:rPr>
              <a:t>→−∞</a:t>
            </a:r>
            <a:r>
              <a:rPr dirty="0" baseline="-10416" sz="1200" spc="7" i="1">
                <a:latin typeface="Arial"/>
                <a:cs typeface="Arial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70">
                <a:latin typeface="Latin Modern Math"/>
                <a:cs typeface="Latin Modern Math"/>
              </a:rPr>
              <a:t>lim</a:t>
            </a:r>
            <a:r>
              <a:rPr dirty="0" baseline="-10416" sz="1200" spc="104" i="1">
                <a:latin typeface="Times New Roman"/>
                <a:cs typeface="Times New Roman"/>
              </a:rPr>
              <a:t>x</a:t>
            </a:r>
            <a:r>
              <a:rPr dirty="0" baseline="-10416" sz="1200" spc="104" i="1">
                <a:latin typeface="Arial"/>
                <a:cs typeface="Arial"/>
              </a:rPr>
              <a:t>→∞</a:t>
            </a:r>
            <a:r>
              <a:rPr dirty="0" baseline="-10416" sz="1200" spc="7" i="1">
                <a:latin typeface="Arial"/>
                <a:cs typeface="Arial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1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 addition, if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0365" y="1596109"/>
            <a:ext cx="1416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75" i="1">
                <a:latin typeface="Times New Roman"/>
                <a:cs typeface="Times New Roman"/>
              </a:rPr>
              <a:t>dx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894" y="1511006"/>
            <a:ext cx="2244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7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continuous,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r>
              <a:rPr dirty="0" baseline="22727" sz="1650" spc="112">
                <a:latin typeface="Times New Roman"/>
                <a:cs typeface="Times New Roman"/>
              </a:rPr>
              <a:t> </a:t>
            </a:r>
            <a:r>
              <a:rPr dirty="0" u="sng" baseline="31250" sz="1200" spc="5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baseline="31250" sz="1200" spc="217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5">
                <a:latin typeface="Latin Modern Math"/>
                <a:cs typeface="Latin Modern Math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1834920"/>
            <a:ext cx="3115945" cy="561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135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Flip 2 coins. Let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be the number of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heads.</a:t>
            </a:r>
            <a:endParaRPr sz="1100">
              <a:latin typeface="Times New Roman"/>
              <a:cs typeface="Times New Roman"/>
            </a:endParaRPr>
          </a:p>
          <a:p>
            <a:pPr algn="ctr" marR="435609">
              <a:lnSpc>
                <a:spcPts val="1135"/>
              </a:lnSpc>
            </a:pPr>
            <a:r>
              <a:rPr dirty="0" sz="1100" spc="-965" b="0">
                <a:latin typeface="Tuffy"/>
                <a:cs typeface="Tuffy"/>
              </a:rPr>
              <a:t></a:t>
            </a:r>
            <a:endParaRPr sz="1100">
              <a:latin typeface="Tuffy"/>
              <a:cs typeface="Tuffy"/>
            </a:endParaRPr>
          </a:p>
          <a:p>
            <a:pPr algn="ctr" marR="312420">
              <a:lnSpc>
                <a:spcPct val="100000"/>
              </a:lnSpc>
              <a:spcBef>
                <a:spcPts val="645"/>
              </a:spcBef>
            </a:pPr>
            <a:r>
              <a:rPr dirty="0" sz="1100" spc="730" b="0">
                <a:latin typeface="Tuffy"/>
                <a:cs typeface="Tuffy"/>
              </a:rPr>
              <a:t></a:t>
            </a:r>
            <a:endParaRPr sz="1100">
              <a:latin typeface="Tuffy"/>
              <a:cs typeface="Tuff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8389" y="2405645"/>
            <a:ext cx="10274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baseline="63131" sz="1650" spc="472" b="0">
                <a:latin typeface="Tuffy"/>
                <a:cs typeface="Tuffy"/>
              </a:rPr>
              <a:t></a:t>
            </a:r>
            <a:r>
              <a:rPr dirty="0" baseline="63131" sz="1650" spc="60" b="0">
                <a:latin typeface="Tuffy"/>
                <a:cs typeface="Tuffy"/>
              </a:rPr>
              <a:t> </a:t>
            </a:r>
            <a:r>
              <a:rPr dirty="0" baseline="40404" sz="1650" spc="112">
                <a:latin typeface="Latin Modern Math"/>
                <a:cs typeface="Latin Modern Math"/>
              </a:rPr>
              <a:t>1</a:t>
            </a:r>
            <a:r>
              <a:rPr dirty="0" baseline="40404" sz="1650" spc="112" i="1">
                <a:latin typeface="Times New Roman"/>
                <a:cs typeface="Times New Roman"/>
              </a:rPr>
              <a:t>/</a:t>
            </a:r>
            <a:r>
              <a:rPr dirty="0" baseline="40404" sz="1650" spc="112">
                <a:latin typeface="Latin Modern Math"/>
                <a:cs typeface="Latin Modern Math"/>
              </a:rPr>
              <a:t>4</a:t>
            </a:r>
            <a:endParaRPr baseline="40404" sz="1650">
              <a:latin typeface="Latin Modern Math"/>
              <a:cs typeface="Latin Modern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0761" y="2620389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40" b="0">
                <a:latin typeface="Tuffy"/>
                <a:cs typeface="Tuffy"/>
              </a:rPr>
              <a:t></a:t>
            </a:r>
            <a:endParaRPr sz="1100">
              <a:latin typeface="Tuffy"/>
              <a:cs typeface="Tuff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0761" y="2661956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30" b="0">
                <a:latin typeface="Tuffy"/>
                <a:cs typeface="Tuffy"/>
              </a:rPr>
              <a:t></a:t>
            </a:r>
            <a:endParaRPr sz="1100">
              <a:latin typeface="Tuffy"/>
              <a:cs typeface="Tuff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6450" y="2091383"/>
            <a:ext cx="742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7495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0	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1524" y="2306484"/>
            <a:ext cx="732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-5">
                <a:latin typeface="Latin Modern Math"/>
                <a:cs typeface="Latin Modern Math"/>
              </a:rPr>
              <a:t>0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175" i="1">
                <a:latin typeface="Times New Roman"/>
                <a:cs typeface="Times New Roman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7184" y="2521571"/>
            <a:ext cx="10668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Latin Modern Math"/>
                <a:cs typeface="Latin Modern Math"/>
              </a:rPr>
              <a:t>3</a:t>
            </a:r>
            <a:r>
              <a:rPr dirty="0" sz="1100" spc="75" i="1">
                <a:latin typeface="Times New Roman"/>
                <a:cs typeface="Times New Roman"/>
              </a:rPr>
              <a:t>/</a:t>
            </a:r>
            <a:r>
              <a:rPr dirty="0" sz="1100" spc="75">
                <a:latin typeface="Latin Modern Math"/>
                <a:cs typeface="Latin Modern Math"/>
              </a:rPr>
              <a:t>4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-8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26450" y="2736670"/>
            <a:ext cx="742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7495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1	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≥</a:t>
            </a:r>
            <a:r>
              <a:rPr dirty="0" sz="1100" spc="-235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65284" y="2405645"/>
            <a:ext cx="1289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9194" y="2981019"/>
            <a:ext cx="390715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17780">
              <a:lnSpc>
                <a:spcPct val="102600"/>
              </a:lnSpc>
              <a:spcBef>
                <a:spcPts val="55"/>
              </a:spcBef>
              <a:tabLst>
                <a:tab pos="3020695" algn="l"/>
              </a:tabLst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if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20">
                <a:latin typeface="Latin Modern Math"/>
                <a:cs typeface="Latin Modern Math"/>
              </a:rPr>
              <a:t>Exp(</a:t>
            </a:r>
            <a:r>
              <a:rPr dirty="0" sz="1100" spc="20" i="1">
                <a:latin typeface="Times New Roman"/>
                <a:cs typeface="Times New Roman"/>
              </a:rPr>
              <a:t>λ</a:t>
            </a:r>
            <a:r>
              <a:rPr dirty="0" sz="1100" spc="20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(i.e.,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-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10">
                <a:latin typeface="Times New Roman"/>
                <a:cs typeface="Times New Roman"/>
              </a:rPr>
              <a:t>exponential </a:t>
            </a:r>
            <a:r>
              <a:rPr dirty="0" sz="1100" spc="-5">
                <a:latin typeface="Times New Roman"/>
                <a:cs typeface="Times New Roman"/>
              </a:rPr>
              <a:t>with parameter </a:t>
            </a:r>
            <a:r>
              <a:rPr dirty="0" sz="1100" spc="50" i="1">
                <a:latin typeface="Times New Roman"/>
                <a:cs typeface="Times New Roman"/>
              </a:rPr>
              <a:t>λ</a:t>
            </a:r>
            <a:r>
              <a:rPr dirty="0" sz="1100" spc="50">
                <a:latin typeface="Times New Roman"/>
                <a:cs typeface="Times New Roman"/>
              </a:rPr>
              <a:t>),  </a:t>
            </a: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125" i="1">
                <a:latin typeface="Times New Roman"/>
                <a:cs typeface="Times New Roman"/>
              </a:rPr>
              <a:t>λe</a:t>
            </a:r>
            <a:r>
              <a:rPr dirty="0" baseline="27777" sz="1200" spc="187" i="1">
                <a:latin typeface="Arial"/>
                <a:cs typeface="Arial"/>
              </a:rPr>
              <a:t>−</a:t>
            </a:r>
            <a:r>
              <a:rPr dirty="0" baseline="27777" sz="1200" spc="187" i="1">
                <a:latin typeface="Times New Roman"/>
                <a:cs typeface="Times New Roman"/>
              </a:rPr>
              <a:t>λx</a:t>
            </a:r>
            <a:r>
              <a:rPr dirty="0" baseline="27777" sz="1200" spc="179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05" i="1">
                <a:latin typeface="DejaVu Sans"/>
                <a:cs typeface="DejaVu Sans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e</a:t>
            </a:r>
            <a:r>
              <a:rPr dirty="0" baseline="27777" sz="1200" spc="150" i="1">
                <a:latin typeface="Arial"/>
                <a:cs typeface="Arial"/>
              </a:rPr>
              <a:t>−</a:t>
            </a:r>
            <a:r>
              <a:rPr dirty="0" baseline="27777" sz="1200" spc="150" i="1">
                <a:latin typeface="Times New Roman"/>
                <a:cs typeface="Times New Roman"/>
              </a:rPr>
              <a:t>λx</a:t>
            </a:r>
            <a:r>
              <a:rPr dirty="0" sz="1100" spc="100">
                <a:latin typeface="Times New Roman"/>
                <a:cs typeface="Times New Roman"/>
              </a:rPr>
              <a:t>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≥</a:t>
            </a:r>
            <a:r>
              <a:rPr dirty="0" sz="1100" spc="-45" i="1">
                <a:latin typeface="DejaVu Sans"/>
                <a:cs typeface="DejaVu Sans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0</a:t>
            </a:r>
            <a:r>
              <a:rPr dirty="0" sz="1100" spc="-10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1252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Simulating Random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31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499553"/>
            <a:ext cx="4098290" cy="2560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Simulating Random</a:t>
            </a: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3333B2"/>
                </a:solidFill>
                <a:latin typeface="Arial"/>
                <a:cs typeface="Arial"/>
              </a:rPr>
              <a:t>Variables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264160" marR="215900">
              <a:lnSpc>
                <a:spcPct val="102699"/>
              </a:lnSpc>
            </a:pPr>
            <a:r>
              <a:rPr dirty="0" sz="1100" spc="-25">
                <a:latin typeface="Times New Roman"/>
                <a:cs typeface="Times New Roman"/>
              </a:rPr>
              <a:t>We’ll </a:t>
            </a:r>
            <a:r>
              <a:rPr dirty="0" sz="1100" spc="-10">
                <a:latin typeface="Times New Roman"/>
                <a:cs typeface="Times New Roman"/>
              </a:rPr>
              <a:t>make </a:t>
            </a:r>
            <a:r>
              <a:rPr dirty="0" sz="1100" spc="-5">
                <a:latin typeface="Times New Roman"/>
                <a:cs typeface="Times New Roman"/>
              </a:rPr>
              <a:t>a brief aside here to </a:t>
            </a:r>
            <a:r>
              <a:rPr dirty="0" sz="1100" spc="-15">
                <a:latin typeface="Times New Roman"/>
                <a:cs typeface="Times New Roman"/>
              </a:rPr>
              <a:t>show </a:t>
            </a:r>
            <a:r>
              <a:rPr dirty="0" sz="1100" spc="-20">
                <a:latin typeface="Times New Roman"/>
                <a:cs typeface="Times New Roman"/>
              </a:rPr>
              <a:t>how </a:t>
            </a:r>
            <a:r>
              <a:rPr dirty="0" sz="1100" spc="-5">
                <a:latin typeface="Times New Roman"/>
                <a:cs typeface="Times New Roman"/>
              </a:rPr>
              <a:t>to simulate some </a:t>
            </a:r>
            <a:r>
              <a:rPr dirty="0" sz="1100" spc="-10">
                <a:latin typeface="Times New Roman"/>
                <a:cs typeface="Times New Roman"/>
              </a:rPr>
              <a:t>very  </a:t>
            </a:r>
            <a:r>
              <a:rPr dirty="0" sz="1100" spc="-5">
                <a:latin typeface="Times New Roman"/>
                <a:cs typeface="Times New Roman"/>
              </a:rPr>
              <a:t>simple random</a:t>
            </a:r>
            <a:r>
              <a:rPr dirty="0" sz="1100" spc="-10">
                <a:latin typeface="Times New Roman"/>
                <a:cs typeface="Times New Roman"/>
              </a:rPr>
              <a:t> variables.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64160" marR="5080">
              <a:lnSpc>
                <a:spcPct val="102600"/>
              </a:lnSpc>
            </a:pPr>
            <a:r>
              <a:rPr dirty="0" sz="1100" spc="-10" b="1">
                <a:latin typeface="Arial"/>
                <a:cs typeface="Arial"/>
              </a:rPr>
              <a:t>Example</a:t>
            </a:r>
            <a:r>
              <a:rPr dirty="0" sz="1100" spc="-5" b="1">
                <a:latin typeface="Arial"/>
                <a:cs typeface="Arial"/>
              </a:rPr>
              <a:t> (Discrete </a:t>
            </a:r>
            <a:r>
              <a:rPr dirty="0" sz="1100" spc="-10" b="1">
                <a:latin typeface="Arial"/>
                <a:cs typeface="Arial"/>
              </a:rPr>
              <a:t>Uniform):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Consider a D.U. on </a:t>
            </a:r>
            <a:r>
              <a:rPr dirty="0" sz="1100" spc="-50" i="1">
                <a:latin typeface="DejaVu Sans"/>
                <a:cs typeface="DejaVu Sans"/>
              </a:rPr>
              <a:t>{</a:t>
            </a:r>
            <a:r>
              <a:rPr dirty="0" sz="1100" spc="-50">
                <a:latin typeface="Latin Modern Math"/>
                <a:cs typeface="Latin Modern Math"/>
              </a:rPr>
              <a:t>1</a:t>
            </a:r>
            <a:r>
              <a:rPr dirty="0" sz="1100" spc="-5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2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20" i="1">
                <a:latin typeface="Times New Roman"/>
                <a:cs typeface="Times New Roman"/>
              </a:rPr>
              <a:t>n</a:t>
            </a:r>
            <a:r>
              <a:rPr dirty="0" sz="1100" spc="-20" i="1">
                <a:latin typeface="DejaVu Sans"/>
                <a:cs typeface="DejaVu Sans"/>
              </a:rPr>
              <a:t>}</a:t>
            </a:r>
            <a:r>
              <a:rPr dirty="0" sz="1100" spc="-20">
                <a:latin typeface="Times New Roman"/>
                <a:cs typeface="Times New Roman"/>
              </a:rPr>
              <a:t>,  </a:t>
            </a:r>
            <a:r>
              <a:rPr dirty="0" sz="1100" spc="-5">
                <a:latin typeface="Times New Roman"/>
                <a:cs typeface="Times New Roman"/>
              </a:rPr>
              <a:t>i.e.,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0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i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 probability </a:t>
            </a:r>
            <a:r>
              <a:rPr dirty="0" sz="1100" spc="110">
                <a:latin typeface="Latin Modern Math"/>
                <a:cs typeface="Latin Modern Math"/>
              </a:rPr>
              <a:t>1</a:t>
            </a:r>
            <a:r>
              <a:rPr dirty="0" sz="1100" spc="110" i="1">
                <a:latin typeface="Times New Roman"/>
                <a:cs typeface="Times New Roman"/>
              </a:rPr>
              <a:t>/n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65" i="1">
                <a:latin typeface="Times New Roman"/>
                <a:cs typeface="Times New Roman"/>
              </a:rPr>
              <a:t>i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2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n</a:t>
            </a:r>
            <a:r>
              <a:rPr dirty="0" sz="1100" spc="50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(Think of this as  an </a:t>
            </a:r>
            <a:r>
              <a:rPr dirty="0" sz="1100" spc="10" i="1">
                <a:latin typeface="Times New Roman"/>
                <a:cs typeface="Times New Roman"/>
              </a:rPr>
              <a:t>n</a:t>
            </a:r>
            <a:r>
              <a:rPr dirty="0" sz="1100" spc="10">
                <a:latin typeface="Times New Roman"/>
                <a:cs typeface="Times New Roman"/>
              </a:rPr>
              <a:t>-sided </a:t>
            </a:r>
            <a:r>
              <a:rPr dirty="0" sz="1100" spc="-5">
                <a:latin typeface="Times New Roman"/>
                <a:cs typeface="Times New Roman"/>
              </a:rPr>
              <a:t>dice toss for you Dungeons and Dragons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fans.)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64160" marR="144780">
              <a:lnSpc>
                <a:spcPct val="1026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-55" i="1">
                <a:latin typeface="Times New Roman"/>
                <a:cs typeface="Times New Roman"/>
              </a:rPr>
              <a:t>U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-5">
                <a:latin typeface="Latin Modern Math"/>
                <a:cs typeface="Latin Modern Math"/>
              </a:rPr>
              <a:t>Unif(0</a:t>
            </a:r>
            <a:r>
              <a:rPr dirty="0" sz="1100" spc="-5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5">
                <a:latin typeface="Times New Roman"/>
                <a:cs typeface="Times New Roman"/>
              </a:rPr>
              <a:t>,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can obtain a D.U. random </a:t>
            </a:r>
            <a:r>
              <a:rPr dirty="0" sz="1100" spc="-10">
                <a:latin typeface="Times New Roman"/>
                <a:cs typeface="Times New Roman"/>
              </a:rPr>
              <a:t>variate </a:t>
            </a:r>
            <a:r>
              <a:rPr dirty="0" sz="1100" spc="-5">
                <a:latin typeface="Times New Roman"/>
                <a:cs typeface="Times New Roman"/>
              </a:rPr>
              <a:t>simply by  setting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75" i="1">
                <a:latin typeface="DejaVu Sans"/>
                <a:cs typeface="DejaVu Sans"/>
              </a:rPr>
              <a:t>|</a:t>
            </a:r>
            <a:r>
              <a:rPr dirty="0" sz="1100" spc="75" i="1">
                <a:latin typeface="Times New Roman"/>
                <a:cs typeface="Times New Roman"/>
              </a:rPr>
              <a:t>nU</a:t>
            </a:r>
            <a:r>
              <a:rPr dirty="0" sz="1100" spc="75" i="1">
                <a:latin typeface="DejaVu Sans"/>
                <a:cs typeface="DejaVu Sans"/>
              </a:rPr>
              <a:t>|</a:t>
            </a:r>
            <a:r>
              <a:rPr dirty="0" sz="1100" spc="75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where </a:t>
            </a:r>
            <a:r>
              <a:rPr dirty="0" sz="1100" spc="60" i="1">
                <a:latin typeface="DejaVu Sans"/>
                <a:cs typeface="DejaVu Sans"/>
              </a:rPr>
              <a:t>|·| </a:t>
            </a:r>
            <a:r>
              <a:rPr dirty="0" sz="1100" spc="-5">
                <a:latin typeface="Times New Roman"/>
                <a:cs typeface="Times New Roman"/>
              </a:rPr>
              <a:t>is the “ceiling” (or “round up”)  function.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dirty="0" sz="1100" spc="-15">
                <a:latin typeface="Times New Roman"/>
                <a:cs typeface="Times New Roman"/>
              </a:rPr>
              <a:t>For </a:t>
            </a:r>
            <a:r>
              <a:rPr dirty="0" sz="1100" spc="-10">
                <a:latin typeface="Times New Roman"/>
                <a:cs typeface="Times New Roman"/>
              </a:rPr>
              <a:t>example,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00" i="1">
                <a:latin typeface="Times New Roman"/>
                <a:cs typeface="Times New Roman"/>
              </a:rPr>
              <a:t>n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10</a:t>
            </a:r>
            <a:r>
              <a:rPr dirty="0" sz="1100" spc="-204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sample a Unif(0,1) random </a:t>
            </a:r>
            <a:r>
              <a:rPr dirty="0" sz="1100" spc="-10">
                <a:latin typeface="Times New Roman"/>
                <a:cs typeface="Times New Roman"/>
              </a:rPr>
              <a:t>variable</a:t>
            </a:r>
            <a:endParaRPr sz="110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  <a:spcBef>
                <a:spcPts val="35"/>
              </a:spcBef>
              <a:tabLst>
                <a:tab pos="2223770" algn="l"/>
              </a:tabLst>
            </a:pPr>
            <a:r>
              <a:rPr dirty="0" sz="1100" spc="-55" i="1">
                <a:latin typeface="Times New Roman"/>
                <a:cs typeface="Times New Roman"/>
              </a:rPr>
              <a:t>U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73</a:t>
            </a:r>
            <a:r>
              <a:rPr dirty="0" sz="110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45" i="1">
                <a:latin typeface="DejaVu Sans"/>
                <a:cs typeface="DejaVu Sans"/>
              </a:rPr>
              <a:t>|</a:t>
            </a:r>
            <a:r>
              <a:rPr dirty="0" sz="1100" spc="45">
                <a:latin typeface="Latin Modern Math"/>
                <a:cs typeface="Latin Modern Math"/>
              </a:rPr>
              <a:t>7</a:t>
            </a:r>
            <a:r>
              <a:rPr dirty="0" sz="1100" spc="45" i="1">
                <a:latin typeface="Times New Roman"/>
                <a:cs typeface="Times New Roman"/>
              </a:rPr>
              <a:t>.</a:t>
            </a:r>
            <a:r>
              <a:rPr dirty="0" sz="1100" spc="45">
                <a:latin typeface="Latin Modern Math"/>
                <a:cs typeface="Latin Modern Math"/>
              </a:rPr>
              <a:t>3</a:t>
            </a:r>
            <a:r>
              <a:rPr dirty="0" sz="1100" spc="45" i="1">
                <a:latin typeface="DejaVu Sans"/>
                <a:cs typeface="DejaVu Sans"/>
              </a:rPr>
              <a:t>|</a:t>
            </a:r>
            <a:r>
              <a:rPr dirty="0" sz="1100" spc="-60" i="1">
                <a:latin typeface="DejaVu Sans"/>
                <a:cs typeface="DejaVu Sans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8</a:t>
            </a:r>
            <a:r>
              <a:rPr dirty="0" sz="1100" spc="-10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1252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Simulating Random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31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37564"/>
            <a:ext cx="3049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Example </a:t>
            </a:r>
            <a:r>
              <a:rPr dirty="0" sz="1100" spc="-5" b="1">
                <a:latin typeface="Arial"/>
                <a:cs typeface="Arial"/>
              </a:rPr>
              <a:t>(Another Discrete </a:t>
            </a:r>
            <a:r>
              <a:rPr dirty="0" sz="1100" spc="-10" b="1">
                <a:latin typeface="Arial"/>
                <a:cs typeface="Arial"/>
              </a:rPr>
              <a:t>Random</a:t>
            </a:r>
            <a:r>
              <a:rPr dirty="0" sz="1100" spc="-15" b="1">
                <a:latin typeface="Arial"/>
                <a:cs typeface="Arial"/>
              </a:rPr>
              <a:t> Variable):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687" y="1028654"/>
            <a:ext cx="7473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 i="1">
                <a:latin typeface="Times New Roman"/>
                <a:cs typeface="Times New Roman"/>
              </a:rPr>
              <a:t>P </a:t>
            </a:r>
            <a:r>
              <a:rPr dirty="0" sz="1000" spc="105">
                <a:latin typeface="Latin Modern Math"/>
                <a:cs typeface="Latin Modern Math"/>
              </a:rPr>
              <a:t>(</a:t>
            </a:r>
            <a:r>
              <a:rPr dirty="0" sz="1000" spc="105" i="1">
                <a:latin typeface="Times New Roman"/>
                <a:cs typeface="Times New Roman"/>
              </a:rPr>
              <a:t>X </a:t>
            </a:r>
            <a:r>
              <a:rPr dirty="0" sz="1000" spc="-5">
                <a:latin typeface="Latin Modern Math"/>
                <a:cs typeface="Latin Modern Math"/>
              </a:rPr>
              <a:t>= </a:t>
            </a:r>
            <a:r>
              <a:rPr dirty="0" sz="1000" spc="60" i="1">
                <a:latin typeface="Times New Roman"/>
                <a:cs typeface="Times New Roman"/>
              </a:rPr>
              <a:t>x</a:t>
            </a:r>
            <a:r>
              <a:rPr dirty="0" sz="1000" spc="60">
                <a:latin typeface="Latin Modern Math"/>
                <a:cs typeface="Latin Modern Math"/>
              </a:rPr>
              <a:t>)</a:t>
            </a:r>
            <a:r>
              <a:rPr dirty="0" sz="1000" spc="-55">
                <a:latin typeface="Latin Modern Math"/>
                <a:cs typeface="Latin Modern Math"/>
              </a:rPr>
              <a:t> </a:t>
            </a:r>
            <a:r>
              <a:rPr dirty="0" sz="1000" spc="-5">
                <a:latin typeface="Latin Modern Math"/>
                <a:cs typeface="Latin Modern Math"/>
              </a:rPr>
              <a:t>=</a:t>
            </a:r>
            <a:endParaRPr sz="10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8659" y="617440"/>
            <a:ext cx="125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75" b="0">
                <a:latin typeface="Tuffy"/>
                <a:cs typeface="Tuffy"/>
              </a:rPr>
              <a:t></a:t>
            </a:r>
            <a:endParaRPr sz="10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8659" y="845190"/>
            <a:ext cx="137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65" b="0">
                <a:latin typeface="Tuffy"/>
                <a:cs typeface="Tuffy"/>
              </a:rPr>
              <a:t></a:t>
            </a:r>
            <a:endParaRPr sz="1000">
              <a:latin typeface="Tuffy"/>
              <a:cs typeface="Tuff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8659" y="883150"/>
            <a:ext cx="137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90" b="0">
                <a:latin typeface="Tuffy"/>
                <a:cs typeface="Tuffy"/>
              </a:rPr>
              <a:t></a:t>
            </a:r>
            <a:endParaRPr sz="10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8659" y="1224767"/>
            <a:ext cx="137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65" b="0">
                <a:latin typeface="Tuffy"/>
                <a:cs typeface="Tuffy"/>
              </a:rPr>
              <a:t></a:t>
            </a:r>
            <a:endParaRPr sz="10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8659" y="1262728"/>
            <a:ext cx="137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0" b="0">
                <a:latin typeface="Tuffy"/>
                <a:cs typeface="Tuffy"/>
              </a:rPr>
              <a:t></a:t>
            </a:r>
            <a:endParaRPr sz="1000">
              <a:latin typeface="Tuffy"/>
              <a:cs typeface="Tuff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4389" y="712336"/>
            <a:ext cx="889000" cy="7848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00" spc="5">
                <a:latin typeface="Latin Modern Math"/>
                <a:cs typeface="Latin Modern Math"/>
              </a:rPr>
              <a:t>0</a:t>
            </a:r>
            <a:r>
              <a:rPr dirty="0" sz="1000" spc="5" i="1">
                <a:latin typeface="Times New Roman"/>
                <a:cs typeface="Times New Roman"/>
              </a:rPr>
              <a:t>.</a:t>
            </a:r>
            <a:r>
              <a:rPr dirty="0" sz="1000" spc="5">
                <a:latin typeface="Latin Modern Math"/>
                <a:cs typeface="Latin Modern Math"/>
              </a:rPr>
              <a:t>25</a:t>
            </a:r>
            <a:r>
              <a:rPr dirty="0" sz="1000" spc="340">
                <a:latin typeface="Latin Modern Math"/>
                <a:cs typeface="Latin Modern Math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if </a:t>
            </a:r>
            <a:r>
              <a:rPr dirty="0" sz="1000" spc="125" i="1">
                <a:latin typeface="Times New Roman"/>
                <a:cs typeface="Times New Roman"/>
              </a:rPr>
              <a:t>x </a:t>
            </a:r>
            <a:r>
              <a:rPr dirty="0" sz="1000" spc="-5">
                <a:latin typeface="Latin Modern Math"/>
                <a:cs typeface="Latin Modern Math"/>
              </a:rPr>
              <a:t>=</a:t>
            </a:r>
            <a:r>
              <a:rPr dirty="0" sz="1000" spc="-250">
                <a:latin typeface="Latin Modern Math"/>
                <a:cs typeface="Latin Modern Math"/>
              </a:rPr>
              <a:t> </a:t>
            </a:r>
            <a:r>
              <a:rPr dirty="0" sz="1000" spc="-35" i="1">
                <a:latin typeface="DejaVu Sans"/>
                <a:cs typeface="DejaVu Sans"/>
              </a:rPr>
              <a:t>−</a:t>
            </a:r>
            <a:r>
              <a:rPr dirty="0" sz="1000" spc="-35">
                <a:latin typeface="Latin Modern Math"/>
                <a:cs typeface="Latin Modern Math"/>
              </a:rPr>
              <a:t>2</a:t>
            </a:r>
            <a:endParaRPr sz="10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000" spc="5">
                <a:latin typeface="Latin Modern Math"/>
                <a:cs typeface="Latin Modern Math"/>
              </a:rPr>
              <a:t>0</a:t>
            </a:r>
            <a:r>
              <a:rPr dirty="0" sz="1000" spc="5" i="1">
                <a:latin typeface="Times New Roman"/>
                <a:cs typeface="Times New Roman"/>
              </a:rPr>
              <a:t>.</a:t>
            </a:r>
            <a:r>
              <a:rPr dirty="0" sz="1000" spc="5">
                <a:latin typeface="Latin Modern Math"/>
                <a:cs typeface="Latin Modern Math"/>
              </a:rPr>
              <a:t>10</a:t>
            </a:r>
            <a:r>
              <a:rPr dirty="0" sz="1000" spc="340">
                <a:latin typeface="Latin Modern Math"/>
                <a:cs typeface="Latin Modern Math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if </a:t>
            </a:r>
            <a:r>
              <a:rPr dirty="0" sz="1000" spc="125" i="1">
                <a:latin typeface="Times New Roman"/>
                <a:cs typeface="Times New Roman"/>
              </a:rPr>
              <a:t>x </a:t>
            </a:r>
            <a:r>
              <a:rPr dirty="0" sz="1000" spc="-5">
                <a:latin typeface="Latin Modern Math"/>
                <a:cs typeface="Latin Modern Math"/>
              </a:rPr>
              <a:t>=</a:t>
            </a:r>
            <a:r>
              <a:rPr dirty="0" sz="1000" spc="-229">
                <a:latin typeface="Latin Modern Math"/>
                <a:cs typeface="Latin Modern Math"/>
              </a:rPr>
              <a:t> </a:t>
            </a:r>
            <a:r>
              <a:rPr dirty="0" sz="1000" spc="-5">
                <a:latin typeface="Latin Modern Math"/>
                <a:cs typeface="Latin Modern Math"/>
              </a:rPr>
              <a:t>3</a:t>
            </a:r>
            <a:endParaRPr sz="10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000" spc="5">
                <a:latin typeface="Latin Modern Math"/>
                <a:cs typeface="Latin Modern Math"/>
              </a:rPr>
              <a:t>0</a:t>
            </a:r>
            <a:r>
              <a:rPr dirty="0" sz="1000" spc="5" i="1">
                <a:latin typeface="Times New Roman"/>
                <a:cs typeface="Times New Roman"/>
              </a:rPr>
              <a:t>.</a:t>
            </a:r>
            <a:r>
              <a:rPr dirty="0" sz="1000" spc="5">
                <a:latin typeface="Latin Modern Math"/>
                <a:cs typeface="Latin Modern Math"/>
              </a:rPr>
              <a:t>65  </a:t>
            </a:r>
            <a:r>
              <a:rPr dirty="0" sz="1000" spc="-5">
                <a:latin typeface="Times New Roman"/>
                <a:cs typeface="Times New Roman"/>
              </a:rPr>
              <a:t>if </a:t>
            </a:r>
            <a:r>
              <a:rPr dirty="0" sz="1000" spc="125" i="1">
                <a:latin typeface="Times New Roman"/>
                <a:cs typeface="Times New Roman"/>
              </a:rPr>
              <a:t>x </a:t>
            </a:r>
            <a:r>
              <a:rPr dirty="0" sz="1000" spc="-5">
                <a:latin typeface="Latin Modern Math"/>
                <a:cs typeface="Latin Modern Math"/>
              </a:rPr>
              <a:t>=</a:t>
            </a:r>
            <a:r>
              <a:rPr dirty="0" sz="1000" spc="75">
                <a:latin typeface="Latin Modern Math"/>
                <a:cs typeface="Latin Modern Math"/>
              </a:rPr>
              <a:t> </a:t>
            </a:r>
            <a:r>
              <a:rPr dirty="0" sz="1000" spc="5">
                <a:latin typeface="Latin Modern Math"/>
                <a:cs typeface="Latin Modern Math"/>
              </a:rPr>
              <a:t>4</a:t>
            </a:r>
            <a:r>
              <a:rPr dirty="0" sz="1000" spc="5" i="1">
                <a:latin typeface="Times New Roman"/>
                <a:cs typeface="Times New Roman"/>
              </a:rPr>
              <a:t>.</a:t>
            </a:r>
            <a:r>
              <a:rPr dirty="0" sz="1000" spc="5">
                <a:latin typeface="Latin Modern Math"/>
                <a:cs typeface="Latin Modern Math"/>
              </a:rPr>
              <a:t>2</a:t>
            </a:r>
            <a:endParaRPr sz="1000">
              <a:latin typeface="Latin Modern Math"/>
              <a:cs typeface="Latin Modern Math"/>
            </a:endParaRPr>
          </a:p>
          <a:p>
            <a:pPr marL="93345">
              <a:lnSpc>
                <a:spcPct val="100000"/>
              </a:lnSpc>
              <a:spcBef>
                <a:spcPts val="295"/>
              </a:spcBef>
              <a:tabLst>
                <a:tab pos="363855" algn="l"/>
              </a:tabLst>
            </a:pPr>
            <a:r>
              <a:rPr dirty="0" sz="1000" spc="-5">
                <a:latin typeface="Latin Modern Math"/>
                <a:cs typeface="Latin Modern Math"/>
              </a:rPr>
              <a:t>0	</a:t>
            </a:r>
            <a:r>
              <a:rPr dirty="0" sz="1000" spc="-5">
                <a:latin typeface="Times New Roman"/>
                <a:cs typeface="Times New Roman"/>
              </a:rPr>
              <a:t>otherwise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655596"/>
            <a:ext cx="3649345" cy="62928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dirty="0" sz="1100" spc="-10">
                <a:latin typeface="Times New Roman"/>
                <a:cs typeface="Times New Roman"/>
              </a:rPr>
              <a:t>Can’t </a:t>
            </a:r>
            <a:r>
              <a:rPr dirty="0" sz="1100" spc="-5">
                <a:latin typeface="Times New Roman"/>
                <a:cs typeface="Times New Roman"/>
              </a:rPr>
              <a:t>use a die toss to simulate this random </a:t>
            </a:r>
            <a:r>
              <a:rPr dirty="0" sz="1100" spc="-10">
                <a:latin typeface="Times New Roman"/>
                <a:cs typeface="Times New Roman"/>
              </a:rPr>
              <a:t>variable. </a:t>
            </a:r>
            <a:r>
              <a:rPr dirty="0" sz="1100" spc="-5">
                <a:latin typeface="Times New Roman"/>
                <a:cs typeface="Times New Roman"/>
              </a:rPr>
              <a:t>Instead, use  </a:t>
            </a:r>
            <a:r>
              <a:rPr dirty="0" sz="1100" spc="-15">
                <a:latin typeface="Times New Roman"/>
                <a:cs typeface="Times New Roman"/>
              </a:rPr>
              <a:t>what’s </a:t>
            </a:r>
            <a:r>
              <a:rPr dirty="0" sz="1100" spc="-5">
                <a:latin typeface="Times New Roman"/>
                <a:cs typeface="Times New Roman"/>
              </a:rPr>
              <a:t>called the </a:t>
            </a:r>
            <a:r>
              <a:rPr dirty="0" sz="1100" spc="-15" i="1">
                <a:latin typeface="Times New Roman"/>
                <a:cs typeface="Times New Roman"/>
              </a:rPr>
              <a:t>inverse </a:t>
            </a:r>
            <a:r>
              <a:rPr dirty="0" sz="1100" spc="-10" i="1">
                <a:latin typeface="Times New Roman"/>
                <a:cs typeface="Times New Roman"/>
              </a:rPr>
              <a:t>transform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method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2650">
              <a:lnSpc>
                <a:spcPct val="100000"/>
              </a:lnSpc>
              <a:spcBef>
                <a:spcPts val="1019"/>
              </a:spcBef>
              <a:tabLst>
                <a:tab pos="1271905" algn="l"/>
                <a:tab pos="1670050" algn="l"/>
                <a:tab pos="2385060" algn="l"/>
              </a:tabLst>
            </a:pP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0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1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	</a:t>
            </a:r>
            <a:r>
              <a:rPr dirty="0" u="sng" sz="1000" spc="20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sz="1000" spc="-145" i="1">
                <a:latin typeface="Times New Roman"/>
                <a:cs typeface="Times New Roman"/>
              </a:rPr>
              <a:t> </a:t>
            </a:r>
            <a:r>
              <a:rPr dirty="0" u="sng" sz="1000" spc="4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000" spc="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000" spc="4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	</a:t>
            </a:r>
            <a:r>
              <a:rPr dirty="0" u="sng" sz="100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 </a:t>
            </a:r>
            <a:r>
              <a:rPr dirty="0" u="sng" sz="1000" spc="10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000" spc="10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000" spc="-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6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≤</a:t>
            </a:r>
            <a:r>
              <a:rPr dirty="0" u="sng" sz="1000" spc="-4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1000" spc="6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000" spc="6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	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Unif(0,1)’s</a:t>
            </a:r>
            <a:r>
              <a:rPr dirty="0" u="sng" sz="1000" spc="-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3177" y="2301994"/>
            <a:ext cx="5727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dirty="0" sz="1000" spc="-65" i="1">
                <a:latin typeface="DejaVu Sans"/>
                <a:cs typeface="DejaVu Sans"/>
              </a:rPr>
              <a:t>−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0.25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0591" y="2264035"/>
            <a:ext cx="247015" cy="59499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00" spc="-5">
                <a:latin typeface="Times New Roman"/>
                <a:cs typeface="Times New Roman"/>
              </a:rPr>
              <a:t>0.25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000" spc="-5">
                <a:latin typeface="Times New Roman"/>
                <a:cs typeface="Times New Roman"/>
              </a:rPr>
              <a:t>0.35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000" spc="-5">
                <a:latin typeface="Times New Roman"/>
                <a:cs typeface="Times New Roman"/>
              </a:rPr>
              <a:t>1.00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9588" y="2264035"/>
            <a:ext cx="605790" cy="59499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000" spc="-5">
                <a:latin typeface="Times New Roman"/>
                <a:cs typeface="Times New Roman"/>
              </a:rPr>
              <a:t>[0.00,</a:t>
            </a:r>
            <a:r>
              <a:rPr dirty="0" sz="1000" spc="-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0.25]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000" spc="-5">
                <a:latin typeface="Times New Roman"/>
                <a:cs typeface="Times New Roman"/>
              </a:rPr>
              <a:t>(0.25,</a:t>
            </a:r>
            <a:r>
              <a:rPr dirty="0" sz="1000" spc="-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0.35]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000" spc="-5">
                <a:latin typeface="Times New Roman"/>
                <a:cs typeface="Times New Roman"/>
              </a:rPr>
              <a:t>(0.35,</a:t>
            </a:r>
            <a:r>
              <a:rPr dirty="0" sz="1000" spc="-1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1.00)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4930" y="2453824"/>
            <a:ext cx="571500" cy="40513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395"/>
              </a:spcBef>
              <a:tabLst>
                <a:tab pos="336550" algn="l"/>
              </a:tabLst>
            </a:pPr>
            <a:r>
              <a:rPr dirty="0" sz="1000" spc="-5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0.10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336550" algn="l"/>
              </a:tabLst>
            </a:pPr>
            <a:r>
              <a:rPr dirty="0" sz="1000" spc="-5">
                <a:latin typeface="Times New Roman"/>
                <a:cs typeface="Times New Roman"/>
              </a:rPr>
              <a:t>4.2</a:t>
            </a:r>
            <a:r>
              <a:rPr dirty="0" sz="1000" spc="-5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0.65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194" y="2956927"/>
            <a:ext cx="373443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Sample </a:t>
            </a:r>
            <a:r>
              <a:rPr dirty="0" sz="1100" spc="-55" i="1">
                <a:latin typeface="Times New Roman"/>
                <a:cs typeface="Times New Roman"/>
              </a:rPr>
              <a:t>U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-5">
                <a:latin typeface="Latin Modern Math"/>
                <a:cs typeface="Latin Modern Math"/>
              </a:rPr>
              <a:t>Unif(0</a:t>
            </a:r>
            <a:r>
              <a:rPr dirty="0" sz="1100" spc="-5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5">
                <a:latin typeface="Times New Roman"/>
                <a:cs typeface="Times New Roman"/>
              </a:rPr>
              <a:t>. Choose the corresponding </a:t>
            </a:r>
            <a:r>
              <a:rPr dirty="0" sz="1100" spc="10" i="1">
                <a:latin typeface="Times New Roman"/>
                <a:cs typeface="Times New Roman"/>
              </a:rPr>
              <a:t>x</a:t>
            </a:r>
            <a:r>
              <a:rPr dirty="0" sz="1100" spc="10">
                <a:latin typeface="Times New Roman"/>
                <a:cs typeface="Times New Roman"/>
              </a:rPr>
              <a:t>-value,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i.e.,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  <a:tabLst>
                <a:tab pos="3579495" algn="l"/>
              </a:tabLst>
            </a:pP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70" i="1">
                <a:latin typeface="Times New Roman"/>
                <a:cs typeface="Times New Roman"/>
              </a:rPr>
              <a:t>F</a:t>
            </a:r>
            <a:r>
              <a:rPr dirty="0" baseline="27777" sz="1200" spc="104" i="1">
                <a:latin typeface="Arial"/>
                <a:cs typeface="Arial"/>
              </a:rPr>
              <a:t>−</a:t>
            </a:r>
            <a:r>
              <a:rPr dirty="0" baseline="27777" sz="1200" spc="104">
                <a:latin typeface="LM Roman 8"/>
                <a:cs typeface="LM Roman 8"/>
              </a:rPr>
              <a:t>1</a:t>
            </a:r>
            <a:r>
              <a:rPr dirty="0" sz="1100" spc="70">
                <a:latin typeface="Latin Modern Math"/>
                <a:cs typeface="Latin Modern Math"/>
              </a:rPr>
              <a:t>(</a:t>
            </a:r>
            <a:r>
              <a:rPr dirty="0" sz="1100" spc="70" i="1">
                <a:latin typeface="Times New Roman"/>
                <a:cs typeface="Times New Roman"/>
              </a:rPr>
              <a:t>U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. </a:t>
            </a:r>
            <a:r>
              <a:rPr dirty="0" sz="1100" spc="-15">
                <a:latin typeface="Times New Roman"/>
                <a:cs typeface="Times New Roman"/>
              </a:rPr>
              <a:t>For </a:t>
            </a:r>
            <a:r>
              <a:rPr dirty="0" sz="1100" spc="-10">
                <a:latin typeface="Times New Roman"/>
                <a:cs typeface="Times New Roman"/>
              </a:rPr>
              <a:t>example, </a:t>
            </a:r>
            <a:r>
              <a:rPr dirty="0" sz="1100" spc="-55" i="1">
                <a:latin typeface="Times New Roman"/>
                <a:cs typeface="Times New Roman"/>
              </a:rPr>
              <a:t>U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46 </a:t>
            </a:r>
            <a:r>
              <a:rPr dirty="0" sz="1100" spc="-5">
                <a:latin typeface="Times New Roman"/>
                <a:cs typeface="Times New Roman"/>
              </a:rPr>
              <a:t>means that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4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2</a:t>
            </a:r>
            <a:r>
              <a:rPr dirty="0" sz="1100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1252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Simulating Random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31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794" y="634655"/>
            <a:ext cx="4027804" cy="18522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76200" marR="10033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imes New Roman"/>
                <a:cs typeface="Times New Roman"/>
              </a:rPr>
              <a:t>Now </a:t>
            </a:r>
            <a:r>
              <a:rPr dirty="0" sz="1100" spc="-10">
                <a:latin typeface="Times New Roman"/>
                <a:cs typeface="Times New Roman"/>
              </a:rPr>
              <a:t>we’ll </a:t>
            </a:r>
            <a:r>
              <a:rPr dirty="0" sz="1100" spc="-5">
                <a:latin typeface="Times New Roman"/>
                <a:cs typeface="Times New Roman"/>
              </a:rPr>
              <a:t>use the </a:t>
            </a:r>
            <a:r>
              <a:rPr dirty="0" sz="1100" spc="-15">
                <a:latin typeface="Times New Roman"/>
                <a:cs typeface="Times New Roman"/>
              </a:rPr>
              <a:t>inverse </a:t>
            </a:r>
            <a:r>
              <a:rPr dirty="0" sz="1100" spc="-5">
                <a:latin typeface="Times New Roman"/>
                <a:cs typeface="Times New Roman"/>
              </a:rPr>
              <a:t>transform method to generate a continuous  random </a:t>
            </a:r>
            <a:r>
              <a:rPr dirty="0" sz="1100" spc="-10">
                <a:latin typeface="Times New Roman"/>
                <a:cs typeface="Times New Roman"/>
              </a:rPr>
              <a:t>variable. </a:t>
            </a:r>
            <a:r>
              <a:rPr dirty="0" sz="1100" spc="-25">
                <a:latin typeface="Times New Roman"/>
                <a:cs typeface="Times New Roman"/>
              </a:rPr>
              <a:t>We’ll </a:t>
            </a:r>
            <a:r>
              <a:rPr dirty="0" sz="1100" spc="-5">
                <a:latin typeface="Times New Roman"/>
                <a:cs typeface="Times New Roman"/>
              </a:rPr>
              <a:t>talk about the </a:t>
            </a:r>
            <a:r>
              <a:rPr dirty="0" sz="1100" spc="-10">
                <a:latin typeface="Times New Roman"/>
                <a:cs typeface="Times New Roman"/>
              </a:rPr>
              <a:t>following </a:t>
            </a:r>
            <a:r>
              <a:rPr dirty="0" sz="1100" spc="-5">
                <a:latin typeface="Times New Roman"/>
                <a:cs typeface="Times New Roman"/>
              </a:rPr>
              <a:t>result a little later. .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76200" marR="85090">
              <a:lnSpc>
                <a:spcPct val="102600"/>
              </a:lnSpc>
            </a:pPr>
            <a:r>
              <a:rPr dirty="0" sz="1100" spc="-10" b="1">
                <a:latin typeface="Arial"/>
                <a:cs typeface="Arial"/>
              </a:rPr>
              <a:t>Theorem: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-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a continuous random </a:t>
            </a:r>
            <a:r>
              <a:rPr dirty="0" sz="1100" spc="-10">
                <a:latin typeface="Times New Roman"/>
                <a:cs typeface="Times New Roman"/>
              </a:rPr>
              <a:t>variable </a:t>
            </a:r>
            <a:r>
              <a:rPr dirty="0" sz="1100" spc="-5">
                <a:latin typeface="Times New Roman"/>
                <a:cs typeface="Times New Roman"/>
              </a:rPr>
              <a:t>with cdf </a:t>
            </a: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then  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random </a:t>
            </a:r>
            <a:r>
              <a:rPr dirty="0" sz="1100" spc="-10">
                <a:latin typeface="Times New Roman"/>
                <a:cs typeface="Times New Roman"/>
              </a:rPr>
              <a:t>variable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Latin Modern Math"/>
                <a:cs typeface="Latin Modern Math"/>
              </a:rPr>
              <a:t>(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sz="1100" spc="10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Unif(0</a:t>
            </a:r>
            <a:r>
              <a:rPr dirty="0" sz="1100" spc="-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230"/>
              </a:spcBef>
            </a:pPr>
            <a:r>
              <a:rPr dirty="0" sz="1100" spc="-5">
                <a:latin typeface="Times New Roman"/>
                <a:cs typeface="Times New Roman"/>
              </a:rPr>
              <a:t>This suggests a </a:t>
            </a:r>
            <a:r>
              <a:rPr dirty="0" sz="1100" spc="-15">
                <a:latin typeface="Times New Roman"/>
                <a:cs typeface="Times New Roman"/>
              </a:rPr>
              <a:t>way </a:t>
            </a:r>
            <a:r>
              <a:rPr dirty="0" sz="1100" spc="-5">
                <a:latin typeface="Times New Roman"/>
                <a:cs typeface="Times New Roman"/>
              </a:rPr>
              <a:t>to generate realizations of the </a:t>
            </a:r>
            <a:r>
              <a:rPr dirty="0" sz="1100" spc="-55">
                <a:latin typeface="Times New Roman"/>
                <a:cs typeface="Times New Roman"/>
              </a:rPr>
              <a:t>RV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Simply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set</a:t>
            </a: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30" i="1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Latin Modern Math"/>
                <a:cs typeface="Latin Modern Math"/>
              </a:rPr>
              <a:t>(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sz="1100" spc="10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5" i="1">
                <a:latin typeface="Times New Roman"/>
                <a:cs typeface="Times New Roman"/>
              </a:rPr>
              <a:t>U</a:t>
            </a:r>
            <a:r>
              <a:rPr dirty="0" sz="1100" spc="14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Unif(0</a:t>
            </a:r>
            <a:r>
              <a:rPr dirty="0" sz="1100" spc="-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solve</a:t>
            </a:r>
            <a:r>
              <a:rPr dirty="0" sz="1100" spc="-5">
                <a:latin typeface="Times New Roman"/>
                <a:cs typeface="Times New Roman"/>
              </a:rPr>
              <a:t> for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1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70" i="1">
                <a:latin typeface="Times New Roman"/>
                <a:cs typeface="Times New Roman"/>
              </a:rPr>
              <a:t>F</a:t>
            </a:r>
            <a:r>
              <a:rPr dirty="0" baseline="27777" sz="1200" spc="104" i="1">
                <a:latin typeface="Arial"/>
                <a:cs typeface="Arial"/>
              </a:rPr>
              <a:t>−</a:t>
            </a:r>
            <a:r>
              <a:rPr dirty="0" baseline="27777" sz="1200" spc="104">
                <a:latin typeface="LM Roman 8"/>
                <a:cs typeface="LM Roman 8"/>
              </a:rPr>
              <a:t>1</a:t>
            </a:r>
            <a:r>
              <a:rPr dirty="0" sz="1100" spc="70">
                <a:latin typeface="Latin Modern Math"/>
                <a:cs typeface="Latin Modern Math"/>
              </a:rPr>
              <a:t>(</a:t>
            </a:r>
            <a:r>
              <a:rPr dirty="0" sz="1100" spc="70" i="1">
                <a:latin typeface="Times New Roman"/>
                <a:cs typeface="Times New Roman"/>
              </a:rPr>
              <a:t>U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76200" marR="55880">
              <a:lnSpc>
                <a:spcPct val="102600"/>
              </a:lnSpc>
              <a:spcBef>
                <a:spcPts val="1200"/>
              </a:spcBef>
            </a:pPr>
            <a:r>
              <a:rPr dirty="0" sz="1100" spc="-10" b="1">
                <a:latin typeface="Arial"/>
                <a:cs typeface="Arial"/>
              </a:rPr>
              <a:t>Example: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1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45" i="1">
                <a:latin typeface="DejaVu Sans"/>
                <a:cs typeface="DejaVu Sans"/>
              </a:rPr>
              <a:t> </a:t>
            </a:r>
            <a:r>
              <a:rPr dirty="0" sz="1100" spc="15">
                <a:latin typeface="Latin Modern Math"/>
                <a:cs typeface="Latin Modern Math"/>
              </a:rPr>
              <a:t>Exp(</a:t>
            </a:r>
            <a:r>
              <a:rPr dirty="0" sz="1100" spc="15" i="1">
                <a:latin typeface="Times New Roman"/>
                <a:cs typeface="Times New Roman"/>
              </a:rPr>
              <a:t>λ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150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35" i="1">
                <a:latin typeface="DejaVu Sans"/>
                <a:cs typeface="DejaVu Sans"/>
              </a:rPr>
              <a:t> </a:t>
            </a:r>
            <a:r>
              <a:rPr dirty="0" sz="1100" spc="114" i="1">
                <a:latin typeface="Times New Roman"/>
                <a:cs typeface="Times New Roman"/>
              </a:rPr>
              <a:t>e</a:t>
            </a:r>
            <a:r>
              <a:rPr dirty="0" baseline="27777" sz="1200" spc="172" i="1">
                <a:latin typeface="Arial"/>
                <a:cs typeface="Arial"/>
              </a:rPr>
              <a:t>−</a:t>
            </a:r>
            <a:r>
              <a:rPr dirty="0" baseline="27777" sz="1200" spc="172" i="1">
                <a:latin typeface="Times New Roman"/>
                <a:cs typeface="Times New Roman"/>
              </a:rPr>
              <a:t>λx</a:t>
            </a:r>
            <a:r>
              <a:rPr dirty="0" baseline="27777" sz="1200" spc="179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&gt;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0</a:t>
            </a:r>
            <a:r>
              <a:rPr dirty="0" sz="1100" spc="-10">
                <a:latin typeface="Times New Roman"/>
                <a:cs typeface="Times New Roman"/>
              </a:rPr>
              <a:t>.  </a:t>
            </a:r>
            <a:r>
              <a:rPr dirty="0" sz="1100" spc="-5">
                <a:latin typeface="Times New Roman"/>
                <a:cs typeface="Times New Roman"/>
              </a:rPr>
              <a:t>Set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Latin Modern Math"/>
                <a:cs typeface="Latin Modern Math"/>
              </a:rPr>
              <a:t>(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sz="1100" spc="10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140" i="1">
                <a:latin typeface="Times New Roman"/>
                <a:cs typeface="Times New Roman"/>
              </a:rPr>
              <a:t>e</a:t>
            </a:r>
            <a:r>
              <a:rPr dirty="0" baseline="27777" sz="1200" spc="209" i="1">
                <a:latin typeface="Arial"/>
                <a:cs typeface="Arial"/>
              </a:rPr>
              <a:t>−</a:t>
            </a:r>
            <a:r>
              <a:rPr dirty="0" baseline="27777" sz="1200" spc="209" i="1">
                <a:latin typeface="Times New Roman"/>
                <a:cs typeface="Times New Roman"/>
              </a:rPr>
              <a:t>λX</a:t>
            </a:r>
            <a:r>
              <a:rPr dirty="0" baseline="27777" sz="1200" spc="31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5" i="1">
                <a:latin typeface="Times New Roman"/>
                <a:cs typeface="Times New Roman"/>
              </a:rPr>
              <a:t>U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Solve</a:t>
            </a:r>
            <a:r>
              <a:rPr dirty="0" sz="1100" spc="-5">
                <a:latin typeface="Times New Roman"/>
                <a:cs typeface="Times New Roman"/>
              </a:rPr>
              <a:t> 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1927" y="2570427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0034" y="2759188"/>
            <a:ext cx="10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i="1">
                <a:latin typeface="Times New Roman"/>
                <a:cs typeface="Times New Roman"/>
              </a:rPr>
              <a:t>λ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9400" y="2664154"/>
            <a:ext cx="22091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9920" algn="l"/>
                <a:tab pos="2092325" algn="l"/>
              </a:tabLst>
            </a:pP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229" i="1">
                <a:latin typeface="Times New Roman"/>
                <a:cs typeface="Times New Roman"/>
              </a:rPr>
              <a:t>  </a:t>
            </a:r>
            <a:r>
              <a:rPr dirty="0" sz="1100" spc="-13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220" i="1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Latin Modern Math"/>
                <a:cs typeface="Latin Modern Math"/>
              </a:rPr>
              <a:t>n(1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-55" i="1">
                <a:latin typeface="Times New Roman"/>
                <a:cs typeface="Times New Roman"/>
              </a:rPr>
              <a:t>U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i="1">
                <a:latin typeface="DejaVu Sans"/>
                <a:cs typeface="DejaVu Sans"/>
              </a:rPr>
              <a:t> </a:t>
            </a:r>
            <a:r>
              <a:rPr dirty="0" sz="1100" spc="-95" i="1">
                <a:latin typeface="DejaVu Sans"/>
                <a:cs typeface="DejaVu Sans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Exp(</a:t>
            </a:r>
            <a:r>
              <a:rPr dirty="0" sz="1100" spc="155" i="1">
                <a:latin typeface="Times New Roman"/>
                <a:cs typeface="Times New Roman"/>
              </a:rPr>
              <a:t>λ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1252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Simulating Random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31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605179"/>
            <a:ext cx="3983354" cy="18719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3683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Example </a:t>
            </a:r>
            <a:r>
              <a:rPr dirty="0" sz="1100" spc="-5" b="1">
                <a:latin typeface="Arial"/>
                <a:cs typeface="Arial"/>
              </a:rPr>
              <a:t>(Generating </a:t>
            </a:r>
            <a:r>
              <a:rPr dirty="0" sz="1100" spc="-10" b="1">
                <a:latin typeface="Arial"/>
                <a:cs typeface="Arial"/>
              </a:rPr>
              <a:t>Uniforms): </a:t>
            </a:r>
            <a:r>
              <a:rPr dirty="0" sz="1100" spc="-5">
                <a:latin typeface="Times New Roman"/>
                <a:cs typeface="Times New Roman"/>
              </a:rPr>
              <a:t>All of the </a:t>
            </a:r>
            <a:r>
              <a:rPr dirty="0" sz="1100" spc="-15">
                <a:latin typeface="Times New Roman"/>
                <a:cs typeface="Times New Roman"/>
              </a:rPr>
              <a:t>above </a:t>
            </a:r>
            <a:r>
              <a:rPr dirty="0" sz="1100" spc="-55">
                <a:latin typeface="Times New Roman"/>
                <a:cs typeface="Times New Roman"/>
              </a:rPr>
              <a:t>RV </a:t>
            </a:r>
            <a:r>
              <a:rPr dirty="0" sz="1100" spc="-5">
                <a:latin typeface="Times New Roman"/>
                <a:cs typeface="Times New Roman"/>
              </a:rPr>
              <a:t>generation  </a:t>
            </a:r>
            <a:r>
              <a:rPr dirty="0" sz="1100" spc="-10">
                <a:latin typeface="Times New Roman"/>
                <a:cs typeface="Times New Roman"/>
              </a:rPr>
              <a:t>examples </a:t>
            </a:r>
            <a:r>
              <a:rPr dirty="0" sz="1100" spc="-5">
                <a:latin typeface="Times New Roman"/>
                <a:cs typeface="Times New Roman"/>
              </a:rPr>
              <a:t>relied on our ability to generate a Unif(0,1) </a:t>
            </a:r>
            <a:r>
              <a:rPr dirty="0" sz="1100" spc="-35">
                <a:latin typeface="Times New Roman"/>
                <a:cs typeface="Times New Roman"/>
              </a:rPr>
              <a:t>RV. </a:t>
            </a:r>
            <a:r>
              <a:rPr dirty="0" sz="1100" spc="-15">
                <a:latin typeface="Times New Roman"/>
                <a:cs typeface="Times New Roman"/>
              </a:rPr>
              <a:t>For </a:t>
            </a:r>
            <a:r>
              <a:rPr dirty="0" sz="1100" spc="-35">
                <a:latin typeface="Times New Roman"/>
                <a:cs typeface="Times New Roman"/>
              </a:rPr>
              <a:t>now,  </a:t>
            </a:r>
            <a:r>
              <a:rPr dirty="0" sz="1100" spc="-20">
                <a:latin typeface="Times New Roman"/>
                <a:cs typeface="Times New Roman"/>
              </a:rPr>
              <a:t>let’s </a:t>
            </a:r>
            <a:r>
              <a:rPr dirty="0" sz="1100" spc="-5">
                <a:latin typeface="Times New Roman"/>
                <a:cs typeface="Times New Roman"/>
              </a:rPr>
              <a:t>assume that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can generate numbers that are “practically” iid  Unif(0,1).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 marR="132080">
              <a:lnSpc>
                <a:spcPct val="102600"/>
              </a:lnSpc>
            </a:pPr>
            <a:r>
              <a:rPr dirty="0" sz="1100" spc="-5">
                <a:latin typeface="Times New Roman"/>
                <a:cs typeface="Times New Roman"/>
              </a:rPr>
              <a:t>If you </a:t>
            </a:r>
            <a:r>
              <a:rPr dirty="0" sz="1100" spc="-10">
                <a:latin typeface="Times New Roman"/>
                <a:cs typeface="Times New Roman"/>
              </a:rPr>
              <a:t>don’t like </a:t>
            </a:r>
            <a:r>
              <a:rPr dirty="0" sz="1100" spc="-5">
                <a:latin typeface="Times New Roman"/>
                <a:cs typeface="Times New Roman"/>
              </a:rPr>
              <a:t>programming, you can use Excel function </a:t>
            </a:r>
            <a:r>
              <a:rPr dirty="0" sz="1100" spc="-10">
                <a:latin typeface="Courier New"/>
                <a:cs typeface="Courier New"/>
              </a:rPr>
              <a:t>RAND()  </a:t>
            </a:r>
            <a:r>
              <a:rPr dirty="0" sz="1100" spc="-5">
                <a:latin typeface="Times New Roman"/>
                <a:cs typeface="Times New Roman"/>
              </a:rPr>
              <a:t>or something similar to generate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Unif(0,1)’s.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 marR="43180">
              <a:lnSpc>
                <a:spcPct val="102600"/>
              </a:lnSpc>
              <a:spcBef>
                <a:spcPts val="5"/>
              </a:spcBef>
            </a:pPr>
            <a:r>
              <a:rPr dirty="0" sz="1100" spc="-15">
                <a:latin typeface="Times New Roman"/>
                <a:cs typeface="Times New Roman"/>
              </a:rPr>
              <a:t>Here’s </a:t>
            </a:r>
            <a:r>
              <a:rPr dirty="0" sz="1100" spc="-5">
                <a:latin typeface="Times New Roman"/>
                <a:cs typeface="Times New Roman"/>
              </a:rPr>
              <a:t>an algorithm to generate </a:t>
            </a:r>
            <a:r>
              <a:rPr dirty="0" sz="1100" spc="-10" i="1">
                <a:latin typeface="Times New Roman"/>
                <a:cs typeface="Times New Roman"/>
              </a:rPr>
              <a:t>pseudo-random numbers </a:t>
            </a:r>
            <a:r>
              <a:rPr dirty="0" sz="1100" spc="-15" i="1">
                <a:latin typeface="Times New Roman"/>
                <a:cs typeface="Times New Roman"/>
              </a:rPr>
              <a:t>(PRN’s)</a:t>
            </a:r>
            <a:r>
              <a:rPr dirty="0" sz="1100" spc="-15">
                <a:latin typeface="Times New Roman"/>
                <a:cs typeface="Times New Roman"/>
              </a:rPr>
              <a:t>,  </a:t>
            </a:r>
            <a:r>
              <a:rPr dirty="0" sz="1100" spc="-5">
                <a:latin typeface="Times New Roman"/>
                <a:cs typeface="Times New Roman"/>
              </a:rPr>
              <a:t>i.e.,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 series </a:t>
            </a:r>
            <a:r>
              <a:rPr dirty="0" sz="1100" spc="75" i="1">
                <a:latin typeface="Times New Roman"/>
                <a:cs typeface="Times New Roman"/>
              </a:rPr>
              <a:t>R</a:t>
            </a:r>
            <a:r>
              <a:rPr dirty="0" baseline="-10416" sz="1200" spc="112">
                <a:latin typeface="LM Roman 8"/>
                <a:cs typeface="LM Roman 8"/>
              </a:rPr>
              <a:t>1</a:t>
            </a:r>
            <a:r>
              <a:rPr dirty="0" sz="1100" spc="7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R</a:t>
            </a:r>
            <a:r>
              <a:rPr dirty="0" baseline="-10416" sz="1200" spc="112">
                <a:latin typeface="LM Roman 8"/>
                <a:cs typeface="LM Roman 8"/>
              </a:rPr>
              <a:t>2</a:t>
            </a:r>
            <a:r>
              <a:rPr dirty="0" sz="1100" spc="7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-5" i="1">
                <a:latin typeface="Times New Roman"/>
                <a:cs typeface="Times New Roman"/>
              </a:rPr>
              <a:t>deterministic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numbers that </a:t>
            </a:r>
            <a:r>
              <a:rPr dirty="0" sz="1100" spc="-5" i="1">
                <a:latin typeface="Times New Roman"/>
                <a:cs typeface="Times New Roman"/>
              </a:rPr>
              <a:t>appear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 be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iid  Unif(0,1). Pick a </a:t>
            </a:r>
            <a:r>
              <a:rPr dirty="0" sz="1100" spc="-5" i="1">
                <a:latin typeface="Times New Roman"/>
                <a:cs typeface="Times New Roman"/>
              </a:rPr>
              <a:t>seed </a:t>
            </a:r>
            <a:r>
              <a:rPr dirty="0" sz="1100" spc="-10">
                <a:latin typeface="Times New Roman"/>
                <a:cs typeface="Times New Roman"/>
              </a:rPr>
              <a:t>integer </a:t>
            </a:r>
            <a:r>
              <a:rPr dirty="0" sz="1100" spc="90" i="1">
                <a:latin typeface="Times New Roman"/>
                <a:cs typeface="Times New Roman"/>
              </a:rPr>
              <a:t>X</a:t>
            </a:r>
            <a:r>
              <a:rPr dirty="0" baseline="-10416" sz="1200" spc="135">
                <a:latin typeface="LM Roman 8"/>
                <a:cs typeface="LM Roman 8"/>
              </a:rPr>
              <a:t>0</a:t>
            </a:r>
            <a:r>
              <a:rPr dirty="0" sz="1100" spc="9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and calculate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2576816"/>
            <a:ext cx="2527935" cy="523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368300">
              <a:lnSpc>
                <a:spcPts val="555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31</a:t>
            </a:r>
            <a:endParaRPr sz="800">
              <a:latin typeface="LM Roman 8"/>
              <a:cs typeface="LM Roman 8"/>
            </a:endParaRPr>
          </a:p>
          <a:p>
            <a:pPr marL="594995">
              <a:lnSpc>
                <a:spcPts val="915"/>
              </a:lnSpc>
              <a:tabLst>
                <a:tab pos="2189480" algn="l"/>
              </a:tabLst>
            </a:pP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</a:t>
            </a:r>
            <a:r>
              <a:rPr dirty="0" baseline="-10416" sz="1200" spc="69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50">
                <a:latin typeface="Latin Modern Math"/>
                <a:cs typeface="Latin Modern Math"/>
              </a:rPr>
              <a:t> </a:t>
            </a:r>
            <a:r>
              <a:rPr dirty="0" sz="1100" spc="35">
                <a:latin typeface="Latin Modern Math"/>
                <a:cs typeface="Latin Modern Math"/>
              </a:rPr>
              <a:t>16807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baseline="-10416" sz="1200" spc="52" i="1">
                <a:latin typeface="Times New Roman"/>
                <a:cs typeface="Times New Roman"/>
              </a:rPr>
              <a:t>i</a:t>
            </a:r>
            <a:r>
              <a:rPr dirty="0" baseline="-10416" sz="1200" spc="52" i="1">
                <a:latin typeface="Arial"/>
                <a:cs typeface="Arial"/>
              </a:rPr>
              <a:t>−</a:t>
            </a:r>
            <a:r>
              <a:rPr dirty="0" baseline="-10416" sz="1200" spc="52">
                <a:latin typeface="LM Roman 8"/>
                <a:cs typeface="LM Roman 8"/>
              </a:rPr>
              <a:t>1</a:t>
            </a:r>
            <a:r>
              <a:rPr dirty="0" sz="1100" spc="35">
                <a:latin typeface="Latin Modern Math"/>
                <a:cs typeface="Latin Modern Math"/>
              </a:rPr>
              <a:t>mod(2	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55" i="1">
                <a:latin typeface="DejaVu Sans"/>
                <a:cs typeface="DejaVu Sans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1)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Times New Roman"/>
                <a:cs typeface="Times New Roman"/>
              </a:rPr>
              <a:t>Then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10" i="1">
                <a:latin typeface="Times New Roman"/>
                <a:cs typeface="Times New Roman"/>
              </a:rPr>
              <a:t>R</a:t>
            </a:r>
            <a:r>
              <a:rPr dirty="0" baseline="-10416" sz="1200" spc="165" i="1">
                <a:latin typeface="Times New Roman"/>
                <a:cs typeface="Times New Roman"/>
              </a:rPr>
              <a:t>i</a:t>
            </a:r>
            <a:r>
              <a:rPr dirty="0" baseline="-10416" sz="1200" spc="217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80" i="1">
                <a:latin typeface="Times New Roman"/>
                <a:cs typeface="Times New Roman"/>
              </a:rPr>
              <a:t>X</a:t>
            </a:r>
            <a:r>
              <a:rPr dirty="0" baseline="-10416" sz="1200" spc="120" i="1">
                <a:latin typeface="Times New Roman"/>
                <a:cs typeface="Times New Roman"/>
              </a:rPr>
              <a:t>i</a:t>
            </a:r>
            <a:r>
              <a:rPr dirty="0" sz="1100" spc="80" i="1">
                <a:latin typeface="Times New Roman"/>
                <a:cs typeface="Times New Roman"/>
              </a:rPr>
              <a:t>/</a:t>
            </a:r>
            <a:r>
              <a:rPr dirty="0" sz="1100" spc="80">
                <a:latin typeface="Latin Modern Math"/>
                <a:cs typeface="Latin Modern Math"/>
              </a:rPr>
              <a:t>(2</a:t>
            </a:r>
            <a:r>
              <a:rPr dirty="0" baseline="27777" sz="1200" spc="120">
                <a:latin typeface="LM Roman 8"/>
                <a:cs typeface="LM Roman 8"/>
              </a:rPr>
              <a:t>31</a:t>
            </a:r>
            <a:r>
              <a:rPr dirty="0" baseline="27777" sz="1200">
                <a:latin typeface="LM Roman 8"/>
                <a:cs typeface="LM Roman 8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i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2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0" i="1">
                <a:latin typeface="Times New Roman"/>
                <a:cs typeface="Times New Roman"/>
              </a:rPr>
              <a:t>.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0718" y="2596691"/>
            <a:ext cx="742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 i="1">
                <a:latin typeface="Times New Roman"/>
                <a:cs typeface="Times New Roman"/>
              </a:rPr>
              <a:t>i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80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2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1252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Simulating Random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9553"/>
            <a:ext cx="3699510" cy="859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imes New Roman"/>
                <a:cs typeface="Times New Roman"/>
              </a:rPr>
              <a:t>Here’s </a:t>
            </a:r>
            <a:r>
              <a:rPr dirty="0" sz="1100" spc="-5">
                <a:latin typeface="Times New Roman"/>
                <a:cs typeface="Times New Roman"/>
              </a:rPr>
              <a:t>an easy </a:t>
            </a:r>
            <a:r>
              <a:rPr dirty="0" sz="1100" spc="-20">
                <a:latin typeface="Times New Roman"/>
                <a:cs typeface="Times New Roman"/>
              </a:rPr>
              <a:t>FORTRAN </a:t>
            </a:r>
            <a:r>
              <a:rPr dirty="0" sz="1100" spc="-5">
                <a:latin typeface="Times New Roman"/>
                <a:cs typeface="Times New Roman"/>
              </a:rPr>
              <a:t>implementation of the </a:t>
            </a:r>
            <a:r>
              <a:rPr dirty="0" sz="1100" spc="-15">
                <a:latin typeface="Times New Roman"/>
                <a:cs typeface="Times New Roman"/>
              </a:rPr>
              <a:t>above </a:t>
            </a:r>
            <a:r>
              <a:rPr dirty="0" sz="1100" spc="-5">
                <a:latin typeface="Times New Roman"/>
                <a:cs typeface="Times New Roman"/>
              </a:rPr>
              <a:t>algorithm  (from </a:t>
            </a:r>
            <a:r>
              <a:rPr dirty="0" sz="1100" spc="-20">
                <a:latin typeface="Times New Roman"/>
                <a:cs typeface="Times New Roman"/>
              </a:rPr>
              <a:t>Bratley, </a:t>
            </a:r>
            <a:r>
              <a:rPr dirty="0" sz="1100" spc="-10">
                <a:latin typeface="Times New Roman"/>
                <a:cs typeface="Times New Roman"/>
              </a:rPr>
              <a:t>Fox,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Schrage).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Times New Roman"/>
                <a:cs typeface="Times New Roman"/>
              </a:rPr>
              <a:t>FUNCTION </a:t>
            </a:r>
            <a:r>
              <a:rPr dirty="0" sz="1100" spc="-5">
                <a:latin typeface="Times New Roman"/>
                <a:cs typeface="Times New Roman"/>
              </a:rPr>
              <a:t>UNIF(IX)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102360" algn="l"/>
              </a:tabLst>
            </a:pPr>
            <a:r>
              <a:rPr dirty="0" sz="1100" spc="-10">
                <a:latin typeface="Times New Roman"/>
                <a:cs typeface="Times New Roman"/>
              </a:rPr>
              <a:t>K1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=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IX/127773	(this </a:t>
            </a:r>
            <a:r>
              <a:rPr dirty="0" sz="1100" spc="-10">
                <a:latin typeface="Times New Roman"/>
                <a:cs typeface="Times New Roman"/>
              </a:rPr>
              <a:t>division </a:t>
            </a:r>
            <a:r>
              <a:rPr dirty="0" sz="1100" spc="-5">
                <a:latin typeface="Times New Roman"/>
                <a:cs typeface="Times New Roman"/>
              </a:rPr>
              <a:t>truncates, e.g., </a:t>
            </a:r>
            <a:r>
              <a:rPr dirty="0" sz="1100" spc="75">
                <a:latin typeface="Latin Modern Math"/>
                <a:cs typeface="Latin Modern Math"/>
              </a:rPr>
              <a:t>5</a:t>
            </a:r>
            <a:r>
              <a:rPr dirty="0" sz="1100" spc="75" i="1">
                <a:latin typeface="Times New Roman"/>
                <a:cs typeface="Times New Roman"/>
              </a:rPr>
              <a:t>/</a:t>
            </a:r>
            <a:r>
              <a:rPr dirty="0" sz="1100" spc="75">
                <a:latin typeface="Latin Modern Math"/>
                <a:cs typeface="Latin Modern Math"/>
              </a:rPr>
              <a:t>3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1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.)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3459" y="1489683"/>
            <a:ext cx="768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(update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seed)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489683"/>
            <a:ext cx="2374265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Times New Roman"/>
                <a:cs typeface="Times New Roman"/>
              </a:rPr>
              <a:t>IX </a:t>
            </a:r>
            <a:r>
              <a:rPr dirty="0" sz="1100" spc="-1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16807*(IX - K1*127773) -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K1*2836  </a:t>
            </a:r>
            <a:r>
              <a:rPr dirty="0" sz="1100" spc="-20">
                <a:latin typeface="Times New Roman"/>
                <a:cs typeface="Times New Roman"/>
              </a:rPr>
              <a:t>IF(IX.LT.0)IX </a:t>
            </a:r>
            <a:r>
              <a:rPr dirty="0" sz="1100" spc="-10">
                <a:latin typeface="Times New Roman"/>
                <a:cs typeface="Times New Roman"/>
              </a:rPr>
              <a:t>= </a:t>
            </a:r>
            <a:r>
              <a:rPr dirty="0" sz="1100" spc="-5">
                <a:latin typeface="Times New Roman"/>
                <a:cs typeface="Times New Roman"/>
              </a:rPr>
              <a:t>IX </a:t>
            </a:r>
            <a:r>
              <a:rPr dirty="0" sz="1100" spc="-10">
                <a:latin typeface="Times New Roman"/>
                <a:cs typeface="Times New Roman"/>
              </a:rPr>
              <a:t>+</a:t>
            </a:r>
            <a:r>
              <a:rPr dirty="0" sz="1100" spc="-5">
                <a:latin typeface="Times New Roman"/>
                <a:cs typeface="Times New Roman"/>
              </a:rPr>
              <a:t> 2147483647</a:t>
            </a:r>
            <a:endParaRPr sz="1100">
              <a:latin typeface="Times New Roman"/>
              <a:cs typeface="Times New Roman"/>
            </a:endParaRPr>
          </a:p>
          <a:p>
            <a:pPr marL="12700" marR="601345">
              <a:lnSpc>
                <a:spcPct val="102600"/>
              </a:lnSpc>
            </a:pPr>
            <a:r>
              <a:rPr dirty="0" sz="1100" spc="-10">
                <a:latin typeface="Times New Roman"/>
                <a:cs typeface="Times New Roman"/>
              </a:rPr>
              <a:t>UNIF = </a:t>
            </a:r>
            <a:r>
              <a:rPr dirty="0" sz="1100" spc="-5">
                <a:latin typeface="Times New Roman"/>
                <a:cs typeface="Times New Roman"/>
              </a:rPr>
              <a:t>IX *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4.656612875E-10  </a:t>
            </a:r>
            <a:r>
              <a:rPr dirty="0" sz="1100" spc="-10">
                <a:latin typeface="Times New Roman"/>
                <a:cs typeface="Times New Roman"/>
              </a:rPr>
              <a:t>RETURN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imes New Roman"/>
                <a:cs typeface="Times New Roman"/>
              </a:rPr>
              <a:t>END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501886"/>
            <a:ext cx="3850004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527685" algn="l"/>
              </a:tabLst>
            </a:pPr>
            <a:r>
              <a:rPr dirty="0" sz="1100" spc="-5">
                <a:latin typeface="Times New Roman"/>
                <a:cs typeface="Times New Roman"/>
              </a:rPr>
              <a:t>In the </a:t>
            </a:r>
            <a:r>
              <a:rPr dirty="0" sz="1100" spc="-15">
                <a:latin typeface="Times New Roman"/>
                <a:cs typeface="Times New Roman"/>
              </a:rPr>
              <a:t>above </a:t>
            </a:r>
            <a:r>
              <a:rPr dirty="0" sz="1100" spc="-5">
                <a:latin typeface="Times New Roman"/>
                <a:cs typeface="Times New Roman"/>
              </a:rPr>
              <a:t>function,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input a </a:t>
            </a:r>
            <a:r>
              <a:rPr dirty="0" sz="1100" spc="-10">
                <a:latin typeface="Times New Roman"/>
                <a:cs typeface="Times New Roman"/>
              </a:rPr>
              <a:t>positive integer </a:t>
            </a:r>
            <a:r>
              <a:rPr dirty="0" sz="1100" spc="-5">
                <a:latin typeface="Times New Roman"/>
                <a:cs typeface="Times New Roman"/>
              </a:rPr>
              <a:t>IX and the function  returns the </a:t>
            </a:r>
            <a:r>
              <a:rPr dirty="0" sz="1100" spc="-10">
                <a:latin typeface="Times New Roman"/>
                <a:cs typeface="Times New Roman"/>
              </a:rPr>
              <a:t>PRN </a:t>
            </a:r>
            <a:r>
              <a:rPr dirty="0" sz="1100" spc="-25">
                <a:latin typeface="Times New Roman"/>
                <a:cs typeface="Times New Roman"/>
              </a:rPr>
              <a:t>UNIF, </a:t>
            </a:r>
            <a:r>
              <a:rPr dirty="0" sz="1100" spc="-5">
                <a:latin typeface="Times New Roman"/>
                <a:cs typeface="Times New Roman"/>
              </a:rPr>
              <a:t>as well as an updated IX that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can use  </a:t>
            </a:r>
            <a:r>
              <a:rPr dirty="0" sz="1100" spc="-10">
                <a:latin typeface="Times New Roman"/>
                <a:cs typeface="Times New Roman"/>
              </a:rPr>
              <a:t>again.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1252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Simulating Random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703" y="118770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9113" y="0"/>
                </a:moveTo>
                <a:lnTo>
                  <a:pt x="0" y="0"/>
                </a:lnTo>
                <a:lnTo>
                  <a:pt x="0" y="119113"/>
                </a:lnTo>
                <a:lnTo>
                  <a:pt x="119113" y="119113"/>
                </a:lnTo>
                <a:lnTo>
                  <a:pt x="11911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1894" y="542250"/>
            <a:ext cx="3818890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Some Exercises: </a:t>
            </a:r>
            <a:r>
              <a:rPr dirty="0" sz="1100" spc="-5">
                <a:latin typeface="Times New Roman"/>
                <a:cs typeface="Times New Roman"/>
              </a:rPr>
              <a:t>In the </a:t>
            </a:r>
            <a:r>
              <a:rPr dirty="0" sz="1100" spc="-10">
                <a:latin typeface="Times New Roman"/>
                <a:cs typeface="Times New Roman"/>
              </a:rPr>
              <a:t>following, I’ll </a:t>
            </a:r>
            <a:r>
              <a:rPr dirty="0" sz="1100" spc="-5">
                <a:latin typeface="Times New Roman"/>
                <a:cs typeface="Times New Roman"/>
              </a:rPr>
              <a:t>assume that you can use  Excel (or </a:t>
            </a:r>
            <a:r>
              <a:rPr dirty="0" sz="1100" spc="-10">
                <a:latin typeface="Times New Roman"/>
                <a:cs typeface="Times New Roman"/>
              </a:rPr>
              <a:t>whatever) </a:t>
            </a:r>
            <a:r>
              <a:rPr dirty="0" sz="1100" spc="-5">
                <a:latin typeface="Times New Roman"/>
                <a:cs typeface="Times New Roman"/>
              </a:rPr>
              <a:t>to simulate independent Unif(0,1) </a:t>
            </a:r>
            <a:r>
              <a:rPr dirty="0" sz="1100" spc="-35">
                <a:latin typeface="Times New Roman"/>
                <a:cs typeface="Times New Roman"/>
              </a:rPr>
              <a:t>RV’s. </a:t>
            </a:r>
            <a:r>
              <a:rPr dirty="0" sz="1100" spc="-25">
                <a:latin typeface="Times New Roman"/>
                <a:cs typeface="Times New Roman"/>
              </a:rPr>
              <a:t>(We’ll  </a:t>
            </a:r>
            <a:r>
              <a:rPr dirty="0" sz="1100" spc="-15">
                <a:latin typeface="Times New Roman"/>
                <a:cs typeface="Times New Roman"/>
              </a:rPr>
              <a:t>review </a:t>
            </a:r>
            <a:r>
              <a:rPr dirty="0" sz="1100" spc="-5">
                <a:latin typeface="Times New Roman"/>
                <a:cs typeface="Times New Roman"/>
              </a:rPr>
              <a:t>independence in a little while.)</a:t>
            </a:r>
            <a:endParaRPr sz="1100">
              <a:latin typeface="Times New Roman"/>
              <a:cs typeface="Times New Roman"/>
            </a:endParaRPr>
          </a:p>
          <a:p>
            <a:pPr algn="just" marL="314960" marR="94615" indent="-157480">
              <a:lnSpc>
                <a:spcPct val="102600"/>
              </a:lnSpc>
              <a:spcBef>
                <a:spcPts val="60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Make</a:t>
            </a:r>
            <a:r>
              <a:rPr dirty="0" sz="1100" spc="-5">
                <a:latin typeface="Times New Roman"/>
                <a:cs typeface="Times New Roman"/>
              </a:rPr>
              <a:t> a histogram of </a:t>
            </a: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</a:t>
            </a:r>
            <a:r>
              <a:rPr dirty="0" baseline="-10416" sz="1200" spc="2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35" i="1">
                <a:latin typeface="DejaVu Sans"/>
                <a:cs typeface="DejaVu Sans"/>
              </a:rPr>
              <a:t>−</a:t>
            </a:r>
            <a:r>
              <a:rPr dirty="0" sz="1100" spc="-35" i="1">
                <a:latin typeface="Times New Roman"/>
                <a:cs typeface="Times New Roman"/>
              </a:rPr>
              <a:t>A</a:t>
            </a:r>
            <a:r>
              <a:rPr dirty="0" sz="1100" spc="-35">
                <a:latin typeface="Latin Modern Math"/>
                <a:cs typeface="Latin Modern Math"/>
              </a:rPr>
              <a:t>n(</a:t>
            </a:r>
            <a:r>
              <a:rPr dirty="0" sz="1100" spc="-35" i="1">
                <a:latin typeface="Times New Roman"/>
                <a:cs typeface="Times New Roman"/>
              </a:rPr>
              <a:t>U</a:t>
            </a:r>
            <a:r>
              <a:rPr dirty="0" baseline="-10416" sz="1200" spc="-52" i="1">
                <a:latin typeface="Times New Roman"/>
                <a:cs typeface="Times New Roman"/>
              </a:rPr>
              <a:t>i</a:t>
            </a:r>
            <a:r>
              <a:rPr dirty="0" sz="1100" spc="-35">
                <a:latin typeface="Latin Modern Math"/>
                <a:cs typeface="Latin Modern Math"/>
              </a:rPr>
              <a:t>)</a:t>
            </a:r>
            <a:r>
              <a:rPr dirty="0" sz="1100" spc="-3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for </a:t>
            </a:r>
            <a:r>
              <a:rPr dirty="0" sz="1100" spc="65" i="1">
                <a:latin typeface="Times New Roman"/>
                <a:cs typeface="Times New Roman"/>
              </a:rPr>
              <a:t>i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2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10000</a:t>
            </a:r>
            <a:r>
              <a:rPr dirty="0" sz="1100" spc="-5">
                <a:latin typeface="Times New Roman"/>
                <a:cs typeface="Times New Roman"/>
              </a:rPr>
              <a:t>,  where the </a:t>
            </a:r>
            <a:r>
              <a:rPr dirty="0" sz="1100" spc="-5" i="1">
                <a:latin typeface="Times New Roman"/>
                <a:cs typeface="Times New Roman"/>
              </a:rPr>
              <a:t>U</a:t>
            </a:r>
            <a:r>
              <a:rPr dirty="0" baseline="-10416" sz="1200" spc="-7" i="1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’s are independent Unif(0,1) </a:t>
            </a:r>
            <a:r>
              <a:rPr dirty="0" sz="1100" spc="-35">
                <a:latin typeface="Times New Roman"/>
                <a:cs typeface="Times New Roman"/>
              </a:rPr>
              <a:t>RV’s. </a:t>
            </a:r>
            <a:r>
              <a:rPr dirty="0" sz="1100" spc="-5">
                <a:latin typeface="Times New Roman"/>
                <a:cs typeface="Times New Roman"/>
              </a:rPr>
              <a:t>What kind of  </a:t>
            </a:r>
            <a:r>
              <a:rPr dirty="0" sz="1100" spc="-10">
                <a:latin typeface="Times New Roman"/>
                <a:cs typeface="Times New Roman"/>
              </a:rPr>
              <a:t>distribution </a:t>
            </a:r>
            <a:r>
              <a:rPr dirty="0" sz="1100" spc="-5">
                <a:latin typeface="Times New Roman"/>
                <a:cs typeface="Times New Roman"/>
              </a:rPr>
              <a:t>does it look </a:t>
            </a:r>
            <a:r>
              <a:rPr dirty="0" sz="1100" spc="-10">
                <a:latin typeface="Times New Roman"/>
                <a:cs typeface="Times New Roman"/>
              </a:rPr>
              <a:t>like?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8703" y="174188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9113" y="0"/>
                </a:moveTo>
                <a:lnTo>
                  <a:pt x="0" y="0"/>
                </a:lnTo>
                <a:lnTo>
                  <a:pt x="0" y="119113"/>
                </a:lnTo>
                <a:lnTo>
                  <a:pt x="119113" y="119113"/>
                </a:lnTo>
                <a:lnTo>
                  <a:pt x="11911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2023" y="1688578"/>
            <a:ext cx="3113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40" i="1">
                <a:latin typeface="Times New Roman"/>
                <a:cs typeface="Times New Roman"/>
              </a:rPr>
              <a:t>Y</a:t>
            </a:r>
            <a:r>
              <a:rPr dirty="0" baseline="-10416" sz="1200" spc="60" i="1">
                <a:latin typeface="Times New Roman"/>
                <a:cs typeface="Times New Roman"/>
              </a:rPr>
              <a:t>i </a:t>
            </a:r>
            <a:r>
              <a:rPr dirty="0" sz="1100" spc="-5">
                <a:latin typeface="Times New Roman"/>
                <a:cs typeface="Times New Roman"/>
              </a:rPr>
              <a:t>are independe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nt Unif(0,</a:t>
            </a:r>
            <a:r>
              <a:rPr dirty="0" sz="1100" spc="-5">
                <a:latin typeface="Times New Roman"/>
                <a:cs typeface="Times New Roman"/>
              </a:rPr>
              <a:t>1)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RV’s,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0361" y="1742197"/>
            <a:ext cx="164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20" b="0">
                <a:latin typeface="Tuffy"/>
                <a:cs typeface="Tuffy"/>
              </a:rPr>
              <a:t>√</a:t>
            </a:r>
            <a:endParaRPr sz="11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2688" y="1918765"/>
            <a:ext cx="15093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9155" algn="l"/>
                <a:tab pos="1459865" algn="l"/>
              </a:tabLst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65" i="1">
                <a:latin typeface="Times New Roman"/>
                <a:cs typeface="Times New Roman"/>
              </a:rPr>
              <a:t>	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65" i="1">
                <a:latin typeface="Times New Roman"/>
                <a:cs typeface="Times New Roman"/>
              </a:rPr>
              <a:t>	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1860650"/>
            <a:ext cx="33172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56739" algn="l"/>
              </a:tabLst>
            </a:pPr>
            <a:r>
              <a:rPr dirty="0" sz="1100" spc="65" i="1">
                <a:latin typeface="Times New Roman"/>
                <a:cs typeface="Times New Roman"/>
              </a:rPr>
              <a:t>i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2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10000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Z</a:t>
            </a:r>
            <a:r>
              <a:rPr dirty="0" sz="1100" spc="37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-15" i="1">
                <a:latin typeface="DejaVu Sans"/>
                <a:cs typeface="DejaVu Sans"/>
              </a:rPr>
              <a:t>−</a:t>
            </a:r>
            <a:r>
              <a:rPr dirty="0" sz="1100" spc="-15">
                <a:latin typeface="Latin Modern Math"/>
                <a:cs typeface="Latin Modern Math"/>
              </a:rPr>
              <a:t>2</a:t>
            </a:r>
            <a:r>
              <a:rPr dirty="0" sz="1100" spc="-15" i="1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Latin Modern Math"/>
                <a:cs typeface="Latin Modern Math"/>
              </a:rPr>
              <a:t>n(</a:t>
            </a:r>
            <a:r>
              <a:rPr dirty="0" sz="1100" spc="-15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10">
                <a:latin typeface="Latin Modern Math"/>
                <a:cs typeface="Latin Modern Math"/>
              </a:rPr>
              <a:t>sin(2</a:t>
            </a:r>
            <a:r>
              <a:rPr dirty="0" sz="1100" spc="10" i="1">
                <a:latin typeface="Times New Roman"/>
                <a:cs typeface="Times New Roman"/>
              </a:rPr>
              <a:t>πY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8703" y="229607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9113" y="0"/>
                </a:moveTo>
                <a:lnTo>
                  <a:pt x="0" y="0"/>
                </a:lnTo>
                <a:lnTo>
                  <a:pt x="0" y="119113"/>
                </a:lnTo>
                <a:lnTo>
                  <a:pt x="119113" y="119113"/>
                </a:lnTo>
                <a:lnTo>
                  <a:pt x="11911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2023" y="1988944"/>
            <a:ext cx="3672204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434"/>
              </a:spcBef>
            </a:pPr>
            <a:r>
              <a:rPr dirty="0" sz="1100" spc="-10">
                <a:latin typeface="Times New Roman"/>
                <a:cs typeface="Times New Roman"/>
              </a:rPr>
              <a:t>make </a:t>
            </a:r>
            <a:r>
              <a:rPr dirty="0" sz="1100" spc="-5">
                <a:latin typeface="Times New Roman"/>
                <a:cs typeface="Times New Roman"/>
              </a:rPr>
              <a:t>a histogram of the </a:t>
            </a:r>
            <a:r>
              <a:rPr dirty="0" sz="1100" spc="45" i="1">
                <a:latin typeface="Times New Roman"/>
                <a:cs typeface="Times New Roman"/>
              </a:rPr>
              <a:t>Z</a:t>
            </a:r>
            <a:r>
              <a:rPr dirty="0" baseline="-10416" sz="1200" spc="67" i="1">
                <a:latin typeface="Times New Roman"/>
                <a:cs typeface="Times New Roman"/>
              </a:rPr>
              <a:t>i</a:t>
            </a:r>
            <a:r>
              <a:rPr dirty="0" sz="1100" spc="45">
                <a:latin typeface="Times New Roman"/>
                <a:cs typeface="Times New Roman"/>
              </a:rPr>
              <a:t>’s </a:t>
            </a:r>
            <a:r>
              <a:rPr dirty="0" sz="1100" spc="-5">
                <a:latin typeface="Times New Roman"/>
                <a:cs typeface="Times New Roman"/>
              </a:rPr>
              <a:t>based on the 10000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replications.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40" i="1">
                <a:latin typeface="Times New Roman"/>
                <a:cs typeface="Times New Roman"/>
              </a:rPr>
              <a:t>Y</a:t>
            </a:r>
            <a:r>
              <a:rPr dirty="0" baseline="-10416" sz="1200" spc="60" i="1">
                <a:latin typeface="Times New Roman"/>
                <a:cs typeface="Times New Roman"/>
              </a:rPr>
              <a:t>i </a:t>
            </a:r>
            <a:r>
              <a:rPr dirty="0" sz="1100" spc="-5">
                <a:latin typeface="Times New Roman"/>
                <a:cs typeface="Times New Roman"/>
              </a:rPr>
              <a:t>are independent Unif(0,1)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RV’s,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36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3595" y="2414840"/>
            <a:ext cx="368617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dirty="0" sz="1100" spc="65" i="1">
                <a:latin typeface="Times New Roman"/>
                <a:cs typeface="Times New Roman"/>
              </a:rPr>
              <a:t>i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 </a:t>
            </a:r>
            <a:r>
              <a:rPr dirty="0" sz="1100" spc="10">
                <a:latin typeface="Latin Modern Math"/>
                <a:cs typeface="Latin Modern Math"/>
              </a:rPr>
              <a:t>2</a:t>
            </a:r>
            <a:r>
              <a:rPr dirty="0" sz="1100" spc="10" i="1">
                <a:latin typeface="Times New Roman"/>
                <a:cs typeface="Times New Roman"/>
              </a:rPr>
              <a:t>, </a:t>
            </a:r>
            <a:r>
              <a:rPr dirty="0" sz="1100" spc="25" i="1">
                <a:latin typeface="Times New Roman"/>
                <a:cs typeface="Times New Roman"/>
              </a:rPr>
              <a:t>. . . , </a:t>
            </a:r>
            <a:r>
              <a:rPr dirty="0" sz="1100" spc="-5">
                <a:latin typeface="Latin Modern Math"/>
                <a:cs typeface="Latin Modern Math"/>
              </a:rPr>
              <a:t>10000</a:t>
            </a:r>
            <a:r>
              <a:rPr dirty="0" sz="1100" spc="-5">
                <a:latin typeface="Times New Roman"/>
                <a:cs typeface="Times New Roman"/>
              </a:rPr>
              <a:t>. Let </a:t>
            </a:r>
            <a:r>
              <a:rPr dirty="0" sz="1100" spc="95" i="1">
                <a:latin typeface="Times New Roman"/>
                <a:cs typeface="Times New Roman"/>
              </a:rPr>
              <a:t>Z</a:t>
            </a:r>
            <a:r>
              <a:rPr dirty="0" baseline="-10416" sz="1200" spc="142" i="1">
                <a:latin typeface="Times New Roman"/>
                <a:cs typeface="Times New Roman"/>
              </a:rPr>
              <a:t>i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</a:t>
            </a:r>
            <a:r>
              <a:rPr dirty="0" sz="1100" spc="145" i="1">
                <a:latin typeface="Times New Roman"/>
                <a:cs typeface="Times New Roman"/>
              </a:rPr>
              <a:t>/</a:t>
            </a:r>
            <a:r>
              <a:rPr dirty="0" sz="1100" spc="145">
                <a:latin typeface="Latin Modern Math"/>
                <a:cs typeface="Latin Modern Math"/>
              </a:rPr>
              <a:t>(</a:t>
            </a: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30" i="1">
                <a:latin typeface="Times New Roman"/>
                <a:cs typeface="Times New Roman"/>
              </a:rPr>
              <a:t>Y</a:t>
            </a:r>
            <a:r>
              <a:rPr dirty="0" baseline="-10416" sz="1200" spc="44" i="1">
                <a:latin typeface="Times New Roman"/>
                <a:cs typeface="Times New Roman"/>
              </a:rPr>
              <a:t>i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make </a:t>
            </a:r>
            <a:r>
              <a:rPr dirty="0" sz="1100" spc="-5">
                <a:latin typeface="Times New Roman"/>
                <a:cs typeface="Times New Roman"/>
              </a:rPr>
              <a:t>a  histogram of the </a:t>
            </a:r>
            <a:r>
              <a:rPr dirty="0" sz="1100" spc="45" i="1">
                <a:latin typeface="Times New Roman"/>
                <a:cs typeface="Times New Roman"/>
              </a:rPr>
              <a:t>Z</a:t>
            </a:r>
            <a:r>
              <a:rPr dirty="0" baseline="-10416" sz="1200" spc="67" i="1">
                <a:latin typeface="Times New Roman"/>
                <a:cs typeface="Times New Roman"/>
              </a:rPr>
              <a:t>i</a:t>
            </a:r>
            <a:r>
              <a:rPr dirty="0" sz="1100" spc="45">
                <a:latin typeface="Times New Roman"/>
                <a:cs typeface="Times New Roman"/>
              </a:rPr>
              <a:t>’s </a:t>
            </a:r>
            <a:r>
              <a:rPr dirty="0" sz="1100" spc="-5">
                <a:latin typeface="Times New Roman"/>
                <a:cs typeface="Times New Roman"/>
              </a:rPr>
              <a:t>based on the 10000 replications. This </a:t>
            </a:r>
            <a:r>
              <a:rPr dirty="0" sz="1100" spc="-10">
                <a:latin typeface="Times New Roman"/>
                <a:cs typeface="Times New Roman"/>
              </a:rPr>
              <a:t>may  </a:t>
            </a:r>
            <a:r>
              <a:rPr dirty="0" sz="1100" spc="-5">
                <a:latin typeface="Times New Roman"/>
                <a:cs typeface="Times New Roman"/>
              </a:rPr>
              <a:t>be </a:t>
            </a:r>
            <a:r>
              <a:rPr dirty="0" sz="1100" spc="-10">
                <a:latin typeface="Times New Roman"/>
                <a:cs typeface="Times New Roman"/>
              </a:rPr>
              <a:t>somewhat </a:t>
            </a:r>
            <a:r>
              <a:rPr dirty="0" sz="1100" spc="-5">
                <a:latin typeface="Times New Roman"/>
                <a:cs typeface="Times New Roman"/>
              </a:rPr>
              <a:t>interesting. </a:t>
            </a:r>
            <a:r>
              <a:rPr dirty="0" sz="1100" spc="-20">
                <a:latin typeface="Times New Roman"/>
                <a:cs typeface="Times New Roman"/>
              </a:rPr>
              <a:t>It’s </a:t>
            </a:r>
            <a:r>
              <a:rPr dirty="0" sz="1100" spc="-5">
                <a:latin typeface="Times New Roman"/>
                <a:cs typeface="Times New Roman"/>
              </a:rPr>
              <a:t>possible to </a:t>
            </a:r>
            <a:r>
              <a:rPr dirty="0" sz="1100" spc="-15">
                <a:latin typeface="Times New Roman"/>
                <a:cs typeface="Times New Roman"/>
              </a:rPr>
              <a:t>derive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distribution  analytically, </a:t>
            </a:r>
            <a:r>
              <a:rPr dirty="0" sz="1100" spc="-15">
                <a:latin typeface="Times New Roman"/>
                <a:cs typeface="Times New Roman"/>
              </a:rPr>
              <a:t>but </a:t>
            </a:r>
            <a:r>
              <a:rPr dirty="0" sz="1100" spc="-5">
                <a:latin typeface="Times New Roman"/>
                <a:cs typeface="Times New Roman"/>
              </a:rPr>
              <a:t>it </a:t>
            </a:r>
            <a:r>
              <a:rPr dirty="0" sz="1100" spc="-10">
                <a:latin typeface="Times New Roman"/>
                <a:cs typeface="Times New Roman"/>
              </a:rPr>
              <a:t>takes </a:t>
            </a:r>
            <a:r>
              <a:rPr dirty="0" sz="1100" spc="-5">
                <a:latin typeface="Times New Roman"/>
                <a:cs typeface="Times New Roman"/>
              </a:rPr>
              <a:t>a lot 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work.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76517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Great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Expectations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499553"/>
            <a:ext cx="3390900" cy="598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Great</a:t>
            </a: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Expectations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The </a:t>
            </a:r>
            <a:r>
              <a:rPr dirty="0" sz="1100" spc="-10" i="1">
                <a:latin typeface="Times New Roman"/>
                <a:cs typeface="Times New Roman"/>
              </a:rPr>
              <a:t>expected </a:t>
            </a:r>
            <a:r>
              <a:rPr dirty="0" sz="1100" spc="-5" i="1">
                <a:latin typeface="Times New Roman"/>
                <a:cs typeface="Times New Roman"/>
              </a:rPr>
              <a:t>value </a:t>
            </a:r>
            <a:r>
              <a:rPr dirty="0" sz="1100" spc="-5">
                <a:latin typeface="Times New Roman"/>
                <a:cs typeface="Times New Roman"/>
              </a:rPr>
              <a:t>(or </a:t>
            </a:r>
            <a:r>
              <a:rPr dirty="0" sz="1100" spc="-5" i="1">
                <a:latin typeface="Times New Roman"/>
                <a:cs typeface="Times New Roman"/>
              </a:rPr>
              <a:t>mean</a:t>
            </a:r>
            <a:r>
              <a:rPr dirty="0" sz="1100" spc="-5">
                <a:latin typeface="Times New Roman"/>
                <a:cs typeface="Times New Roman"/>
              </a:rPr>
              <a:t>) of a </a:t>
            </a:r>
            <a:r>
              <a:rPr dirty="0" sz="1100" spc="-55">
                <a:latin typeface="Times New Roman"/>
                <a:cs typeface="Times New Roman"/>
              </a:rPr>
              <a:t>RV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6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3071" y="1099552"/>
            <a:ext cx="13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60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1010" y="1133397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251" y="1315591"/>
            <a:ext cx="863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474" y="1340788"/>
            <a:ext cx="824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5490" algn="l"/>
              </a:tabLst>
            </a:pPr>
            <a:r>
              <a:rPr dirty="0" baseline="2525" sz="1650" spc="-15">
                <a:latin typeface="Latin Modern Math"/>
                <a:cs typeface="Latin Modern Math"/>
              </a:rPr>
              <a:t>E[</a:t>
            </a:r>
            <a:r>
              <a:rPr dirty="0" baseline="2525" sz="1650" spc="472" i="1">
                <a:latin typeface="Times New Roman"/>
                <a:cs typeface="Times New Roman"/>
              </a:rPr>
              <a:t>X</a:t>
            </a:r>
            <a:r>
              <a:rPr dirty="0" baseline="2525" sz="1650" spc="-7">
                <a:latin typeface="Latin Modern Math"/>
                <a:cs typeface="Latin Modern Math"/>
              </a:rPr>
              <a:t>]</a:t>
            </a:r>
            <a:r>
              <a:rPr dirty="0" baseline="2525" sz="1650">
                <a:latin typeface="Latin Modern Math"/>
                <a:cs typeface="Latin Modern Math"/>
              </a:rPr>
              <a:t> </a:t>
            </a:r>
            <a:r>
              <a:rPr dirty="0" baseline="2525" sz="1650" spc="-187">
                <a:latin typeface="Latin Modern Math"/>
                <a:cs typeface="Latin Modern Math"/>
              </a:rPr>
              <a:t> </a:t>
            </a:r>
            <a:r>
              <a:rPr dirty="0" baseline="2525" sz="1650" spc="-112" i="1">
                <a:latin typeface="DejaVu Sans"/>
                <a:cs typeface="DejaVu Sans"/>
              </a:rPr>
              <a:t>≡</a:t>
            </a:r>
            <a:r>
              <a:rPr dirty="0" baseline="2525" sz="1650" i="1">
                <a:latin typeface="DejaVu Sans"/>
                <a:cs typeface="DejaVu Sans"/>
              </a:rPr>
              <a:t>	</a:t>
            </a:r>
            <a:r>
              <a:rPr dirty="0" sz="1100" spc="10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7205" y="1237308"/>
            <a:ext cx="1391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1020" algn="l"/>
              </a:tabLst>
            </a:pPr>
            <a:r>
              <a:rPr dirty="0" sz="1100" spc="180" i="1">
                <a:latin typeface="Times New Roman"/>
                <a:cs typeface="Times New Roman"/>
              </a:rPr>
              <a:t>xf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	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discrete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7967" y="1452396"/>
            <a:ext cx="1843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7777" sz="1200" spc="-7">
                <a:latin typeface="Arial"/>
                <a:cs typeface="Arial"/>
              </a:rPr>
              <a:t>R </a:t>
            </a:r>
            <a:r>
              <a:rPr dirty="0" sz="1100" spc="180" i="1">
                <a:latin typeface="Times New Roman"/>
                <a:cs typeface="Times New Roman"/>
              </a:rPr>
              <a:t>xf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34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7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continuous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0367" y="1147888"/>
            <a:ext cx="33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75757" sz="1650" spc="-15">
                <a:latin typeface="Latin Modern Math"/>
                <a:cs typeface="Latin Modern Math"/>
              </a:rPr>
              <a:t>=</a:t>
            </a:r>
            <a:r>
              <a:rPr dirty="0" baseline="-75757" sz="1650" spc="262">
                <a:latin typeface="Latin Modern Math"/>
                <a:cs typeface="Latin Modern Math"/>
              </a:rPr>
              <a:t> </a:t>
            </a: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463" y="1499424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990" y="1336470"/>
            <a:ext cx="534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20" i="1">
                <a:latin typeface="Times New Roman"/>
                <a:cs typeface="Times New Roman"/>
              </a:rPr>
              <a:t>xdF</a:t>
            </a:r>
            <a:r>
              <a:rPr dirty="0" sz="1100" spc="-175" i="1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3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1739643"/>
            <a:ext cx="2826385" cy="42418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Suppose that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-5">
                <a:latin typeface="Latin Modern Math"/>
                <a:cs typeface="Latin Modern Math"/>
              </a:rPr>
              <a:t>Bernoulli(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 algn="ctr" marR="117475">
              <a:lnSpc>
                <a:spcPct val="100000"/>
              </a:lnSpc>
              <a:spcBef>
                <a:spcPts val="250"/>
              </a:spcBef>
            </a:pPr>
            <a:r>
              <a:rPr dirty="0" sz="1100" spc="660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1856" y="2208858"/>
            <a:ext cx="335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33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4073" y="2109697"/>
            <a:ext cx="889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5">
                <a:latin typeface="Times New Roman"/>
                <a:cs typeface="Times New Roman"/>
              </a:rPr>
              <a:t>with </a:t>
            </a:r>
            <a:r>
              <a:rPr dirty="0" sz="1100" spc="-15">
                <a:latin typeface="Times New Roman"/>
                <a:cs typeface="Times New Roman"/>
              </a:rPr>
              <a:t>prob.</a:t>
            </a:r>
            <a:r>
              <a:rPr dirty="0" sz="1100" spc="-170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4073" y="2324784"/>
            <a:ext cx="1483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0 </a:t>
            </a:r>
            <a:r>
              <a:rPr dirty="0" sz="1100" spc="-5">
                <a:latin typeface="Times New Roman"/>
                <a:cs typeface="Times New Roman"/>
              </a:rPr>
              <a:t>with </a:t>
            </a:r>
            <a:r>
              <a:rPr dirty="0" sz="1100" spc="-15">
                <a:latin typeface="Times New Roman"/>
                <a:cs typeface="Times New Roman"/>
              </a:rPr>
              <a:t>prob.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5" i="1">
                <a:latin typeface="Times New Roman"/>
                <a:cs typeface="Times New Roman"/>
              </a:rPr>
              <a:t>p </a:t>
            </a:r>
            <a:r>
              <a:rPr dirty="0" sz="1100" spc="-10">
                <a:latin typeface="Latin Modern Math"/>
                <a:cs typeface="Latin Modern Math"/>
              </a:rPr>
              <a:t>(=</a:t>
            </a:r>
            <a:r>
              <a:rPr dirty="0" sz="1100">
                <a:latin typeface="Latin Modern Math"/>
                <a:cs typeface="Latin Modern Math"/>
              </a:rPr>
              <a:t> </a:t>
            </a:r>
            <a:r>
              <a:rPr dirty="0" sz="1100" spc="-20" i="1">
                <a:latin typeface="Times New Roman"/>
                <a:cs typeface="Times New Roman"/>
              </a:rPr>
              <a:t>q</a:t>
            </a:r>
            <a:r>
              <a:rPr dirty="0" sz="1100" spc="-2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894" y="2645053"/>
            <a:ext cx="2439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297430" algn="l"/>
              </a:tabLst>
            </a:pP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have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baseline="40404" sz="1650" spc="465" b="0">
                <a:latin typeface="Tuffy"/>
                <a:cs typeface="Tuffy"/>
              </a:rPr>
              <a:t>Σ</a:t>
            </a:r>
            <a:r>
              <a:rPr dirty="0" baseline="-20833" sz="1200" spc="465" i="1">
                <a:latin typeface="Times New Roman"/>
                <a:cs typeface="Times New Roman"/>
              </a:rPr>
              <a:t>x</a:t>
            </a:r>
            <a:r>
              <a:rPr dirty="0" baseline="-20833" sz="1200" spc="52" i="1">
                <a:latin typeface="Times New Roman"/>
                <a:cs typeface="Times New Roman"/>
              </a:rPr>
              <a:t> </a:t>
            </a:r>
            <a:r>
              <a:rPr dirty="0" sz="1100" spc="180" i="1">
                <a:latin typeface="Times New Roman"/>
                <a:cs typeface="Times New Roman"/>
              </a:rPr>
              <a:t>xf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76517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Great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Expectations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25066"/>
            <a:ext cx="2898775" cy="42418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Suppose that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>
                <a:latin typeface="Latin Modern Math"/>
                <a:cs typeface="Latin Modern Math"/>
              </a:rPr>
              <a:t>Uniform(</a:t>
            </a:r>
            <a:r>
              <a:rPr dirty="0" sz="1100" i="1">
                <a:latin typeface="Times New Roman"/>
                <a:cs typeface="Times New Roman"/>
              </a:rPr>
              <a:t>a, </a:t>
            </a:r>
            <a:r>
              <a:rPr dirty="0" sz="1100" spc="-30" i="1">
                <a:latin typeface="Times New Roman"/>
                <a:cs typeface="Times New Roman"/>
              </a:rPr>
              <a:t>b</a:t>
            </a:r>
            <a:r>
              <a:rPr dirty="0" sz="1100" spc="-30">
                <a:latin typeface="Latin Modern Math"/>
                <a:cs typeface="Latin Modern Math"/>
              </a:rPr>
              <a:t>)</a:t>
            </a:r>
            <a:r>
              <a:rPr dirty="0" sz="1100" spc="-30">
                <a:latin typeface="Times New Roman"/>
                <a:cs typeface="Times New Roman"/>
              </a:rPr>
              <a:t>.</a:t>
            </a:r>
            <a:r>
              <a:rPr dirty="0" sz="1100" spc="-1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 algn="ctr" marL="359410">
              <a:lnSpc>
                <a:spcPct val="100000"/>
              </a:lnSpc>
              <a:spcBef>
                <a:spcPts val="250"/>
              </a:spcBef>
            </a:pPr>
            <a:r>
              <a:rPr dirty="0" sz="1100" spc="660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6807" y="894282"/>
            <a:ext cx="48005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8243" y="777886"/>
            <a:ext cx="212725" cy="249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1</a:t>
            </a:r>
            <a:r>
              <a:rPr dirty="0" u="sng" sz="800" spc="-4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 </a:t>
            </a:r>
            <a:endParaRPr sz="800">
              <a:latin typeface="LM Roman 8"/>
              <a:cs typeface="LM Roman 8"/>
            </a:endParaRPr>
          </a:p>
          <a:p>
            <a:pPr marL="12700">
              <a:lnSpc>
                <a:spcPts val="885"/>
              </a:lnSpc>
            </a:pPr>
            <a:r>
              <a:rPr dirty="0" sz="800" spc="-40" i="1">
                <a:latin typeface="Times New Roman"/>
                <a:cs typeface="Times New Roman"/>
              </a:rPr>
              <a:t>b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6728" y="795120"/>
            <a:ext cx="7264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a</a:t>
            </a:r>
            <a:r>
              <a:rPr dirty="0" sz="1100" spc="5" i="1">
                <a:latin typeface="Times New Roman"/>
                <a:cs typeface="Times New Roman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-85" i="1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6993" y="1010207"/>
            <a:ext cx="834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Times New Roman"/>
                <a:cs typeface="Times New Roman"/>
              </a:rPr>
              <a:t>otherwise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794" y="1338172"/>
            <a:ext cx="3115945" cy="715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  <a:tabLst>
                <a:tab pos="2920365" algn="l"/>
              </a:tabLst>
            </a:pP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have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baseline="45454" sz="1650" spc="75" b="0">
                <a:latin typeface="Tuffy"/>
                <a:cs typeface="Tuffy"/>
              </a:rPr>
              <a:t>∫</a:t>
            </a:r>
            <a:r>
              <a:rPr dirty="0" baseline="-27777" sz="1200" spc="75">
                <a:latin typeface="Arial"/>
                <a:cs typeface="Arial"/>
              </a:rPr>
              <a:t>R</a:t>
            </a:r>
            <a:r>
              <a:rPr dirty="0" baseline="-27777" sz="1200" spc="15">
                <a:latin typeface="Arial"/>
                <a:cs typeface="Arial"/>
              </a:rPr>
              <a:t> </a:t>
            </a:r>
            <a:r>
              <a:rPr dirty="0" sz="1100" spc="180" i="1">
                <a:latin typeface="Times New Roman"/>
                <a:cs typeface="Times New Roman"/>
              </a:rPr>
              <a:t>xf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(</a:t>
            </a:r>
            <a:r>
              <a:rPr dirty="0" sz="1100" spc="10" i="1">
                <a:latin typeface="Times New Roman"/>
                <a:cs typeface="Times New Roman"/>
              </a:rPr>
              <a:t>a</a:t>
            </a:r>
            <a:r>
              <a:rPr dirty="0" sz="1100" spc="-3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0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b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25" i="1">
                <a:latin typeface="Times New Roman"/>
                <a:cs typeface="Times New Roman"/>
              </a:rPr>
              <a:t>/</a:t>
            </a:r>
            <a:r>
              <a:rPr dirty="0" sz="1100" spc="25">
                <a:latin typeface="Latin Modern Math"/>
                <a:cs typeface="Latin Modern Math"/>
              </a:rPr>
              <a:t>2</a:t>
            </a:r>
            <a:r>
              <a:rPr dirty="0" sz="1100" spc="25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 marL="76200">
              <a:lnSpc>
                <a:spcPct val="100000"/>
              </a:lnSpc>
              <a:spcBef>
                <a:spcPts val="123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Suppose that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5">
                <a:latin typeface="Latin Modern Math"/>
                <a:cs typeface="Latin Modern Math"/>
              </a:rPr>
              <a:t>Exponential(</a:t>
            </a:r>
            <a:r>
              <a:rPr dirty="0" sz="1100" spc="5" i="1">
                <a:latin typeface="Times New Roman"/>
                <a:cs typeface="Times New Roman"/>
              </a:rPr>
              <a:t>λ</a:t>
            </a:r>
            <a:r>
              <a:rPr dirty="0" sz="1100" spc="5">
                <a:latin typeface="Latin Modern Math"/>
                <a:cs typeface="Latin Modern Math"/>
              </a:rPr>
              <a:t>)</a:t>
            </a:r>
            <a:r>
              <a:rPr dirty="0" sz="1100" spc="5">
                <a:latin typeface="Times New Roman"/>
                <a:cs typeface="Times New Roman"/>
              </a:rPr>
              <a:t>.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 algn="ctr" marL="290195">
              <a:lnSpc>
                <a:spcPct val="100000"/>
              </a:lnSpc>
              <a:spcBef>
                <a:spcPts val="250"/>
              </a:spcBef>
            </a:pPr>
            <a:r>
              <a:rPr dirty="0" sz="1100" spc="660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7068" y="2098280"/>
            <a:ext cx="48005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8654" y="1986164"/>
            <a:ext cx="2324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130" i="1">
                <a:latin typeface="Times New Roman"/>
                <a:cs typeface="Times New Roman"/>
              </a:rPr>
              <a:t>λx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3315" y="1999118"/>
            <a:ext cx="9632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7205" algn="l"/>
              </a:tabLst>
            </a:pPr>
            <a:r>
              <a:rPr dirty="0" sz="1100" spc="85" i="1">
                <a:latin typeface="Times New Roman"/>
                <a:cs typeface="Times New Roman"/>
              </a:rPr>
              <a:t>λe	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105" i="1">
                <a:latin typeface="Times New Roman"/>
                <a:cs typeface="Times New Roman"/>
              </a:rPr>
              <a:t>&gt;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7968" y="2214205"/>
            <a:ext cx="9048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3060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Times New Roman"/>
                <a:cs typeface="Times New Roman"/>
              </a:rPr>
              <a:t>otherwise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2524492"/>
            <a:ext cx="344995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20">
                <a:latin typeface="Times New Roman"/>
                <a:cs typeface="Times New Roman"/>
              </a:rPr>
              <a:t>have </a:t>
            </a:r>
            <a:r>
              <a:rPr dirty="0" sz="1100" spc="-5">
                <a:latin typeface="Times New Roman"/>
                <a:cs typeface="Times New Roman"/>
              </a:rPr>
              <a:t>(after </a:t>
            </a:r>
            <a:r>
              <a:rPr dirty="0" sz="1100" spc="-10">
                <a:latin typeface="Times New Roman"/>
                <a:cs typeface="Times New Roman"/>
              </a:rPr>
              <a:t>integration </a:t>
            </a:r>
            <a:r>
              <a:rPr dirty="0" sz="1100" spc="-5">
                <a:latin typeface="Times New Roman"/>
                <a:cs typeface="Times New Roman"/>
              </a:rPr>
              <a:t>by parts and </a:t>
            </a:r>
            <a:r>
              <a:rPr dirty="0" sz="1100" spc="-20">
                <a:latin typeface="Times New Roman"/>
                <a:cs typeface="Times New Roman"/>
              </a:rPr>
              <a:t>L’Hôspital’s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Rule)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0823" y="2787229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75" i="1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4815" y="3061371"/>
            <a:ext cx="10439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76630" algn="l"/>
              </a:tabLst>
            </a:pPr>
            <a:r>
              <a:rPr dirty="0" sz="800" spc="-5">
                <a:latin typeface="Arial"/>
                <a:cs typeface="Arial"/>
              </a:rPr>
              <a:t>R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2290" y="2878530"/>
            <a:ext cx="2324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130" i="1">
                <a:latin typeface="Times New Roman"/>
                <a:cs typeface="Times New Roman"/>
              </a:rPr>
              <a:t>λx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531" y="2687508"/>
            <a:ext cx="2633980" cy="40259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583565">
              <a:lnSpc>
                <a:spcPct val="100000"/>
              </a:lnSpc>
              <a:spcBef>
                <a:spcPts val="265"/>
              </a:spcBef>
              <a:tabLst>
                <a:tab pos="1548130" algn="l"/>
              </a:tabLst>
            </a:pPr>
            <a:r>
              <a:rPr dirty="0" sz="1100" spc="195" b="0">
                <a:latin typeface="Tuffy"/>
                <a:cs typeface="Tuffy"/>
              </a:rPr>
              <a:t>∫	∫</a:t>
            </a:r>
            <a:endParaRPr sz="1100">
              <a:latin typeface="Tuffy"/>
              <a:cs typeface="Tuffy"/>
            </a:endParaRPr>
          </a:p>
          <a:p>
            <a:pPr marL="25400">
              <a:lnSpc>
                <a:spcPct val="100000"/>
              </a:lnSpc>
              <a:spcBef>
                <a:spcPts val="165"/>
              </a:spcBef>
              <a:tabLst>
                <a:tab pos="763270" algn="l"/>
                <a:tab pos="1823720" algn="l"/>
                <a:tab pos="2284730" algn="l"/>
              </a:tabLst>
            </a:pP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80" i="1">
                <a:latin typeface="Times New Roman"/>
                <a:cs typeface="Times New Roman"/>
              </a:rPr>
              <a:t>xf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33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00" i="1">
                <a:latin typeface="Times New Roman"/>
                <a:cs typeface="Times New Roman"/>
              </a:rPr>
              <a:t>xλe	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25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6805" y="2993452"/>
            <a:ext cx="10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i="1">
                <a:latin typeface="Times New Roman"/>
                <a:cs typeface="Times New Roman"/>
              </a:rPr>
              <a:t>λ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52583" y="2804692"/>
            <a:ext cx="39624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102870">
              <a:lnSpc>
                <a:spcPts val="1030"/>
              </a:lnSpc>
              <a:tabLst>
                <a:tab pos="279400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25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1094" y="565136"/>
            <a:ext cx="3935729" cy="1699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88265" marR="812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5">
                <a:latin typeface="Times New Roman"/>
                <a:cs typeface="Times New Roman"/>
              </a:rPr>
              <a:t>We</a:t>
            </a:r>
            <a:r>
              <a:rPr dirty="0" sz="1100" spc="-5">
                <a:latin typeface="Times New Roman"/>
                <a:cs typeface="Times New Roman"/>
              </a:rPr>
              <a:t> say that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0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a </a:t>
            </a:r>
            <a:r>
              <a:rPr dirty="0" sz="1100" spc="-5" i="1">
                <a:latin typeface="Times New Roman"/>
                <a:cs typeface="Times New Roman"/>
              </a:rPr>
              <a:t>continuous </a:t>
            </a:r>
            <a:r>
              <a:rPr dirty="0" sz="1100" spc="-5">
                <a:latin typeface="Times New Roman"/>
                <a:cs typeface="Times New Roman"/>
              </a:rPr>
              <a:t>function if, 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any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>
                <a:latin typeface="LM Roman 8"/>
                <a:cs typeface="LM Roman 8"/>
              </a:rPr>
              <a:t>0 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235" i="1">
                <a:latin typeface="DejaVu Sans"/>
                <a:cs typeface="DejaVu Sans"/>
              </a:rPr>
              <a:t>∈</a:t>
            </a:r>
            <a:r>
              <a:rPr dirty="0" sz="1100" spc="-160" i="1">
                <a:latin typeface="DejaVu Sans"/>
                <a:cs typeface="DejaVu Sans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have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Latin Modern Math"/>
                <a:cs typeface="Latin Modern Math"/>
              </a:rPr>
              <a:t>lim</a:t>
            </a:r>
            <a:r>
              <a:rPr dirty="0" baseline="-10416" sz="1200" spc="52" i="1">
                <a:latin typeface="Times New Roman"/>
                <a:cs typeface="Times New Roman"/>
              </a:rPr>
              <a:t>x</a:t>
            </a:r>
            <a:r>
              <a:rPr dirty="0" baseline="-10416" sz="1200" spc="52" i="1">
                <a:latin typeface="Arial"/>
                <a:cs typeface="Arial"/>
              </a:rPr>
              <a:t>→</a:t>
            </a:r>
            <a:r>
              <a:rPr dirty="0" baseline="-10416" sz="1200" spc="52" i="1">
                <a:latin typeface="Times New Roman"/>
                <a:cs typeface="Times New Roman"/>
              </a:rPr>
              <a:t>x</a:t>
            </a:r>
            <a:r>
              <a:rPr dirty="0" baseline="-23148" sz="900" spc="52">
                <a:latin typeface="LM Roman 6"/>
                <a:cs typeface="LM Roman 6"/>
              </a:rPr>
              <a:t>0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baseline="-10416" sz="1200" spc="44">
                <a:latin typeface="LM Roman 8"/>
                <a:cs typeface="LM Roman 8"/>
              </a:rPr>
              <a:t>0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where “lim”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denotes a  </a:t>
            </a:r>
            <a:r>
              <a:rPr dirty="0" sz="1100" spc="-5" i="1">
                <a:latin typeface="Times New Roman"/>
                <a:cs typeface="Times New Roman"/>
              </a:rPr>
              <a:t>limit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assumed to </a:t>
            </a:r>
            <a:r>
              <a:rPr dirty="0" sz="1100" spc="-10">
                <a:latin typeface="Times New Roman"/>
                <a:cs typeface="Times New Roman"/>
              </a:rPr>
              <a:t>exist </a:t>
            </a:r>
            <a:r>
              <a:rPr dirty="0" sz="1100" spc="-5">
                <a:latin typeface="Times New Roman"/>
                <a:cs typeface="Times New Roman"/>
              </a:rPr>
              <a:t>for all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235" i="1">
                <a:latin typeface="DejaVu Sans"/>
                <a:cs typeface="DejaVu Sans"/>
              </a:rPr>
              <a:t>∈</a:t>
            </a:r>
            <a:r>
              <a:rPr dirty="0" sz="1100" spc="-165" i="1">
                <a:latin typeface="DejaVu Sans"/>
                <a:cs typeface="DejaVu Sans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 marR="278130">
              <a:lnSpc>
                <a:spcPct val="102600"/>
              </a:lnSpc>
              <a:spcBef>
                <a:spcPts val="1195"/>
              </a:spcBef>
            </a:pPr>
            <a:r>
              <a:rPr dirty="0" sz="1100" spc="-10" b="1">
                <a:latin typeface="Arial"/>
                <a:cs typeface="Arial"/>
              </a:rPr>
              <a:t>Example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function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3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baseline="27777" sz="1200" spc="60">
                <a:latin typeface="LM Roman 8"/>
                <a:cs typeface="LM Roman 8"/>
              </a:rPr>
              <a:t>2</a:t>
            </a:r>
            <a:r>
              <a:rPr dirty="0" baseline="27777" sz="1200" spc="52">
                <a:latin typeface="LM Roman 8"/>
                <a:cs typeface="LM Roman 8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continuous 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 function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0" i="1">
                <a:latin typeface="DejaVu Sans"/>
                <a:cs typeface="DejaVu Sans"/>
              </a:rPr>
              <a:t>|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sz="1100" spc="50" i="1">
                <a:latin typeface="DejaVu Sans"/>
                <a:cs typeface="DejaVu Sans"/>
              </a:rPr>
              <a:t>∫</a:t>
            </a:r>
            <a:r>
              <a:rPr dirty="0" sz="1100" spc="-8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(round </a:t>
            </a:r>
            <a:r>
              <a:rPr dirty="0" sz="1100" spc="-15">
                <a:latin typeface="Times New Roman"/>
                <a:cs typeface="Times New Roman"/>
              </a:rPr>
              <a:t>down</a:t>
            </a:r>
            <a:r>
              <a:rPr dirty="0" sz="1100" spc="-5">
                <a:latin typeface="Times New Roman"/>
                <a:cs typeface="Times New Roman"/>
              </a:rPr>
              <a:t> to the nearest </a:t>
            </a:r>
            <a:r>
              <a:rPr dirty="0" sz="1100" spc="-15">
                <a:latin typeface="Times New Roman"/>
                <a:cs typeface="Times New Roman"/>
              </a:rPr>
              <a:t>integer,</a:t>
            </a:r>
            <a:r>
              <a:rPr dirty="0" sz="1100" spc="-5">
                <a:latin typeface="Times New Roman"/>
                <a:cs typeface="Times New Roman"/>
              </a:rPr>
              <a:t> e.g.,</a:t>
            </a:r>
            <a:endParaRPr sz="11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  <a:tabLst>
                <a:tab pos="3319779" algn="l"/>
              </a:tabLst>
            </a:pPr>
            <a:r>
              <a:rPr dirty="0" sz="1100" spc="5" i="1">
                <a:latin typeface="DejaVu Sans"/>
                <a:cs typeface="DejaVu Sans"/>
              </a:rPr>
              <a:t>|</a:t>
            </a:r>
            <a:r>
              <a:rPr dirty="0" sz="1100" spc="5">
                <a:latin typeface="Latin Modern Math"/>
                <a:cs typeface="Latin Modern Math"/>
              </a:rPr>
              <a:t>3</a:t>
            </a:r>
            <a:r>
              <a:rPr dirty="0" sz="1100" spc="5" i="1">
                <a:latin typeface="Times New Roman"/>
                <a:cs typeface="Times New Roman"/>
              </a:rPr>
              <a:t>.</a:t>
            </a:r>
            <a:r>
              <a:rPr dirty="0" sz="1100" spc="5">
                <a:latin typeface="Latin Modern Math"/>
                <a:cs typeface="Latin Modern Math"/>
              </a:rPr>
              <a:t>4</a:t>
            </a:r>
            <a:r>
              <a:rPr dirty="0" sz="1100" spc="5" i="1">
                <a:latin typeface="DejaVu Sans"/>
                <a:cs typeface="DejaVu Sans"/>
              </a:rPr>
              <a:t>∫ </a:t>
            </a:r>
            <a:r>
              <a:rPr dirty="0" sz="1100" spc="-10">
                <a:latin typeface="Latin Modern Math"/>
                <a:cs typeface="Latin Modern Math"/>
              </a:rPr>
              <a:t>= 3</a:t>
            </a:r>
            <a:r>
              <a:rPr dirty="0" sz="1100" spc="-10">
                <a:latin typeface="Times New Roman"/>
                <a:cs typeface="Times New Roman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has a “jump” discontinuity at </a:t>
            </a:r>
            <a:r>
              <a:rPr dirty="0" sz="1100" spc="-15">
                <a:latin typeface="Times New Roman"/>
                <a:cs typeface="Times New Roman"/>
              </a:rPr>
              <a:t>any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integer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 marL="88265">
              <a:lnSpc>
                <a:spcPct val="100000"/>
              </a:lnSpc>
              <a:spcBef>
                <a:spcPts val="1230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continuous, then it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10" i="1">
                <a:latin typeface="Times New Roman"/>
                <a:cs typeface="Times New Roman"/>
              </a:rPr>
              <a:t>differentiable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(has a</a:t>
            </a:r>
            <a:endParaRPr sz="11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dirty="0" sz="1100" spc="-5" i="1">
                <a:latin typeface="Times New Roman"/>
                <a:cs typeface="Times New Roman"/>
              </a:rPr>
              <a:t>derivative</a:t>
            </a:r>
            <a:r>
              <a:rPr dirty="0" sz="1100" spc="-5">
                <a:latin typeface="Times New Roman"/>
                <a:cs typeface="Times New Roman"/>
              </a:rPr>
              <a:t>)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8731" y="3344092"/>
            <a:ext cx="2660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</a:t>
            </a:fld>
            <a:r>
              <a:rPr dirty="0" sz="600" spc="-10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9816" y="2427705"/>
            <a:ext cx="546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0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5694" y="2353854"/>
            <a:ext cx="234315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72235">
              <a:lnSpc>
                <a:spcPts val="1030"/>
              </a:lnSpc>
              <a:spcBef>
                <a:spcPts val="90"/>
              </a:spcBef>
            </a:pPr>
            <a:r>
              <a:rPr dirty="0" u="sng" sz="1100" spc="2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sz="1100" spc="-170" i="1">
                <a:latin typeface="Times New Roman"/>
                <a:cs typeface="Times New Roman"/>
              </a:rPr>
              <a:t> </a:t>
            </a:r>
            <a:r>
              <a:rPr dirty="0" u="sng" sz="1100" spc="6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+</a:t>
            </a:r>
            <a:r>
              <a:rPr dirty="0" u="sng" sz="1100" spc="-14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r>
              <a:rPr dirty="0" u="sng" sz="1100" spc="-14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u="sng" sz="1100" spc="-12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1100" spc="2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ts val="1030"/>
              </a:lnSpc>
            </a:pP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75" i="1">
                <a:latin typeface="DejaVu Sans"/>
                <a:cs typeface="DejaVu Sans"/>
              </a:rPr>
              <a:t>≡ </a:t>
            </a: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4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lim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9223" y="2331349"/>
            <a:ext cx="207073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265"/>
              </a:spcBef>
            </a:pPr>
            <a:r>
              <a:rPr dirty="0" u="sng" sz="11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1276985" algn="l"/>
                <a:tab pos="1977389" algn="l"/>
              </a:tabLst>
            </a:pP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75" i="1">
                <a:latin typeface="Times New Roman"/>
                <a:cs typeface="Times New Roman"/>
              </a:rPr>
              <a:t>	</a:t>
            </a:r>
            <a:r>
              <a:rPr dirty="0" sz="800" spc="85" i="1">
                <a:latin typeface="Times New Roman"/>
                <a:cs typeface="Times New Roman"/>
              </a:rPr>
              <a:t>h</a:t>
            </a:r>
            <a:r>
              <a:rPr dirty="0" sz="800" spc="45" i="1">
                <a:latin typeface="Arial"/>
                <a:cs typeface="Arial"/>
              </a:rPr>
              <a:t>→</a:t>
            </a:r>
            <a:r>
              <a:rPr dirty="0" sz="800" spc="-5">
                <a:latin typeface="LM Roman 8"/>
                <a:cs typeface="LM Roman 8"/>
              </a:rPr>
              <a:t>0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1100" spc="75" i="1">
                <a:latin typeface="Times New Roman"/>
                <a:cs typeface="Times New Roman"/>
              </a:rPr>
              <a:t>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2800577"/>
            <a:ext cx="37966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exists </a:t>
            </a:r>
            <a:r>
              <a:rPr dirty="0" sz="1100" spc="-5">
                <a:latin typeface="Times New Roman"/>
                <a:cs typeface="Times New Roman"/>
              </a:rPr>
              <a:t>and is </a:t>
            </a:r>
            <a:r>
              <a:rPr dirty="0" sz="1100" spc="-10">
                <a:latin typeface="Times New Roman"/>
                <a:cs typeface="Times New Roman"/>
              </a:rPr>
              <a:t>well-defined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-15">
                <a:latin typeface="Times New Roman"/>
                <a:cs typeface="Times New Roman"/>
              </a:rPr>
              <a:t>any given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Think of the </a:t>
            </a:r>
            <a:r>
              <a:rPr dirty="0" sz="1100" spc="-15">
                <a:latin typeface="Times New Roman"/>
                <a:cs typeface="Times New Roman"/>
              </a:rPr>
              <a:t>derivative </a:t>
            </a:r>
            <a:r>
              <a:rPr dirty="0" sz="1100" spc="-5">
                <a:latin typeface="Times New Roman"/>
                <a:cs typeface="Times New Roman"/>
              </a:rPr>
              <a:t>as  the slope of 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function.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76517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Great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Expectations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61884"/>
            <a:ext cx="387413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Def/Thm: </a:t>
            </a:r>
            <a:r>
              <a:rPr dirty="0" sz="1100" spc="-5">
                <a:latin typeface="Times New Roman"/>
                <a:cs typeface="Times New Roman"/>
              </a:rPr>
              <a:t>(the </a:t>
            </a:r>
            <a:r>
              <a:rPr dirty="0" sz="1100" spc="-10">
                <a:latin typeface="Times New Roman"/>
                <a:cs typeface="Times New Roman"/>
              </a:rPr>
              <a:t>“Law </a:t>
            </a:r>
            <a:r>
              <a:rPr dirty="0" sz="1100" spc="-5">
                <a:latin typeface="Times New Roman"/>
                <a:cs typeface="Times New Roman"/>
              </a:rPr>
              <a:t>of the Unconscious Statistician” or </a:t>
            </a:r>
            <a:r>
              <a:rPr dirty="0" sz="1100" spc="-10">
                <a:latin typeface="Times New Roman"/>
                <a:cs typeface="Times New Roman"/>
              </a:rPr>
              <a:t>“LOTUS”):  </a:t>
            </a:r>
            <a:r>
              <a:rPr dirty="0" sz="1100" spc="-5">
                <a:latin typeface="Times New Roman"/>
                <a:cs typeface="Times New Roman"/>
              </a:rPr>
              <a:t>Suppose that </a:t>
            </a:r>
            <a:r>
              <a:rPr dirty="0" sz="1100" spc="95" i="1">
                <a:latin typeface="Times New Roman"/>
                <a:cs typeface="Times New Roman"/>
              </a:rPr>
              <a:t>h</a:t>
            </a:r>
            <a:r>
              <a:rPr dirty="0" sz="1100" spc="95">
                <a:latin typeface="Latin Modern Math"/>
                <a:cs typeface="Latin Modern Math"/>
              </a:rPr>
              <a:t>(</a:t>
            </a:r>
            <a:r>
              <a:rPr dirty="0" sz="1100" spc="95" i="1">
                <a:latin typeface="Times New Roman"/>
                <a:cs typeface="Times New Roman"/>
              </a:rPr>
              <a:t>X</a:t>
            </a:r>
            <a:r>
              <a:rPr dirty="0" sz="1100" spc="95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is some function of the </a:t>
            </a:r>
            <a:r>
              <a:rPr dirty="0" sz="1100" spc="-55">
                <a:latin typeface="Times New Roman"/>
                <a:cs typeface="Times New Roman"/>
              </a:rPr>
              <a:t>RV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.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243" y="1333231"/>
            <a:ext cx="13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60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1170" y="1367077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7411" y="1549271"/>
            <a:ext cx="863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017" y="1570150"/>
            <a:ext cx="935355" cy="196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675"/>
              </a:lnSpc>
              <a:spcBef>
                <a:spcPts val="90"/>
              </a:spcBef>
            </a:pPr>
            <a:r>
              <a:rPr dirty="0" sz="1100" spc="50">
                <a:latin typeface="Latin Modern Math"/>
                <a:cs typeface="Latin Modern Math"/>
              </a:rPr>
              <a:t>E[</a:t>
            </a:r>
            <a:r>
              <a:rPr dirty="0" sz="1100" spc="50" i="1">
                <a:latin typeface="Times New Roman"/>
                <a:cs typeface="Times New Roman"/>
              </a:rPr>
              <a:t>h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sz="1100" spc="50">
                <a:latin typeface="Latin Modern Math"/>
                <a:cs typeface="Latin Modern Math"/>
              </a:rPr>
              <a:t>)]</a:t>
            </a:r>
            <a:r>
              <a:rPr dirty="0" sz="1100" spc="-7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  <a:p>
            <a:pPr algn="r" marR="5080">
              <a:lnSpc>
                <a:spcPts val="675"/>
              </a:lnSpc>
            </a:pPr>
            <a:r>
              <a:rPr dirty="0" sz="1100" spc="10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78" y="1470988"/>
            <a:ext cx="1371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8345" algn="l"/>
              </a:tabLst>
            </a:pPr>
            <a:r>
              <a:rPr dirty="0" sz="1100" spc="85" i="1">
                <a:latin typeface="Times New Roman"/>
                <a:cs typeface="Times New Roman"/>
              </a:rPr>
              <a:t>h</a:t>
            </a:r>
            <a:r>
              <a:rPr dirty="0" sz="1100" spc="85">
                <a:latin typeface="Latin Modern Math"/>
                <a:cs typeface="Latin Modern Math"/>
              </a:rPr>
              <a:t>(</a:t>
            </a:r>
            <a:r>
              <a:rPr dirty="0" sz="1100" spc="85" i="1">
                <a:latin typeface="Times New Roman"/>
                <a:cs typeface="Times New Roman"/>
              </a:rPr>
              <a:t>x</a:t>
            </a:r>
            <a:r>
              <a:rPr dirty="0" sz="1100" spc="85">
                <a:latin typeface="Latin Modern Math"/>
                <a:cs typeface="Latin Modern Math"/>
              </a:rPr>
              <a:t>)</a:t>
            </a:r>
            <a:r>
              <a:rPr dirty="0" sz="1100" spc="8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	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disc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8127" y="1686076"/>
            <a:ext cx="1576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7777" sz="1200" spc="-7">
                <a:latin typeface="Arial"/>
                <a:cs typeface="Arial"/>
              </a:rPr>
              <a:t>R </a:t>
            </a:r>
            <a:r>
              <a:rPr dirty="0" sz="1100" spc="85" i="1">
                <a:latin typeface="Times New Roman"/>
                <a:cs typeface="Times New Roman"/>
              </a:rPr>
              <a:t>h</a:t>
            </a:r>
            <a:r>
              <a:rPr dirty="0" sz="1100" spc="85">
                <a:latin typeface="Latin Modern Math"/>
                <a:cs typeface="Latin Modern Math"/>
              </a:rPr>
              <a:t>(</a:t>
            </a:r>
            <a:r>
              <a:rPr dirty="0" sz="1100" spc="85" i="1">
                <a:latin typeface="Times New Roman"/>
                <a:cs typeface="Times New Roman"/>
              </a:rPr>
              <a:t>x</a:t>
            </a:r>
            <a:r>
              <a:rPr dirty="0" sz="1100" spc="85">
                <a:latin typeface="Latin Modern Math"/>
                <a:cs typeface="Latin Modern Math"/>
              </a:rPr>
              <a:t>)</a:t>
            </a:r>
            <a:r>
              <a:rPr dirty="0" sz="1100" spc="8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75" i="1">
                <a:latin typeface="Times New Roman"/>
                <a:cs typeface="Times New Roman"/>
              </a:rPr>
              <a:t>dx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-15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cts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3232" y="1381568"/>
            <a:ext cx="338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75757" sz="1650" spc="-15">
                <a:latin typeface="Latin Modern Math"/>
                <a:cs typeface="Latin Modern Math"/>
              </a:rPr>
              <a:t>=</a:t>
            </a:r>
            <a:r>
              <a:rPr dirty="0" baseline="-75757" sz="1650" spc="262">
                <a:latin typeface="Latin Modern Math"/>
                <a:cs typeface="Latin Modern Math"/>
              </a:rPr>
              <a:t> </a:t>
            </a: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0328" y="1733104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2855" y="1570150"/>
            <a:ext cx="721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" i="1">
                <a:latin typeface="Times New Roman"/>
                <a:cs typeface="Times New Roman"/>
              </a:rPr>
              <a:t>h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sz="1100" spc="50">
                <a:latin typeface="Latin Modern Math"/>
                <a:cs typeface="Latin Modern Math"/>
              </a:rPr>
              <a:t>)</a:t>
            </a:r>
            <a:r>
              <a:rPr dirty="0" sz="1100" spc="-220">
                <a:latin typeface="Latin Modern Math"/>
                <a:cs typeface="Latin Modern Math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dF</a:t>
            </a:r>
            <a:r>
              <a:rPr dirty="0" sz="1100" spc="-150" i="1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3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894" y="2200819"/>
            <a:ext cx="389509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function </a:t>
            </a:r>
            <a:r>
              <a:rPr dirty="0" sz="1100" spc="95" i="1">
                <a:latin typeface="Times New Roman"/>
                <a:cs typeface="Times New Roman"/>
              </a:rPr>
              <a:t>h</a:t>
            </a:r>
            <a:r>
              <a:rPr dirty="0" sz="1100" spc="95">
                <a:latin typeface="Latin Modern Math"/>
                <a:cs typeface="Latin Modern Math"/>
              </a:rPr>
              <a:t>(</a:t>
            </a:r>
            <a:r>
              <a:rPr dirty="0" sz="1100" spc="95" i="1">
                <a:latin typeface="Times New Roman"/>
                <a:cs typeface="Times New Roman"/>
              </a:rPr>
              <a:t>X</a:t>
            </a:r>
            <a:r>
              <a:rPr dirty="0" sz="1100" spc="95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can be </a:t>
            </a:r>
            <a:r>
              <a:rPr dirty="0" sz="1100" spc="-10">
                <a:latin typeface="Times New Roman"/>
                <a:cs typeface="Times New Roman"/>
              </a:rPr>
              <a:t>anything </a:t>
            </a:r>
            <a:r>
              <a:rPr dirty="0" sz="1100" spc="-5">
                <a:latin typeface="Times New Roman"/>
                <a:cs typeface="Times New Roman"/>
              </a:rPr>
              <a:t>“nice”, e.g., </a:t>
            </a:r>
            <a:r>
              <a:rPr dirty="0" sz="1100" spc="95" i="1">
                <a:latin typeface="Times New Roman"/>
                <a:cs typeface="Times New Roman"/>
              </a:rPr>
              <a:t>h</a:t>
            </a:r>
            <a:r>
              <a:rPr dirty="0" sz="1100" spc="95">
                <a:latin typeface="Latin Modern Math"/>
                <a:cs typeface="Latin Modern Math"/>
              </a:rPr>
              <a:t>(</a:t>
            </a:r>
            <a:r>
              <a:rPr dirty="0" sz="1100" spc="95" i="1">
                <a:latin typeface="Times New Roman"/>
                <a:cs typeface="Times New Roman"/>
              </a:rPr>
              <a:t>X</a:t>
            </a:r>
            <a:r>
              <a:rPr dirty="0" sz="1100" spc="9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baseline="27777" sz="1200" spc="232">
                <a:latin typeface="LM Roman 8"/>
                <a:cs typeface="LM Roman 8"/>
              </a:rPr>
              <a:t>2</a:t>
            </a:r>
            <a:r>
              <a:rPr dirty="0" baseline="27777" sz="1200" spc="52">
                <a:latin typeface="LM Roman 8"/>
                <a:cs typeface="LM Roman 8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or </a:t>
            </a:r>
            <a:r>
              <a:rPr dirty="0" sz="1100" spc="155">
                <a:latin typeface="Latin Modern Math"/>
                <a:cs typeface="Latin Modern Math"/>
              </a:rPr>
              <a:t>1</a:t>
            </a:r>
            <a:r>
              <a:rPr dirty="0" sz="1100" spc="155" i="1">
                <a:latin typeface="Times New Roman"/>
                <a:cs typeface="Times New Roman"/>
              </a:rPr>
              <a:t>/X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Times New Roman"/>
                <a:cs typeface="Times New Roman"/>
              </a:rPr>
              <a:t>or </a:t>
            </a:r>
            <a:r>
              <a:rPr dirty="0" sz="1100" spc="45">
                <a:latin typeface="Latin Modern Math"/>
                <a:cs typeface="Latin Modern Math"/>
              </a:rPr>
              <a:t>sin(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or</a:t>
            </a:r>
            <a:r>
              <a:rPr dirty="0" sz="1100" spc="-150">
                <a:latin typeface="Times New Roman"/>
                <a:cs typeface="Times New Roman"/>
              </a:rPr>
              <a:t> </a:t>
            </a:r>
            <a:r>
              <a:rPr dirty="0" sz="1100" spc="10" i="1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Latin Modern Math"/>
                <a:cs typeface="Latin Modern Math"/>
              </a:rPr>
              <a:t>n(</a:t>
            </a:r>
            <a:r>
              <a:rPr dirty="0" sz="1100" spc="10" i="1">
                <a:latin typeface="Times New Roman"/>
                <a:cs typeface="Times New Roman"/>
              </a:rPr>
              <a:t>X</a:t>
            </a:r>
            <a:r>
              <a:rPr dirty="0" sz="1100" spc="10">
                <a:latin typeface="Latin Modern Math"/>
                <a:cs typeface="Latin Modern Math"/>
              </a:rPr>
              <a:t>)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76517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Great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Expectations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5724" y="1128890"/>
            <a:ext cx="1397000" cy="435609"/>
            <a:chOff x="1605724" y="1128890"/>
            <a:chExt cx="1397000" cy="435609"/>
          </a:xfrm>
        </p:grpSpPr>
        <p:sp>
          <p:nvSpPr>
            <p:cNvPr id="4" name="object 4"/>
            <p:cNvSpPr/>
            <p:nvPr/>
          </p:nvSpPr>
          <p:spPr>
            <a:xfrm>
              <a:off x="2027237" y="1128890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w="0" h="215265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05724" y="1346504"/>
              <a:ext cx="1397000" cy="0"/>
            </a:xfrm>
            <a:custGeom>
              <a:avLst/>
              <a:gdLst/>
              <a:ahLst/>
              <a:cxnLst/>
              <a:rect l="l" t="t" r="r" b="b"/>
              <a:pathLst>
                <a:path w="1397000" h="0">
                  <a:moveTo>
                    <a:pt x="0" y="0"/>
                  </a:moveTo>
                  <a:lnTo>
                    <a:pt x="139655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27237" y="1349044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w="0" h="215265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8394" y="821117"/>
            <a:ext cx="4051300" cy="1842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Suppose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is the </a:t>
            </a:r>
            <a:r>
              <a:rPr dirty="0" sz="1100" spc="-10">
                <a:latin typeface="Times New Roman"/>
                <a:cs typeface="Times New Roman"/>
              </a:rPr>
              <a:t>following </a:t>
            </a:r>
            <a:r>
              <a:rPr dirty="0" sz="1100" spc="-5">
                <a:latin typeface="Times New Roman"/>
                <a:cs typeface="Times New Roman"/>
              </a:rPr>
              <a:t>discrete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Times New Roman"/>
                <a:cs typeface="Times New Roman"/>
              </a:rPr>
              <a:t>RV:</a:t>
            </a:r>
            <a:endParaRPr sz="1100">
              <a:latin typeface="Times New Roman"/>
              <a:cs typeface="Times New Roman"/>
            </a:endParaRPr>
          </a:p>
          <a:p>
            <a:pPr algn="ctr" marL="83185">
              <a:lnSpc>
                <a:spcPct val="100000"/>
              </a:lnSpc>
              <a:spcBef>
                <a:spcPts val="1095"/>
              </a:spcBef>
              <a:tabLst>
                <a:tab pos="461009" algn="l"/>
                <a:tab pos="786130" algn="l"/>
                <a:tab pos="1111250" algn="l"/>
              </a:tabLst>
            </a:pPr>
            <a:r>
              <a:rPr dirty="0" sz="1100" spc="130" i="1">
                <a:latin typeface="Times New Roman"/>
                <a:cs typeface="Times New Roman"/>
              </a:rPr>
              <a:t>x	</a:t>
            </a:r>
            <a:r>
              <a:rPr dirty="0" sz="1100" spc="-5">
                <a:latin typeface="Times New Roman"/>
                <a:cs typeface="Times New Roman"/>
              </a:rPr>
              <a:t>2	3	4</a:t>
            </a:r>
            <a:endParaRPr sz="1100">
              <a:latin typeface="Times New Roman"/>
              <a:cs typeface="Times New Roman"/>
            </a:endParaRPr>
          </a:p>
          <a:p>
            <a:pPr algn="ctr" marL="40005">
              <a:lnSpc>
                <a:spcPct val="100000"/>
              </a:lnSpc>
              <a:spcBef>
                <a:spcPts val="415"/>
              </a:spcBef>
              <a:tabLst>
                <a:tab pos="461009" algn="l"/>
                <a:tab pos="786130" algn="l"/>
                <a:tab pos="1111250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	</a:t>
            </a:r>
            <a:r>
              <a:rPr dirty="0" sz="1100" spc="-5">
                <a:latin typeface="Times New Roman"/>
                <a:cs typeface="Times New Roman"/>
              </a:rPr>
              <a:t>0.3	0.6	0.1</a:t>
            </a:r>
            <a:endParaRPr sz="1100">
              <a:latin typeface="Times New Roman"/>
              <a:cs typeface="Times New Roman"/>
            </a:endParaRPr>
          </a:p>
          <a:p>
            <a:pPr algn="ctr" marL="25400">
              <a:lnSpc>
                <a:spcPct val="100000"/>
              </a:lnSpc>
              <a:spcBef>
                <a:spcPts val="1095"/>
              </a:spcBef>
              <a:tabLst>
                <a:tab pos="3794760" algn="l"/>
              </a:tabLst>
            </a:pP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 spc="70">
                <a:latin typeface="Latin Modern Math"/>
                <a:cs typeface="Latin Modern Math"/>
              </a:rPr>
              <a:t>E[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baseline="27777" sz="1200" spc="104">
                <a:latin typeface="LM Roman 8"/>
                <a:cs typeface="LM Roman 8"/>
              </a:rPr>
              <a:t>3</a:t>
            </a:r>
            <a:r>
              <a:rPr dirty="0" sz="1100" spc="70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baseline="40404" sz="1650" spc="465" b="0">
                <a:latin typeface="Tuffy"/>
                <a:cs typeface="Tuffy"/>
              </a:rPr>
              <a:t>Σ</a:t>
            </a:r>
            <a:r>
              <a:rPr dirty="0" baseline="-20833" sz="1200" spc="465" i="1">
                <a:latin typeface="Times New Roman"/>
                <a:cs typeface="Times New Roman"/>
              </a:rPr>
              <a:t>x</a:t>
            </a:r>
            <a:r>
              <a:rPr dirty="0" baseline="-20833" sz="1200" spc="44" i="1">
                <a:latin typeface="Times New Roman"/>
                <a:cs typeface="Times New Roman"/>
              </a:rPr>
              <a:t> </a:t>
            </a:r>
            <a:r>
              <a:rPr dirty="0" sz="1100" spc="135" i="1">
                <a:latin typeface="Times New Roman"/>
                <a:cs typeface="Times New Roman"/>
              </a:rPr>
              <a:t>x</a:t>
            </a:r>
            <a:r>
              <a:rPr dirty="0" baseline="27777" sz="1200" spc="202">
                <a:latin typeface="LM Roman 8"/>
                <a:cs typeface="LM Roman 8"/>
              </a:rPr>
              <a:t>3</a:t>
            </a:r>
            <a:r>
              <a:rPr dirty="0" sz="1100" spc="13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8(0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3)</a:t>
            </a:r>
            <a:r>
              <a:rPr dirty="0" sz="1100" spc="-12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27(0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6)</a:t>
            </a:r>
            <a:r>
              <a:rPr dirty="0" sz="1100" spc="-12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64(0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1)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25</a:t>
            </a:r>
            <a:r>
              <a:rPr dirty="0" sz="1100" spc="-5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 marL="100965">
              <a:lnSpc>
                <a:spcPct val="100000"/>
              </a:lnSpc>
              <a:spcBef>
                <a:spcPts val="123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Suppose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10">
                <a:latin typeface="Latin Modern Math"/>
                <a:cs typeface="Latin Modern Math"/>
              </a:rPr>
              <a:t>Unif(0</a:t>
            </a:r>
            <a:r>
              <a:rPr dirty="0" sz="1100" spc="10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2)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 algn="ctr" marL="40005">
              <a:lnSpc>
                <a:spcPts val="1305"/>
              </a:lnSpc>
              <a:spcBef>
                <a:spcPts val="1635"/>
              </a:spcBef>
              <a:tabLst>
                <a:tab pos="2522855" algn="l"/>
              </a:tabLst>
            </a:pPr>
            <a:r>
              <a:rPr dirty="0" sz="1100" spc="90">
                <a:latin typeface="Latin Modern Math"/>
                <a:cs typeface="Latin Modern Math"/>
              </a:rPr>
              <a:t>E[</a:t>
            </a:r>
            <a:r>
              <a:rPr dirty="0" sz="1100" spc="90" i="1">
                <a:latin typeface="Times New Roman"/>
                <a:cs typeface="Times New Roman"/>
              </a:rPr>
              <a:t>X</a:t>
            </a:r>
            <a:r>
              <a:rPr dirty="0" baseline="31250" sz="1200" spc="135" i="1">
                <a:latin typeface="Times New Roman"/>
                <a:cs typeface="Times New Roman"/>
              </a:rPr>
              <a:t>n</a:t>
            </a:r>
            <a:r>
              <a:rPr dirty="0" sz="1100" spc="90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baseline="75757" sz="1650" spc="292" b="0">
                <a:latin typeface="Tuffy"/>
                <a:cs typeface="Tuffy"/>
              </a:rPr>
              <a:t>∫ </a:t>
            </a:r>
            <a:r>
              <a:rPr dirty="0" sz="1100" spc="175" i="1">
                <a:latin typeface="Times New Roman"/>
                <a:cs typeface="Times New Roman"/>
              </a:rPr>
              <a:t>x</a:t>
            </a:r>
            <a:r>
              <a:rPr dirty="0" baseline="31250" sz="1200" spc="262" i="1">
                <a:latin typeface="Times New Roman"/>
                <a:cs typeface="Times New Roman"/>
              </a:rPr>
              <a:t>n</a:t>
            </a:r>
            <a:r>
              <a:rPr dirty="0" sz="1100" spc="17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75" i="1">
                <a:latin typeface="Times New Roman"/>
                <a:cs typeface="Times New Roman"/>
              </a:rPr>
              <a:t>dx 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95">
                <a:latin typeface="Latin Modern Math"/>
                <a:cs typeface="Latin Modern Math"/>
              </a:rPr>
              <a:t>2</a:t>
            </a:r>
            <a:r>
              <a:rPr dirty="0" baseline="31250" sz="1200" spc="142" i="1">
                <a:latin typeface="Times New Roman"/>
                <a:cs typeface="Times New Roman"/>
              </a:rPr>
              <a:t>n</a:t>
            </a:r>
            <a:r>
              <a:rPr dirty="0" sz="1100" spc="95" i="1">
                <a:latin typeface="Times New Roman"/>
                <a:cs typeface="Times New Roman"/>
              </a:rPr>
              <a:t>/</a:t>
            </a:r>
            <a:r>
              <a:rPr dirty="0" sz="1100" spc="95">
                <a:latin typeface="Latin Modern Math"/>
                <a:cs typeface="Latin Modern Math"/>
              </a:rPr>
              <a:t>(</a:t>
            </a:r>
            <a:r>
              <a:rPr dirty="0" sz="1100" spc="95" i="1">
                <a:latin typeface="Times New Roman"/>
                <a:cs typeface="Times New Roman"/>
              </a:rPr>
              <a:t>n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0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1)</a:t>
            </a:r>
            <a:r>
              <a:rPr dirty="0" sz="1100" spc="5" i="1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 algn="ctr" marR="1050925">
              <a:lnSpc>
                <a:spcPts val="944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76517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Great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Expectations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6383" y="2049081"/>
            <a:ext cx="449580" cy="0"/>
          </a:xfrm>
          <a:custGeom>
            <a:avLst/>
            <a:gdLst/>
            <a:ahLst/>
            <a:cxnLst/>
            <a:rect l="l" t="t" r="r" b="b"/>
            <a:pathLst>
              <a:path w="449580" h="0">
                <a:moveTo>
                  <a:pt x="0" y="0"/>
                </a:moveTo>
                <a:lnTo>
                  <a:pt x="44931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3794" y="819605"/>
            <a:ext cx="3678554" cy="19634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762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Definitions</a:t>
            </a:r>
            <a:r>
              <a:rPr dirty="0" sz="1100" spc="-5">
                <a:latin typeface="Times New Roman"/>
                <a:cs typeface="Times New Roman"/>
              </a:rPr>
              <a:t>: </a:t>
            </a:r>
            <a:r>
              <a:rPr dirty="0" sz="1100" spc="90">
                <a:latin typeface="Latin Modern Math"/>
                <a:cs typeface="Latin Modern Math"/>
              </a:rPr>
              <a:t>E[</a:t>
            </a:r>
            <a:r>
              <a:rPr dirty="0" sz="1100" spc="90" i="1">
                <a:latin typeface="Times New Roman"/>
                <a:cs typeface="Times New Roman"/>
              </a:rPr>
              <a:t>X</a:t>
            </a:r>
            <a:r>
              <a:rPr dirty="0" baseline="27777" sz="1200" spc="135" i="1">
                <a:latin typeface="Times New Roman"/>
                <a:cs typeface="Times New Roman"/>
              </a:rPr>
              <a:t>n</a:t>
            </a:r>
            <a:r>
              <a:rPr dirty="0" sz="1100" spc="90">
                <a:latin typeface="Latin Modern Math"/>
                <a:cs typeface="Latin Modern Math"/>
              </a:rPr>
              <a:t>] </a:t>
            </a:r>
            <a:r>
              <a:rPr dirty="0" sz="1100" spc="-5">
                <a:latin typeface="Times New Roman"/>
                <a:cs typeface="Times New Roman"/>
              </a:rPr>
              <a:t>is the </a:t>
            </a:r>
            <a:r>
              <a:rPr dirty="0" sz="1100" spc="30" i="1">
                <a:latin typeface="Times New Roman"/>
                <a:cs typeface="Times New Roman"/>
              </a:rPr>
              <a:t>n</a:t>
            </a:r>
            <a:r>
              <a:rPr dirty="0" sz="1100" spc="30">
                <a:latin typeface="Times New Roman"/>
                <a:cs typeface="Times New Roman"/>
              </a:rPr>
              <a:t>th </a:t>
            </a:r>
            <a:r>
              <a:rPr dirty="0" sz="1100" spc="-5" i="1">
                <a:latin typeface="Times New Roman"/>
                <a:cs typeface="Times New Roman"/>
              </a:rPr>
              <a:t>moment </a:t>
            </a:r>
            <a:r>
              <a:rPr dirty="0" sz="1100" spc="-5">
                <a:latin typeface="Times New Roman"/>
                <a:cs typeface="Times New Roman"/>
              </a:rPr>
              <a:t>of</a:t>
            </a:r>
            <a:r>
              <a:rPr dirty="0" sz="1100" spc="-150">
                <a:latin typeface="Times New Roman"/>
                <a:cs typeface="Times New Roman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algn="just" marL="76200" marR="833755">
              <a:lnSpc>
                <a:spcPct val="238499"/>
              </a:lnSpc>
            </a:pPr>
            <a:r>
              <a:rPr dirty="0" sz="1100" spc="50">
                <a:latin typeface="Latin Modern Math"/>
                <a:cs typeface="Latin Modern Math"/>
              </a:rPr>
              <a:t>E[(</a:t>
            </a:r>
            <a:r>
              <a:rPr dirty="0" sz="1100" spc="5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65">
                <a:latin typeface="Latin Modern Math"/>
                <a:cs typeface="Latin Modern Math"/>
              </a:rPr>
              <a:t>E[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Latin Modern Math"/>
                <a:cs typeface="Latin Modern Math"/>
              </a:rPr>
              <a:t>])</a:t>
            </a:r>
            <a:r>
              <a:rPr dirty="0" baseline="27777" sz="1200" spc="97" i="1">
                <a:latin typeface="Times New Roman"/>
                <a:cs typeface="Times New Roman"/>
              </a:rPr>
              <a:t>n</a:t>
            </a:r>
            <a:r>
              <a:rPr dirty="0" sz="1100" spc="65">
                <a:latin typeface="Latin Modern Math"/>
                <a:cs typeface="Latin Modern Math"/>
              </a:rPr>
              <a:t>]</a:t>
            </a:r>
            <a:r>
              <a:rPr dirty="0" sz="1100" spc="-17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the </a:t>
            </a:r>
            <a:r>
              <a:rPr dirty="0" sz="1100" spc="30" i="1">
                <a:latin typeface="Times New Roman"/>
                <a:cs typeface="Times New Roman"/>
              </a:rPr>
              <a:t>n</a:t>
            </a:r>
            <a:r>
              <a:rPr dirty="0" sz="1100" spc="30">
                <a:latin typeface="Times New Roman"/>
                <a:cs typeface="Times New Roman"/>
              </a:rPr>
              <a:t>th </a:t>
            </a:r>
            <a:r>
              <a:rPr dirty="0" sz="1100" spc="-10" i="1">
                <a:latin typeface="Times New Roman"/>
                <a:cs typeface="Times New Roman"/>
              </a:rPr>
              <a:t>central </a:t>
            </a:r>
            <a:r>
              <a:rPr dirty="0" sz="1100" spc="-5" i="1">
                <a:latin typeface="Times New Roman"/>
                <a:cs typeface="Times New Roman"/>
              </a:rPr>
              <a:t>moment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. 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-75" i="1">
                <a:latin typeface="DejaVu Sans"/>
                <a:cs typeface="DejaVu Sans"/>
              </a:rPr>
              <a:t>≡ </a:t>
            </a:r>
            <a:r>
              <a:rPr dirty="0" sz="1100" spc="50">
                <a:latin typeface="Latin Modern Math"/>
                <a:cs typeface="Latin Modern Math"/>
              </a:rPr>
              <a:t>E[(</a:t>
            </a:r>
            <a:r>
              <a:rPr dirty="0" sz="1100" spc="5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45">
                <a:latin typeface="Latin Modern Math"/>
                <a:cs typeface="Latin Modern Math"/>
              </a:rPr>
              <a:t>E[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Latin Modern Math"/>
                <a:cs typeface="Latin Modern Math"/>
              </a:rPr>
              <a:t>])</a:t>
            </a:r>
            <a:r>
              <a:rPr dirty="0" baseline="27777" sz="1200" spc="67">
                <a:latin typeface="LM Roman 8"/>
                <a:cs typeface="LM Roman 8"/>
              </a:rPr>
              <a:t>2</a:t>
            </a:r>
            <a:r>
              <a:rPr dirty="0" sz="1100" spc="45">
                <a:latin typeface="Latin Modern Math"/>
                <a:cs typeface="Latin Modern Math"/>
              </a:rPr>
              <a:t>]</a:t>
            </a:r>
            <a:r>
              <a:rPr dirty="0" sz="1100" spc="-22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the </a:t>
            </a:r>
            <a:r>
              <a:rPr dirty="0" sz="1100" spc="-5" i="1">
                <a:latin typeface="Times New Roman"/>
                <a:cs typeface="Times New Roman"/>
              </a:rPr>
              <a:t>variance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. 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0" i="1">
                <a:latin typeface="Times New Roman"/>
                <a:cs typeface="Times New Roman"/>
              </a:rPr>
              <a:t>standard deviation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-160">
                <a:latin typeface="Times New Roman"/>
                <a:cs typeface="Times New Roman"/>
              </a:rPr>
              <a:t> </a:t>
            </a:r>
            <a:r>
              <a:rPr dirty="0" baseline="47979" sz="1650" spc="112" b="0">
                <a:latin typeface="Tuffy"/>
                <a:cs typeface="Tuffy"/>
              </a:rPr>
              <a:t>√</a:t>
            </a:r>
            <a:r>
              <a:rPr dirty="0" sz="1100" spc="75">
                <a:latin typeface="Latin Modern Math"/>
                <a:cs typeface="Latin Modern Math"/>
              </a:rPr>
              <a:t>Var(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)</a:t>
            </a:r>
            <a:r>
              <a:rPr dirty="0" sz="1100" spc="7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76200" marR="55880">
              <a:lnSpc>
                <a:spcPct val="102699"/>
              </a:lnSpc>
              <a:spcBef>
                <a:spcPts val="1789"/>
              </a:spcBef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65">
                <a:latin typeface="Latin Modern Math"/>
                <a:cs typeface="Latin Modern Math"/>
              </a:rPr>
              <a:t>E[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27777" sz="1200" spc="97">
                <a:latin typeface="LM Roman 8"/>
                <a:cs typeface="LM Roman 8"/>
              </a:rPr>
              <a:t>2</a:t>
            </a:r>
            <a:r>
              <a:rPr dirty="0" sz="1100" spc="65">
                <a:latin typeface="Latin Modern Math"/>
                <a:cs typeface="Latin Modern Math"/>
              </a:rPr>
              <a:t>]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40">
                <a:latin typeface="Latin Modern Math"/>
                <a:cs typeface="Latin Modern Math"/>
              </a:rPr>
              <a:t>(E[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])</a:t>
            </a:r>
            <a:r>
              <a:rPr dirty="0" baseline="27777" sz="1200" spc="60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(sometimes easier to  calculate this</a:t>
            </a:r>
            <a:r>
              <a:rPr dirty="0" sz="1100" spc="-10">
                <a:latin typeface="Times New Roman"/>
                <a:cs typeface="Times New Roman"/>
              </a:rPr>
              <a:t> way).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76517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Great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Expectations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82966"/>
            <a:ext cx="3582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Suppose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-5">
                <a:latin typeface="Latin Modern Math"/>
                <a:cs typeface="Latin Modern Math"/>
              </a:rPr>
              <a:t>Bern(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. Recall that </a:t>
            </a: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1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1083" y="883283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7771" y="995031"/>
            <a:ext cx="6648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8170" algn="l"/>
              </a:tabLst>
            </a:pP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9339" y="1014906"/>
            <a:ext cx="18694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7240" algn="l"/>
                <a:tab pos="165608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E[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229" i="1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-80" i="1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(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494" y="1211553"/>
            <a:ext cx="3423920" cy="788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1115">
              <a:lnSpc>
                <a:spcPct val="100000"/>
              </a:lnSpc>
              <a:spcBef>
                <a:spcPts val="95"/>
              </a:spcBef>
            </a:pP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641985">
              <a:lnSpc>
                <a:spcPct val="100000"/>
              </a:lnSpc>
              <a:tabLst>
                <a:tab pos="3268979" algn="l"/>
              </a:tabLst>
            </a:pP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sz="1100" spc="70">
                <a:latin typeface="Latin Modern Math"/>
                <a:cs typeface="Latin Modern Math"/>
              </a:rPr>
              <a:t>E[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baseline="31250" sz="1200" spc="104">
                <a:latin typeface="LM Roman 8"/>
                <a:cs typeface="LM Roman 8"/>
              </a:rPr>
              <a:t>2</a:t>
            </a:r>
            <a:r>
              <a:rPr dirty="0" sz="1100" spc="70">
                <a:latin typeface="Latin Modern Math"/>
                <a:cs typeface="Latin Modern Math"/>
              </a:rPr>
              <a:t>]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40">
                <a:latin typeface="Latin Modern Math"/>
                <a:cs typeface="Latin Modern Math"/>
              </a:rPr>
              <a:t>(E[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])</a:t>
            </a:r>
            <a:r>
              <a:rPr dirty="0" baseline="31250" sz="1200" spc="60">
                <a:latin typeface="LM Roman 8"/>
                <a:cs typeface="LM Roman 8"/>
              </a:rPr>
              <a:t>2 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30">
                <a:latin typeface="Latin Modern Math"/>
                <a:cs typeface="Latin Modern Math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Latin Modern Math"/>
                <a:cs typeface="Latin Modern Math"/>
              </a:rPr>
              <a:t>(1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p</a:t>
            </a:r>
            <a:r>
              <a:rPr dirty="0" sz="1100" spc="5">
                <a:latin typeface="Latin Modern Math"/>
                <a:cs typeface="Latin Modern Math"/>
              </a:rPr>
              <a:t>)</a:t>
            </a:r>
            <a:r>
              <a:rPr dirty="0" sz="1100" spc="5" i="1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 marL="63500">
              <a:lnSpc>
                <a:spcPct val="100000"/>
              </a:lnSpc>
              <a:spcBef>
                <a:spcPts val="1405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Suppose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15">
                <a:latin typeface="Latin Modern Math"/>
                <a:cs typeface="Latin Modern Math"/>
              </a:rPr>
              <a:t>Exp(</a:t>
            </a:r>
            <a:r>
              <a:rPr dirty="0" sz="1100" spc="15" i="1">
                <a:latin typeface="Times New Roman"/>
                <a:cs typeface="Times New Roman"/>
              </a:rPr>
              <a:t>λ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. </a:t>
            </a:r>
            <a:r>
              <a:rPr dirty="0" sz="1100" spc="-10">
                <a:latin typeface="Times New Roman"/>
                <a:cs typeface="Times New Roman"/>
              </a:rPr>
              <a:t>By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LOTUS,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5025" y="1998102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569" y="2075483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75" i="1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2000" y="234962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3258" y="2166796"/>
            <a:ext cx="195516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8505" algn="l"/>
                <a:tab pos="955675" algn="l"/>
                <a:tab pos="1877060" algn="l"/>
              </a:tabLst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110" i="1">
                <a:latin typeface="Times New Roman"/>
                <a:cs typeface="Times New Roman"/>
              </a:rPr>
              <a:t>	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110" i="1">
                <a:latin typeface="Times New Roman"/>
                <a:cs typeface="Times New Roman"/>
              </a:rPr>
              <a:t>	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130" i="1">
                <a:latin typeface="Times New Roman"/>
                <a:cs typeface="Times New Roman"/>
              </a:rPr>
              <a:t>λx</a:t>
            </a:r>
            <a:r>
              <a:rPr dirty="0" sz="800" spc="130" i="1">
                <a:latin typeface="Times New Roman"/>
                <a:cs typeface="Times New Roman"/>
              </a:rPr>
              <a:t>	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4838" y="2186672"/>
            <a:ext cx="2258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18210" algn="l"/>
                <a:tab pos="1450340" algn="l"/>
              </a:tabLst>
            </a:pPr>
            <a:r>
              <a:rPr dirty="0" sz="1100" spc="70">
                <a:latin typeface="Latin Modern Math"/>
                <a:cs typeface="Latin Modern Math"/>
              </a:rPr>
              <a:t>E[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sz="1100" spc="37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290" i="1">
                <a:latin typeface="Times New Roman"/>
                <a:cs typeface="Times New Roman"/>
              </a:rPr>
              <a:t> </a:t>
            </a:r>
            <a:r>
              <a:rPr dirty="0" sz="1100" spc="85" i="1">
                <a:latin typeface="Times New Roman"/>
                <a:cs typeface="Times New Roman"/>
              </a:rPr>
              <a:t>λe	</a:t>
            </a:r>
            <a:r>
              <a:rPr dirty="0" sz="1100" spc="75" i="1">
                <a:latin typeface="Times New Roman"/>
                <a:cs typeface="Times New Roman"/>
              </a:rPr>
              <a:t>dx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25" i="1">
                <a:latin typeface="Times New Roman"/>
                <a:cs typeface="Times New Roman"/>
              </a:rPr>
              <a:t>n</a:t>
            </a:r>
            <a:r>
              <a:rPr dirty="0" sz="1100" spc="125">
                <a:latin typeface="Latin Modern Math"/>
                <a:cs typeface="Latin Modern Math"/>
              </a:rPr>
              <a:t>!</a:t>
            </a:r>
            <a:r>
              <a:rPr dirty="0" sz="1100" spc="125" i="1">
                <a:latin typeface="Times New Roman"/>
                <a:cs typeface="Times New Roman"/>
              </a:rPr>
              <a:t>/λ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3444" y="2703638"/>
            <a:ext cx="210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5151" sz="1650" spc="112" i="1">
                <a:latin typeface="Times New Roman"/>
                <a:cs typeface="Times New Roman"/>
              </a:rPr>
              <a:t>λ</a:t>
            </a:r>
            <a:r>
              <a:rPr dirty="0" sz="800" spc="7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441" y="2648634"/>
            <a:ext cx="2350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203450" algn="l"/>
              </a:tabLst>
            </a:pP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sz="1100" spc="70">
                <a:latin typeface="Latin Modern Math"/>
                <a:cs typeface="Latin Modern Math"/>
              </a:rPr>
              <a:t>E[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baseline="31250" sz="1200" spc="104">
                <a:latin typeface="LM Roman 8"/>
                <a:cs typeface="LM Roman 8"/>
              </a:rPr>
              <a:t>2</a:t>
            </a:r>
            <a:r>
              <a:rPr dirty="0" sz="1100" spc="70">
                <a:latin typeface="Latin Modern Math"/>
                <a:cs typeface="Latin Modern Math"/>
              </a:rPr>
              <a:t>]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90" i="1">
                <a:latin typeface="DejaVu Sans"/>
                <a:cs typeface="DejaVu Sans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(E[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])</a:t>
            </a:r>
            <a:r>
              <a:rPr dirty="0" baseline="31250" sz="1200" spc="60">
                <a:latin typeface="LM Roman 8"/>
                <a:cs typeface="LM Roman 8"/>
              </a:rPr>
              <a:t>2 </a:t>
            </a:r>
            <a:r>
              <a:rPr dirty="0" baseline="31250" sz="1200" spc="75">
                <a:latin typeface="LM Roman 8"/>
                <a:cs typeface="LM Roman 8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38844" y="2554895"/>
            <a:ext cx="5238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1325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2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2198" y="2743668"/>
            <a:ext cx="10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i="1">
                <a:latin typeface="Times New Roman"/>
                <a:cs typeface="Times New Roman"/>
              </a:rPr>
              <a:t>λ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4269" y="2494837"/>
            <a:ext cx="302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30" b="0">
                <a:latin typeface="Tuffy"/>
                <a:cs typeface="Tuffy"/>
              </a:rPr>
              <a:t>.</a:t>
            </a:r>
            <a:r>
              <a:rPr dirty="0" sz="1100" spc="455" b="0">
                <a:latin typeface="Tuffy"/>
                <a:cs typeface="Tuffy"/>
              </a:rPr>
              <a:t> </a:t>
            </a:r>
            <a:r>
              <a:rPr dirty="0" sz="1100" spc="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0938" y="256669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82098" y="262874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78009" y="2648634"/>
            <a:ext cx="770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3415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1</a:t>
            </a:r>
            <a:r>
              <a:rPr dirty="0" sz="1100" spc="195" i="1">
                <a:latin typeface="Times New Roman"/>
                <a:cs typeface="Times New Roman"/>
              </a:rPr>
              <a:t>/λ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-8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76517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Great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Expectations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6234" y="1619579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8934" y="1829917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1894" y="1019923"/>
            <a:ext cx="3948429" cy="8851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Latin Modern Math"/>
                <a:cs typeface="Latin Modern Math"/>
              </a:rPr>
              <a:t>E[</a:t>
            </a:r>
            <a:r>
              <a:rPr dirty="0" sz="1100" spc="60" i="1">
                <a:latin typeface="Times New Roman"/>
                <a:cs typeface="Times New Roman"/>
              </a:rPr>
              <a:t>aX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45" i="1">
                <a:latin typeface="Times New Roman"/>
                <a:cs typeface="Times New Roman"/>
              </a:rPr>
              <a:t>b</a:t>
            </a:r>
            <a:r>
              <a:rPr dirty="0" sz="1100" spc="-45">
                <a:latin typeface="Latin Modern Math"/>
                <a:cs typeface="Latin Modern Math"/>
              </a:rPr>
              <a:t>]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a</a:t>
            </a:r>
            <a:r>
              <a:rPr dirty="0" sz="1100" spc="65">
                <a:latin typeface="Latin Modern Math"/>
                <a:cs typeface="Latin Modern Math"/>
              </a:rPr>
              <a:t>E[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Latin Modern Math"/>
                <a:cs typeface="Latin Modern Math"/>
              </a:rPr>
              <a:t>]</a:t>
            </a:r>
            <a:r>
              <a:rPr dirty="0" sz="1100" spc="-12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85" i="1">
                <a:latin typeface="Times New Roman"/>
                <a:cs typeface="Times New Roman"/>
              </a:rPr>
              <a:t>b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Var(</a:t>
            </a:r>
            <a:r>
              <a:rPr dirty="0" sz="1100" spc="20" i="1">
                <a:latin typeface="Times New Roman"/>
                <a:cs typeface="Times New Roman"/>
              </a:rPr>
              <a:t>aX</a:t>
            </a:r>
            <a:r>
              <a:rPr dirty="0" sz="1100" spc="5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0">
                <a:latin typeface="Latin Modern Math"/>
                <a:cs typeface="Latin Modern Math"/>
              </a:rPr>
              <a:t> </a:t>
            </a:r>
            <a:r>
              <a:rPr dirty="0" sz="1100" spc="-45" i="1">
                <a:latin typeface="Times New Roman"/>
                <a:cs typeface="Times New Roman"/>
              </a:rPr>
              <a:t>b</a:t>
            </a:r>
            <a:r>
              <a:rPr dirty="0" sz="1100" spc="-4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a</a:t>
            </a:r>
            <a:r>
              <a:rPr dirty="0" baseline="27777" sz="1200" spc="37">
                <a:latin typeface="LM Roman 8"/>
                <a:cs typeface="LM Roman 8"/>
              </a:rPr>
              <a:t>2</a:t>
            </a:r>
            <a:r>
              <a:rPr dirty="0" sz="1100" spc="25">
                <a:latin typeface="Latin Modern Math"/>
                <a:cs typeface="Latin Modern Math"/>
              </a:rPr>
              <a:t>Var(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2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If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-10">
                <a:latin typeface="Latin Modern Math"/>
                <a:cs typeface="Latin Modern Math"/>
              </a:rPr>
              <a:t>Exp(3)</a:t>
            </a:r>
            <a:r>
              <a:rPr dirty="0" sz="1100" spc="-10">
                <a:latin typeface="Times New Roman"/>
                <a:cs typeface="Times New Roman"/>
              </a:rPr>
              <a:t>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 marL="765175">
              <a:lnSpc>
                <a:spcPct val="100000"/>
              </a:lnSpc>
              <a:spcBef>
                <a:spcPts val="1585"/>
              </a:spcBef>
            </a:pPr>
            <a:r>
              <a:rPr dirty="0" sz="1100" spc="25">
                <a:latin typeface="Latin Modern Math"/>
                <a:cs typeface="Latin Modern Math"/>
              </a:rPr>
              <a:t>E[</a:t>
            </a:r>
            <a:r>
              <a:rPr dirty="0" sz="1100" spc="25" i="1">
                <a:latin typeface="DejaVu Sans"/>
                <a:cs typeface="DejaVu Sans"/>
              </a:rPr>
              <a:t>−</a:t>
            </a:r>
            <a:r>
              <a:rPr dirty="0" sz="1100" spc="25">
                <a:latin typeface="Latin Modern Math"/>
                <a:cs typeface="Latin Modern Math"/>
              </a:rPr>
              <a:t>2</a:t>
            </a:r>
            <a:r>
              <a:rPr dirty="0" sz="1100" spc="25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-5">
                <a:latin typeface="Latin Modern Math"/>
                <a:cs typeface="Latin Modern Math"/>
              </a:rPr>
              <a:t>7]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35" i="1">
                <a:latin typeface="DejaVu Sans"/>
                <a:cs typeface="DejaVu Sans"/>
              </a:rPr>
              <a:t>−</a:t>
            </a:r>
            <a:r>
              <a:rPr dirty="0" sz="1100" spc="35">
                <a:latin typeface="Latin Modern Math"/>
                <a:cs typeface="Latin Modern Math"/>
              </a:rPr>
              <a:t>2E[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sz="1100" spc="35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-5">
                <a:latin typeface="Latin Modern Math"/>
                <a:cs typeface="Latin Modern Math"/>
              </a:rPr>
              <a:t>7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baseline="-37878" sz="1650" spc="-7">
                <a:latin typeface="Latin Modern Math"/>
                <a:cs typeface="Latin Modern Math"/>
              </a:rPr>
              <a:t>3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320">
                <a:latin typeface="Latin Modern Math"/>
                <a:cs typeface="Latin Modern Math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7</a:t>
            </a:r>
            <a:r>
              <a:rPr dirty="0" sz="1100" spc="1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7651" y="2238221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9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842" y="2049461"/>
            <a:ext cx="265176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1770">
              <a:lnSpc>
                <a:spcPts val="1030"/>
              </a:lnSpc>
              <a:spcBef>
                <a:spcPts val="90"/>
              </a:spcBef>
              <a:tabLst>
                <a:tab pos="2247900" algn="l"/>
              </a:tabLst>
            </a:pPr>
            <a:r>
              <a:rPr dirty="0" baseline="-20833" sz="1200" spc="-7">
                <a:latin typeface="LM Roman 8"/>
                <a:cs typeface="LM Roman 8"/>
              </a:rPr>
              <a:t>2	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4</a:t>
            </a:r>
            <a:endParaRPr sz="1100">
              <a:latin typeface="Latin Modern Math"/>
              <a:cs typeface="Latin Modern Math"/>
            </a:endParaRPr>
          </a:p>
          <a:p>
            <a:pPr marL="50800">
              <a:lnSpc>
                <a:spcPts val="1030"/>
              </a:lnSpc>
              <a:tabLst>
                <a:tab pos="2332355" algn="l"/>
                <a:tab pos="2509520" algn="l"/>
              </a:tabLst>
            </a:pPr>
            <a:r>
              <a:rPr dirty="0" sz="1100">
                <a:latin typeface="Latin Modern Math"/>
                <a:cs typeface="Latin Modern Math"/>
              </a:rPr>
              <a:t>Var(</a:t>
            </a:r>
            <a:r>
              <a:rPr dirty="0" sz="1100" i="1">
                <a:latin typeface="DejaVu Sans"/>
                <a:cs typeface="DejaVu Sans"/>
              </a:rPr>
              <a:t>−</a:t>
            </a:r>
            <a:r>
              <a:rPr dirty="0" sz="1100">
                <a:latin typeface="Latin Modern Math"/>
                <a:cs typeface="Latin Modern Math"/>
              </a:rPr>
              <a:t>2</a:t>
            </a:r>
            <a:r>
              <a:rPr dirty="0" sz="110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-5">
                <a:latin typeface="Latin Modern Math"/>
                <a:cs typeface="Latin Modern Math"/>
              </a:rPr>
              <a:t>7)  </a:t>
            </a: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sz="1100" spc="-25">
                <a:latin typeface="Latin Modern Math"/>
                <a:cs typeface="Latin Modern Math"/>
              </a:rPr>
              <a:t>(</a:t>
            </a:r>
            <a:r>
              <a:rPr dirty="0" sz="1100" spc="-25" i="1">
                <a:latin typeface="DejaVu Sans"/>
                <a:cs typeface="DejaVu Sans"/>
              </a:rPr>
              <a:t>−</a:t>
            </a:r>
            <a:r>
              <a:rPr dirty="0" sz="1100" spc="-25">
                <a:latin typeface="Latin Modern Math"/>
                <a:cs typeface="Latin Modern Math"/>
              </a:rPr>
              <a:t>2)</a:t>
            </a:r>
            <a:r>
              <a:rPr dirty="0" sz="1100" spc="-145">
                <a:latin typeface="Latin Modern Math"/>
                <a:cs typeface="Latin Modern Math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24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25" i="1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76517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Great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Expectations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194" y="452601"/>
            <a:ext cx="3703320" cy="687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M</a:t>
            </a:r>
            <a:r>
              <a:rPr dirty="0" baseline="-10416" sz="1200" spc="254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55">
                <a:latin typeface="Latin Modern Math"/>
                <a:cs typeface="Latin Modern Math"/>
              </a:rPr>
              <a:t>E[</a:t>
            </a:r>
            <a:r>
              <a:rPr dirty="0" sz="1100" spc="55" i="1">
                <a:latin typeface="Times New Roman"/>
                <a:cs typeface="Times New Roman"/>
              </a:rPr>
              <a:t>e</a:t>
            </a:r>
            <a:r>
              <a:rPr dirty="0" baseline="27777" sz="1200" spc="82" i="1">
                <a:latin typeface="Times New Roman"/>
                <a:cs typeface="Times New Roman"/>
              </a:rPr>
              <a:t>tX</a:t>
            </a:r>
            <a:r>
              <a:rPr dirty="0" baseline="27777" sz="1200" spc="-1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the </a:t>
            </a:r>
            <a:r>
              <a:rPr dirty="0" sz="1100" spc="-5" i="1">
                <a:latin typeface="Times New Roman"/>
                <a:cs typeface="Times New Roman"/>
              </a:rPr>
              <a:t>moment </a:t>
            </a:r>
            <a:r>
              <a:rPr dirty="0" sz="1100" spc="-10" i="1">
                <a:latin typeface="Times New Roman"/>
                <a:cs typeface="Times New Roman"/>
              </a:rPr>
              <a:t>generating</a:t>
            </a:r>
            <a:r>
              <a:rPr dirty="0" sz="1100" spc="-5" i="1">
                <a:latin typeface="Times New Roman"/>
                <a:cs typeface="Times New Roman"/>
              </a:rPr>
              <a:t> function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Times New Roman"/>
                <a:cs typeface="Times New Roman"/>
              </a:rPr>
              <a:t>(mgf)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 the </a:t>
            </a:r>
            <a:r>
              <a:rPr dirty="0" sz="1100" spc="-55">
                <a:latin typeface="Times New Roman"/>
                <a:cs typeface="Times New Roman"/>
              </a:rPr>
              <a:t>RV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14">
                <a:latin typeface="Times New Roman"/>
                <a:cs typeface="Times New Roman"/>
              </a:rPr>
              <a:t>(</a:t>
            </a:r>
            <a:r>
              <a:rPr dirty="0" sz="1100" spc="114" i="1">
                <a:latin typeface="Times New Roman"/>
                <a:cs typeface="Times New Roman"/>
              </a:rPr>
              <a:t>M</a:t>
            </a:r>
            <a:r>
              <a:rPr dirty="0" baseline="-10416" sz="1200" spc="172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function of </a:t>
            </a:r>
            <a:r>
              <a:rPr dirty="0" sz="1100" spc="40" i="1">
                <a:latin typeface="Times New Roman"/>
                <a:cs typeface="Times New Roman"/>
              </a:rPr>
              <a:t>t</a:t>
            </a:r>
            <a:r>
              <a:rPr dirty="0" sz="1100" spc="4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not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sz="1100" spc="100">
                <a:latin typeface="Times New Roman"/>
                <a:cs typeface="Times New Roman"/>
              </a:rPr>
              <a:t>!)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3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-5">
                <a:latin typeface="Latin Modern Math"/>
                <a:cs typeface="Latin Modern Math"/>
              </a:rPr>
              <a:t>Bern(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385" y="1323846"/>
            <a:ext cx="1143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4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533" y="1133461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9840" y="1245195"/>
            <a:ext cx="25196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1680" algn="l"/>
                <a:tab pos="1443355" algn="l"/>
                <a:tab pos="1875789" algn="l"/>
                <a:tab pos="2466975" algn="l"/>
              </a:tabLst>
            </a:pPr>
            <a:r>
              <a:rPr dirty="0" sz="800" spc="145" i="1">
                <a:latin typeface="Times New Roman"/>
                <a:cs typeface="Times New Roman"/>
              </a:rPr>
              <a:t>tX</a:t>
            </a:r>
            <a:r>
              <a:rPr dirty="0" sz="800" spc="145" i="1">
                <a:latin typeface="Times New Roman"/>
                <a:cs typeface="Times New Roman"/>
              </a:rPr>
              <a:t>	</a:t>
            </a:r>
            <a:r>
              <a:rPr dirty="0" sz="800" spc="100" i="1">
                <a:latin typeface="Times New Roman"/>
                <a:cs typeface="Times New Roman"/>
              </a:rPr>
              <a:t>tx</a:t>
            </a:r>
            <a:r>
              <a:rPr dirty="0" sz="800" spc="100" i="1">
                <a:latin typeface="Times New Roman"/>
                <a:cs typeface="Times New Roman"/>
              </a:rPr>
              <a:t>	</a:t>
            </a:r>
            <a:r>
              <a:rPr dirty="0" sz="800" spc="80" i="1">
                <a:latin typeface="Times New Roman"/>
                <a:cs typeface="Times New Roman"/>
              </a:rPr>
              <a:t>t</a:t>
            </a:r>
            <a:r>
              <a:rPr dirty="0" sz="800" spc="10" i="1">
                <a:latin typeface="Arial"/>
                <a:cs typeface="Arial"/>
              </a:rPr>
              <a:t>·</a:t>
            </a: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80" i="1">
                <a:latin typeface="Times New Roman"/>
                <a:cs typeface="Times New Roman"/>
              </a:rPr>
              <a:t>t</a:t>
            </a:r>
            <a:r>
              <a:rPr dirty="0" sz="800" spc="10" i="1">
                <a:latin typeface="Arial"/>
                <a:cs typeface="Arial"/>
              </a:rPr>
              <a:t>·</a:t>
            </a:r>
            <a:r>
              <a:rPr dirty="0" sz="800" spc="-5">
                <a:latin typeface="LM Roman 8"/>
                <a:cs typeface="LM Roman 8"/>
              </a:rPr>
              <a:t>0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80" i="1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981" y="1265071"/>
            <a:ext cx="3654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07744" algn="l"/>
                <a:tab pos="1530985" algn="l"/>
                <a:tab pos="2425700" algn="l"/>
                <a:tab pos="2858135" algn="l"/>
              </a:tabLst>
            </a:pPr>
            <a:r>
              <a:rPr dirty="0" sz="1100" spc="140" i="1">
                <a:latin typeface="Times New Roman"/>
                <a:cs typeface="Times New Roman"/>
              </a:rPr>
              <a:t>M 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22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4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e	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5" i="1">
                <a:latin typeface="Times New Roman"/>
                <a:cs typeface="Times New Roman"/>
              </a:rPr>
              <a:t>e   </a:t>
            </a: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7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15" i="1">
                <a:latin typeface="Times New Roman"/>
                <a:cs typeface="Times New Roman"/>
              </a:rPr>
              <a:t>e	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3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15" i="1">
                <a:latin typeface="Times New Roman"/>
                <a:cs typeface="Times New Roman"/>
              </a:rPr>
              <a:t>e	</a:t>
            </a:r>
            <a:r>
              <a:rPr dirty="0" sz="1100" spc="-65" i="1">
                <a:latin typeface="Times New Roman"/>
                <a:cs typeface="Times New Roman"/>
              </a:rPr>
              <a:t>q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5" i="1">
                <a:latin typeface="Times New Roman"/>
                <a:cs typeface="Times New Roman"/>
              </a:rPr>
              <a:t>pe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254">
                <a:latin typeface="Latin Modern Math"/>
                <a:cs typeface="Latin Modern Math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q.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392068"/>
            <a:ext cx="1782445" cy="47815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algn="r" marR="327025">
              <a:lnSpc>
                <a:spcPct val="100000"/>
              </a:lnSpc>
              <a:spcBef>
                <a:spcPts val="645"/>
              </a:spcBef>
            </a:pP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15">
                <a:latin typeface="Latin Modern Math"/>
                <a:cs typeface="Latin Modern Math"/>
              </a:rPr>
              <a:t>Exp(</a:t>
            </a:r>
            <a:r>
              <a:rPr dirty="0" sz="1100" spc="15" i="1">
                <a:latin typeface="Times New Roman"/>
                <a:cs typeface="Times New Roman"/>
              </a:rPr>
              <a:t>λ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.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3093" y="1265071"/>
            <a:ext cx="1289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711" y="2100426"/>
            <a:ext cx="1143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4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2435" y="2021775"/>
            <a:ext cx="1250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0" i="1">
                <a:latin typeface="Times New Roman"/>
                <a:cs typeface="Times New Roman"/>
              </a:rPr>
              <a:t>tx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7813" y="1853081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6358" y="1930474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75" i="1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0833" y="2204617"/>
            <a:ext cx="12433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020" algn="l"/>
              </a:tabLst>
            </a:pPr>
            <a:r>
              <a:rPr dirty="0" sz="800" spc="30" i="1">
                <a:latin typeface="Arial"/>
                <a:cs typeface="Arial"/>
              </a:rPr>
              <a:t>R</a:t>
            </a:r>
            <a:r>
              <a:rPr dirty="0" sz="800" spc="30" i="1">
                <a:latin typeface="Arial"/>
                <a:cs typeface="Arial"/>
              </a:rPr>
              <a:t>	</a:t>
            </a: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894" y="2041650"/>
            <a:ext cx="22371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133600" algn="l"/>
              </a:tabLst>
            </a:pPr>
            <a:r>
              <a:rPr dirty="0" sz="1100" spc="140" i="1">
                <a:latin typeface="Times New Roman"/>
                <a:cs typeface="Times New Roman"/>
              </a:rPr>
              <a:t>M 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baseline="75757" sz="1650" spc="292" b="0">
                <a:latin typeface="Tuffy"/>
                <a:cs typeface="Tuffy"/>
              </a:rPr>
              <a:t>∫ </a:t>
            </a:r>
            <a:r>
              <a:rPr dirty="0" sz="1100" spc="15" i="1">
                <a:latin typeface="Times New Roman"/>
                <a:cs typeface="Times New Roman"/>
              </a:rPr>
              <a:t>e   </a:t>
            </a: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10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λ	</a:t>
            </a:r>
            <a:r>
              <a:rPr dirty="0" sz="1100" spc="15" i="1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7830" y="2021775"/>
            <a:ext cx="3549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(</a:t>
            </a:r>
            <a:r>
              <a:rPr dirty="0" sz="800" spc="80" i="1">
                <a:latin typeface="Times New Roman"/>
                <a:cs typeface="Times New Roman"/>
              </a:rPr>
              <a:t>t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145" i="1">
                <a:latin typeface="Times New Roman"/>
                <a:cs typeface="Times New Roman"/>
              </a:rPr>
              <a:t>λ</a:t>
            </a:r>
            <a:r>
              <a:rPr dirty="0" sz="800" spc="-5">
                <a:latin typeface="LM Roman 8"/>
                <a:cs typeface="LM Roman 8"/>
              </a:rPr>
              <a:t>)</a:t>
            </a: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66656" y="2041650"/>
            <a:ext cx="3613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24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4837" y="1925406"/>
            <a:ext cx="325755" cy="40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99"/>
              </a:lnSpc>
              <a:spcBef>
                <a:spcPts val="10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15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λ </a:t>
            </a:r>
            <a:r>
              <a:rPr dirty="0" sz="1100" spc="155" i="1">
                <a:latin typeface="Times New Roman"/>
                <a:cs typeface="Times New Roman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λ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85" i="1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25646" y="2041650"/>
            <a:ext cx="7410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4205" algn="l"/>
              </a:tabLst>
            </a:pP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λ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&gt;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t.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2401759"/>
            <a:ext cx="26314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Under certain technical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conditions,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4990" y="2752571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5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4987" y="2628454"/>
            <a:ext cx="204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75" i="1">
                <a:latin typeface="Times New Roman"/>
                <a:cs typeface="Times New Roman"/>
              </a:rPr>
              <a:t>d</a:t>
            </a:r>
            <a:r>
              <a:rPr dirty="0" sz="800" spc="50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68081" y="2889059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 h="0">
                <a:moveTo>
                  <a:pt x="0" y="0"/>
                </a:moveTo>
                <a:lnTo>
                  <a:pt x="18715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729981" y="2867531"/>
            <a:ext cx="254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60" i="1">
                <a:latin typeface="Times New Roman"/>
                <a:cs typeface="Times New Roman"/>
              </a:rPr>
              <a:t>dt</a:t>
            </a:r>
            <a:r>
              <a:rPr dirty="0" baseline="20833" sz="1200" spc="89" i="1">
                <a:latin typeface="Times New Roman"/>
                <a:cs typeface="Times New Roman"/>
              </a:rPr>
              <a:t>k</a:t>
            </a:r>
            <a:endParaRPr baseline="20833"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91171" y="2772459"/>
            <a:ext cx="1312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78840" algn="l"/>
              </a:tabLst>
            </a:pPr>
            <a:r>
              <a:rPr dirty="0" sz="1100" spc="70">
                <a:latin typeface="Latin Modern Math"/>
                <a:cs typeface="Latin Modern Math"/>
              </a:rPr>
              <a:t>E[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sz="1100" spc="32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70" i="1">
                <a:latin typeface="Times New Roman"/>
                <a:cs typeface="Times New Roman"/>
              </a:rPr>
              <a:t>M</a:t>
            </a:r>
            <a:r>
              <a:rPr dirty="0" baseline="-10416" sz="1200" spc="254" i="1">
                <a:latin typeface="Times New Roman"/>
                <a:cs typeface="Times New Roman"/>
              </a:rPr>
              <a:t>X</a:t>
            </a:r>
            <a:r>
              <a:rPr dirty="0" baseline="-10416" sz="1200" spc="-16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52598" y="2737814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2598" y="2820948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98776" y="2947719"/>
            <a:ext cx="2019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0" i="1">
                <a:latin typeface="Times New Roman"/>
                <a:cs typeface="Times New Roman"/>
              </a:rPr>
              <a:t>t</a:t>
            </a:r>
            <a:r>
              <a:rPr dirty="0" sz="800" spc="-5">
                <a:latin typeface="LM Roman 8"/>
                <a:cs typeface="LM Roman 8"/>
              </a:rPr>
              <a:t>=0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81363" y="2772459"/>
            <a:ext cx="910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185" i="1">
                <a:latin typeface="Times New Roman"/>
                <a:cs typeface="Times New Roman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k</a:t>
            </a:r>
            <a:r>
              <a:rPr dirty="0" sz="1100" spc="5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5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2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294" y="3141458"/>
            <a:ext cx="3180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Thus, you can </a:t>
            </a:r>
            <a:r>
              <a:rPr dirty="0" sz="1100" spc="-10" i="1">
                <a:latin typeface="Times New Roman"/>
                <a:cs typeface="Times New Roman"/>
              </a:rPr>
              <a:t>generate </a:t>
            </a:r>
            <a:r>
              <a:rPr dirty="0" sz="1100" spc="-5">
                <a:latin typeface="Times New Roman"/>
                <a:cs typeface="Times New Roman"/>
              </a:rPr>
              <a:t>the moments of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 the mgf.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76517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Great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Expectations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3261" y="627442"/>
            <a:ext cx="1143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4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3649" y="551445"/>
            <a:ext cx="1498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1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λ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3649" y="653782"/>
            <a:ext cx="2108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45" i="1">
                <a:latin typeface="Times New Roman"/>
                <a:cs typeface="Times New Roman"/>
              </a:rPr>
              <a:t>λ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80" i="1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568679"/>
            <a:ext cx="33826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33980" algn="l"/>
              </a:tabLst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15">
                <a:latin typeface="Latin Modern Math"/>
                <a:cs typeface="Latin Modern Math"/>
              </a:rPr>
              <a:t>Exp(</a:t>
            </a:r>
            <a:r>
              <a:rPr dirty="0" sz="1100" spc="15" i="1">
                <a:latin typeface="Times New Roman"/>
                <a:cs typeface="Times New Roman"/>
              </a:rPr>
              <a:t>λ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 spc="140" i="1">
                <a:latin typeface="Times New Roman"/>
                <a:cs typeface="Times New Roman"/>
              </a:rPr>
              <a:t>M </a:t>
            </a:r>
            <a:r>
              <a:rPr dirty="0" sz="1100" spc="14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155" i="1">
                <a:latin typeface="Times New Roman"/>
                <a:cs typeface="Times New Roman"/>
              </a:rPr>
              <a:t>λ </a:t>
            </a:r>
            <a:r>
              <a:rPr dirty="0" sz="1100" spc="105" i="1">
                <a:latin typeface="Times New Roman"/>
                <a:cs typeface="Times New Roman"/>
              </a:rPr>
              <a:t>&gt;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t</a:t>
            </a:r>
            <a:r>
              <a:rPr dirty="0" sz="1100" spc="40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So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1988" y="1074748"/>
            <a:ext cx="1479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" i="1">
                <a:latin typeface="Times New Roman"/>
                <a:cs typeface="Times New Roman"/>
              </a:rPr>
              <a:t>dt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3717" y="1038490"/>
            <a:ext cx="1143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4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4194" y="945082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4194" y="1028203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371" y="1154987"/>
            <a:ext cx="2019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0" i="1">
                <a:latin typeface="Times New Roman"/>
                <a:cs typeface="Times New Roman"/>
              </a:rPr>
              <a:t>t</a:t>
            </a:r>
            <a:r>
              <a:rPr dirty="0" sz="800" spc="-5">
                <a:latin typeface="LM Roman 8"/>
                <a:cs typeface="LM Roman 8"/>
              </a:rPr>
              <a:t>=0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1440" y="979714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8202" y="885988"/>
            <a:ext cx="2066925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11505">
              <a:lnSpc>
                <a:spcPts val="1030"/>
              </a:lnSpc>
              <a:spcBef>
                <a:spcPts val="90"/>
              </a:spcBef>
              <a:tabLst>
                <a:tab pos="1585595" algn="l"/>
                <a:tab pos="1779270" algn="l"/>
                <a:tab pos="2053589" algn="l"/>
              </a:tabLst>
            </a:pPr>
            <a:r>
              <a:rPr dirty="0" u="sng" sz="11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sz="1100" spc="15" i="1">
                <a:latin typeface="Times New Roman"/>
                <a:cs typeface="Times New Roman"/>
              </a:rPr>
              <a:t>	</a:t>
            </a:r>
            <a:r>
              <a:rPr dirty="0" u="sng" sz="11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100" spc="15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λ	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030"/>
              </a:lnSpc>
              <a:tabLst>
                <a:tab pos="723265" algn="l"/>
              </a:tabLst>
            </a:pP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40" i="1">
                <a:latin typeface="Times New Roman"/>
                <a:cs typeface="Times New Roman"/>
              </a:rPr>
              <a:t>M</a:t>
            </a:r>
            <a:r>
              <a:rPr dirty="0" sz="1100" spc="520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1351" y="1074748"/>
            <a:ext cx="433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λ</a:t>
            </a:r>
            <a:r>
              <a:rPr dirty="0" sz="1100" spc="-14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40" i="1">
                <a:latin typeface="Times New Roman"/>
                <a:cs typeface="Times New Roman"/>
              </a:rPr>
              <a:t>t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9288" y="107205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4573" y="945082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4573" y="1028216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0750" y="1154987"/>
            <a:ext cx="2019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0" i="1">
                <a:latin typeface="Times New Roman"/>
                <a:cs typeface="Times New Roman"/>
              </a:rPr>
              <a:t>t</a:t>
            </a:r>
            <a:r>
              <a:rPr dirty="0" sz="800" spc="-5">
                <a:latin typeface="LM Roman 8"/>
                <a:cs typeface="LM Roman 8"/>
              </a:rPr>
              <a:t>=0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1819" y="979714"/>
            <a:ext cx="467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170">
                <a:latin typeface="Latin Modern Math"/>
                <a:cs typeface="Latin Modern Math"/>
              </a:rPr>
              <a:t> </a:t>
            </a:r>
            <a:r>
              <a:rPr dirty="0" sz="1100" spc="100">
                <a:latin typeface="Latin Modern Math"/>
                <a:cs typeface="Latin Modern Math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/λ.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1363432"/>
            <a:ext cx="462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Furthe</a:t>
            </a:r>
            <a:r>
              <a:rPr dirty="0" sz="1100" spc="-50">
                <a:latin typeface="Times New Roman"/>
                <a:cs typeface="Times New Roman"/>
              </a:rPr>
              <a:t>r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6477" y="172463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8045" y="1744509"/>
            <a:ext cx="5676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0">
                <a:latin typeface="Latin Modern Math"/>
                <a:cs typeface="Latin Modern Math"/>
              </a:rPr>
              <a:t>E[</a:t>
            </a:r>
            <a:r>
              <a:rPr dirty="0" sz="1100" spc="70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64640" y="1861121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 h="0">
                <a:moveTo>
                  <a:pt x="0" y="0"/>
                </a:moveTo>
                <a:lnTo>
                  <a:pt x="18224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426540" y="1527719"/>
            <a:ext cx="252095" cy="50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24765">
              <a:lnSpc>
                <a:spcPct val="142600"/>
              </a:lnSpc>
              <a:spcBef>
                <a:spcPts val="100"/>
              </a:spcBef>
            </a:pPr>
            <a:r>
              <a:rPr dirty="0" baseline="-20202" sz="1650" spc="7" i="1">
                <a:latin typeface="Times New Roman"/>
                <a:cs typeface="Times New Roman"/>
              </a:rPr>
              <a:t>d</a:t>
            </a:r>
            <a:r>
              <a:rPr dirty="0" sz="800" spc="5">
                <a:latin typeface="LM Roman 8"/>
                <a:cs typeface="LM Roman 8"/>
              </a:rPr>
              <a:t>2  </a:t>
            </a:r>
            <a:r>
              <a:rPr dirty="0" sz="1100" spc="50" i="1">
                <a:latin typeface="Times New Roman"/>
                <a:cs typeface="Times New Roman"/>
              </a:rPr>
              <a:t>dt</a:t>
            </a:r>
            <a:r>
              <a:rPr dirty="0" baseline="20833" sz="1200" spc="-7">
                <a:latin typeface="LM Roman 8"/>
                <a:cs typeface="LM Roman 8"/>
              </a:rPr>
              <a:t>2</a:t>
            </a:r>
            <a:endParaRPr baseline="20833" sz="1200">
              <a:latin typeface="LM Roman 8"/>
              <a:cs typeface="LM Roman 8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46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23961" y="1744509"/>
            <a:ext cx="471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70" i="1">
                <a:latin typeface="Times New Roman"/>
                <a:cs typeface="Times New Roman"/>
              </a:rPr>
              <a:t>M</a:t>
            </a:r>
            <a:r>
              <a:rPr dirty="0" baseline="-10416" sz="1200" spc="254" i="1">
                <a:latin typeface="Times New Roman"/>
                <a:cs typeface="Times New Roman"/>
              </a:rPr>
              <a:t>X</a:t>
            </a:r>
            <a:r>
              <a:rPr dirty="0" baseline="-10416" sz="1200" spc="-172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4242" y="1709876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4242" y="1792997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90420" y="1919781"/>
            <a:ext cx="2019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0" i="1">
                <a:latin typeface="Times New Roman"/>
                <a:cs typeface="Times New Roman"/>
              </a:rPr>
              <a:t>t</a:t>
            </a:r>
            <a:r>
              <a:rPr dirty="0" sz="800" spc="-5">
                <a:latin typeface="LM Roman 8"/>
                <a:cs typeface="LM Roman 8"/>
              </a:rPr>
              <a:t>=0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1488" y="1744509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1399" y="1650782"/>
            <a:ext cx="494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0059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1100" spc="-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2</a:t>
            </a:r>
            <a:r>
              <a:rPr dirty="0" u="sng" sz="1100" spc="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λ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11399" y="1839542"/>
            <a:ext cx="433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λ</a:t>
            </a:r>
            <a:r>
              <a:rPr dirty="0" sz="1100" spc="-14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40" i="1">
                <a:latin typeface="Times New Roman"/>
                <a:cs typeface="Times New Roman"/>
              </a:rPr>
              <a:t>t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19336" y="183685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3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94621" y="1709876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94621" y="1792997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40799" y="1919781"/>
            <a:ext cx="2019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0" i="1">
                <a:latin typeface="Times New Roman"/>
                <a:cs typeface="Times New Roman"/>
              </a:rPr>
              <a:t>t</a:t>
            </a:r>
            <a:r>
              <a:rPr dirty="0" sz="800" spc="-5">
                <a:latin typeface="LM Roman 8"/>
                <a:cs typeface="LM Roman 8"/>
              </a:rPr>
              <a:t>=0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65969" y="1724633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61880" y="1744509"/>
            <a:ext cx="5283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30">
                <a:latin typeface="Latin Modern Math"/>
                <a:cs typeface="Latin Modern Math"/>
              </a:rPr>
              <a:t>2</a:t>
            </a:r>
            <a:r>
              <a:rPr dirty="0" sz="1100" spc="130" i="1">
                <a:latin typeface="Times New Roman"/>
                <a:cs typeface="Times New Roman"/>
              </a:rPr>
              <a:t>/λ</a:t>
            </a:r>
            <a:r>
              <a:rPr dirty="0" sz="1100" spc="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294" y="2128226"/>
            <a:ext cx="337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Thus,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21584" y="2389351"/>
            <a:ext cx="471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3060" algn="l"/>
              </a:tabLst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2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96184" y="2538093"/>
            <a:ext cx="5518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78460" algn="l"/>
              </a:tabLst>
            </a:pPr>
            <a:r>
              <a:rPr dirty="0" baseline="-15151" sz="1650" spc="112" i="1">
                <a:latin typeface="Times New Roman"/>
                <a:cs typeface="Times New Roman"/>
              </a:rPr>
              <a:t>λ</a:t>
            </a:r>
            <a:r>
              <a:rPr dirty="0" sz="800" spc="75">
                <a:latin typeface="LM Roman 8"/>
                <a:cs typeface="LM Roman 8"/>
              </a:rPr>
              <a:t>2	</a:t>
            </a:r>
            <a:r>
              <a:rPr dirty="0" baseline="-15151" sz="1650" spc="112" i="1">
                <a:latin typeface="Times New Roman"/>
                <a:cs typeface="Times New Roman"/>
              </a:rPr>
              <a:t>λ</a:t>
            </a:r>
            <a:r>
              <a:rPr dirty="0" sz="800" spc="7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7181" y="2483077"/>
            <a:ext cx="3131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203450" algn="l"/>
                <a:tab pos="2590165" algn="l"/>
              </a:tabLst>
            </a:pP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sz="1100" spc="70">
                <a:latin typeface="Latin Modern Math"/>
                <a:cs typeface="Latin Modern Math"/>
              </a:rPr>
              <a:t>E[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baseline="31250" sz="1200" spc="104">
                <a:latin typeface="LM Roman 8"/>
                <a:cs typeface="LM Roman 8"/>
              </a:rPr>
              <a:t>2</a:t>
            </a:r>
            <a:r>
              <a:rPr dirty="0" sz="1100" spc="70">
                <a:latin typeface="Latin Modern Math"/>
                <a:cs typeface="Latin Modern Math"/>
              </a:rPr>
              <a:t>]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90" i="1">
                <a:latin typeface="DejaVu Sans"/>
                <a:cs typeface="DejaVu Sans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(E[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])</a:t>
            </a:r>
            <a:r>
              <a:rPr dirty="0" baseline="31250" sz="1200" spc="60">
                <a:latin typeface="LM Roman 8"/>
                <a:cs typeface="LM Roman 8"/>
              </a:rPr>
              <a:t>2 </a:t>
            </a:r>
            <a:r>
              <a:rPr dirty="0" baseline="31250" sz="1200" spc="75">
                <a:latin typeface="LM Roman 8"/>
                <a:cs typeface="LM Roman 8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-75" i="1">
                <a:latin typeface="DejaVu Sans"/>
                <a:cs typeface="DejaVu Sans"/>
              </a:rPr>
              <a:t>−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185">
                <a:latin typeface="Latin Modern Math"/>
                <a:cs typeface="Latin Modern Math"/>
              </a:rPr>
              <a:t> </a:t>
            </a:r>
            <a:r>
              <a:rPr dirty="0" sz="1100" spc="90">
                <a:latin typeface="Latin Modern Math"/>
                <a:cs typeface="Latin Modern Math"/>
              </a:rPr>
              <a:t>1</a:t>
            </a:r>
            <a:r>
              <a:rPr dirty="0" sz="1100" spc="90" i="1">
                <a:latin typeface="Times New Roman"/>
                <a:cs typeface="Times New Roman"/>
              </a:rPr>
              <a:t>/λ</a:t>
            </a:r>
            <a:r>
              <a:rPr dirty="0" baseline="31250" sz="1200" spc="135">
                <a:latin typeface="LM Roman 8"/>
                <a:cs typeface="LM Roman 8"/>
              </a:rPr>
              <a:t>2</a:t>
            </a:r>
            <a:r>
              <a:rPr dirty="0" sz="1100" spc="9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36492" y="2483077"/>
            <a:ext cx="1289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7294" y="2823881"/>
            <a:ext cx="382460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imes New Roman"/>
                <a:cs typeface="Times New Roman"/>
              </a:rPr>
              <a:t>Moment </a:t>
            </a:r>
            <a:r>
              <a:rPr dirty="0" sz="1100" spc="-5">
                <a:latin typeface="Times New Roman"/>
                <a:cs typeface="Times New Roman"/>
              </a:rPr>
              <a:t>generating functions </a:t>
            </a:r>
            <a:r>
              <a:rPr dirty="0" sz="1100" spc="-20">
                <a:latin typeface="Times New Roman"/>
                <a:cs typeface="Times New Roman"/>
              </a:rPr>
              <a:t>have </a:t>
            </a:r>
            <a:r>
              <a:rPr dirty="0" sz="1100" spc="-10">
                <a:latin typeface="Times New Roman"/>
                <a:cs typeface="Times New Roman"/>
              </a:rPr>
              <a:t>many </a:t>
            </a:r>
            <a:r>
              <a:rPr dirty="0" sz="1100" spc="-5">
                <a:latin typeface="Times New Roman"/>
                <a:cs typeface="Times New Roman"/>
              </a:rPr>
              <a:t>other important uses, some  of which </a:t>
            </a:r>
            <a:r>
              <a:rPr dirty="0" sz="1100" spc="-10">
                <a:latin typeface="Times New Roman"/>
                <a:cs typeface="Times New Roman"/>
              </a:rPr>
              <a:t>we’ll </a:t>
            </a:r>
            <a:r>
              <a:rPr dirty="0" sz="1100" spc="-5">
                <a:latin typeface="Times New Roman"/>
                <a:cs typeface="Times New Roman"/>
              </a:rPr>
              <a:t>talk about in this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course.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98245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Functions of a Random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46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499553"/>
            <a:ext cx="2132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Functions of </a:t>
            </a: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a Random</a:t>
            </a:r>
            <a:r>
              <a:rPr dirty="0" sz="1100" spc="-65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3333B2"/>
                </a:solidFill>
                <a:latin typeface="Arial"/>
                <a:cs typeface="Arial"/>
              </a:rPr>
              <a:t>Variable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194" y="1202460"/>
            <a:ext cx="3474085" cy="1011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Problem: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20">
                <a:latin typeface="Times New Roman"/>
                <a:cs typeface="Times New Roman"/>
              </a:rPr>
              <a:t>have </a:t>
            </a:r>
            <a:r>
              <a:rPr dirty="0" sz="1100" spc="-5">
                <a:latin typeface="Times New Roman"/>
                <a:cs typeface="Times New Roman"/>
              </a:rPr>
              <a:t>a </a:t>
            </a:r>
            <a:r>
              <a:rPr dirty="0" sz="1100" spc="-55">
                <a:latin typeface="Times New Roman"/>
                <a:cs typeface="Times New Roman"/>
              </a:rPr>
              <a:t>RV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with pmf/pdf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210" i="1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Let</a:t>
            </a:r>
            <a:endParaRPr sz="11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</a:pP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75" i="1">
                <a:latin typeface="Times New Roman"/>
                <a:cs typeface="Times New Roman"/>
              </a:rPr>
              <a:t>h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)</a:t>
            </a:r>
            <a:r>
              <a:rPr dirty="0" sz="1100" spc="75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Find </a:t>
            </a:r>
            <a:r>
              <a:rPr dirty="0" sz="1100" spc="15" i="1">
                <a:latin typeface="Times New Roman"/>
                <a:cs typeface="Times New Roman"/>
              </a:rPr>
              <a:t>g</a:t>
            </a:r>
            <a:r>
              <a:rPr dirty="0" sz="1100" spc="15">
                <a:latin typeface="Latin Modern Math"/>
                <a:cs typeface="Latin Modern Math"/>
              </a:rPr>
              <a:t>(</a:t>
            </a:r>
            <a:r>
              <a:rPr dirty="0" sz="1100" spc="15" i="1">
                <a:latin typeface="Times New Roman"/>
                <a:cs typeface="Times New Roman"/>
              </a:rPr>
              <a:t>y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the pmf/pdf of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19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50800" marR="1069340">
              <a:lnSpc>
                <a:spcPct val="193200"/>
              </a:lnSpc>
            </a:pPr>
            <a:r>
              <a:rPr dirty="0" sz="1100" spc="-10" b="1">
                <a:latin typeface="Arial"/>
                <a:cs typeface="Arial"/>
              </a:rPr>
              <a:t>Examples </a:t>
            </a:r>
            <a:r>
              <a:rPr dirty="0" sz="1100" spc="-10">
                <a:latin typeface="Times New Roman"/>
                <a:cs typeface="Times New Roman"/>
              </a:rPr>
              <a:t>(take my word </a:t>
            </a:r>
            <a:r>
              <a:rPr dirty="0" sz="1100" spc="-5">
                <a:latin typeface="Times New Roman"/>
                <a:cs typeface="Times New Roman"/>
              </a:rPr>
              <a:t>for it for </a:t>
            </a:r>
            <a:r>
              <a:rPr dirty="0" sz="1100" spc="-15">
                <a:latin typeface="Times New Roman"/>
                <a:cs typeface="Times New Roman"/>
              </a:rPr>
              <a:t>now): 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>
                <a:latin typeface="Latin Modern Math"/>
                <a:cs typeface="Latin Modern Math"/>
              </a:rPr>
              <a:t>Nor(0</a:t>
            </a:r>
            <a:r>
              <a:rPr dirty="0" sz="1100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5">
                <a:latin typeface="Times New Roman"/>
                <a:cs typeface="Times New Roman"/>
              </a:rPr>
              <a:t>, then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baseline="27777" sz="1200" spc="232">
                <a:latin typeface="LM Roman 8"/>
                <a:cs typeface="LM Roman 8"/>
              </a:rPr>
              <a:t>2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190" i="1">
                <a:latin typeface="DejaVu Sans"/>
                <a:cs typeface="DejaVu Sans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χ</a:t>
            </a:r>
            <a:r>
              <a:rPr dirty="0" baseline="27777" sz="1200" spc="52">
                <a:latin typeface="LM Roman 8"/>
                <a:cs typeface="LM Roman 8"/>
              </a:rPr>
              <a:t>2</a:t>
            </a:r>
            <a:r>
              <a:rPr dirty="0" sz="1100" spc="35">
                <a:latin typeface="Latin Modern Math"/>
                <a:cs typeface="Latin Modern Math"/>
              </a:rPr>
              <a:t>(1)</a:t>
            </a:r>
            <a:r>
              <a:rPr dirty="0" sz="1100" spc="3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4829" y="232902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0358" y="2431350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45" i="1">
                <a:latin typeface="Times New Roman"/>
                <a:cs typeface="Times New Roman"/>
              </a:rPr>
              <a:t>λ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346247"/>
            <a:ext cx="2871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-55" i="1">
                <a:latin typeface="Times New Roman"/>
                <a:cs typeface="Times New Roman"/>
              </a:rPr>
              <a:t>U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10">
                <a:latin typeface="Latin Modern Math"/>
                <a:cs typeface="Latin Modern Math"/>
              </a:rPr>
              <a:t>Unif(0</a:t>
            </a:r>
            <a:r>
              <a:rPr dirty="0" sz="1100" spc="10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5">
                <a:latin typeface="Times New Roman"/>
                <a:cs typeface="Times New Roman"/>
              </a:rPr>
              <a:t>, then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70" i="1">
                <a:latin typeface="Times New Roman"/>
                <a:cs typeface="Times New Roman"/>
              </a:rPr>
              <a:t>A</a:t>
            </a:r>
            <a:r>
              <a:rPr dirty="0" sz="1100" spc="-70">
                <a:latin typeface="Latin Modern Math"/>
                <a:cs typeface="Latin Modern Math"/>
              </a:rPr>
              <a:t>n(</a:t>
            </a:r>
            <a:r>
              <a:rPr dirty="0" sz="1100" spc="-70" i="1">
                <a:latin typeface="Times New Roman"/>
                <a:cs typeface="Times New Roman"/>
              </a:rPr>
              <a:t>U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260" i="1">
                <a:latin typeface="DejaVu Sans"/>
                <a:cs typeface="DejaVu Sans"/>
              </a:rPr>
              <a:t> </a:t>
            </a:r>
            <a:r>
              <a:rPr dirty="0" sz="1100" spc="15">
                <a:latin typeface="Latin Modern Math"/>
                <a:cs typeface="Latin Modern Math"/>
              </a:rPr>
              <a:t>Exp(</a:t>
            </a:r>
            <a:r>
              <a:rPr dirty="0" sz="1100" spc="15" i="1">
                <a:latin typeface="Times New Roman"/>
                <a:cs typeface="Times New Roman"/>
              </a:rPr>
              <a:t>λ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98245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Functions of a Random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46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685227"/>
            <a:ext cx="39535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Discrete </a:t>
            </a:r>
            <a:r>
              <a:rPr dirty="0" sz="1100" spc="-10" b="1">
                <a:latin typeface="Arial"/>
                <a:cs typeface="Arial"/>
              </a:rPr>
              <a:t>Example: </a:t>
            </a:r>
            <a:r>
              <a:rPr dirty="0" sz="1100" spc="-5">
                <a:latin typeface="Times New Roman"/>
                <a:cs typeface="Times New Roman"/>
              </a:rPr>
              <a:t>Let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denote the number of </a:t>
            </a:r>
            <a:r>
              <a:rPr dirty="0" sz="1100" spc="40" i="1">
                <a:latin typeface="Times New Roman"/>
                <a:cs typeface="Times New Roman"/>
              </a:rPr>
              <a:t>H</a:t>
            </a:r>
            <a:r>
              <a:rPr dirty="0" sz="1100" spc="40">
                <a:latin typeface="Times New Roman"/>
                <a:cs typeface="Times New Roman"/>
              </a:rPr>
              <a:t>’s </a:t>
            </a:r>
            <a:r>
              <a:rPr dirty="0" sz="1100" spc="-5">
                <a:latin typeface="Times New Roman"/>
                <a:cs typeface="Times New Roman"/>
              </a:rPr>
              <a:t>from </a:t>
            </a:r>
            <a:r>
              <a:rPr dirty="0" sz="1100" spc="-10">
                <a:latin typeface="Times New Roman"/>
                <a:cs typeface="Times New Roman"/>
              </a:rPr>
              <a:t>two</a:t>
            </a:r>
            <a:r>
              <a:rPr dirty="0" sz="1100" spc="-1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coin  tosses. </a:t>
            </a:r>
            <a:r>
              <a:rPr dirty="0" sz="1100" spc="-55">
                <a:latin typeface="Times New Roman"/>
                <a:cs typeface="Times New Roman"/>
              </a:rPr>
              <a:t>We </a:t>
            </a:r>
            <a:r>
              <a:rPr dirty="0" sz="1100" spc="-10">
                <a:latin typeface="Times New Roman"/>
                <a:cs typeface="Times New Roman"/>
              </a:rPr>
              <a:t>want </a:t>
            </a:r>
            <a:r>
              <a:rPr dirty="0" sz="1100" spc="-5">
                <a:latin typeface="Times New Roman"/>
                <a:cs typeface="Times New Roman"/>
              </a:rPr>
              <a:t>the pmf for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baseline="27777" sz="1200" spc="232">
                <a:latin typeface="LM Roman 8"/>
                <a:cs typeface="LM Roman 8"/>
              </a:rPr>
              <a:t>3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254" i="1">
                <a:latin typeface="DejaVu Sans"/>
                <a:cs typeface="DejaVu Sans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2036" y="1165072"/>
          <a:ext cx="1784350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560"/>
                <a:gridCol w="328929"/>
                <a:gridCol w="328930"/>
                <a:gridCol w="328930"/>
              </a:tblGrid>
              <a:tr h="2135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i="1">
                          <a:latin typeface="Times New Roman"/>
                          <a:cs typeface="Times New Roman"/>
                        </a:rPr>
                        <a:t>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219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22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100" spc="-16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40">
                          <a:latin typeface="Latin Modern Math"/>
                          <a:cs typeface="Latin Modern Math"/>
                        </a:rPr>
                        <a:t>(</a:t>
                      </a:r>
                      <a:r>
                        <a:rPr dirty="0" sz="1100" spc="4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100" spc="40">
                          <a:latin typeface="Latin Modern Math"/>
                          <a:cs typeface="Latin Modern Math"/>
                        </a:rPr>
                        <a:t>)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2065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1/4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1/2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1/4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1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45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100" spc="-10">
                          <a:latin typeface="Latin Modern Math"/>
                          <a:cs typeface="Latin Modern Math"/>
                        </a:rPr>
                        <a:t>= </a:t>
                      </a:r>
                      <a:r>
                        <a:rPr dirty="0" sz="1100" spc="6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27777" sz="1200" spc="97">
                          <a:latin typeface="LM Roman 8"/>
                          <a:cs typeface="LM Roman 8"/>
                        </a:rPr>
                        <a:t>3 </a:t>
                      </a:r>
                      <a:r>
                        <a:rPr dirty="0" sz="1100" spc="-75" i="1">
                          <a:latin typeface="DejaVu Sans"/>
                          <a:cs typeface="DejaVu Sans"/>
                        </a:rPr>
                        <a:t>−</a:t>
                      </a:r>
                      <a:r>
                        <a:rPr dirty="0" sz="1100" spc="-265" i="1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100" spc="130" i="1">
                          <a:latin typeface="Times New Roman"/>
                          <a:cs typeface="Times New Roman"/>
                        </a:rPr>
                        <a:t>x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7294" y="1894597"/>
            <a:ext cx="366712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implies that </a:t>
            </a:r>
            <a:r>
              <a:rPr dirty="0" sz="1100" spc="-5" i="1">
                <a:latin typeface="Times New Roman"/>
                <a:cs typeface="Times New Roman"/>
              </a:rPr>
              <a:t>g</a:t>
            </a:r>
            <a:r>
              <a:rPr dirty="0" sz="1100" spc="-5">
                <a:latin typeface="Latin Modern Math"/>
                <a:cs typeface="Latin Modern Math"/>
              </a:rPr>
              <a:t>(0)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sz="1100" spc="27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sz="1100" spc="10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or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75">
                <a:latin typeface="Latin Modern Math"/>
                <a:cs typeface="Latin Modern Math"/>
              </a:rPr>
              <a:t>3</a:t>
            </a:r>
            <a:r>
              <a:rPr dirty="0" sz="1100" spc="75" i="1">
                <a:latin typeface="Times New Roman"/>
                <a:cs typeface="Times New Roman"/>
              </a:rPr>
              <a:t>/</a:t>
            </a:r>
            <a:r>
              <a:rPr dirty="0" sz="1100" spc="75">
                <a:latin typeface="Latin Modern Math"/>
                <a:cs typeface="Latin Modern Math"/>
              </a:rPr>
              <a:t>4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 i="1">
                <a:latin typeface="Times New Roman"/>
                <a:cs typeface="Times New Roman"/>
              </a:rPr>
              <a:t>g</a:t>
            </a:r>
            <a:r>
              <a:rPr dirty="0" sz="1100" spc="-5">
                <a:latin typeface="Latin Modern Math"/>
                <a:cs typeface="Latin Modern Math"/>
              </a:rPr>
              <a:t>(6)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6)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55">
                <a:latin typeface="Latin Modern Math"/>
                <a:cs typeface="Latin Modern Math"/>
              </a:rPr>
              <a:t>1</a:t>
            </a:r>
            <a:r>
              <a:rPr dirty="0" sz="1100" spc="55" i="1">
                <a:latin typeface="Times New Roman"/>
                <a:cs typeface="Times New Roman"/>
              </a:rPr>
              <a:t>/</a:t>
            </a:r>
            <a:r>
              <a:rPr dirty="0" sz="1100" spc="55">
                <a:latin typeface="Latin Modern Math"/>
                <a:cs typeface="Latin Modern Math"/>
              </a:rPr>
              <a:t>4</a:t>
            </a:r>
            <a:r>
              <a:rPr dirty="0" sz="1100" spc="55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In other</a:t>
            </a:r>
            <a:r>
              <a:rPr dirty="0" sz="1100" spc="-18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words,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859" y="2502876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 i="1">
                <a:latin typeface="Times New Roman"/>
                <a:cs typeface="Times New Roman"/>
              </a:rPr>
              <a:t>g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15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9257" y="2265958"/>
            <a:ext cx="13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60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123" y="2354857"/>
            <a:ext cx="806450" cy="455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299"/>
              </a:lnSpc>
              <a:spcBef>
                <a:spcPts val="100"/>
              </a:spcBef>
            </a:pPr>
            <a:r>
              <a:rPr dirty="0" sz="1100" spc="75">
                <a:latin typeface="Latin Modern Math"/>
                <a:cs typeface="Latin Modern Math"/>
              </a:rPr>
              <a:t>3</a:t>
            </a:r>
            <a:r>
              <a:rPr dirty="0" sz="1100" spc="75" i="1">
                <a:latin typeface="Times New Roman"/>
                <a:cs typeface="Times New Roman"/>
              </a:rPr>
              <a:t>/</a:t>
            </a:r>
            <a:r>
              <a:rPr dirty="0" sz="1100" spc="75">
                <a:latin typeface="Latin Modern Math"/>
                <a:cs typeface="Latin Modern Math"/>
              </a:rPr>
              <a:t>4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45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0  </a:t>
            </a:r>
            <a:r>
              <a:rPr dirty="0" sz="1100" spc="75">
                <a:latin typeface="Latin Modern Math"/>
                <a:cs typeface="Latin Modern Math"/>
              </a:rPr>
              <a:t>1</a:t>
            </a:r>
            <a:r>
              <a:rPr dirty="0" sz="1100" spc="75" i="1">
                <a:latin typeface="Times New Roman"/>
                <a:cs typeface="Times New Roman"/>
              </a:rPr>
              <a:t>/</a:t>
            </a:r>
            <a:r>
              <a:rPr dirty="0" sz="1100" spc="75">
                <a:latin typeface="Latin Modern Math"/>
                <a:cs typeface="Latin Modern Math"/>
              </a:rPr>
              <a:t>4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45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6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6189" y="2502876"/>
            <a:ext cx="306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9230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25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98245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Functions of a Random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87395" y="1957705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 h="0">
                <a:moveTo>
                  <a:pt x="0" y="0"/>
                </a:moveTo>
                <a:lnTo>
                  <a:pt x="7289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1094" y="675016"/>
            <a:ext cx="3366770" cy="1419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Continuous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Example: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pdf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 i="1">
                <a:latin typeface="DejaVu Sans"/>
                <a:cs typeface="DejaVu Sans"/>
              </a:rPr>
              <a:t>|</a:t>
            </a:r>
            <a:r>
              <a:rPr dirty="0" sz="1100" spc="-5" i="1">
                <a:latin typeface="Times New Roman"/>
                <a:cs typeface="Times New Roman"/>
              </a:rPr>
              <a:t>x</a:t>
            </a:r>
            <a:r>
              <a:rPr dirty="0" sz="1100" spc="-5" i="1">
                <a:latin typeface="DejaVu Sans"/>
                <a:cs typeface="DejaVu Sans"/>
              </a:rPr>
              <a:t>|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dirty="0" sz="1100" spc="-40" i="1">
                <a:latin typeface="DejaVu Sans"/>
                <a:cs typeface="DejaVu Sans"/>
              </a:rPr>
              <a:t>−</a:t>
            </a:r>
            <a:r>
              <a:rPr dirty="0" sz="1100" spc="-40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. Find the pdf of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45">
                <a:latin typeface="Latin Modern Math"/>
                <a:cs typeface="Latin Modern Math"/>
              </a:rPr>
              <a:t> </a:t>
            </a:r>
            <a:r>
              <a:rPr dirty="0" sz="1100" spc="120" i="1">
                <a:latin typeface="Times New Roman"/>
                <a:cs typeface="Times New Roman"/>
              </a:rPr>
              <a:t>X</a:t>
            </a:r>
            <a:r>
              <a:rPr dirty="0" baseline="27777" sz="1200" spc="179">
                <a:latin typeface="LM Roman 8"/>
                <a:cs typeface="LM Roman 8"/>
              </a:rPr>
              <a:t>2</a:t>
            </a:r>
            <a:r>
              <a:rPr dirty="0" sz="1100" spc="12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230"/>
              </a:spcBef>
            </a:pPr>
            <a:r>
              <a:rPr dirty="0" sz="1100" spc="-5">
                <a:latin typeface="Times New Roman"/>
                <a:cs typeface="Times New Roman"/>
              </a:rPr>
              <a:t>First of all, the cdf of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29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algn="ctr" marR="528955">
              <a:lnSpc>
                <a:spcPct val="100000"/>
              </a:lnSpc>
              <a:spcBef>
                <a:spcPts val="1130"/>
              </a:spcBef>
            </a:pP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y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105" i="1">
                <a:latin typeface="DejaVu Sans"/>
                <a:cs typeface="DejaVu Sans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marL="121285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100">
                <a:latin typeface="Latin Modern Math"/>
                <a:cs typeface="Latin Modern Math"/>
              </a:rPr>
              <a:t>(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31250" sz="1200" spc="150">
                <a:latin typeface="LM Roman 8"/>
                <a:cs typeface="LM Roman 8"/>
              </a:rPr>
              <a:t>2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≤</a:t>
            </a:r>
            <a:r>
              <a:rPr dirty="0" sz="1100" spc="35" i="1">
                <a:latin typeface="DejaVu Sans"/>
                <a:cs typeface="DejaVu Sans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marL="121285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DejaVu Sans"/>
                <a:cs typeface="DejaVu Sans"/>
              </a:rPr>
              <a:t>−</a:t>
            </a:r>
            <a:r>
              <a:rPr dirty="0" baseline="37878" sz="1650" spc="60" i="1">
                <a:latin typeface="DejaVu Sans"/>
                <a:cs typeface="DejaVu Sans"/>
              </a:rPr>
              <a:t>√</a:t>
            </a:r>
            <a:r>
              <a:rPr dirty="0" sz="1100" spc="40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" i="1">
                <a:latin typeface="DejaVu Sans"/>
                <a:cs typeface="DejaVu Sans"/>
              </a:rPr>
              <a:t> </a:t>
            </a:r>
            <a:r>
              <a:rPr dirty="0" baseline="37878" sz="1650" spc="135" i="1">
                <a:latin typeface="DejaVu Sans"/>
                <a:cs typeface="DejaVu Sans"/>
              </a:rPr>
              <a:t>√</a:t>
            </a:r>
            <a:r>
              <a:rPr dirty="0" sz="1100" spc="90" i="1">
                <a:latin typeface="Times New Roman"/>
                <a:cs typeface="Times New Roman"/>
              </a:rPr>
              <a:t>y</a:t>
            </a:r>
            <a:r>
              <a:rPr dirty="0" sz="1100" spc="9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5952" y="2025026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4509" y="2039288"/>
            <a:ext cx="1155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65" i="1">
                <a:latin typeface="Arial"/>
                <a:cs typeface="Arial"/>
              </a:rPr>
              <a:t>√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46833" y="215092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6794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34133" y="2102407"/>
            <a:ext cx="787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68906" y="242506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6794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82927" y="2376549"/>
            <a:ext cx="2520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395" i="1">
                <a:latin typeface="Arial"/>
                <a:cs typeface="Arial"/>
              </a:rPr>
              <a:t> </a:t>
            </a:r>
            <a:r>
              <a:rPr dirty="0" sz="800" spc="6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46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71675" y="2213596"/>
            <a:ext cx="1299845" cy="2470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055"/>
              </a:lnSpc>
              <a:spcBef>
                <a:spcPts val="90"/>
              </a:spcBef>
              <a:tabLst>
                <a:tab pos="58293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-5" i="1">
                <a:latin typeface="DejaVu Sans"/>
                <a:cs typeface="DejaVu Sans"/>
              </a:rPr>
              <a:t>|</a:t>
            </a:r>
            <a:r>
              <a:rPr dirty="0" sz="1100" spc="-5" i="1">
                <a:latin typeface="Times New Roman"/>
                <a:cs typeface="Times New Roman"/>
              </a:rPr>
              <a:t>x</a:t>
            </a:r>
            <a:r>
              <a:rPr dirty="0" sz="1100" spc="-5" i="1">
                <a:latin typeface="DejaVu Sans"/>
                <a:cs typeface="DejaVu Sans"/>
              </a:rPr>
              <a:t>| </a:t>
            </a:r>
            <a:r>
              <a:rPr dirty="0" sz="1100" spc="75" i="1">
                <a:latin typeface="Times New Roman"/>
                <a:cs typeface="Times New Roman"/>
              </a:rPr>
              <a:t>dx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90">
                <a:latin typeface="Latin Modern Math"/>
                <a:cs typeface="Latin Modern Math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y,</a:t>
            </a:r>
            <a:endParaRPr sz="1100">
              <a:latin typeface="Times New Roman"/>
              <a:cs typeface="Times New Roman"/>
            </a:endParaRPr>
          </a:p>
          <a:p>
            <a:pPr marL="407034">
              <a:lnSpc>
                <a:spcPts val="695"/>
              </a:lnSpc>
            </a:pPr>
            <a:r>
              <a:rPr dirty="0" sz="800" spc="265" i="1">
                <a:latin typeface="Arial"/>
                <a:cs typeface="Arial"/>
              </a:rPr>
              <a:t>√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7652" y="2213596"/>
            <a:ext cx="645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0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45" i="1">
                <a:latin typeface="Times New Roman"/>
                <a:cs typeface="Times New Roman"/>
              </a:rPr>
              <a:t>y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-180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894" y="2631108"/>
            <a:ext cx="380047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Thus, the pdf of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20" i="1">
                <a:latin typeface="Times New Roman"/>
                <a:cs typeface="Times New Roman"/>
              </a:rPr>
              <a:t>g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45" i="1">
                <a:latin typeface="Times New Roman"/>
                <a:cs typeface="Times New Roman"/>
              </a:rPr>
              <a:t>G</a:t>
            </a:r>
            <a:r>
              <a:rPr dirty="0" baseline="27777" sz="1200" spc="67" i="1">
                <a:latin typeface="Arial"/>
                <a:cs typeface="Arial"/>
              </a:rPr>
              <a:t>j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-2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 1</a:t>
            </a:r>
            <a:r>
              <a:rPr dirty="0" sz="1100" spc="-1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0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45" i="1">
                <a:latin typeface="Times New Roman"/>
                <a:cs typeface="Times New Roman"/>
              </a:rPr>
              <a:t>y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, indicating that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  <a:tabLst>
                <a:tab pos="1130300" algn="l"/>
              </a:tabLst>
            </a:pPr>
            <a:r>
              <a:rPr dirty="0" sz="1100" spc="20" i="1">
                <a:latin typeface="Times New Roman"/>
                <a:cs typeface="Times New Roman"/>
              </a:rPr>
              <a:t>Y 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90" i="1">
                <a:latin typeface="DejaVu Sans"/>
                <a:cs typeface="DejaVu Sans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Unif(0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5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6494" y="452601"/>
            <a:ext cx="2694940" cy="1827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Example </a:t>
            </a:r>
            <a:r>
              <a:rPr dirty="0" sz="1100" spc="-10">
                <a:latin typeface="Times New Roman"/>
                <a:cs typeface="Times New Roman"/>
              </a:rPr>
              <a:t>Some well-known </a:t>
            </a:r>
            <a:r>
              <a:rPr dirty="0" sz="1100" spc="-15">
                <a:latin typeface="Times New Roman"/>
                <a:cs typeface="Times New Roman"/>
              </a:rPr>
              <a:t>derivatives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 algn="ctr" marL="1320165">
              <a:lnSpc>
                <a:spcPct val="100000"/>
              </a:lnSpc>
              <a:spcBef>
                <a:spcPts val="1100"/>
              </a:spcBef>
            </a:pPr>
            <a:r>
              <a:rPr dirty="0" sz="1100" spc="65">
                <a:latin typeface="Latin Modern Math"/>
                <a:cs typeface="Latin Modern Math"/>
              </a:rPr>
              <a:t>[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31250" sz="1200" spc="97" i="1">
                <a:latin typeface="Times New Roman"/>
                <a:cs typeface="Times New Roman"/>
              </a:rPr>
              <a:t>k</a:t>
            </a:r>
            <a:r>
              <a:rPr dirty="0" sz="1100" spc="65">
                <a:latin typeface="Latin Modern Math"/>
                <a:cs typeface="Latin Modern Math"/>
              </a:rPr>
              <a:t>]</a:t>
            </a:r>
            <a:r>
              <a:rPr dirty="0" baseline="31250" sz="1200" spc="97" i="1">
                <a:latin typeface="Arial"/>
                <a:cs typeface="Arial"/>
              </a:rPr>
              <a:t>j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90">
                <a:latin typeface="Latin Modern Math"/>
                <a:cs typeface="Latin Modern Math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kx</a:t>
            </a:r>
            <a:r>
              <a:rPr dirty="0" baseline="31250" sz="1200" spc="150" i="1">
                <a:latin typeface="Times New Roman"/>
                <a:cs typeface="Times New Roman"/>
              </a:rPr>
              <a:t>k</a:t>
            </a:r>
            <a:r>
              <a:rPr dirty="0" baseline="31250" sz="1200" spc="150" i="1">
                <a:latin typeface="Arial"/>
                <a:cs typeface="Arial"/>
              </a:rPr>
              <a:t>−</a:t>
            </a:r>
            <a:r>
              <a:rPr dirty="0" baseline="31250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L="1320165">
              <a:lnSpc>
                <a:spcPct val="100000"/>
              </a:lnSpc>
              <a:spcBef>
                <a:spcPts val="844"/>
              </a:spcBef>
            </a:pPr>
            <a:r>
              <a:rPr dirty="0" sz="1100" spc="45">
                <a:latin typeface="Latin Modern Math"/>
                <a:cs typeface="Latin Modern Math"/>
              </a:rPr>
              <a:t>[</a:t>
            </a:r>
            <a:r>
              <a:rPr dirty="0" sz="1100" spc="45" i="1">
                <a:latin typeface="Times New Roman"/>
                <a:cs typeface="Times New Roman"/>
              </a:rPr>
              <a:t>e</a:t>
            </a:r>
            <a:r>
              <a:rPr dirty="0" baseline="31250" sz="1200" spc="67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Latin Modern Math"/>
                <a:cs typeface="Latin Modern Math"/>
              </a:rPr>
              <a:t>]</a:t>
            </a:r>
            <a:r>
              <a:rPr dirty="0" baseline="31250" sz="1200" spc="67" i="1">
                <a:latin typeface="Arial"/>
                <a:cs typeface="Arial"/>
              </a:rPr>
              <a:t>j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60">
                <a:latin typeface="Latin Modern Math"/>
                <a:cs typeface="Latin Modern Math"/>
              </a:rPr>
              <a:t> </a:t>
            </a:r>
            <a:r>
              <a:rPr dirty="0" sz="1100" spc="70" i="1">
                <a:latin typeface="Times New Roman"/>
                <a:cs typeface="Times New Roman"/>
              </a:rPr>
              <a:t>e</a:t>
            </a:r>
            <a:r>
              <a:rPr dirty="0" baseline="31250" sz="1200" spc="104" i="1">
                <a:latin typeface="Times New Roman"/>
                <a:cs typeface="Times New Roman"/>
              </a:rPr>
              <a:t>x</a:t>
            </a:r>
            <a:r>
              <a:rPr dirty="0" sz="1100" spc="70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320165">
              <a:lnSpc>
                <a:spcPct val="100000"/>
              </a:lnSpc>
            </a:pPr>
            <a:r>
              <a:rPr dirty="0" sz="1100" spc="15">
                <a:latin typeface="Latin Modern Math"/>
                <a:cs typeface="Latin Modern Math"/>
              </a:rPr>
              <a:t>[sin(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r>
              <a:rPr dirty="0" sz="1100" spc="15">
                <a:latin typeface="Latin Modern Math"/>
                <a:cs typeface="Latin Modern Math"/>
              </a:rPr>
              <a:t>)]</a:t>
            </a:r>
            <a:r>
              <a:rPr dirty="0" baseline="31250" sz="1200" spc="22" i="1">
                <a:latin typeface="Arial"/>
                <a:cs typeface="Arial"/>
              </a:rPr>
              <a:t>j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135">
                <a:latin typeface="Latin Modern Math"/>
                <a:cs typeface="Latin Modern Math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cos(</a:t>
            </a:r>
            <a:r>
              <a:rPr dirty="0" sz="1100" spc="20" i="1">
                <a:latin typeface="Times New Roman"/>
                <a:cs typeface="Times New Roman"/>
              </a:rPr>
              <a:t>x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320165">
              <a:lnSpc>
                <a:spcPct val="100000"/>
              </a:lnSpc>
            </a:pPr>
            <a:r>
              <a:rPr dirty="0" sz="1100" spc="15">
                <a:latin typeface="Latin Modern Math"/>
                <a:cs typeface="Latin Modern Math"/>
              </a:rPr>
              <a:t>[cos(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r>
              <a:rPr dirty="0" sz="1100" spc="15">
                <a:latin typeface="Latin Modern Math"/>
                <a:cs typeface="Latin Modern Math"/>
              </a:rPr>
              <a:t>)]</a:t>
            </a:r>
            <a:r>
              <a:rPr dirty="0" baseline="31250" sz="1200" spc="22" i="1">
                <a:latin typeface="Arial"/>
                <a:cs typeface="Arial"/>
              </a:rPr>
              <a:t>j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50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15">
                <a:latin typeface="Latin Modern Math"/>
                <a:cs typeface="Latin Modern Math"/>
              </a:rPr>
              <a:t>sin(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3060" y="2653093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 h="0">
                <a:moveTo>
                  <a:pt x="0" y="0"/>
                </a:moveTo>
                <a:lnTo>
                  <a:pt x="791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80360" y="2631527"/>
            <a:ext cx="104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1289" y="2536493"/>
            <a:ext cx="9328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[</a:t>
            </a:r>
            <a:r>
              <a:rPr dirty="0" sz="1100" spc="-10" i="1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Latin Modern Math"/>
                <a:cs typeface="Latin Modern Math"/>
              </a:rPr>
              <a:t>n(</a:t>
            </a:r>
            <a:r>
              <a:rPr dirty="0" sz="1100" spc="-10" i="1">
                <a:latin typeface="Times New Roman"/>
                <a:cs typeface="Times New Roman"/>
              </a:rPr>
              <a:t>x</a:t>
            </a:r>
            <a:r>
              <a:rPr dirty="0" sz="1100" spc="-10">
                <a:latin typeface="Latin Modern Math"/>
                <a:cs typeface="Latin Modern Math"/>
              </a:rPr>
              <a:t>)]</a:t>
            </a:r>
            <a:r>
              <a:rPr dirty="0" baseline="31250" sz="1200" spc="-15" i="1">
                <a:latin typeface="Arial"/>
                <a:cs typeface="Arial"/>
              </a:rPr>
              <a:t>j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baseline="37878" sz="1650" spc="-7">
                <a:latin typeface="Latin Modern Math"/>
                <a:cs typeface="Latin Modern Math"/>
              </a:rPr>
              <a:t>1</a:t>
            </a:r>
            <a:r>
              <a:rPr dirty="0" baseline="37878" sz="1650" spc="-300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8333" y="2984549"/>
            <a:ext cx="945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0">
                <a:latin typeface="Latin Modern Math"/>
                <a:cs typeface="Latin Modern Math"/>
              </a:rPr>
              <a:t>[arctan(</a:t>
            </a:r>
            <a:r>
              <a:rPr dirty="0" sz="1100" spc="10" i="1">
                <a:latin typeface="Times New Roman"/>
                <a:cs typeface="Times New Roman"/>
              </a:rPr>
              <a:t>x</a:t>
            </a:r>
            <a:r>
              <a:rPr dirty="0" sz="1100" spc="10">
                <a:latin typeface="Latin Modern Math"/>
                <a:cs typeface="Latin Modern Math"/>
              </a:rPr>
              <a:t>)]</a:t>
            </a:r>
            <a:r>
              <a:rPr dirty="0" baseline="31250" sz="1200" spc="15" i="1">
                <a:latin typeface="Arial"/>
                <a:cs typeface="Arial"/>
              </a:rPr>
              <a:t>j</a:t>
            </a:r>
            <a:r>
              <a:rPr dirty="0" baseline="31250" sz="1200" spc="209" i="1">
                <a:latin typeface="Arial"/>
                <a:cs typeface="Arial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9555" y="2890823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47950" y="3101162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78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09850" y="3079583"/>
            <a:ext cx="44830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30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20833" sz="1200" spc="97">
                <a:latin typeface="LM Roman 8"/>
                <a:cs typeface="LM Roman 8"/>
              </a:rPr>
              <a:t>2</a:t>
            </a:r>
            <a:endParaRPr baseline="20833" sz="1200">
              <a:latin typeface="LM Roman 8"/>
              <a:cs typeface="LM Roman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8731" y="3344092"/>
            <a:ext cx="2660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</a:t>
            </a:fld>
            <a:r>
              <a:rPr dirty="0" sz="600" spc="-10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8315" y="2984549"/>
            <a:ext cx="306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9230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25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98245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Functions of a Random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1929" y="3344092"/>
            <a:ext cx="283210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50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494" y="714335"/>
            <a:ext cx="3962400" cy="22263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3500" marR="37465">
              <a:lnSpc>
                <a:spcPct val="102600"/>
              </a:lnSpc>
              <a:spcBef>
                <a:spcPts val="55"/>
              </a:spcBef>
            </a:pPr>
            <a:r>
              <a:rPr dirty="0" sz="1100" spc="-15" b="1">
                <a:latin typeface="Arial"/>
                <a:cs typeface="Arial"/>
              </a:rPr>
              <a:t>Inverse </a:t>
            </a:r>
            <a:r>
              <a:rPr dirty="0" sz="1100" spc="-20" b="1">
                <a:latin typeface="Arial"/>
                <a:cs typeface="Arial"/>
              </a:rPr>
              <a:t>Transform </a:t>
            </a:r>
            <a:r>
              <a:rPr dirty="0" sz="1100" spc="-10" b="1">
                <a:latin typeface="Arial"/>
                <a:cs typeface="Arial"/>
              </a:rPr>
              <a:t>Theorem: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is a continuous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random  </a:t>
            </a:r>
            <a:r>
              <a:rPr dirty="0" sz="1100" spc="-10">
                <a:latin typeface="Times New Roman"/>
                <a:cs typeface="Times New Roman"/>
              </a:rPr>
              <a:t>variable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having</a:t>
            </a:r>
            <a:r>
              <a:rPr dirty="0" sz="1100" spc="-5">
                <a:latin typeface="Times New Roman"/>
                <a:cs typeface="Times New Roman"/>
              </a:rPr>
              <a:t> cdf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amazingly,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Latin Modern Math"/>
                <a:cs typeface="Latin Modern Math"/>
              </a:rPr>
              <a:t>(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sz="1100" spc="100">
                <a:latin typeface="Latin Modern Math"/>
                <a:cs typeface="Latin Modern Math"/>
              </a:rPr>
              <a:t>)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Unif(0</a:t>
            </a:r>
            <a:r>
              <a:rPr dirty="0" sz="1100" spc="-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dirty="0" sz="1100" spc="-10" b="1">
                <a:latin typeface="Arial"/>
                <a:cs typeface="Arial"/>
              </a:rPr>
              <a:t>Proof: </a:t>
            </a:r>
            <a:r>
              <a:rPr dirty="0" sz="1100" spc="-5">
                <a:latin typeface="Times New Roman"/>
                <a:cs typeface="Times New Roman"/>
              </a:rPr>
              <a:t>Let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)</a:t>
            </a:r>
            <a:r>
              <a:rPr dirty="0" sz="1100" spc="75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Then the cdf of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023619">
              <a:lnSpc>
                <a:spcPct val="100000"/>
              </a:lnSpc>
              <a:spcBef>
                <a:spcPts val="1130"/>
              </a:spcBef>
            </a:pP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10">
                <a:latin typeface="Latin Modern Math"/>
                <a:cs typeface="Latin Modern Math"/>
              </a:rPr>
              <a:t>(</a:t>
            </a:r>
            <a:r>
              <a:rPr dirty="0" sz="1100" spc="10" i="1">
                <a:latin typeface="Times New Roman"/>
                <a:cs typeface="Times New Roman"/>
              </a:rPr>
              <a:t>F </a:t>
            </a:r>
            <a:r>
              <a:rPr dirty="0" sz="1100" spc="100">
                <a:latin typeface="Latin Modern Math"/>
                <a:cs typeface="Latin Modern Math"/>
              </a:rPr>
              <a:t>(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sz="1100" spc="100">
                <a:latin typeface="Latin Modern Math"/>
                <a:cs typeface="Latin Modern Math"/>
              </a:rPr>
              <a:t>)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180" i="1">
                <a:latin typeface="DejaVu Sans"/>
                <a:cs typeface="DejaVu Sans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marL="173482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75" i="1">
                <a:latin typeface="DejaVu Sans"/>
                <a:cs typeface="DejaVu Sans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F</a:t>
            </a:r>
            <a:r>
              <a:rPr dirty="0" baseline="31250" sz="1200" spc="97" i="1">
                <a:latin typeface="Arial"/>
                <a:cs typeface="Arial"/>
              </a:rPr>
              <a:t>−</a:t>
            </a:r>
            <a:r>
              <a:rPr dirty="0" baseline="31250" sz="1200" spc="97">
                <a:latin typeface="LM Roman 8"/>
                <a:cs typeface="LM Roman 8"/>
              </a:rPr>
              <a:t>1</a:t>
            </a:r>
            <a:r>
              <a:rPr dirty="0" sz="1100" spc="65">
                <a:latin typeface="Latin Modern Math"/>
                <a:cs typeface="Latin Modern Math"/>
              </a:rPr>
              <a:t>(</a:t>
            </a:r>
            <a:r>
              <a:rPr dirty="0" sz="1100" spc="65" i="1">
                <a:latin typeface="Times New Roman"/>
                <a:cs typeface="Times New Roman"/>
              </a:rPr>
              <a:t>y</a:t>
            </a:r>
            <a:r>
              <a:rPr dirty="0" sz="1100" spc="65">
                <a:latin typeface="Latin Modern Math"/>
                <a:cs typeface="Latin Modern Math"/>
              </a:rPr>
              <a:t>))</a:t>
            </a:r>
            <a:endParaRPr sz="1100">
              <a:latin typeface="Latin Modern Math"/>
              <a:cs typeface="Latin Modern Math"/>
            </a:endParaRPr>
          </a:p>
          <a:p>
            <a:pPr marL="173482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60">
                <a:latin typeface="Latin Modern Math"/>
                <a:cs typeface="Latin Modern Math"/>
              </a:rPr>
              <a:t>(</a:t>
            </a:r>
            <a:r>
              <a:rPr dirty="0" sz="1100" spc="60" i="1">
                <a:latin typeface="Times New Roman"/>
                <a:cs typeface="Times New Roman"/>
              </a:rPr>
              <a:t>F</a:t>
            </a:r>
            <a:r>
              <a:rPr dirty="0" baseline="31250" sz="1200" spc="89" i="1">
                <a:latin typeface="Arial"/>
                <a:cs typeface="Arial"/>
              </a:rPr>
              <a:t>−</a:t>
            </a:r>
            <a:r>
              <a:rPr dirty="0" baseline="31250" sz="1200" spc="89">
                <a:latin typeface="LM Roman 8"/>
                <a:cs typeface="LM Roman 8"/>
              </a:rPr>
              <a:t>1</a:t>
            </a:r>
            <a:r>
              <a:rPr dirty="0" sz="1100" spc="60">
                <a:latin typeface="Latin Modern Math"/>
                <a:cs typeface="Latin Modern Math"/>
              </a:rPr>
              <a:t>(</a:t>
            </a:r>
            <a:r>
              <a:rPr dirty="0" sz="1100" spc="60" i="1">
                <a:latin typeface="Times New Roman"/>
                <a:cs typeface="Times New Roman"/>
              </a:rPr>
              <a:t>y</a:t>
            </a:r>
            <a:r>
              <a:rPr dirty="0" sz="1100" spc="60">
                <a:latin typeface="Latin Modern Math"/>
                <a:cs typeface="Latin Modern Math"/>
              </a:rPr>
              <a:t>))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180">
                <a:latin typeface="Latin Modern Math"/>
                <a:cs typeface="Latin Modern Math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y,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130"/>
              </a:spcBef>
              <a:tabLst>
                <a:tab pos="2068195" algn="l"/>
              </a:tabLst>
            </a:pPr>
            <a:r>
              <a:rPr dirty="0" sz="1100" spc="-5">
                <a:latin typeface="Times New Roman"/>
                <a:cs typeface="Times New Roman"/>
              </a:rPr>
              <a:t>which is the cdf 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Unif(0,1).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>
              <a:lnSpc>
                <a:spcPct val="100000"/>
              </a:lnSpc>
            </a:pPr>
            <a:endParaRPr sz="950">
              <a:latin typeface="Cantarell"/>
              <a:cs typeface="Cantarell"/>
            </a:endParaRPr>
          </a:p>
          <a:p>
            <a:pPr marL="63500" marR="43180">
              <a:lnSpc>
                <a:spcPct val="102600"/>
              </a:lnSpc>
            </a:pPr>
            <a:r>
              <a:rPr dirty="0" sz="1100" spc="-5">
                <a:latin typeface="Times New Roman"/>
                <a:cs typeface="Times New Roman"/>
              </a:rPr>
              <a:t>This result is of fundamental importance when it comes to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generating  random </a:t>
            </a:r>
            <a:r>
              <a:rPr dirty="0" sz="1100" spc="-10">
                <a:latin typeface="Times New Roman"/>
                <a:cs typeface="Times New Roman"/>
              </a:rPr>
              <a:t>variates </a:t>
            </a:r>
            <a:r>
              <a:rPr dirty="0" sz="1100" spc="-5">
                <a:latin typeface="Times New Roman"/>
                <a:cs typeface="Times New Roman"/>
              </a:rPr>
              <a:t>during a simulation.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98245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Functions of a Random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38338"/>
            <a:ext cx="3192780" cy="1310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Example </a:t>
            </a:r>
            <a:r>
              <a:rPr dirty="0" sz="1100" spc="-15">
                <a:latin typeface="Times New Roman"/>
                <a:cs typeface="Times New Roman"/>
              </a:rPr>
              <a:t>(how </a:t>
            </a:r>
            <a:r>
              <a:rPr dirty="0" sz="1100" spc="-5">
                <a:latin typeface="Times New Roman"/>
                <a:cs typeface="Times New Roman"/>
              </a:rPr>
              <a:t>to generate </a:t>
            </a:r>
            <a:r>
              <a:rPr dirty="0" sz="1100" spc="-10">
                <a:latin typeface="Times New Roman"/>
                <a:cs typeface="Times New Roman"/>
              </a:rPr>
              <a:t>exponential </a:t>
            </a:r>
            <a:r>
              <a:rPr dirty="0" sz="1100" spc="-30">
                <a:latin typeface="Times New Roman"/>
                <a:cs typeface="Times New Roman"/>
              </a:rPr>
              <a:t>RV’s):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0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15">
                <a:latin typeface="Latin Modern Math"/>
                <a:cs typeface="Latin Modern Math"/>
              </a:rPr>
              <a:t>Exp(</a:t>
            </a:r>
            <a:r>
              <a:rPr dirty="0" sz="1100" spc="15" i="1">
                <a:latin typeface="Times New Roman"/>
                <a:cs typeface="Times New Roman"/>
              </a:rPr>
              <a:t>λ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with cdf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114" i="1">
                <a:latin typeface="Times New Roman"/>
                <a:cs typeface="Times New Roman"/>
              </a:rPr>
              <a:t>e</a:t>
            </a:r>
            <a:r>
              <a:rPr dirty="0" baseline="27777" sz="1200" spc="172" i="1">
                <a:latin typeface="Arial"/>
                <a:cs typeface="Arial"/>
              </a:rPr>
              <a:t>−</a:t>
            </a:r>
            <a:r>
              <a:rPr dirty="0" baseline="27777" sz="1200" spc="172" i="1">
                <a:latin typeface="Times New Roman"/>
                <a:cs typeface="Times New Roman"/>
              </a:rPr>
              <a:t>λx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≥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30"/>
              </a:spcBef>
            </a:pPr>
            <a:r>
              <a:rPr dirty="0" sz="1100" spc="-5">
                <a:latin typeface="Times New Roman"/>
                <a:cs typeface="Times New Roman"/>
              </a:rPr>
              <a:t>So the </a:t>
            </a:r>
            <a:r>
              <a:rPr dirty="0" sz="1100" spc="-15">
                <a:latin typeface="Times New Roman"/>
                <a:cs typeface="Times New Roman"/>
              </a:rPr>
              <a:t>Inverse </a:t>
            </a:r>
            <a:r>
              <a:rPr dirty="0" sz="1100" spc="-10">
                <a:latin typeface="Times New Roman"/>
                <a:cs typeface="Times New Roman"/>
              </a:rPr>
              <a:t>Transform </a:t>
            </a:r>
            <a:r>
              <a:rPr dirty="0" sz="1100" spc="-5">
                <a:latin typeface="Times New Roman"/>
                <a:cs typeface="Times New Roman"/>
              </a:rPr>
              <a:t>Theorem implies that</a:t>
            </a:r>
            <a:endParaRPr sz="1100">
              <a:latin typeface="Times New Roman"/>
              <a:cs typeface="Times New Roman"/>
            </a:endParaRPr>
          </a:p>
          <a:p>
            <a:pPr marL="969010">
              <a:lnSpc>
                <a:spcPct val="100000"/>
              </a:lnSpc>
              <a:spcBef>
                <a:spcPts val="1130"/>
              </a:spcBef>
            </a:pP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100">
                <a:latin typeface="Latin Modern Math"/>
                <a:cs typeface="Latin Modern Math"/>
              </a:rPr>
              <a:t>(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sz="1100" spc="10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140" i="1">
                <a:latin typeface="Times New Roman"/>
                <a:cs typeface="Times New Roman"/>
              </a:rPr>
              <a:t>e</a:t>
            </a:r>
            <a:r>
              <a:rPr dirty="0" baseline="31250" sz="1200" spc="209" i="1">
                <a:latin typeface="Arial"/>
                <a:cs typeface="Arial"/>
              </a:rPr>
              <a:t>−</a:t>
            </a:r>
            <a:r>
              <a:rPr dirty="0" baseline="31250" sz="1200" spc="209" i="1">
                <a:latin typeface="Times New Roman"/>
                <a:cs typeface="Times New Roman"/>
              </a:rPr>
              <a:t>λX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-5">
                <a:latin typeface="Latin Modern Math"/>
                <a:cs typeface="Latin Modern Math"/>
              </a:rPr>
              <a:t>Unif(0</a:t>
            </a:r>
            <a:r>
              <a:rPr dirty="0" sz="1100" spc="-5" i="1">
                <a:latin typeface="Times New Roman"/>
                <a:cs typeface="Times New Roman"/>
              </a:rPr>
              <a:t>,</a:t>
            </a:r>
            <a:r>
              <a:rPr dirty="0" sz="1100" spc="50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1)</a:t>
            </a:r>
            <a:r>
              <a:rPr dirty="0" sz="1100" spc="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Times New Roman"/>
                <a:cs typeface="Times New Roman"/>
              </a:rPr>
              <a:t>Let </a:t>
            </a:r>
            <a:r>
              <a:rPr dirty="0" sz="1100" spc="-55" i="1">
                <a:latin typeface="Times New Roman"/>
                <a:cs typeface="Times New Roman"/>
              </a:rPr>
              <a:t>U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-5">
                <a:latin typeface="Latin Modern Math"/>
                <a:cs typeface="Latin Modern Math"/>
              </a:rPr>
              <a:t>Unif(0</a:t>
            </a:r>
            <a:r>
              <a:rPr dirty="0" sz="1100" spc="-5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1) </a:t>
            </a:r>
            <a:r>
              <a:rPr dirty="0" sz="1100" spc="-5">
                <a:latin typeface="Times New Roman"/>
                <a:cs typeface="Times New Roman"/>
              </a:rPr>
              <a:t>and set </a:t>
            </a: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100">
                <a:latin typeface="Latin Modern Math"/>
                <a:cs typeface="Latin Modern Math"/>
              </a:rPr>
              <a:t>(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sz="1100" spc="100">
                <a:latin typeface="Latin Modern Math"/>
                <a:cs typeface="Latin Modern Math"/>
              </a:rPr>
              <a:t>)</a:t>
            </a:r>
            <a:r>
              <a:rPr dirty="0" sz="1100" spc="-2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5" i="1">
                <a:latin typeface="Times New Roman"/>
                <a:cs typeface="Times New Roman"/>
              </a:rPr>
              <a:t>U </a:t>
            </a:r>
            <a:r>
              <a:rPr dirty="0" sz="1100" spc="-5">
                <a:latin typeface="Times New Roman"/>
                <a:cs typeface="Times New Roman"/>
              </a:rPr>
              <a:t>. Then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20">
                <a:latin typeface="Times New Roman"/>
                <a:cs typeface="Times New Roman"/>
              </a:rPr>
              <a:t>have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2970" y="2132582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1065" y="2321342"/>
            <a:ext cx="10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i="1">
                <a:latin typeface="Times New Roman"/>
                <a:cs typeface="Times New Roman"/>
              </a:rPr>
              <a:t>λ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431" y="2226308"/>
            <a:ext cx="19672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9920" algn="l"/>
              </a:tabLst>
            </a:pP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41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-60" i="1">
                <a:latin typeface="Times New Roman"/>
                <a:cs typeface="Times New Roman"/>
              </a:rPr>
              <a:t>A</a:t>
            </a:r>
            <a:r>
              <a:rPr dirty="0" sz="1100" spc="-60">
                <a:latin typeface="Latin Modern Math"/>
                <a:cs typeface="Latin Modern Math"/>
              </a:rPr>
              <a:t>n(1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55" i="1">
                <a:latin typeface="Times New Roman"/>
                <a:cs typeface="Times New Roman"/>
              </a:rPr>
              <a:t>U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130" i="1">
                <a:latin typeface="DejaVu Sans"/>
                <a:cs typeface="DejaVu Sans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Exp(</a:t>
            </a:r>
            <a:r>
              <a:rPr dirty="0" sz="1100" spc="20" i="1">
                <a:latin typeface="Times New Roman"/>
                <a:cs typeface="Times New Roman"/>
              </a:rPr>
              <a:t>λ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569386"/>
            <a:ext cx="37185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813435" algn="l"/>
              </a:tabLst>
            </a:pPr>
            <a:r>
              <a:rPr dirty="0" sz="1100" spc="-15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instance, if </a:t>
            </a:r>
            <a:r>
              <a:rPr dirty="0" sz="1100" spc="155" i="1">
                <a:latin typeface="Times New Roman"/>
                <a:cs typeface="Times New Roman"/>
              </a:rPr>
              <a:t>λ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2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 i="1">
                <a:latin typeface="Times New Roman"/>
                <a:cs typeface="Times New Roman"/>
              </a:rPr>
              <a:t>U</a:t>
            </a:r>
            <a:r>
              <a:rPr dirty="0" sz="1100" spc="14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27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1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157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Exp(2)  realization.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98245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Functions of a Random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849971"/>
            <a:ext cx="3649979" cy="830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Exercise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Suppose that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has the </a:t>
            </a:r>
            <a:r>
              <a:rPr dirty="0" sz="1100" spc="-25">
                <a:latin typeface="Times New Roman"/>
                <a:cs typeface="Times New Roman"/>
              </a:rPr>
              <a:t>Weibull </a:t>
            </a:r>
            <a:r>
              <a:rPr dirty="0" sz="1100" spc="-10">
                <a:latin typeface="Times New Roman"/>
                <a:cs typeface="Times New Roman"/>
              </a:rPr>
              <a:t>distribution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cdf</a:t>
            </a:r>
            <a:endParaRPr sz="1100">
              <a:latin typeface="Times New Roman"/>
              <a:cs typeface="Times New Roman"/>
            </a:endParaRPr>
          </a:p>
          <a:p>
            <a:pPr algn="ctr" marL="938530">
              <a:lnSpc>
                <a:spcPts val="475"/>
              </a:lnSpc>
              <a:spcBef>
                <a:spcPts val="1025"/>
              </a:spcBef>
            </a:pPr>
            <a:r>
              <a:rPr dirty="0" sz="600" spc="70" i="1">
                <a:latin typeface="Arial"/>
                <a:cs typeface="Arial"/>
              </a:rPr>
              <a:t>β</a:t>
            </a:r>
            <a:endParaRPr sz="600">
              <a:latin typeface="Arial"/>
              <a:cs typeface="Arial"/>
            </a:endParaRPr>
          </a:p>
          <a:p>
            <a:pPr marL="1193800">
              <a:lnSpc>
                <a:spcPts val="1075"/>
              </a:lnSpc>
            </a:pP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3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4" i="1">
                <a:latin typeface="DejaVu Sans"/>
                <a:cs typeface="DejaVu Sans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e</a:t>
            </a:r>
            <a:r>
              <a:rPr dirty="0" baseline="31250" sz="1200" spc="112" i="1">
                <a:latin typeface="Arial"/>
                <a:cs typeface="Arial"/>
              </a:rPr>
              <a:t>−</a:t>
            </a:r>
            <a:r>
              <a:rPr dirty="0" baseline="31250" sz="1200" spc="112">
                <a:latin typeface="LM Roman 8"/>
                <a:cs typeface="LM Roman 8"/>
              </a:rPr>
              <a:t>(</a:t>
            </a:r>
            <a:r>
              <a:rPr dirty="0" baseline="31250" sz="1200" spc="112" i="1">
                <a:latin typeface="Times New Roman"/>
                <a:cs typeface="Times New Roman"/>
              </a:rPr>
              <a:t>λx</a:t>
            </a:r>
            <a:r>
              <a:rPr dirty="0" baseline="31250" sz="1200" spc="112">
                <a:latin typeface="LM Roman 8"/>
                <a:cs typeface="LM Roman 8"/>
              </a:rPr>
              <a:t>)</a:t>
            </a:r>
            <a:r>
              <a:rPr dirty="0" baseline="31250" sz="1200" spc="390">
                <a:latin typeface="LM Roman 8"/>
                <a:cs typeface="LM Roman 8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&gt;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0</a:t>
            </a:r>
            <a:r>
              <a:rPr dirty="0" sz="1100" spc="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Times New Roman"/>
                <a:cs typeface="Times New Roman"/>
              </a:rPr>
              <a:t>If you set </a:t>
            </a: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100">
                <a:latin typeface="Latin Modern Math"/>
                <a:cs typeface="Latin Modern Math"/>
              </a:rPr>
              <a:t>(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sz="1100" spc="100">
                <a:latin typeface="Latin Modern Math"/>
                <a:cs typeface="Latin Modern Math"/>
              </a:rPr>
              <a:t>)</a:t>
            </a:r>
            <a:r>
              <a:rPr dirty="0" sz="1100" spc="-2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5" i="1">
                <a:latin typeface="Times New Roman"/>
                <a:cs typeface="Times New Roman"/>
              </a:rPr>
              <a:t>U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solve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, </a:t>
            </a:r>
            <a:r>
              <a:rPr dirty="0" sz="1100" spc="-15">
                <a:latin typeface="Times New Roman"/>
                <a:cs typeface="Times New Roman"/>
              </a:rPr>
              <a:t>show </a:t>
            </a:r>
            <a:r>
              <a:rPr dirty="0" sz="1100" spc="-5">
                <a:latin typeface="Times New Roman"/>
                <a:cs typeface="Times New Roman"/>
              </a:rPr>
              <a:t>that you get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071" y="176444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6292" y="1953208"/>
            <a:ext cx="10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i="1">
                <a:latin typeface="Times New Roman"/>
                <a:cs typeface="Times New Roman"/>
              </a:rPr>
              <a:t>λ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0868" y="1831656"/>
            <a:ext cx="1936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135" i="1">
                <a:latin typeface="Times New Roman"/>
                <a:cs typeface="Times New Roman"/>
              </a:rPr>
              <a:t>/β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728" y="1858173"/>
            <a:ext cx="14865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7200" algn="l"/>
                <a:tab pos="1435100" algn="l"/>
              </a:tabLst>
            </a:pP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1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Latin Modern Math"/>
                <a:cs typeface="Latin Modern Math"/>
              </a:rPr>
              <a:t>[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220" i="1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Latin Modern Math"/>
                <a:cs typeface="Latin Modern Math"/>
              </a:rPr>
              <a:t>n(1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-55" i="1">
                <a:latin typeface="Times New Roman"/>
                <a:cs typeface="Times New Roman"/>
              </a:rPr>
              <a:t>U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)]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201251"/>
            <a:ext cx="387985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imes New Roman"/>
                <a:cs typeface="Times New Roman"/>
              </a:rPr>
              <a:t>Now </a:t>
            </a:r>
            <a:r>
              <a:rPr dirty="0" sz="1100" spc="-5">
                <a:latin typeface="Times New Roman"/>
                <a:cs typeface="Times New Roman"/>
              </a:rPr>
              <a:t>pick your </a:t>
            </a:r>
            <a:r>
              <a:rPr dirty="0" sz="1100" spc="-15">
                <a:latin typeface="Times New Roman"/>
                <a:cs typeface="Times New Roman"/>
              </a:rPr>
              <a:t>favorite </a:t>
            </a:r>
            <a:r>
              <a:rPr dirty="0" sz="1100" spc="155" i="1">
                <a:latin typeface="Times New Roman"/>
                <a:cs typeface="Times New Roman"/>
              </a:rPr>
              <a:t>λ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60" i="1">
                <a:latin typeface="Times New Roman"/>
                <a:cs typeface="Times New Roman"/>
              </a:rPr>
              <a:t>β</a:t>
            </a:r>
            <a:r>
              <a:rPr dirty="0" sz="1100" spc="60">
                <a:latin typeface="Times New Roman"/>
                <a:cs typeface="Times New Roman"/>
              </a:rPr>
              <a:t>,</a:t>
            </a:r>
            <a:r>
              <a:rPr dirty="0" sz="1100" spc="-1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use this result to generate </a:t>
            </a:r>
            <a:r>
              <a:rPr dirty="0" sz="1100" spc="-10">
                <a:latin typeface="Times New Roman"/>
                <a:cs typeface="Times New Roman"/>
              </a:rPr>
              <a:t>values 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In </a:t>
            </a:r>
            <a:r>
              <a:rPr dirty="0" sz="1100" spc="-10">
                <a:latin typeface="Times New Roman"/>
                <a:cs typeface="Times New Roman"/>
              </a:rPr>
              <a:t>fact, make </a:t>
            </a:r>
            <a:r>
              <a:rPr dirty="0" sz="1100" spc="-5">
                <a:latin typeface="Times New Roman"/>
                <a:cs typeface="Times New Roman"/>
              </a:rPr>
              <a:t>a histogram of your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Times New Roman"/>
                <a:cs typeface="Times New Roman"/>
              </a:rPr>
              <a:t>values. </a:t>
            </a:r>
            <a:r>
              <a:rPr dirty="0" sz="1100" spc="-5">
                <a:latin typeface="Times New Roman"/>
                <a:cs typeface="Times New Roman"/>
              </a:rPr>
              <a:t>Are there </a:t>
            </a:r>
            <a:r>
              <a:rPr dirty="0" sz="1100" spc="-15">
                <a:latin typeface="Times New Roman"/>
                <a:cs typeface="Times New Roman"/>
              </a:rPr>
              <a:t>any  </a:t>
            </a:r>
            <a:r>
              <a:rPr dirty="0" sz="1100" spc="-5">
                <a:latin typeface="Times New Roman"/>
                <a:cs typeface="Times New Roman"/>
              </a:rPr>
              <a:t>interesting </a:t>
            </a:r>
            <a:r>
              <a:rPr dirty="0" sz="1100" spc="-10">
                <a:latin typeface="Times New Roman"/>
                <a:cs typeface="Times New Roman"/>
              </a:rPr>
              <a:t>values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155" i="1">
                <a:latin typeface="Times New Roman"/>
                <a:cs typeface="Times New Roman"/>
              </a:rPr>
              <a:t>λ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65" i="1">
                <a:latin typeface="Times New Roman"/>
                <a:cs typeface="Times New Roman"/>
              </a:rPr>
              <a:t>β </a:t>
            </a:r>
            <a:r>
              <a:rPr dirty="0" sz="1100" spc="-5">
                <a:latin typeface="Times New Roman"/>
                <a:cs typeface="Times New Roman"/>
              </a:rPr>
              <a:t>you </a:t>
            </a:r>
            <a:r>
              <a:rPr dirty="0" sz="1100" spc="-15">
                <a:latin typeface="Times New Roman"/>
                <a:cs typeface="Times New Roman"/>
              </a:rPr>
              <a:t>could’ve</a:t>
            </a:r>
            <a:r>
              <a:rPr dirty="0" sz="1100" spc="-1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chosen?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98245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Functions of a Random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510932"/>
            <a:ext cx="3858260" cy="986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Bonus Theorem: </a:t>
            </a:r>
            <a:r>
              <a:rPr dirty="0" sz="1100" spc="-15">
                <a:latin typeface="Times New Roman"/>
                <a:cs typeface="Times New Roman"/>
              </a:rPr>
              <a:t>Here’s </a:t>
            </a:r>
            <a:r>
              <a:rPr dirty="0" sz="1100" spc="-5">
                <a:latin typeface="Times New Roman"/>
                <a:cs typeface="Times New Roman"/>
              </a:rPr>
              <a:t>another </a:t>
            </a:r>
            <a:r>
              <a:rPr dirty="0" sz="1100" spc="-15">
                <a:latin typeface="Times New Roman"/>
                <a:cs typeface="Times New Roman"/>
              </a:rPr>
              <a:t>way </a:t>
            </a:r>
            <a:r>
              <a:rPr dirty="0" sz="1100" spc="-5">
                <a:latin typeface="Times New Roman"/>
                <a:cs typeface="Times New Roman"/>
              </a:rPr>
              <a:t>to get the pdf of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50">
                <a:latin typeface="Latin Modern Math"/>
                <a:cs typeface="Latin Modern Math"/>
              </a:rPr>
              <a:t> </a:t>
            </a:r>
            <a:r>
              <a:rPr dirty="0" sz="1100" spc="95" i="1">
                <a:latin typeface="Times New Roman"/>
                <a:cs typeface="Times New Roman"/>
              </a:rPr>
              <a:t>h</a:t>
            </a:r>
            <a:r>
              <a:rPr dirty="0" sz="1100" spc="95">
                <a:latin typeface="Latin Modern Math"/>
                <a:cs typeface="Latin Modern Math"/>
              </a:rPr>
              <a:t>(</a:t>
            </a:r>
            <a:r>
              <a:rPr dirty="0" sz="1100" spc="95" i="1">
                <a:latin typeface="Times New Roman"/>
                <a:cs typeface="Times New Roman"/>
              </a:rPr>
              <a:t>X</a:t>
            </a:r>
            <a:r>
              <a:rPr dirty="0" sz="1100" spc="9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Times New Roman"/>
                <a:cs typeface="Times New Roman"/>
              </a:rPr>
              <a:t>for some nice continuous function </a:t>
            </a:r>
            <a:r>
              <a:rPr dirty="0" sz="1100" i="1">
                <a:latin typeface="Times New Roman"/>
                <a:cs typeface="Times New Roman"/>
              </a:rPr>
              <a:t>h</a:t>
            </a:r>
            <a:r>
              <a:rPr dirty="0" sz="1100">
                <a:latin typeface="Latin Modern Math"/>
                <a:cs typeface="Latin Modern Math"/>
              </a:rPr>
              <a:t>(</a:t>
            </a:r>
            <a:r>
              <a:rPr dirty="0" sz="1100" i="1">
                <a:latin typeface="DejaVu Sans"/>
                <a:cs typeface="DejaVu Sans"/>
              </a:rPr>
              <a:t>·</a:t>
            </a:r>
            <a:r>
              <a:rPr dirty="0" sz="1100">
                <a:latin typeface="Latin Modern Math"/>
                <a:cs typeface="Latin Modern Math"/>
              </a:rPr>
              <a:t>)</a:t>
            </a:r>
            <a:r>
              <a:rPr dirty="0" sz="1100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The cdf of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8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  <a:spcBef>
                <a:spcPts val="1130"/>
              </a:spcBef>
            </a:pPr>
            <a:r>
              <a:rPr dirty="0" sz="1100" spc="35" i="1">
                <a:latin typeface="Times New Roman"/>
                <a:cs typeface="Times New Roman"/>
              </a:rPr>
              <a:t>F</a:t>
            </a:r>
            <a:r>
              <a:rPr dirty="0" baseline="-10416" sz="1200" spc="52" i="1">
                <a:latin typeface="Times New Roman"/>
                <a:cs typeface="Times New Roman"/>
              </a:rPr>
              <a:t>Y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h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)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50" i="1">
                <a:latin typeface="Times New Roman"/>
                <a:cs typeface="Times New Roman"/>
              </a:rPr>
              <a:t>h</a:t>
            </a:r>
            <a:r>
              <a:rPr dirty="0" baseline="31250" sz="1200" spc="75" i="1">
                <a:latin typeface="Arial"/>
                <a:cs typeface="Arial"/>
              </a:rPr>
              <a:t>−</a:t>
            </a:r>
            <a:r>
              <a:rPr dirty="0" baseline="31250" sz="1200" spc="75">
                <a:latin typeface="LM Roman 8"/>
                <a:cs typeface="LM Roman 8"/>
              </a:rPr>
              <a:t>1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y</a:t>
            </a:r>
            <a:r>
              <a:rPr dirty="0" sz="1100" spc="50">
                <a:latin typeface="Latin Modern Math"/>
                <a:cs typeface="Latin Modern Math"/>
              </a:rPr>
              <a:t>))</a:t>
            </a:r>
            <a:r>
              <a:rPr dirty="0" sz="1100" spc="5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dirty="0" sz="1100" spc="-10">
                <a:latin typeface="Times New Roman"/>
                <a:cs typeface="Times New Roman"/>
              </a:rPr>
              <a:t>By </a:t>
            </a:r>
            <a:r>
              <a:rPr dirty="0" sz="1100" spc="-5">
                <a:latin typeface="Times New Roman"/>
                <a:cs typeface="Times New Roman"/>
              </a:rPr>
              <a:t>the chain rule (and since a pdf must be </a:t>
            </a:r>
            <a:r>
              <a:rPr dirty="0" sz="1100" spc="-75" i="1">
                <a:latin typeface="DejaVu Sans"/>
                <a:cs typeface="DejaVu Sans"/>
              </a:rPr>
              <a:t>≥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>
                <a:latin typeface="Times New Roman"/>
                <a:cs typeface="Times New Roman"/>
              </a:rPr>
              <a:t>), the pdf of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4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517" y="1746998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686" y="1688235"/>
            <a:ext cx="551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-114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7880" y="1747010"/>
            <a:ext cx="716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315" algn="l"/>
              </a:tabLst>
            </a:pPr>
            <a:r>
              <a:rPr dirty="0" sz="800" spc="45" i="1">
                <a:latin typeface="Times New Roman"/>
                <a:cs typeface="Times New Roman"/>
              </a:rPr>
              <a:t>Y</a:t>
            </a:r>
            <a:r>
              <a:rPr dirty="0" sz="800" spc="45" i="1">
                <a:latin typeface="Times New Roman"/>
                <a:cs typeface="Times New Roman"/>
              </a:rPr>
              <a:t>	</a:t>
            </a:r>
            <a:r>
              <a:rPr dirty="0" sz="800" spc="204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7007" y="1668359"/>
            <a:ext cx="163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8378" y="1736723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8605" y="1783269"/>
            <a:ext cx="17170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63370" algn="l"/>
              </a:tabLst>
            </a:pPr>
            <a:r>
              <a:rPr dirty="0" sz="1100" spc="30" i="1">
                <a:latin typeface="Times New Roman"/>
                <a:cs typeface="Times New Roman"/>
              </a:rPr>
              <a:t>dy</a:t>
            </a:r>
            <a:r>
              <a:rPr dirty="0" sz="1100" spc="30" i="1">
                <a:latin typeface="Times New Roman"/>
                <a:cs typeface="Times New Roman"/>
              </a:rPr>
              <a:t>	</a:t>
            </a:r>
            <a:r>
              <a:rPr dirty="0" sz="1100" spc="30" i="1">
                <a:latin typeface="Times New Roman"/>
                <a:cs typeface="Times New Roman"/>
              </a:rPr>
              <a:t>dy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9762" y="1668359"/>
            <a:ext cx="163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8378" y="1653602"/>
            <a:ext cx="697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8175" algn="l"/>
              </a:tabLst>
            </a:pPr>
            <a:r>
              <a:rPr dirty="0" sz="1100" spc="145" b="0">
                <a:latin typeface="Tuffy"/>
                <a:cs typeface="Tuffy"/>
              </a:rPr>
              <a:t>.</a:t>
            </a:r>
            <a:r>
              <a:rPr dirty="0" sz="1100" spc="145" b="0">
                <a:latin typeface="Tuffy"/>
                <a:cs typeface="Tuffy"/>
              </a:rPr>
              <a:t>	</a:t>
            </a: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4158" y="1736723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5054" y="1594509"/>
            <a:ext cx="221234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  <a:tabLst>
                <a:tab pos="1563370" algn="l"/>
              </a:tabLst>
            </a:pPr>
            <a:r>
              <a:rPr dirty="0" u="sng" sz="11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sz="1100" spc="15" i="1">
                <a:latin typeface="Times New Roman"/>
                <a:cs typeface="Times New Roman"/>
              </a:rPr>
              <a:t>	</a:t>
            </a:r>
            <a:r>
              <a:rPr dirty="0" u="sng" sz="11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L="135890">
              <a:lnSpc>
                <a:spcPts val="1030"/>
              </a:lnSpc>
              <a:tabLst>
                <a:tab pos="1207770" algn="l"/>
                <a:tab pos="1687195" algn="l"/>
                <a:tab pos="1910714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F  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 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90">
                <a:latin typeface="Latin Modern Math"/>
                <a:cs typeface="Latin Modern Math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535" i="1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h	</a:t>
            </a:r>
            <a:r>
              <a:rPr dirty="0" sz="1100" spc="15">
                <a:latin typeface="Latin Modern Math"/>
                <a:cs typeface="Latin Modern Math"/>
              </a:rPr>
              <a:t>(</a:t>
            </a:r>
            <a:r>
              <a:rPr dirty="0" sz="1100" spc="15" i="1">
                <a:latin typeface="Times New Roman"/>
                <a:cs typeface="Times New Roman"/>
              </a:rPr>
              <a:t>y</a:t>
            </a:r>
            <a:r>
              <a:rPr dirty="0" sz="1100" spc="15">
                <a:latin typeface="Latin Modern Math"/>
                <a:cs typeface="Latin Modern Math"/>
              </a:rPr>
              <a:t>))	</a:t>
            </a:r>
            <a:r>
              <a:rPr dirty="0" sz="1100" spc="75" i="1">
                <a:latin typeface="Times New Roman"/>
                <a:cs typeface="Times New Roman"/>
              </a:rPr>
              <a:t>h	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110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2065615"/>
            <a:ext cx="2204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And </a:t>
            </a:r>
            <a:r>
              <a:rPr dirty="0" sz="1100" spc="-35">
                <a:latin typeface="Times New Roman"/>
                <a:cs typeface="Times New Roman"/>
              </a:rPr>
              <a:t>now, </a:t>
            </a:r>
            <a:r>
              <a:rPr dirty="0" sz="1100" spc="-15">
                <a:latin typeface="Times New Roman"/>
                <a:cs typeface="Times New Roman"/>
              </a:rPr>
              <a:t>here’s </a:t>
            </a:r>
            <a:r>
              <a:rPr dirty="0" sz="1100" spc="-20">
                <a:latin typeface="Times New Roman"/>
                <a:cs typeface="Times New Roman"/>
              </a:rPr>
              <a:t>how </a:t>
            </a:r>
            <a:r>
              <a:rPr dirty="0" sz="1100" spc="-5">
                <a:latin typeface="Times New Roman"/>
                <a:cs typeface="Times New Roman"/>
              </a:rPr>
              <a:t>to </a:t>
            </a:r>
            <a:r>
              <a:rPr dirty="0" sz="1100" spc="-15">
                <a:latin typeface="Times New Roman"/>
                <a:cs typeface="Times New Roman"/>
              </a:rPr>
              <a:t>prove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LOTUS!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4102" y="2611284"/>
            <a:ext cx="11220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5685" algn="l"/>
              </a:tabLst>
            </a:pPr>
            <a:r>
              <a:rPr dirty="0" sz="800" spc="-5">
                <a:latin typeface="Arial"/>
                <a:cs typeface="Arial"/>
              </a:rPr>
              <a:t>R</a:t>
            </a:r>
            <a:r>
              <a:rPr dirty="0" sz="800" spc="-5">
                <a:latin typeface="Arial"/>
                <a:cs typeface="Arial"/>
              </a:rPr>
              <a:t>	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822" y="2237445"/>
            <a:ext cx="2135505" cy="40259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778510">
              <a:lnSpc>
                <a:spcPct val="100000"/>
              </a:lnSpc>
              <a:spcBef>
                <a:spcPts val="265"/>
              </a:spcBef>
              <a:tabLst>
                <a:tab pos="1802130" algn="l"/>
              </a:tabLst>
            </a:pPr>
            <a:r>
              <a:rPr dirty="0" sz="1100" spc="195" b="0">
                <a:latin typeface="Tuffy"/>
                <a:cs typeface="Tuffy"/>
              </a:rPr>
              <a:t>∫	∫</a:t>
            </a:r>
            <a:endParaRPr sz="1100">
              <a:latin typeface="Tuffy"/>
              <a:cs typeface="Tuffy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482600" algn="l"/>
                <a:tab pos="958215" algn="l"/>
                <a:tab pos="198120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E[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80" i="1">
                <a:latin typeface="Times New Roman"/>
                <a:cs typeface="Times New Roman"/>
              </a:rPr>
              <a:t>y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i="1">
                <a:latin typeface="Times New Roman"/>
                <a:cs typeface="Times New Roman"/>
              </a:rPr>
              <a:t>  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(</a:t>
            </a:r>
            <a:r>
              <a:rPr dirty="0" sz="1100" spc="80" i="1">
                <a:latin typeface="Times New Roman"/>
                <a:cs typeface="Times New Roman"/>
              </a:rPr>
              <a:t>y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9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80" i="1">
                <a:latin typeface="Times New Roman"/>
                <a:cs typeface="Times New Roman"/>
              </a:rPr>
              <a:t>y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7345" y="2507105"/>
            <a:ext cx="11372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5685" algn="l"/>
              </a:tabLst>
            </a:pPr>
            <a:r>
              <a:rPr dirty="0" sz="800" spc="45" i="1">
                <a:latin typeface="Times New Roman"/>
                <a:cs typeface="Times New Roman"/>
              </a:rPr>
              <a:t>Y</a:t>
            </a:r>
            <a:r>
              <a:rPr dirty="0" sz="800" spc="45" i="1">
                <a:latin typeface="Times New Roman"/>
                <a:cs typeface="Times New Roman"/>
              </a:rPr>
              <a:t>	</a:t>
            </a:r>
            <a:r>
              <a:rPr dirty="0" sz="800" spc="204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6956" y="2428454"/>
            <a:ext cx="163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78327" y="2413697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8327" y="2496818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76142" y="2354604"/>
            <a:ext cx="977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9693" y="2543364"/>
            <a:ext cx="165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0" i="1">
                <a:latin typeface="Times New Roman"/>
                <a:cs typeface="Times New Roman"/>
              </a:rPr>
              <a:t>dy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9711" y="2428454"/>
            <a:ext cx="163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04107" y="2413697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04107" y="2496818"/>
            <a:ext cx="71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4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43251" y="2448330"/>
            <a:ext cx="14192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9560" algn="l"/>
                <a:tab pos="768985" algn="l"/>
                <a:tab pos="992505" algn="l"/>
              </a:tabLst>
            </a:pP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h	</a:t>
            </a:r>
            <a:r>
              <a:rPr dirty="0" sz="1100" spc="15">
                <a:latin typeface="Latin Modern Math"/>
                <a:cs typeface="Latin Modern Math"/>
              </a:rPr>
              <a:t>(</a:t>
            </a:r>
            <a:r>
              <a:rPr dirty="0" sz="1100" spc="15" i="1">
                <a:latin typeface="Times New Roman"/>
                <a:cs typeface="Times New Roman"/>
              </a:rPr>
              <a:t>y</a:t>
            </a:r>
            <a:r>
              <a:rPr dirty="0" sz="1100" spc="15">
                <a:latin typeface="Latin Modern Math"/>
                <a:cs typeface="Latin Modern Math"/>
              </a:rPr>
              <a:t>))	</a:t>
            </a:r>
            <a:r>
              <a:rPr dirty="0" sz="1100" spc="75" i="1">
                <a:latin typeface="Times New Roman"/>
                <a:cs typeface="Times New Roman"/>
              </a:rPr>
              <a:t>h	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85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7127" y="2630562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1725" y="2819144"/>
            <a:ext cx="3413760" cy="3098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ts val="1305"/>
              </a:lnSpc>
              <a:spcBef>
                <a:spcPts val="90"/>
              </a:spcBef>
              <a:tabLst>
                <a:tab pos="587375" algn="l"/>
                <a:tab pos="3258820" algn="l"/>
              </a:tabLst>
            </a:pPr>
            <a:r>
              <a:rPr dirty="0" sz="1100" spc="-10">
                <a:latin typeface="Times New Roman"/>
                <a:cs typeface="Times New Roman"/>
              </a:rPr>
              <a:t>“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">
                <a:latin typeface="Times New Roman"/>
                <a:cs typeface="Times New Roman"/>
              </a:rPr>
              <a:t>”	</a:t>
            </a:r>
            <a:r>
              <a:rPr dirty="0" sz="1100" spc="170" i="1">
                <a:latin typeface="Times New Roman"/>
                <a:cs typeface="Times New Roman"/>
              </a:rPr>
              <a:t>yf</a:t>
            </a:r>
            <a:r>
              <a:rPr dirty="0" baseline="-10416" sz="1200" spc="254" i="1">
                <a:latin typeface="Times New Roman"/>
                <a:cs typeface="Times New Roman"/>
              </a:rPr>
              <a:t>X 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h</a:t>
            </a:r>
            <a:r>
              <a:rPr dirty="0" baseline="31250" sz="1200" spc="67" i="1">
                <a:latin typeface="Arial"/>
                <a:cs typeface="Arial"/>
              </a:rPr>
              <a:t>−</a:t>
            </a:r>
            <a:r>
              <a:rPr dirty="0" baseline="31250" sz="1200" spc="67">
                <a:latin typeface="LM Roman 8"/>
                <a:cs typeface="LM Roman 8"/>
              </a:rPr>
              <a:t>1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45">
                <a:latin typeface="Latin Modern Math"/>
                <a:cs typeface="Latin Modern Math"/>
              </a:rPr>
              <a:t>)) </a:t>
            </a:r>
            <a:r>
              <a:rPr dirty="0" sz="1100" spc="55" i="1">
                <a:latin typeface="Times New Roman"/>
                <a:cs typeface="Times New Roman"/>
              </a:rPr>
              <a:t>dh</a:t>
            </a:r>
            <a:r>
              <a:rPr dirty="0" baseline="31250" sz="1200" spc="82" i="1">
                <a:latin typeface="Arial"/>
                <a:cs typeface="Arial"/>
              </a:rPr>
              <a:t>−</a:t>
            </a:r>
            <a:r>
              <a:rPr dirty="0" baseline="31250" sz="1200" spc="82">
                <a:latin typeface="LM Roman 8"/>
                <a:cs typeface="LM Roman 8"/>
              </a:rPr>
              <a:t>1</a:t>
            </a:r>
            <a:r>
              <a:rPr dirty="0" sz="1100" spc="55">
                <a:latin typeface="Latin Modern Math"/>
                <a:cs typeface="Latin Modern Math"/>
              </a:rPr>
              <a:t>(</a:t>
            </a:r>
            <a:r>
              <a:rPr dirty="0" sz="1100" spc="55" i="1">
                <a:latin typeface="Times New Roman"/>
                <a:cs typeface="Times New Roman"/>
              </a:rPr>
              <a:t>y</a:t>
            </a:r>
            <a:r>
              <a:rPr dirty="0" sz="1100" spc="5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baseline="75757" sz="1650" spc="292" b="0">
                <a:latin typeface="Tuffy"/>
                <a:cs typeface="Tuffy"/>
              </a:rPr>
              <a:t>∫ </a:t>
            </a:r>
            <a:r>
              <a:rPr dirty="0" sz="1100" spc="105" i="1">
                <a:latin typeface="Times New Roman"/>
                <a:cs typeface="Times New Roman"/>
              </a:rPr>
              <a:t>h</a:t>
            </a:r>
            <a:r>
              <a:rPr dirty="0" sz="1100" spc="105">
                <a:latin typeface="Latin Modern Math"/>
                <a:cs typeface="Latin Modern Math"/>
              </a:rPr>
              <a:t>(</a:t>
            </a:r>
            <a:r>
              <a:rPr dirty="0" sz="1100" spc="105" i="1">
                <a:latin typeface="Times New Roman"/>
                <a:cs typeface="Times New Roman"/>
              </a:rPr>
              <a:t>x</a:t>
            </a:r>
            <a:r>
              <a:rPr dirty="0" sz="1100" spc="105">
                <a:latin typeface="Latin Modern Math"/>
                <a:cs typeface="Latin Modern Math"/>
              </a:rPr>
              <a:t>)</a:t>
            </a:r>
            <a:r>
              <a:rPr dirty="0" sz="1100" spc="105" i="1">
                <a:latin typeface="Times New Roman"/>
                <a:cs typeface="Times New Roman"/>
              </a:rPr>
              <a:t>f</a:t>
            </a:r>
            <a:r>
              <a:rPr dirty="0" baseline="-10416" sz="1200" spc="157" i="1">
                <a:latin typeface="Times New Roman"/>
                <a:cs typeface="Times New Roman"/>
              </a:rPr>
              <a:t>X</a:t>
            </a:r>
            <a:r>
              <a:rPr dirty="0" baseline="-10416" sz="1200" spc="-254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80">
                <a:latin typeface="Latin Modern Math"/>
                <a:cs typeface="Latin Modern Math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dx.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 marL="484505">
              <a:lnSpc>
                <a:spcPts val="944"/>
              </a:lnSpc>
              <a:tabLst>
                <a:tab pos="2180590" algn="l"/>
              </a:tabLst>
            </a:pPr>
            <a:r>
              <a:rPr dirty="0" sz="800" spc="-5">
                <a:latin typeface="Arial"/>
                <a:cs typeface="Arial"/>
              </a:rPr>
              <a:t>R	R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" y="499553"/>
            <a:ext cx="4179570" cy="2289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Jointly Distributed Random</a:t>
            </a:r>
            <a:r>
              <a:rPr dirty="0" sz="1100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3333B2"/>
                </a:solidFill>
                <a:latin typeface="Arial"/>
                <a:cs typeface="Arial"/>
              </a:rPr>
              <a:t>Variables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289560" marR="161290">
              <a:lnSpc>
                <a:spcPct val="102699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Consider </a:t>
            </a:r>
            <a:r>
              <a:rPr dirty="0" sz="1100" spc="-10">
                <a:latin typeface="Times New Roman"/>
                <a:cs typeface="Times New Roman"/>
              </a:rPr>
              <a:t>two </a:t>
            </a:r>
            <a:r>
              <a:rPr dirty="0" sz="1100" spc="-5">
                <a:latin typeface="Times New Roman"/>
                <a:cs typeface="Times New Roman"/>
              </a:rPr>
              <a:t>random </a:t>
            </a:r>
            <a:r>
              <a:rPr dirty="0" sz="1100" spc="-10">
                <a:latin typeface="Times New Roman"/>
                <a:cs typeface="Times New Roman"/>
              </a:rPr>
              <a:t>variables </a:t>
            </a:r>
            <a:r>
              <a:rPr dirty="0" sz="1100" spc="-5">
                <a:latin typeface="Times New Roman"/>
                <a:cs typeface="Times New Roman"/>
              </a:rPr>
              <a:t>interacting together </a:t>
            </a:r>
            <a:r>
              <a:rPr dirty="0" sz="1100" spc="-10">
                <a:latin typeface="Times New Roman"/>
                <a:cs typeface="Times New Roman"/>
              </a:rPr>
              <a:t>— </a:t>
            </a:r>
            <a:r>
              <a:rPr dirty="0" sz="1100" spc="-5">
                <a:latin typeface="Times New Roman"/>
                <a:cs typeface="Times New Roman"/>
              </a:rPr>
              <a:t>think height  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weight.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The </a:t>
            </a:r>
            <a:r>
              <a:rPr dirty="0" sz="1100" spc="-5" i="1">
                <a:latin typeface="Times New Roman"/>
                <a:cs typeface="Times New Roman"/>
              </a:rPr>
              <a:t>joint cdf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algn="ctr" marL="288290">
              <a:lnSpc>
                <a:spcPct val="100000"/>
              </a:lnSpc>
              <a:spcBef>
                <a:spcPts val="1130"/>
              </a:spcBef>
              <a:tabLst>
                <a:tab pos="2215515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 </a:t>
            </a:r>
            <a:r>
              <a:rPr dirty="0" sz="1100" spc="-75" i="1">
                <a:latin typeface="DejaVu Sans"/>
                <a:cs typeface="DejaVu Sans"/>
              </a:rPr>
              <a:t>≡ 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80" i="1">
                <a:latin typeface="Times New Roman"/>
                <a:cs typeface="Times New Roman"/>
              </a:rPr>
              <a:t>x,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45" i="1">
                <a:latin typeface="DejaVu Sans"/>
                <a:cs typeface="DejaVu Sans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y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 i="1">
                <a:latin typeface="Times New Roman"/>
                <a:cs typeface="Times New Roman"/>
              </a:rPr>
              <a:t>,	</a:t>
            </a:r>
            <a:r>
              <a:rPr dirty="0" sz="1100" spc="-5">
                <a:latin typeface="Times New Roman"/>
                <a:cs typeface="Times New Roman"/>
              </a:rPr>
              <a:t>for all </a:t>
            </a:r>
            <a:r>
              <a:rPr dirty="0" sz="1100" spc="80" i="1">
                <a:latin typeface="Times New Roman"/>
                <a:cs typeface="Times New Roman"/>
              </a:rPr>
              <a:t>x,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289560" marR="55880">
              <a:lnSpc>
                <a:spcPct val="102600"/>
              </a:lnSpc>
            </a:pPr>
            <a:r>
              <a:rPr dirty="0" sz="1100" spc="-10" b="1">
                <a:latin typeface="Arial"/>
                <a:cs typeface="Arial"/>
              </a:rPr>
              <a:t>Remark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0" i="1">
                <a:latin typeface="Times New Roman"/>
                <a:cs typeface="Times New Roman"/>
              </a:rPr>
              <a:t>marginal</a:t>
            </a:r>
            <a:r>
              <a:rPr dirty="0" sz="1100" spc="-5" i="1">
                <a:latin typeface="Times New Roman"/>
                <a:cs typeface="Times New Roman"/>
              </a:rPr>
              <a:t> cdf</a:t>
            </a:r>
            <a:r>
              <a:rPr dirty="0" sz="1100" spc="15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114" i="1">
                <a:latin typeface="Times New Roman"/>
                <a:cs typeface="Times New Roman"/>
              </a:rPr>
              <a:t>F</a:t>
            </a:r>
            <a:r>
              <a:rPr dirty="0" baseline="-10416" sz="1200" spc="172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DejaVu Sans"/>
                <a:cs typeface="DejaVu Sans"/>
              </a:rPr>
              <a:t>∞</a:t>
            </a:r>
            <a:r>
              <a:rPr dirty="0" sz="1100" spc="55">
                <a:latin typeface="Latin Modern Math"/>
                <a:cs typeface="Latin Modern Math"/>
              </a:rPr>
              <a:t>)</a:t>
            </a:r>
            <a:r>
              <a:rPr dirty="0" sz="1100" spc="55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Times New Roman"/>
                <a:cs typeface="Times New Roman"/>
              </a:rPr>
              <a:t>(We</a:t>
            </a:r>
            <a:r>
              <a:rPr dirty="0" sz="1100" spc="-5">
                <a:latin typeface="Times New Roman"/>
                <a:cs typeface="Times New Roman"/>
              </a:rPr>
              <a:t> use the 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subscript to remind us that </a:t>
            </a:r>
            <a:r>
              <a:rPr dirty="0" sz="1100" spc="-20">
                <a:latin typeface="Times New Roman"/>
                <a:cs typeface="Times New Roman"/>
              </a:rPr>
              <a:t>it’s </a:t>
            </a:r>
            <a:r>
              <a:rPr dirty="0" sz="1100" spc="-5">
                <a:latin typeface="Times New Roman"/>
                <a:cs typeface="Times New Roman"/>
              </a:rPr>
              <a:t>just the cdf of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all by itself.)  </a:t>
            </a:r>
            <a:r>
              <a:rPr dirty="0" sz="1100" spc="-15">
                <a:latin typeface="Times New Roman"/>
                <a:cs typeface="Times New Roman"/>
              </a:rPr>
              <a:t>Similarly,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0" i="1">
                <a:latin typeface="Times New Roman"/>
                <a:cs typeface="Times New Roman"/>
              </a:rPr>
              <a:t>marginal </a:t>
            </a:r>
            <a:r>
              <a:rPr dirty="0" sz="1100" spc="-5" i="1">
                <a:latin typeface="Times New Roman"/>
                <a:cs typeface="Times New Roman"/>
              </a:rPr>
              <a:t>cdf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35" i="1">
                <a:latin typeface="Times New Roman"/>
                <a:cs typeface="Times New Roman"/>
              </a:rPr>
              <a:t>F</a:t>
            </a:r>
            <a:r>
              <a:rPr dirty="0" baseline="-10416" sz="1200" spc="52" i="1">
                <a:latin typeface="Times New Roman"/>
                <a:cs typeface="Times New Roman"/>
              </a:rPr>
              <a:t>Y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65">
                <a:latin typeface="Latin Modern Math"/>
                <a:cs typeface="Latin Modern Math"/>
              </a:rPr>
              <a:t>(</a:t>
            </a:r>
            <a:r>
              <a:rPr dirty="0" sz="1100" spc="65" i="1">
                <a:latin typeface="DejaVu Sans"/>
                <a:cs typeface="DejaVu Sans"/>
              </a:rPr>
              <a:t>∞</a:t>
            </a:r>
            <a:r>
              <a:rPr dirty="0" sz="1100" spc="65" i="1">
                <a:latin typeface="Times New Roman"/>
                <a:cs typeface="Times New Roman"/>
              </a:rPr>
              <a:t>,</a:t>
            </a:r>
            <a:r>
              <a:rPr dirty="0" sz="1100" spc="5" i="1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3030" y="1257070"/>
            <a:ext cx="1143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4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794" y="452601"/>
            <a:ext cx="4015104" cy="8058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If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 discrete, then the </a:t>
            </a:r>
            <a:r>
              <a:rPr dirty="0" sz="1100" spc="-5" i="1">
                <a:latin typeface="Times New Roman"/>
                <a:cs typeface="Times New Roman"/>
              </a:rPr>
              <a:t>joint pmf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7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8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7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Note that </a:t>
            </a:r>
            <a:r>
              <a:rPr dirty="0" baseline="40404" sz="1650" spc="465" b="0">
                <a:latin typeface="Tuffy"/>
                <a:cs typeface="Tuffy"/>
              </a:rPr>
              <a:t>Σ</a:t>
            </a:r>
            <a:r>
              <a:rPr dirty="0" baseline="-20833" sz="1200" spc="465" i="1">
                <a:latin typeface="Times New Roman"/>
                <a:cs typeface="Times New Roman"/>
              </a:rPr>
              <a:t>x</a:t>
            </a:r>
            <a:r>
              <a:rPr dirty="0" baseline="-20833" sz="1200" spc="44" i="1">
                <a:latin typeface="Times New Roman"/>
                <a:cs typeface="Times New Roman"/>
              </a:rPr>
              <a:t> </a:t>
            </a:r>
            <a:r>
              <a:rPr dirty="0" baseline="40404" sz="1650" spc="427" b="0">
                <a:latin typeface="Tuffy"/>
                <a:cs typeface="Tuffy"/>
              </a:rPr>
              <a:t>Σ</a:t>
            </a:r>
            <a:r>
              <a:rPr dirty="0" baseline="-20833" sz="1200" spc="427" i="1">
                <a:latin typeface="Times New Roman"/>
                <a:cs typeface="Times New Roman"/>
              </a:rPr>
              <a:t>y</a:t>
            </a:r>
            <a:r>
              <a:rPr dirty="0" baseline="-20833" sz="1200" spc="89" i="1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75565">
              <a:lnSpc>
                <a:spcPts val="1125"/>
              </a:lnSpc>
              <a:spcBef>
                <a:spcPts val="1230"/>
              </a:spcBef>
            </a:pPr>
            <a:r>
              <a:rPr dirty="0" sz="1100" spc="-10" b="1">
                <a:latin typeface="Arial"/>
                <a:cs typeface="Arial"/>
              </a:rPr>
              <a:t>Remark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0" i="1">
                <a:latin typeface="Times New Roman"/>
                <a:cs typeface="Times New Roman"/>
              </a:rPr>
              <a:t>marginal </a:t>
            </a:r>
            <a:r>
              <a:rPr dirty="0" sz="1100" spc="-5" i="1">
                <a:latin typeface="Times New Roman"/>
                <a:cs typeface="Times New Roman"/>
              </a:rPr>
              <a:t>pmf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algn="ctr" marL="1045844">
              <a:lnSpc>
                <a:spcPts val="1125"/>
              </a:lnSpc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199" y="1198307"/>
            <a:ext cx="2178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22120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195">
                <a:latin typeface="Latin Modern Math"/>
                <a:cs typeface="Latin Modern Math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Latin Modern Math"/>
                <a:cs typeface="Latin Modern Math"/>
              </a:rPr>
              <a:t>)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8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y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3210" y="1394954"/>
            <a:ext cx="787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561755"/>
            <a:ext cx="14643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0" i="1">
                <a:latin typeface="Times New Roman"/>
                <a:cs typeface="Times New Roman"/>
              </a:rPr>
              <a:t>marginal </a:t>
            </a:r>
            <a:r>
              <a:rPr dirty="0" sz="1100" spc="-5" i="1">
                <a:latin typeface="Times New Roman"/>
                <a:cs typeface="Times New Roman"/>
              </a:rPr>
              <a:t>pmf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5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1584" y="1870251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2989" y="1679853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3766" y="1811476"/>
            <a:ext cx="2140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84655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  </a:t>
            </a: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 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60">
                <a:latin typeface="Latin Modern Math"/>
                <a:cs typeface="Latin Modern Math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24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8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130" i="1">
                <a:latin typeface="Times New Roman"/>
                <a:cs typeface="Times New Roman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y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982648"/>
            <a:ext cx="3654425" cy="5461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418080">
              <a:lnSpc>
                <a:spcPct val="100000"/>
              </a:lnSpc>
              <a:spcBef>
                <a:spcPts val="295"/>
              </a:spcBef>
            </a:pP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  <a:spcBef>
                <a:spcPts val="229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following </a:t>
            </a:r>
            <a:r>
              <a:rPr dirty="0" sz="1100" spc="-5">
                <a:latin typeface="Times New Roman"/>
                <a:cs typeface="Times New Roman"/>
              </a:rPr>
              <a:t>table </a:t>
            </a:r>
            <a:r>
              <a:rPr dirty="0" sz="1100" spc="-15">
                <a:latin typeface="Times New Roman"/>
                <a:cs typeface="Times New Roman"/>
              </a:rPr>
              <a:t>gives</a:t>
            </a:r>
            <a:r>
              <a:rPr dirty="0" sz="1100" spc="-5">
                <a:latin typeface="Times New Roman"/>
                <a:cs typeface="Times New Roman"/>
              </a:rPr>
              <a:t> the joint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pmf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along  with the </a:t>
            </a:r>
            <a:r>
              <a:rPr dirty="0" sz="1100" spc="-10">
                <a:latin typeface="Times New Roman"/>
                <a:cs typeface="Times New Roman"/>
              </a:rPr>
              <a:t>accompanying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marginals.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82344" y="2581071"/>
          <a:ext cx="2643505" cy="870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/>
                <a:gridCol w="531495"/>
                <a:gridCol w="531494"/>
                <a:gridCol w="531494"/>
                <a:gridCol w="492759"/>
              </a:tblGrid>
              <a:tr h="217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22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100" spc="-1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50">
                          <a:latin typeface="Latin Modern Math"/>
                          <a:cs typeface="Latin Modern Math"/>
                        </a:rPr>
                        <a:t>(</a:t>
                      </a:r>
                      <a:r>
                        <a:rPr dirty="0" sz="1100" spc="50" i="1">
                          <a:latin typeface="Times New Roman"/>
                          <a:cs typeface="Times New Roman"/>
                        </a:rPr>
                        <a:t>x,</a:t>
                      </a:r>
                      <a:r>
                        <a:rPr dirty="0" sz="1100" spc="-1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3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00" spc="35">
                          <a:latin typeface="Latin Modern Math"/>
                          <a:cs typeface="Latin Modern Math"/>
                        </a:rPr>
                        <a:t>)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0795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229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100" spc="-10">
                          <a:latin typeface="Latin Modern Math"/>
                          <a:cs typeface="Latin Modern Math"/>
                        </a:rPr>
                        <a:t>=</a:t>
                      </a:r>
                      <a:r>
                        <a:rPr dirty="0" sz="1100" spc="-24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dirty="0" sz="1100" spc="-5">
                          <a:latin typeface="Latin Modern Math"/>
                          <a:cs typeface="Latin Modern Math"/>
                        </a:rPr>
                        <a:t>2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229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100" spc="-10">
                          <a:latin typeface="Latin Modern Math"/>
                          <a:cs typeface="Latin Modern Math"/>
                        </a:rPr>
                        <a:t>=</a:t>
                      </a:r>
                      <a:r>
                        <a:rPr dirty="0" sz="1100" spc="-24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dirty="0" sz="1100" spc="-5">
                          <a:latin typeface="Latin Modern Math"/>
                          <a:cs typeface="Latin Modern Math"/>
                        </a:rPr>
                        <a:t>3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079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229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100" spc="-10">
                          <a:latin typeface="Latin Modern Math"/>
                          <a:cs typeface="Latin Modern Math"/>
                        </a:rPr>
                        <a:t>=</a:t>
                      </a:r>
                      <a:r>
                        <a:rPr dirty="0" sz="1100" spc="-24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dirty="0" sz="1100" spc="-5">
                          <a:latin typeface="Latin Modern Math"/>
                          <a:cs typeface="Latin Modern Math"/>
                        </a:rPr>
                        <a:t>4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0795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13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0416" sz="1200" spc="202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10416" sz="1200" spc="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latin typeface="Latin Modern Math"/>
                          <a:cs typeface="Latin Modern Math"/>
                        </a:rPr>
                        <a:t>(</a:t>
                      </a:r>
                      <a:r>
                        <a:rPr dirty="0" sz="1100" spc="2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00" spc="20">
                          <a:latin typeface="Latin Modern Math"/>
                          <a:cs typeface="Latin Modern Math"/>
                        </a:rPr>
                        <a:t>)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0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20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100" spc="-10">
                          <a:latin typeface="Latin Modern Math"/>
                          <a:cs typeface="Latin Modern Math"/>
                        </a:rPr>
                        <a:t>=</a:t>
                      </a:r>
                      <a:r>
                        <a:rPr dirty="0" sz="1100" spc="-165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dirty="0" sz="1100" spc="-5">
                          <a:latin typeface="Latin Modern Math"/>
                          <a:cs typeface="Latin Modern Math"/>
                        </a:rPr>
                        <a:t>4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333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91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20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100" spc="-10">
                          <a:latin typeface="Latin Modern Math"/>
                          <a:cs typeface="Latin Modern Math"/>
                        </a:rPr>
                        <a:t>=</a:t>
                      </a:r>
                      <a:r>
                        <a:rPr dirty="0" sz="1100" spc="-165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dirty="0" sz="1100" spc="-5">
                          <a:latin typeface="Latin Modern Math"/>
                          <a:cs typeface="Latin Modern Math"/>
                        </a:rPr>
                        <a:t>6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2065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6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21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0416" sz="1200" spc="322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10416" sz="1200" spc="-15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40">
                          <a:latin typeface="Latin Modern Math"/>
                          <a:cs typeface="Latin Modern Math"/>
                        </a:rPr>
                        <a:t>(</a:t>
                      </a:r>
                      <a:r>
                        <a:rPr dirty="0" sz="1100" spc="4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100" spc="40">
                          <a:latin typeface="Latin Modern Math"/>
                          <a:cs typeface="Latin Modern Math"/>
                        </a:rPr>
                        <a:t>)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333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52601"/>
            <a:ext cx="38030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If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 continuous, then the </a:t>
            </a:r>
            <a:r>
              <a:rPr dirty="0" sz="1100" spc="-5" i="1">
                <a:latin typeface="Times New Roman"/>
                <a:cs typeface="Times New Roman"/>
              </a:rPr>
              <a:t>joint pdf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4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881" y="607452"/>
            <a:ext cx="825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0" i="1">
                <a:latin typeface="Times New Roman"/>
                <a:cs typeface="Times New Roman"/>
              </a:rPr>
              <a:t>∂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0517" y="597032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6967" y="741286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 h="0">
                <a:moveTo>
                  <a:pt x="0" y="0"/>
                </a:moveTo>
                <a:lnTo>
                  <a:pt x="24259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294" y="624673"/>
            <a:ext cx="21793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6810" algn="l"/>
              </a:tabLst>
            </a:pP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8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	</a:t>
            </a:r>
            <a:r>
              <a:rPr dirty="0" sz="1100" spc="25" i="1">
                <a:latin typeface="Times New Roman"/>
                <a:cs typeface="Times New Roman"/>
              </a:rPr>
              <a:t>F</a:t>
            </a:r>
            <a:r>
              <a:rPr dirty="0" sz="1100" spc="-135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>
                <a:latin typeface="Times New Roman"/>
                <a:cs typeface="Times New Roman"/>
              </a:rPr>
              <a:t>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Note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5783" y="513066"/>
            <a:ext cx="25907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5" b="0">
                <a:latin typeface="Tuffy"/>
                <a:cs typeface="Tuffy"/>
              </a:rPr>
              <a:t>∫</a:t>
            </a:r>
            <a:r>
              <a:rPr dirty="0" sz="1100" spc="390" b="0">
                <a:latin typeface="Tuffy"/>
                <a:cs typeface="Tuffy"/>
              </a:rPr>
              <a:t> </a:t>
            </a:r>
            <a:r>
              <a:rPr dirty="0" sz="1100" spc="10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4267" y="710665"/>
            <a:ext cx="16433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9380" algn="l"/>
              </a:tabLst>
            </a:pPr>
            <a:r>
              <a:rPr dirty="0" sz="800" spc="90" i="1">
                <a:latin typeface="Times New Roman"/>
                <a:cs typeface="Times New Roman"/>
              </a:rPr>
              <a:t>∂x∂y	</a:t>
            </a:r>
            <a:r>
              <a:rPr dirty="0" sz="800" spc="-5">
                <a:latin typeface="Arial"/>
                <a:cs typeface="Arial"/>
              </a:rPr>
              <a:t>R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1673" y="624673"/>
            <a:ext cx="1061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7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19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</a:t>
            </a:r>
            <a:r>
              <a:rPr dirty="0" sz="1100" spc="5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8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1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948587"/>
            <a:ext cx="25819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Remark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0" i="1">
                <a:latin typeface="Times New Roman"/>
                <a:cs typeface="Times New Roman"/>
              </a:rPr>
              <a:t>marginal </a:t>
            </a:r>
            <a:r>
              <a:rPr dirty="0" sz="1100" spc="5" i="1">
                <a:latin typeface="Times New Roman"/>
                <a:cs typeface="Times New Roman"/>
              </a:rPr>
              <a:t>pdf’s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11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894" y="1241411"/>
            <a:ext cx="2106295" cy="582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8140">
              <a:lnSpc>
                <a:spcPct val="100000"/>
              </a:lnSpc>
              <a:spcBef>
                <a:spcPts val="90"/>
              </a:spcBef>
              <a:tabLst>
                <a:tab pos="1867535" algn="l"/>
              </a:tabLst>
            </a:pPr>
            <a:r>
              <a:rPr dirty="0" sz="1100" spc="215" i="1">
                <a:latin typeface="Times New Roman"/>
                <a:cs typeface="Times New Roman"/>
              </a:rPr>
              <a:t>f</a:t>
            </a:r>
            <a:r>
              <a:rPr dirty="0" baseline="-10416" sz="1200" spc="322" i="1">
                <a:latin typeface="Times New Roman"/>
                <a:cs typeface="Times New Roman"/>
              </a:rPr>
              <a:t>X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baseline="75757" sz="1650" spc="142" b="0">
                <a:latin typeface="Tuffy"/>
                <a:cs typeface="Tuffy"/>
              </a:rPr>
              <a:t>∫</a:t>
            </a:r>
            <a:r>
              <a:rPr dirty="0" baseline="-69444" sz="1200" spc="142">
                <a:latin typeface="Arial"/>
                <a:cs typeface="Arial"/>
              </a:rPr>
              <a:t>R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229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	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6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Suppose the joint pdf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0292" y="1241411"/>
            <a:ext cx="1475740" cy="871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35" i="1">
                <a:latin typeface="Times New Roman"/>
                <a:cs typeface="Times New Roman"/>
              </a:rPr>
              <a:t>f</a:t>
            </a:r>
            <a:r>
              <a:rPr dirty="0" baseline="-10416" sz="1200" spc="202" i="1">
                <a:latin typeface="Times New Roman"/>
                <a:cs typeface="Times New Roman"/>
              </a:rPr>
              <a:t>Y</a:t>
            </a:r>
            <a:r>
              <a:rPr dirty="0" baseline="-10416" sz="1200" spc="44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29">
                <a:latin typeface="Latin Modern Math"/>
                <a:cs typeface="Latin Modern Math"/>
              </a:rPr>
              <a:t> </a:t>
            </a:r>
            <a:r>
              <a:rPr dirty="0" baseline="75757" sz="1650" spc="142" b="0">
                <a:latin typeface="Tuffy"/>
                <a:cs typeface="Tuffy"/>
              </a:rPr>
              <a:t>∫</a:t>
            </a:r>
            <a:r>
              <a:rPr dirty="0" baseline="-69444" sz="1200" spc="142">
                <a:latin typeface="Arial"/>
                <a:cs typeface="Arial"/>
              </a:rPr>
              <a:t>R</a:t>
            </a:r>
            <a:r>
              <a:rPr dirty="0" baseline="-69444" sz="1200">
                <a:latin typeface="Arial"/>
                <a:cs typeface="Arial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dx.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31250" sz="1200" spc="97">
                <a:latin typeface="LM Roman 8"/>
                <a:cs typeface="LM Roman 8"/>
              </a:rPr>
              <a:t>2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45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25" i="1">
                <a:latin typeface="DejaVu Sans"/>
                <a:cs typeface="DejaVu Sans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1</a:t>
            </a:r>
            <a:r>
              <a:rPr dirty="0" sz="1100" spc="1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2289" y="2016441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4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1219" y="1827681"/>
            <a:ext cx="116205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18820">
              <a:lnSpc>
                <a:spcPts val="103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21</a:t>
            </a:r>
            <a:endParaRPr sz="1100">
              <a:latin typeface="Latin Modern Math"/>
              <a:cs typeface="Latin Modern Math"/>
            </a:endParaRPr>
          </a:p>
          <a:p>
            <a:pPr marL="38100">
              <a:lnSpc>
                <a:spcPts val="1030"/>
              </a:lnSpc>
              <a:tabLst>
                <a:tab pos="872490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24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baseline="31250" sz="1200" spc="104">
                <a:latin typeface="LM Roman 8"/>
                <a:cs typeface="LM Roman 8"/>
              </a:rPr>
              <a:t>2</a:t>
            </a:r>
            <a:r>
              <a:rPr dirty="0" sz="1100" spc="70" i="1">
                <a:latin typeface="Times New Roman"/>
                <a:cs typeface="Times New Roman"/>
              </a:rPr>
              <a:t>y,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294" y="2186291"/>
            <a:ext cx="1600835" cy="323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175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Then the </a:t>
            </a:r>
            <a:r>
              <a:rPr dirty="0" sz="1100" spc="-10">
                <a:latin typeface="Times New Roman"/>
                <a:cs typeface="Times New Roman"/>
              </a:rPr>
              <a:t>marginal </a:t>
            </a:r>
            <a:r>
              <a:rPr dirty="0" sz="1100" spc="-5">
                <a:latin typeface="Times New Roman"/>
                <a:cs typeface="Times New Roman"/>
              </a:rPr>
              <a:t>pdf’s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 marL="554355">
              <a:lnSpc>
                <a:spcPts val="1175"/>
              </a:lnSpc>
              <a:tabLst>
                <a:tab pos="1490980" algn="l"/>
              </a:tabLst>
            </a:pPr>
            <a:r>
              <a:rPr dirty="0" sz="1100" spc="195" b="0">
                <a:latin typeface="Tuffy"/>
                <a:cs typeface="Tuffy"/>
              </a:rPr>
              <a:t>∫	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4486" y="239476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2917" y="2668903"/>
            <a:ext cx="863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2860" y="2412211"/>
            <a:ext cx="897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6125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21</a:t>
            </a:r>
            <a:r>
              <a:rPr dirty="0" sz="1100" spc="-5">
                <a:latin typeface="Latin Modern Math"/>
                <a:cs typeface="Latin Modern Math"/>
              </a:rPr>
              <a:t>	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21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95779" y="2486062"/>
            <a:ext cx="11836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6125" algn="l"/>
                <a:tab pos="1116330" algn="l"/>
              </a:tabLst>
            </a:pP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4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894" y="2505937"/>
            <a:ext cx="4037965" cy="288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ts val="1040"/>
              </a:lnSpc>
              <a:spcBef>
                <a:spcPts val="90"/>
              </a:spcBef>
              <a:tabLst>
                <a:tab pos="759460" algn="l"/>
                <a:tab pos="1906905" algn="l"/>
                <a:tab pos="2640965" algn="l"/>
              </a:tabLst>
            </a:pPr>
            <a:r>
              <a:rPr dirty="0" sz="1100" spc="215" i="1">
                <a:latin typeface="Times New Roman"/>
                <a:cs typeface="Times New Roman"/>
              </a:rPr>
              <a:t>f</a:t>
            </a:r>
            <a:r>
              <a:rPr dirty="0" baseline="-10416" sz="1200" spc="322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</a:t>
            </a:r>
            <a:r>
              <a:rPr dirty="0" sz="1100" spc="7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</a:t>
            </a:r>
            <a:r>
              <a:rPr dirty="0" sz="1100" spc="7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10">
                <a:latin typeface="Latin Modern Math"/>
                <a:cs typeface="Latin Modern Math"/>
              </a:rPr>
              <a:t>(1</a:t>
            </a:r>
            <a:r>
              <a:rPr dirty="0" sz="1100" spc="10" i="1">
                <a:latin typeface="DejaVu Sans"/>
                <a:cs typeface="DejaVu Sans"/>
              </a:rPr>
              <a:t>−</a:t>
            </a:r>
            <a:r>
              <a:rPr dirty="0" sz="1100" spc="10" i="1">
                <a:latin typeface="Times New Roman"/>
                <a:cs typeface="Times New Roman"/>
              </a:rPr>
              <a:t>x </a:t>
            </a:r>
            <a:r>
              <a:rPr dirty="0" sz="1100" spc="10">
                <a:latin typeface="Latin Modern Math"/>
                <a:cs typeface="Latin Modern Math"/>
              </a:rPr>
              <a:t>)</a:t>
            </a:r>
            <a:r>
              <a:rPr dirty="0" sz="1100" spc="10" i="1">
                <a:latin typeface="Times New Roman"/>
                <a:cs typeface="Times New Roman"/>
              </a:rPr>
              <a:t>, </a:t>
            </a:r>
            <a:r>
              <a:rPr dirty="0" sz="1100" spc="-40" i="1">
                <a:latin typeface="DejaVu Sans"/>
                <a:cs typeface="DejaVu Sans"/>
              </a:rPr>
              <a:t>−</a:t>
            </a:r>
            <a:r>
              <a:rPr dirty="0" sz="1100" spc="-40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5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657225">
              <a:lnSpc>
                <a:spcPts val="1040"/>
              </a:lnSpc>
              <a:tabLst>
                <a:tab pos="1654175" algn="l"/>
                <a:tab pos="2521585" algn="l"/>
              </a:tabLst>
            </a:pPr>
            <a:r>
              <a:rPr dirty="0" baseline="-17361" sz="1200" spc="-7">
                <a:latin typeface="Arial"/>
                <a:cs typeface="Arial"/>
              </a:rPr>
              <a:t>R	</a:t>
            </a:r>
            <a:r>
              <a:rPr dirty="0" sz="600" spc="-5">
                <a:latin typeface="LM Roman 6"/>
                <a:cs typeface="LM Roman 6"/>
              </a:rPr>
              <a:t>2 </a:t>
            </a:r>
            <a:r>
              <a:rPr dirty="0" sz="600" spc="190">
                <a:latin typeface="LM Roman 6"/>
                <a:cs typeface="LM Roman 6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4	8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294" y="2801428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7010" y="3262425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894" y="3099471"/>
            <a:ext cx="16217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19785" algn="l"/>
              </a:tabLst>
            </a:pPr>
            <a:r>
              <a:rPr dirty="0" sz="1100" spc="135" i="1">
                <a:latin typeface="Times New Roman"/>
                <a:cs typeface="Times New Roman"/>
              </a:rPr>
              <a:t>f</a:t>
            </a:r>
            <a:r>
              <a:rPr dirty="0" baseline="-10416" sz="1200" spc="202" i="1">
                <a:latin typeface="Times New Roman"/>
                <a:cs typeface="Times New Roman"/>
              </a:rPr>
              <a:t>Y</a:t>
            </a:r>
            <a:r>
              <a:rPr dirty="0" baseline="-10416" sz="1200" spc="52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4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7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19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29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0036" y="2910889"/>
            <a:ext cx="11220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31875" algn="l"/>
              </a:tabLst>
            </a:pPr>
            <a:r>
              <a:rPr dirty="0" sz="1100" spc="195" b="0">
                <a:latin typeface="Tuffy"/>
                <a:cs typeface="Tuffy"/>
              </a:rPr>
              <a:t>∫</a:t>
            </a:r>
            <a:r>
              <a:rPr dirty="0" sz="1100" spc="195" b="0">
                <a:latin typeface="Tuffy"/>
                <a:cs typeface="Tuffy"/>
              </a:rPr>
              <a:t>	</a:t>
            </a: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08301" y="2925151"/>
            <a:ext cx="1155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65" i="1">
                <a:latin typeface="Arial"/>
                <a:cs typeface="Arial"/>
              </a:rPr>
              <a:t>√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10625" y="303679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6794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197925" y="2988283"/>
            <a:ext cx="787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0374" y="3199293"/>
            <a:ext cx="1155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65" i="1">
                <a:latin typeface="Arial"/>
                <a:cs typeface="Arial"/>
              </a:rPr>
              <a:t>√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32698" y="331094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6794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046732" y="3262425"/>
            <a:ext cx="2520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395" i="1">
                <a:latin typeface="Arial"/>
                <a:cs typeface="Arial"/>
              </a:rPr>
              <a:t> </a:t>
            </a:r>
            <a:r>
              <a:rPr dirty="0" sz="800" spc="6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21394" y="3005745"/>
            <a:ext cx="164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21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54300" y="307959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13163" y="3042271"/>
            <a:ext cx="394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u="sng" baseline="15151" sz="1650" spc="-7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7</a:t>
            </a:r>
            <a:r>
              <a:rPr dirty="0" baseline="15151" sz="1650" spc="382">
                <a:latin typeface="Latin Modern Math"/>
                <a:cs typeface="Latin Modern Math"/>
              </a:rPr>
              <a:t> </a:t>
            </a:r>
            <a:r>
              <a:rPr dirty="0" sz="800" spc="65">
                <a:latin typeface="LM Roman 8"/>
                <a:cs typeface="LM Roman 8"/>
              </a:rPr>
              <a:t>5</a:t>
            </a:r>
            <a:r>
              <a:rPr dirty="0" sz="800" spc="65" i="1">
                <a:latin typeface="Times New Roman"/>
                <a:cs typeface="Times New Roman"/>
              </a:rPr>
              <a:t>/</a:t>
            </a:r>
            <a:r>
              <a:rPr dirty="0" sz="800" spc="6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56027" y="3099471"/>
            <a:ext cx="1171575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1445">
              <a:lnSpc>
                <a:spcPts val="1035"/>
              </a:lnSpc>
              <a:spcBef>
                <a:spcPts val="90"/>
              </a:spcBef>
              <a:tabLst>
                <a:tab pos="879475" algn="l"/>
                <a:tab pos="1120140" algn="l"/>
              </a:tabLst>
            </a:pP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130" i="1">
                <a:latin typeface="Times New Roman"/>
                <a:cs typeface="Times New Roman"/>
              </a:rPr>
              <a:t> </a:t>
            </a:r>
            <a:r>
              <a:rPr dirty="0" sz="1100" spc="-80" i="1">
                <a:latin typeface="Times New Roman"/>
                <a:cs typeface="Times New Roman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-55" i="1">
                <a:latin typeface="Times New Roman"/>
                <a:cs typeface="Times New Roman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035"/>
              </a:lnSpc>
              <a:tabLst>
                <a:tab pos="795020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4	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16591" y="3099471"/>
            <a:ext cx="928369" cy="3581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0255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0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45" i="1">
                <a:latin typeface="DejaVu Sans"/>
                <a:cs typeface="DejaVu Sans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 algn="r" marR="5080">
              <a:lnSpc>
                <a:spcPct val="100000"/>
              </a:lnSpc>
              <a:spcBef>
                <a:spcPts val="585"/>
              </a:spcBef>
            </a:pP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56</a:t>
            </a:r>
            <a:r>
              <a:rPr dirty="0" sz="600" spc="-11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11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794" y="533881"/>
            <a:ext cx="3941445" cy="1685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 </a:t>
            </a:r>
            <a:r>
              <a:rPr dirty="0" sz="1100" spc="-5" i="1">
                <a:latin typeface="Times New Roman"/>
                <a:cs typeface="Times New Roman"/>
              </a:rPr>
              <a:t>independent </a:t>
            </a:r>
            <a:r>
              <a:rPr dirty="0" sz="1100" spc="-45">
                <a:latin typeface="Times New Roman"/>
                <a:cs typeface="Times New Roman"/>
              </a:rPr>
              <a:t>RV’s</a:t>
            </a:r>
            <a:r>
              <a:rPr dirty="0" sz="1100" spc="-1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</a:t>
            </a:r>
            <a:endParaRPr sz="1100">
              <a:latin typeface="Times New Roman"/>
              <a:cs typeface="Times New Roman"/>
            </a:endParaRPr>
          </a:p>
          <a:p>
            <a:pPr algn="ctr" marL="98425">
              <a:lnSpc>
                <a:spcPct val="100000"/>
              </a:lnSpc>
              <a:spcBef>
                <a:spcPts val="1130"/>
              </a:spcBef>
              <a:tabLst>
                <a:tab pos="1601470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15" i="1">
                <a:latin typeface="Times New Roman"/>
                <a:cs typeface="Times New Roman"/>
              </a:rPr>
              <a:t>f</a:t>
            </a:r>
            <a:r>
              <a:rPr dirty="0" baseline="-10416" sz="1200" spc="322" i="1">
                <a:latin typeface="Times New Roman"/>
                <a:cs typeface="Times New Roman"/>
              </a:rPr>
              <a:t>X</a:t>
            </a:r>
            <a:r>
              <a:rPr dirty="0" baseline="-10416" sz="1200" spc="-202" i="1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)</a:t>
            </a:r>
            <a:r>
              <a:rPr dirty="0" sz="1100" spc="75" i="1">
                <a:latin typeface="Times New Roman"/>
                <a:cs typeface="Times New Roman"/>
              </a:rPr>
              <a:t>f</a:t>
            </a:r>
            <a:r>
              <a:rPr dirty="0" baseline="-10416" sz="1200" spc="112" i="1">
                <a:latin typeface="Times New Roman"/>
                <a:cs typeface="Times New Roman"/>
              </a:rPr>
              <a:t>Y</a:t>
            </a:r>
            <a:r>
              <a:rPr dirty="0" baseline="-10416" sz="1200" spc="60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	</a:t>
            </a:r>
            <a:r>
              <a:rPr dirty="0" sz="1100" spc="-5">
                <a:latin typeface="Times New Roman"/>
                <a:cs typeface="Times New Roman"/>
              </a:rPr>
              <a:t>for all </a:t>
            </a:r>
            <a:r>
              <a:rPr dirty="0" sz="1100" spc="80" i="1">
                <a:latin typeface="Times New Roman"/>
                <a:cs typeface="Times New Roman"/>
              </a:rPr>
              <a:t>x,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76200" marR="49530">
              <a:lnSpc>
                <a:spcPct val="102600"/>
              </a:lnSpc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 indep if you can write their joint pdf as 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5" i="1">
                <a:latin typeface="Times New Roman"/>
                <a:cs typeface="Times New Roman"/>
              </a:rPr>
              <a:t>a</a:t>
            </a:r>
            <a:r>
              <a:rPr dirty="0" sz="1100" spc="15">
                <a:latin typeface="Latin Modern Math"/>
                <a:cs typeface="Latin Modern Math"/>
              </a:rPr>
              <a:t>(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 i="1">
                <a:latin typeface="Times New Roman"/>
                <a:cs typeface="Times New Roman"/>
              </a:rPr>
              <a:t>b</a:t>
            </a:r>
            <a:r>
              <a:rPr dirty="0" sz="1100" spc="15">
                <a:latin typeface="Latin Modern Math"/>
                <a:cs typeface="Latin Modern Math"/>
              </a:rPr>
              <a:t>(</a:t>
            </a:r>
            <a:r>
              <a:rPr dirty="0" sz="1100" spc="15" i="1">
                <a:latin typeface="Times New Roman"/>
                <a:cs typeface="Times New Roman"/>
              </a:rPr>
              <a:t>y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 some functions </a:t>
            </a:r>
            <a:r>
              <a:rPr dirty="0" sz="1100" spc="35" i="1">
                <a:latin typeface="Times New Roman"/>
                <a:cs typeface="Times New Roman"/>
              </a:rPr>
              <a:t>a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5" i="1">
                <a:latin typeface="Times New Roman"/>
                <a:cs typeface="Times New Roman"/>
              </a:rPr>
              <a:t>b</a:t>
            </a:r>
            <a:r>
              <a:rPr dirty="0" sz="1100" spc="-5">
                <a:latin typeface="Latin Modern Math"/>
                <a:cs typeface="Latin Modern Math"/>
              </a:rPr>
              <a:t>(</a:t>
            </a:r>
            <a:r>
              <a:rPr dirty="0" sz="1100" spc="-5" i="1">
                <a:latin typeface="Times New Roman"/>
                <a:cs typeface="Times New Roman"/>
              </a:rPr>
              <a:t>y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, and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y  </a:t>
            </a:r>
            <a:r>
              <a:rPr dirty="0" sz="1100" spc="-10">
                <a:latin typeface="Times New Roman"/>
                <a:cs typeface="Times New Roman"/>
              </a:rPr>
              <a:t>don’t </a:t>
            </a:r>
            <a:r>
              <a:rPr dirty="0" sz="1100" spc="-20">
                <a:latin typeface="Times New Roman"/>
                <a:cs typeface="Times New Roman"/>
              </a:rPr>
              <a:t>have </a:t>
            </a:r>
            <a:r>
              <a:rPr dirty="0" sz="1100" spc="-10">
                <a:latin typeface="Times New Roman"/>
                <a:cs typeface="Times New Roman"/>
              </a:rPr>
              <a:t>funny </a:t>
            </a:r>
            <a:r>
              <a:rPr dirty="0" sz="1100" spc="-5">
                <a:latin typeface="Times New Roman"/>
                <a:cs typeface="Times New Roman"/>
              </a:rPr>
              <a:t>limits (their domains do not depend on each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other).</a:t>
            </a:r>
            <a:endParaRPr sz="1100">
              <a:latin typeface="Times New Roman"/>
              <a:cs typeface="Times New Roman"/>
            </a:endParaRPr>
          </a:p>
          <a:p>
            <a:pPr algn="ctr" marL="38100">
              <a:lnSpc>
                <a:spcPct val="100000"/>
              </a:lnSpc>
              <a:spcBef>
                <a:spcPts val="755"/>
              </a:spcBef>
            </a:pPr>
            <a:r>
              <a:rPr dirty="0" sz="1100" spc="-10" b="1">
                <a:latin typeface="Arial"/>
                <a:cs typeface="Arial"/>
              </a:rPr>
              <a:t>Examples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cxy</a:t>
            </a:r>
            <a:r>
              <a:rPr dirty="0" sz="1100" spc="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2</a:t>
            </a:r>
            <a:r>
              <a:rPr dirty="0" sz="1100" spc="-5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6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3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35"/>
              </a:spcBef>
            </a:pP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independent.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153" y="236066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4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268" y="2262618"/>
            <a:ext cx="7245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7225" algn="l"/>
              </a:tabLst>
            </a:pPr>
            <a:r>
              <a:rPr dirty="0" u="sng" baseline="3472" sz="1200" spc="-7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21</a:t>
            </a:r>
            <a:r>
              <a:rPr dirty="0" baseline="3472" sz="1200" spc="-7">
                <a:latin typeface="LM Roman 8"/>
                <a:cs typeface="LM Roman 8"/>
              </a:rPr>
              <a:t>  </a:t>
            </a:r>
            <a:r>
              <a:rPr dirty="0" baseline="3472" sz="1200" spc="-165">
                <a:latin typeface="LM Roman 8"/>
                <a:cs typeface="LM Roman 8"/>
              </a:rPr>
              <a:t> </a:t>
            </a: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275572"/>
            <a:ext cx="1714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6140" algn="l"/>
              </a:tabLst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45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105" i="1">
                <a:latin typeface="DejaVu Sans"/>
                <a:cs typeface="DejaVu Sans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9383" y="2275572"/>
            <a:ext cx="1505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, then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not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365906"/>
            <a:ext cx="3820795" cy="52197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100" spc="-5">
                <a:latin typeface="Times New Roman"/>
                <a:cs typeface="Times New Roman"/>
              </a:rPr>
              <a:t>independent.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85" i="1">
                <a:latin typeface="Times New Roman"/>
                <a:cs typeface="Times New Roman"/>
              </a:rPr>
              <a:t>c/</a:t>
            </a:r>
            <a:r>
              <a:rPr dirty="0" sz="1100" spc="85">
                <a:latin typeface="Latin Modern Math"/>
                <a:cs typeface="Latin Modern Math"/>
              </a:rPr>
              <a:t>(</a:t>
            </a:r>
            <a:r>
              <a:rPr dirty="0" sz="1100" spc="85" i="1">
                <a:latin typeface="Times New Roman"/>
                <a:cs typeface="Times New Roman"/>
              </a:rPr>
              <a:t>x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30">
                <a:latin typeface="Latin Modern Math"/>
                <a:cs typeface="Latin Modern Math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5" i="1">
                <a:latin typeface="DejaVu Sans"/>
                <a:cs typeface="DejaVu Sans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2</a:t>
            </a:r>
            <a:r>
              <a:rPr dirty="0" sz="1100" spc="-1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6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5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3</a:t>
            </a:r>
            <a:r>
              <a:rPr dirty="0" sz="1100" spc="-5">
                <a:latin typeface="Times New Roman"/>
                <a:cs typeface="Times New Roman"/>
              </a:rPr>
              <a:t>, then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306" y="2867709"/>
            <a:ext cx="12369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0140" algn="l"/>
              </a:tabLst>
            </a:pPr>
            <a:r>
              <a:rPr dirty="0" sz="1100" spc="-5" i="1">
                <a:latin typeface="Times New Roman"/>
                <a:cs typeface="Times New Roman"/>
              </a:rPr>
              <a:t>not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independent.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494" y="452601"/>
            <a:ext cx="3649979" cy="859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The </a:t>
            </a:r>
            <a:r>
              <a:rPr dirty="0" sz="1100" spc="-5" i="1">
                <a:latin typeface="Times New Roman"/>
                <a:cs typeface="Times New Roman"/>
              </a:rPr>
              <a:t>conditional pdf </a:t>
            </a:r>
            <a:r>
              <a:rPr dirty="0" sz="1100" spc="-5">
                <a:latin typeface="Times New Roman"/>
                <a:cs typeface="Times New Roman"/>
              </a:rPr>
              <a:t>(or </a:t>
            </a:r>
            <a:r>
              <a:rPr dirty="0" sz="1100" spc="-5" i="1">
                <a:latin typeface="Times New Roman"/>
                <a:cs typeface="Times New Roman"/>
              </a:rPr>
              <a:t>pmf </a:t>
            </a:r>
            <a:r>
              <a:rPr dirty="0" sz="1100" spc="-5">
                <a:latin typeface="Times New Roman"/>
                <a:cs typeface="Times New Roman"/>
              </a:rPr>
              <a:t>) of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15">
                <a:latin typeface="Times New Roman"/>
                <a:cs typeface="Times New Roman"/>
              </a:rPr>
              <a:t>given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17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y</a:t>
            </a:r>
            <a:r>
              <a:rPr dirty="0" sz="1100" spc="25" i="1">
                <a:latin typeface="DejaVu Sans"/>
                <a:cs typeface="DejaVu Sans"/>
              </a:rPr>
              <a:t>|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150" i="1">
                <a:latin typeface="Times New Roman"/>
                <a:cs typeface="Times New Roman"/>
              </a:rPr>
              <a:t>y</a:t>
            </a:r>
            <a:r>
              <a:rPr dirty="0" sz="1100" spc="150">
                <a:latin typeface="Latin Modern Math"/>
                <a:cs typeface="Latin Modern Math"/>
              </a:rPr>
              <a:t>)</a:t>
            </a:r>
            <a:r>
              <a:rPr dirty="0" sz="1100" spc="150" i="1">
                <a:latin typeface="Times New Roman"/>
                <a:cs typeface="Times New Roman"/>
              </a:rPr>
              <a:t>/f</a:t>
            </a:r>
            <a:r>
              <a:rPr dirty="0" baseline="-10416" sz="1200" spc="225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(assuming </a:t>
            </a:r>
            <a:r>
              <a:rPr dirty="0" sz="1100" spc="215" i="1">
                <a:latin typeface="Times New Roman"/>
                <a:cs typeface="Times New Roman"/>
              </a:rPr>
              <a:t>f</a:t>
            </a:r>
            <a:r>
              <a:rPr dirty="0" baseline="-10416" sz="1200" spc="322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&gt;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>
                <a:latin typeface="Times New Roman"/>
                <a:cs typeface="Times New Roman"/>
              </a:rPr>
              <a:t>).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dirty="0" sz="1100" spc="-5">
                <a:latin typeface="Times New Roman"/>
                <a:cs typeface="Times New Roman"/>
              </a:rPr>
              <a:t>This is a </a:t>
            </a:r>
            <a:r>
              <a:rPr dirty="0" sz="1100" spc="-10">
                <a:latin typeface="Times New Roman"/>
                <a:cs typeface="Times New Roman"/>
              </a:rPr>
              <a:t>legit </a:t>
            </a:r>
            <a:r>
              <a:rPr dirty="0" sz="1100" spc="-5">
                <a:latin typeface="Times New Roman"/>
                <a:cs typeface="Times New Roman"/>
              </a:rPr>
              <a:t>pmf/pdf. </a:t>
            </a:r>
            <a:r>
              <a:rPr dirty="0" sz="1100" spc="-15">
                <a:latin typeface="Times New Roman"/>
                <a:cs typeface="Times New Roman"/>
              </a:rPr>
              <a:t>For </a:t>
            </a:r>
            <a:r>
              <a:rPr dirty="0" sz="1100" spc="-10">
                <a:latin typeface="Times New Roman"/>
                <a:cs typeface="Times New Roman"/>
              </a:rPr>
              <a:t>example, </a:t>
            </a:r>
            <a:r>
              <a:rPr dirty="0" sz="1100" spc="-5">
                <a:latin typeface="Times New Roman"/>
                <a:cs typeface="Times New Roman"/>
              </a:rPr>
              <a:t>in the continuous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case,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  <a:tabLst>
                <a:tab pos="1822450" algn="l"/>
              </a:tabLst>
            </a:pPr>
            <a:r>
              <a:rPr dirty="0" baseline="45454" sz="1650" spc="75" b="0">
                <a:latin typeface="Tuffy"/>
                <a:cs typeface="Tuffy"/>
              </a:rPr>
              <a:t>∫</a:t>
            </a:r>
            <a:r>
              <a:rPr dirty="0" baseline="-27777" sz="1200" spc="75" b="1">
                <a:latin typeface="LM Roman 8"/>
                <a:cs typeface="LM Roman 8"/>
              </a:rPr>
              <a:t>R</a:t>
            </a:r>
            <a:r>
              <a:rPr dirty="0" baseline="-27777" sz="1200" spc="-157" b="1">
                <a:latin typeface="LM Roman 8"/>
                <a:cs typeface="LM Roman 8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y</a:t>
            </a:r>
            <a:r>
              <a:rPr dirty="0" sz="1100" spc="25" i="1">
                <a:latin typeface="DejaVu Sans"/>
                <a:cs typeface="DejaVu Sans"/>
              </a:rPr>
              <a:t>|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1</a:t>
            </a:r>
            <a:r>
              <a:rPr dirty="0" sz="1100" spc="-1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-15">
                <a:latin typeface="Times New Roman"/>
                <a:cs typeface="Times New Roman"/>
              </a:rPr>
              <a:t> any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Times New Roman"/>
                <a:cs typeface="Times New Roman"/>
              </a:rPr>
              <a:t>.	</a:t>
            </a:r>
            <a:r>
              <a:rPr dirty="0" u="sng" sz="1100" spc="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701" y="152966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4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444560"/>
            <a:ext cx="19869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94839" algn="l"/>
              </a:tabLst>
            </a:pPr>
            <a:r>
              <a:rPr dirty="0" sz="1100" spc="-10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(</a:t>
            </a:r>
            <a:r>
              <a:rPr dirty="0" sz="1100" spc="8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80" i="1">
                <a:latin typeface="Times New Roman"/>
                <a:cs typeface="Times New Roman"/>
              </a:rPr>
              <a:t>y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6815" y="1431606"/>
            <a:ext cx="2813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3472" sz="1200" spc="-7">
                <a:latin typeface="LM Roman 8"/>
                <a:cs typeface="LM Roman 8"/>
              </a:rPr>
              <a:t>21</a:t>
            </a:r>
            <a:r>
              <a:rPr dirty="0" baseline="3472" sz="1200" spc="142">
                <a:latin typeface="LM Roman 8"/>
                <a:cs typeface="LM Roman 8"/>
              </a:rPr>
              <a:t> 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1734" y="143160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8829" y="1444560"/>
            <a:ext cx="9804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45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135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3450" y="1444560"/>
            <a:ext cx="3879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5941" y="1730526"/>
            <a:ext cx="429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85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130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8641" y="1940864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4" h="0">
                <a:moveTo>
                  <a:pt x="0" y="0"/>
                </a:moveTo>
                <a:lnTo>
                  <a:pt x="40415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03884" y="1919286"/>
            <a:ext cx="4337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15" i="1">
                <a:latin typeface="Times New Roman"/>
                <a:cs typeface="Times New Roman"/>
              </a:rPr>
              <a:t>f</a:t>
            </a:r>
            <a:r>
              <a:rPr dirty="0" baseline="-10416" sz="1200" spc="322" i="1">
                <a:latin typeface="Times New Roman"/>
                <a:cs typeface="Times New Roman"/>
              </a:rPr>
              <a:t>X</a:t>
            </a:r>
            <a:r>
              <a:rPr dirty="0" baseline="-10416" sz="1200" spc="-172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992" y="1824252"/>
            <a:ext cx="1287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66495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(</a:t>
            </a:r>
            <a:r>
              <a:rPr dirty="0" sz="1100" spc="80" i="1">
                <a:latin typeface="Times New Roman"/>
                <a:cs typeface="Times New Roman"/>
              </a:rPr>
              <a:t>y</a:t>
            </a:r>
            <a:r>
              <a:rPr dirty="0" sz="1100" spc="-70" i="1">
                <a:latin typeface="DejaVu Sans"/>
                <a:cs typeface="DejaVu Sans"/>
              </a:rPr>
              <a:t>|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2155" y="1807539"/>
            <a:ext cx="7886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985" algn="l"/>
                <a:tab pos="775335" algn="l"/>
              </a:tabLst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4	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8307" y="1672169"/>
            <a:ext cx="406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u="sng" baseline="3472" sz="1200" spc="-7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21</a:t>
            </a:r>
            <a:r>
              <a:rPr dirty="0" baseline="3472" sz="1200" spc="-284">
                <a:latin typeface="LM Roman 8"/>
                <a:cs typeface="LM Roman 8"/>
              </a:rPr>
              <a:t> </a:t>
            </a:r>
            <a:r>
              <a:rPr dirty="0" baseline="-20202" sz="1650" spc="112" i="1">
                <a:latin typeface="Times New Roman"/>
                <a:cs typeface="Times New Roman"/>
              </a:rPr>
              <a:t>x</a:t>
            </a:r>
            <a:r>
              <a:rPr dirty="0" sz="800" spc="75">
                <a:latin typeface="LM Roman 8"/>
                <a:cs typeface="LM Roman 8"/>
              </a:rPr>
              <a:t>2</a:t>
            </a:r>
            <a:r>
              <a:rPr dirty="0" baseline="-20202" sz="1650" spc="112" i="1">
                <a:latin typeface="Times New Roman"/>
                <a:cs typeface="Times New Roman"/>
              </a:rPr>
              <a:t>y</a:t>
            </a:r>
            <a:endParaRPr baseline="-20202"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7332" y="1911564"/>
            <a:ext cx="133350" cy="249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21</a:t>
            </a:r>
            <a:endParaRPr sz="800">
              <a:latin typeface="LM Roman 8"/>
              <a:cs typeface="LM Roman 8"/>
            </a:endParaRPr>
          </a:p>
          <a:p>
            <a:pPr marL="39370">
              <a:lnSpc>
                <a:spcPts val="885"/>
              </a:lnSpc>
            </a:pPr>
            <a:r>
              <a:rPr dirty="0" sz="800" spc="-5">
                <a:latin typeface="LM Roman 8"/>
                <a:cs typeface="LM Roman 8"/>
              </a:rPr>
              <a:t>8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19249" y="1926093"/>
            <a:ext cx="5111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3865" algn="l"/>
              </a:tabLst>
            </a:pP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4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4911" y="1730526"/>
            <a:ext cx="1625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2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69755" y="1940864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78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814664" y="1928785"/>
            <a:ext cx="1377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54405" algn="l"/>
              </a:tabLst>
            </a:pP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Latin Modern Math"/>
                <a:cs typeface="Latin Modern Math"/>
              </a:rPr>
              <a:t>(1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65" i="1">
                <a:latin typeface="DejaVu Sans"/>
                <a:cs typeface="DejaVu Sans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1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	</a:t>
            </a:r>
            <a:r>
              <a:rPr dirty="0" baseline="2525" sz="1650" spc="-7">
                <a:latin typeface="Latin Modern Math"/>
                <a:cs typeface="Latin Modern Math"/>
              </a:rPr>
              <a:t>1 </a:t>
            </a:r>
            <a:r>
              <a:rPr dirty="0" baseline="2525" sz="1650" spc="-112" i="1">
                <a:latin typeface="DejaVu Sans"/>
                <a:cs typeface="DejaVu Sans"/>
              </a:rPr>
              <a:t>−</a:t>
            </a:r>
            <a:r>
              <a:rPr dirty="0" baseline="2525" sz="1650" spc="-419" i="1">
                <a:latin typeface="DejaVu Sans"/>
                <a:cs typeface="DejaVu Sans"/>
              </a:rPr>
              <a:t> </a:t>
            </a:r>
            <a:r>
              <a:rPr dirty="0" baseline="2525" sz="1650" spc="97" i="1">
                <a:latin typeface="Times New Roman"/>
                <a:cs typeface="Times New Roman"/>
              </a:rPr>
              <a:t>x</a:t>
            </a:r>
            <a:r>
              <a:rPr dirty="0" baseline="27777" sz="1200" spc="97">
                <a:latin typeface="LM Roman 8"/>
                <a:cs typeface="LM Roman 8"/>
              </a:rPr>
              <a:t>4</a:t>
            </a:r>
            <a:endParaRPr baseline="27777" sz="1200">
              <a:latin typeface="LM Roman 8"/>
              <a:cs typeface="LM Roman 8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382327" y="180437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57145" y="1824252"/>
            <a:ext cx="1703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5155" algn="l"/>
                <a:tab pos="158623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">
                <a:latin typeface="Latin Modern Math"/>
                <a:cs typeface="Latin Modern Math"/>
              </a:rPr>
              <a:t>	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25" i="1">
                <a:latin typeface="Times New Roman"/>
                <a:cs typeface="Times New Roman"/>
              </a:rPr>
              <a:t>  </a:t>
            </a:r>
            <a:r>
              <a:rPr dirty="0" sz="1100" spc="75" i="1">
                <a:latin typeface="Times New Roman"/>
                <a:cs typeface="Times New Roman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i="1">
                <a:latin typeface="Times New Roman"/>
                <a:cs typeface="Times New Roman"/>
              </a:rPr>
              <a:t>  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6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894" y="2282252"/>
            <a:ext cx="3823970" cy="515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4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 indep, then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y</a:t>
            </a:r>
            <a:r>
              <a:rPr dirty="0" sz="1100" spc="25" i="1">
                <a:latin typeface="DejaVu Sans"/>
                <a:cs typeface="DejaVu Sans"/>
              </a:rPr>
              <a:t>|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35" i="1">
                <a:latin typeface="Times New Roman"/>
                <a:cs typeface="Times New Roman"/>
              </a:rPr>
              <a:t>f</a:t>
            </a:r>
            <a:r>
              <a:rPr dirty="0" baseline="-10416" sz="1200" spc="202" i="1">
                <a:latin typeface="Times New Roman"/>
                <a:cs typeface="Times New Roman"/>
              </a:rPr>
              <a:t>Y</a:t>
            </a:r>
            <a:r>
              <a:rPr dirty="0" baseline="-10416" sz="1200" spc="52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all </a:t>
            </a:r>
            <a:r>
              <a:rPr dirty="0" sz="1100" spc="8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30"/>
              </a:spcBef>
            </a:pPr>
            <a:r>
              <a:rPr dirty="0" sz="1100" spc="-10" b="1">
                <a:latin typeface="Arial"/>
                <a:cs typeface="Arial"/>
              </a:rPr>
              <a:t>Proof</a:t>
            </a:r>
            <a:r>
              <a:rPr dirty="0" sz="1100" spc="-10">
                <a:latin typeface="Times New Roman"/>
                <a:cs typeface="Times New Roman"/>
              </a:rPr>
              <a:t>: By definition </a:t>
            </a:r>
            <a:r>
              <a:rPr dirty="0" sz="1100" spc="-5">
                <a:latin typeface="Times New Roman"/>
                <a:cs typeface="Times New Roman"/>
              </a:rPr>
              <a:t>of conditional and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independence,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7104" y="2944100"/>
            <a:ext cx="591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20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y</a:t>
            </a:r>
            <a:r>
              <a:rPr dirty="0" sz="1100" spc="25" i="1">
                <a:latin typeface="DejaVu Sans"/>
                <a:cs typeface="DejaVu Sans"/>
              </a:rPr>
              <a:t>|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sz="1100" spc="2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0296" y="3039146"/>
            <a:ext cx="1302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894080" algn="l"/>
              </a:tabLst>
            </a:pPr>
            <a:r>
              <a:rPr dirty="0" sz="1100" spc="215" i="1">
                <a:latin typeface="Times New Roman"/>
                <a:cs typeface="Times New Roman"/>
              </a:rPr>
              <a:t>f</a:t>
            </a:r>
            <a:r>
              <a:rPr dirty="0" baseline="-10416" sz="1200" spc="322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	</a:t>
            </a:r>
            <a:r>
              <a:rPr dirty="0" sz="1100" spc="215" i="1">
                <a:latin typeface="Times New Roman"/>
                <a:cs typeface="Times New Roman"/>
              </a:rPr>
              <a:t>f</a:t>
            </a:r>
            <a:r>
              <a:rPr dirty="0" baseline="-10416" sz="1200" spc="322" i="1">
                <a:latin typeface="Times New Roman"/>
                <a:cs typeface="Times New Roman"/>
              </a:rPr>
              <a:t>X</a:t>
            </a:r>
            <a:r>
              <a:rPr dirty="0" baseline="-10416" sz="1200" spc="-16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49653" y="2850374"/>
            <a:ext cx="1524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34060" algn="l"/>
              </a:tabLst>
            </a:pPr>
            <a:r>
              <a:rPr dirty="0" u="sng" sz="1100" spc="2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u="sng" sz="1100" spc="5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x,</a:t>
            </a:r>
            <a:r>
              <a:rPr dirty="0" u="sng" sz="1100" spc="-9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r>
              <a:rPr dirty="0" sz="1100" spc="35">
                <a:latin typeface="Latin Modern Math"/>
                <a:cs typeface="Latin Modern Math"/>
              </a:rPr>
              <a:t>	</a:t>
            </a:r>
            <a:r>
              <a:rPr dirty="0" u="sng" sz="1100" spc="2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baseline="-10416" sz="1200" spc="32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baseline="-10416" sz="1200" spc="-1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r>
              <a:rPr dirty="0" u="sng" sz="1100" spc="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sng" baseline="-10416" sz="1200" spc="11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baseline="-10416" sz="1200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r>
              <a:rPr dirty="0" sz="1100" spc="-254">
                <a:latin typeface="Latin Modern Math"/>
                <a:cs typeface="Latin Modern Math"/>
              </a:rPr>
              <a:t> </a:t>
            </a:r>
            <a:r>
              <a:rPr dirty="0" baseline="-37878" sz="1650" spc="37" i="1">
                <a:latin typeface="Times New Roman"/>
                <a:cs typeface="Times New Roman"/>
              </a:rPr>
              <a:t>.</a:t>
            </a:r>
            <a:endParaRPr baseline="-37878"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71356" y="2944100"/>
            <a:ext cx="12198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02995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">
                <a:latin typeface="Latin Modern Math"/>
                <a:cs typeface="Latin Modern Math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20305"/>
            <a:ext cx="348170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The </a:t>
            </a:r>
            <a:r>
              <a:rPr dirty="0" sz="1100" spc="-5" i="1">
                <a:latin typeface="Times New Roman"/>
                <a:cs typeface="Times New Roman"/>
              </a:rPr>
              <a:t>conditional </a:t>
            </a:r>
            <a:r>
              <a:rPr dirty="0" sz="1100" spc="-10" i="1">
                <a:latin typeface="Times New Roman"/>
                <a:cs typeface="Times New Roman"/>
              </a:rPr>
              <a:t>expectation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15">
                <a:latin typeface="Times New Roman"/>
                <a:cs typeface="Times New Roman"/>
              </a:rPr>
              <a:t>given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18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8451" y="814945"/>
            <a:ext cx="13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60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3318" y="848790"/>
            <a:ext cx="159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9558" y="1030984"/>
            <a:ext cx="787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228" y="1056181"/>
            <a:ext cx="1238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59510" algn="l"/>
              </a:tabLst>
            </a:pPr>
            <a:r>
              <a:rPr dirty="0" baseline="2525" sz="1650" spc="-15">
                <a:latin typeface="Latin Modern Math"/>
                <a:cs typeface="Latin Modern Math"/>
              </a:rPr>
              <a:t>E[</a:t>
            </a:r>
            <a:r>
              <a:rPr dirty="0" baseline="2525" sz="1650" spc="30" i="1">
                <a:latin typeface="Times New Roman"/>
                <a:cs typeface="Times New Roman"/>
              </a:rPr>
              <a:t>Y</a:t>
            </a:r>
            <a:r>
              <a:rPr dirty="0" baseline="2525" sz="1650" spc="-52" i="1">
                <a:latin typeface="Times New Roman"/>
                <a:cs typeface="Times New Roman"/>
              </a:rPr>
              <a:t> </a:t>
            </a:r>
            <a:r>
              <a:rPr dirty="0" baseline="2525" sz="1650" spc="-104" i="1">
                <a:latin typeface="DejaVu Sans"/>
                <a:cs typeface="DejaVu Sans"/>
              </a:rPr>
              <a:t>|</a:t>
            </a:r>
            <a:r>
              <a:rPr dirty="0" baseline="2525" sz="1650" spc="345" i="1">
                <a:latin typeface="Times New Roman"/>
                <a:cs typeface="Times New Roman"/>
              </a:rPr>
              <a:t>X</a:t>
            </a:r>
            <a:r>
              <a:rPr dirty="0" baseline="2525" sz="1650" spc="165" i="1">
                <a:latin typeface="Times New Roman"/>
                <a:cs typeface="Times New Roman"/>
              </a:rPr>
              <a:t> </a:t>
            </a:r>
            <a:r>
              <a:rPr dirty="0" baseline="2525" sz="1650" spc="-15">
                <a:latin typeface="Latin Modern Math"/>
                <a:cs typeface="Latin Modern Math"/>
              </a:rPr>
              <a:t>=</a:t>
            </a:r>
            <a:r>
              <a:rPr dirty="0" baseline="2525" sz="1650" spc="-97">
                <a:latin typeface="Latin Modern Math"/>
                <a:cs typeface="Latin Modern Math"/>
              </a:rPr>
              <a:t> </a:t>
            </a:r>
            <a:r>
              <a:rPr dirty="0" baseline="2525" sz="1650" spc="195" i="1">
                <a:latin typeface="Times New Roman"/>
                <a:cs typeface="Times New Roman"/>
              </a:rPr>
              <a:t>x</a:t>
            </a:r>
            <a:r>
              <a:rPr dirty="0" baseline="2525" sz="1650" spc="-7">
                <a:latin typeface="Latin Modern Math"/>
                <a:cs typeface="Latin Modern Math"/>
              </a:rPr>
              <a:t>]</a:t>
            </a:r>
            <a:r>
              <a:rPr dirty="0" baseline="2525" sz="1650">
                <a:latin typeface="Latin Modern Math"/>
                <a:cs typeface="Latin Modern Math"/>
              </a:rPr>
              <a:t> </a:t>
            </a:r>
            <a:r>
              <a:rPr dirty="0" baseline="2525" sz="1650" spc="-187">
                <a:latin typeface="Latin Modern Math"/>
                <a:cs typeface="Latin Modern Math"/>
              </a:rPr>
              <a:t> </a:t>
            </a:r>
            <a:r>
              <a:rPr dirty="0" baseline="2525" sz="1650" spc="-112" i="1">
                <a:latin typeface="DejaVu Sans"/>
                <a:cs typeface="DejaVu Sans"/>
              </a:rPr>
              <a:t>≡</a:t>
            </a:r>
            <a:r>
              <a:rPr dirty="0" baseline="2525" sz="1650" i="1">
                <a:latin typeface="DejaVu Sans"/>
                <a:cs typeface="DejaVu Sans"/>
              </a:rPr>
              <a:t>	</a:t>
            </a:r>
            <a:r>
              <a:rPr dirty="0" sz="1100" spc="10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5766" y="952689"/>
            <a:ext cx="11404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6595" algn="l"/>
              </a:tabLst>
            </a:pPr>
            <a:r>
              <a:rPr dirty="0" sz="1100" spc="80" i="1">
                <a:latin typeface="Times New Roman"/>
                <a:cs typeface="Times New Roman"/>
              </a:rPr>
              <a:t>y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(</a:t>
            </a:r>
            <a:r>
              <a:rPr dirty="0" sz="1100" spc="80" i="1">
                <a:latin typeface="Times New Roman"/>
                <a:cs typeface="Times New Roman"/>
              </a:rPr>
              <a:t>y</a:t>
            </a:r>
            <a:r>
              <a:rPr dirty="0" sz="1100" spc="-70" i="1">
                <a:latin typeface="DejaVu Sans"/>
                <a:cs typeface="DejaVu Sans"/>
              </a:rPr>
              <a:t>|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Times New Roman"/>
                <a:cs typeface="Times New Roman"/>
              </a:rPr>
              <a:t>discrete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3348" y="1167789"/>
            <a:ext cx="15354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9000" algn="l"/>
              </a:tabLst>
            </a:pPr>
            <a:r>
              <a:rPr dirty="0" baseline="-27777" sz="1200" spc="-7">
                <a:latin typeface="Arial"/>
                <a:cs typeface="Arial"/>
              </a:rPr>
              <a:t>R </a:t>
            </a:r>
            <a:r>
              <a:rPr dirty="0" sz="1100" spc="150" i="1">
                <a:latin typeface="Times New Roman"/>
                <a:cs typeface="Times New Roman"/>
              </a:rPr>
              <a:t>yf</a:t>
            </a:r>
            <a:r>
              <a:rPr dirty="0" sz="1100" spc="-14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y</a:t>
            </a:r>
            <a:r>
              <a:rPr dirty="0" sz="1100" spc="25" i="1">
                <a:latin typeface="DejaVu Sans"/>
                <a:cs typeface="DejaVu Sans"/>
              </a:rPr>
              <a:t>|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	</a:t>
            </a:r>
            <a:r>
              <a:rPr dirty="0" sz="1100" spc="-5">
                <a:latin typeface="Times New Roman"/>
                <a:cs typeface="Times New Roman"/>
              </a:rPr>
              <a:t>continuous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573681"/>
            <a:ext cx="380428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The </a:t>
            </a:r>
            <a:r>
              <a:rPr dirty="0" sz="1100" spc="-10">
                <a:latin typeface="Times New Roman"/>
                <a:cs typeface="Times New Roman"/>
              </a:rPr>
              <a:t>expected </a:t>
            </a:r>
            <a:r>
              <a:rPr dirty="0" sz="1100" spc="-5">
                <a:latin typeface="Times New Roman"/>
                <a:cs typeface="Times New Roman"/>
              </a:rPr>
              <a:t>weight of a person </a:t>
            </a:r>
            <a:r>
              <a:rPr dirty="0" sz="1100" spc="-10">
                <a:latin typeface="Times New Roman"/>
                <a:cs typeface="Times New Roman"/>
              </a:rPr>
              <a:t>who </a:t>
            </a:r>
            <a:r>
              <a:rPr dirty="0" sz="1100" spc="-5">
                <a:latin typeface="Times New Roman"/>
                <a:cs typeface="Times New Roman"/>
              </a:rPr>
              <a:t>is 7 feet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tall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dirty="0" sz="1100">
                <a:latin typeface="Times New Roman"/>
                <a:cs typeface="Times New Roman"/>
              </a:rPr>
              <a:t>(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80" i="1">
                <a:latin typeface="DejaVu Sans"/>
                <a:cs typeface="DejaVu Sans"/>
              </a:rPr>
              <a:t>|</a:t>
            </a:r>
            <a:r>
              <a:rPr dirty="0" sz="1100" spc="8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7]</a:t>
            </a:r>
            <a:r>
              <a:rPr dirty="0" sz="1100" spc="-5">
                <a:latin typeface="Times New Roman"/>
                <a:cs typeface="Times New Roman"/>
              </a:rPr>
              <a:t>) will probably be greater than that of a random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person  from the entire population </a:t>
            </a:r>
            <a:r>
              <a:rPr dirty="0" sz="1100">
                <a:latin typeface="Times New Roman"/>
                <a:cs typeface="Times New Roman"/>
              </a:rPr>
              <a:t>(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5">
                <a:latin typeface="Times New Roman"/>
                <a:cs typeface="Times New Roman"/>
              </a:rPr>
              <a:t>).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8334" y="232684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4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1448" y="2228785"/>
            <a:ext cx="6819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4680" algn="l"/>
              </a:tabLst>
            </a:pPr>
            <a:r>
              <a:rPr dirty="0" u="sng" baseline="3472" sz="1200" spc="-7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21</a:t>
            </a:r>
            <a:r>
              <a:rPr dirty="0" baseline="3472" sz="1200" spc="-7">
                <a:latin typeface="LM Roman 8"/>
                <a:cs typeface="LM Roman 8"/>
              </a:rPr>
              <a:t>  </a:t>
            </a:r>
            <a:r>
              <a:rPr dirty="0" baseline="3472" sz="1200" spc="-165">
                <a:latin typeface="LM Roman 8"/>
                <a:cs typeface="LM Roman 8"/>
              </a:rPr>
              <a:t> </a:t>
            </a: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2241739"/>
            <a:ext cx="2734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29130" algn="l"/>
              </a:tabLst>
            </a:pPr>
            <a:r>
              <a:rPr dirty="0" sz="1100" spc="-5" b="1">
                <a:latin typeface="Arial"/>
                <a:cs typeface="Arial"/>
              </a:rPr>
              <a:t>Old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Cts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Example: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5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135" i="1">
                <a:latin typeface="DejaVu Sans"/>
                <a:cs typeface="DejaVu Sans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0311" y="2241739"/>
            <a:ext cx="603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3419" y="2818040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6457" y="2466503"/>
            <a:ext cx="1165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75690" algn="l"/>
              </a:tabLst>
            </a:pPr>
            <a:r>
              <a:rPr dirty="0" sz="1100" spc="195" b="0">
                <a:latin typeface="Tuffy"/>
                <a:cs typeface="Tuffy"/>
              </a:rPr>
              <a:t>∫</a:t>
            </a:r>
            <a:r>
              <a:rPr dirty="0" sz="1100" spc="195" b="0">
                <a:latin typeface="Tuffy"/>
                <a:cs typeface="Tuffy"/>
              </a:rPr>
              <a:t>	</a:t>
            </a: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8245" y="254389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1263" y="2789223"/>
            <a:ext cx="1835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7361" sz="1200" spc="89" i="1">
                <a:latin typeface="Times New Roman"/>
                <a:cs typeface="Times New Roman"/>
              </a:rPr>
              <a:t>x</a:t>
            </a:r>
            <a:r>
              <a:rPr dirty="0" sz="600" spc="60"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9027" y="2561360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Latin Modern Math"/>
                <a:cs typeface="Latin Modern Math"/>
              </a:rPr>
              <a:t>2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baseline="27777" sz="1200" spc="30">
                <a:latin typeface="LM Roman 8"/>
                <a:cs typeface="LM Roman 8"/>
              </a:rPr>
              <a:t>2</a:t>
            </a:r>
            <a:endParaRPr baseline="27777" sz="1200">
              <a:latin typeface="LM Roman 8"/>
              <a:cs typeface="LM Roman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29319" y="2771698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78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9209" y="2655086"/>
            <a:ext cx="2784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78840" algn="l"/>
                <a:tab pos="1999614" algn="l"/>
              </a:tabLst>
            </a:pP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DejaVu Sans"/>
                <a:cs typeface="DejaVu Sans"/>
              </a:rPr>
              <a:t>|</a:t>
            </a:r>
            <a:r>
              <a:rPr dirty="0" sz="1100" spc="20" i="1">
                <a:latin typeface="Times New Roman"/>
                <a:cs typeface="Times New Roman"/>
              </a:rPr>
              <a:t>x</a:t>
            </a:r>
            <a:r>
              <a:rPr dirty="0" sz="1100" spc="20">
                <a:latin typeface="Latin Modern Math"/>
                <a:cs typeface="Latin Modern Math"/>
              </a:rPr>
              <a:t>]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50" i="1">
                <a:latin typeface="Times New Roman"/>
                <a:cs typeface="Times New Roman"/>
              </a:rPr>
              <a:t>yf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y</a:t>
            </a:r>
            <a:r>
              <a:rPr dirty="0" sz="1100" spc="25" i="1">
                <a:latin typeface="DejaVu Sans"/>
                <a:cs typeface="DejaVu Sans"/>
              </a:rPr>
              <a:t>|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 </a:t>
            </a:r>
            <a:r>
              <a:rPr dirty="0" sz="1100" spc="7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baseline="-37878" sz="1650" spc="-7">
                <a:latin typeface="Latin Modern Math"/>
                <a:cs typeface="Latin Modern Math"/>
              </a:rPr>
              <a:t>1 </a:t>
            </a:r>
            <a:r>
              <a:rPr dirty="0" baseline="-37878" sz="1650" spc="-112" i="1">
                <a:latin typeface="DejaVu Sans"/>
                <a:cs typeface="DejaVu Sans"/>
              </a:rPr>
              <a:t>− </a:t>
            </a:r>
            <a:r>
              <a:rPr dirty="0" baseline="-37878" sz="1650" spc="97" i="1">
                <a:latin typeface="Times New Roman"/>
                <a:cs typeface="Times New Roman"/>
              </a:rPr>
              <a:t>x</a:t>
            </a:r>
            <a:r>
              <a:rPr dirty="0" baseline="-31250" sz="1200" spc="97">
                <a:latin typeface="LM Roman 8"/>
                <a:cs typeface="LM Roman 8"/>
              </a:rPr>
              <a:t>4 </a:t>
            </a:r>
            <a:r>
              <a:rPr dirty="0" sz="1100" spc="30" i="1">
                <a:latin typeface="Times New Roman"/>
                <a:cs typeface="Times New Roman"/>
              </a:rPr>
              <a:t>dy</a:t>
            </a:r>
            <a:r>
              <a:rPr dirty="0" sz="1100" spc="14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29267" y="2561360"/>
            <a:ext cx="647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3749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2</a:t>
            </a:r>
            <a:r>
              <a:rPr dirty="0" sz="1100" spc="-5">
                <a:latin typeface="Latin Modern Math"/>
                <a:cs typeface="Latin Modern Math"/>
              </a:rPr>
              <a:t>	1</a:t>
            </a:r>
            <a:r>
              <a:rPr dirty="0" sz="1100" spc="-220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27777" sz="1200" spc="97">
                <a:latin typeface="LM Roman 8"/>
                <a:cs typeface="LM Roman 8"/>
              </a:rPr>
              <a:t>6</a:t>
            </a:r>
            <a:endParaRPr baseline="27777" sz="1200">
              <a:latin typeface="LM Roman 8"/>
              <a:cs typeface="LM Roman 8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67062" y="2771698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78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29267" y="2750120"/>
            <a:ext cx="707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3</a:t>
            </a:r>
            <a:r>
              <a:rPr dirty="0" sz="1100" spc="-25">
                <a:latin typeface="Latin Modern Math"/>
                <a:cs typeface="Latin Modern Math"/>
              </a:rPr>
              <a:t> </a:t>
            </a:r>
            <a:r>
              <a:rPr dirty="0" baseline="37878" sz="1650" spc="-75" i="1">
                <a:latin typeface="DejaVu Sans"/>
                <a:cs typeface="DejaVu Sans"/>
              </a:rPr>
              <a:t>·</a:t>
            </a:r>
            <a:r>
              <a:rPr dirty="0" baseline="37878" sz="1650" spc="-15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140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20" i="1">
                <a:latin typeface="DejaVu Sans"/>
                <a:cs typeface="DejaVu Sans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20833" sz="1200" spc="97">
                <a:latin typeface="LM Roman 8"/>
                <a:cs typeface="LM Roman 8"/>
              </a:rPr>
              <a:t>4</a:t>
            </a:r>
            <a:r>
              <a:rPr dirty="0" baseline="20833" sz="1200" spc="-187">
                <a:latin typeface="LM Roman 8"/>
                <a:cs typeface="LM Roman 8"/>
              </a:rPr>
              <a:t> </a:t>
            </a:r>
            <a:r>
              <a:rPr dirty="0" baseline="37878" sz="1650" spc="37" i="1">
                <a:latin typeface="Times New Roman"/>
                <a:cs typeface="Times New Roman"/>
              </a:rPr>
              <a:t>.</a:t>
            </a:r>
            <a:endParaRPr baseline="37878"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024464" y="2655086"/>
            <a:ext cx="1289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9194" y="542161"/>
            <a:ext cx="3615690" cy="1412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Theorem </a:t>
            </a:r>
            <a:r>
              <a:rPr dirty="0" sz="1100" spc="-10">
                <a:latin typeface="Times New Roman"/>
                <a:cs typeface="Times New Roman"/>
              </a:rPr>
              <a:t>Some well-known </a:t>
            </a:r>
            <a:r>
              <a:rPr dirty="0" sz="1100" spc="-5">
                <a:latin typeface="Times New Roman"/>
                <a:cs typeface="Times New Roman"/>
              </a:rPr>
              <a:t>properties of </a:t>
            </a:r>
            <a:r>
              <a:rPr dirty="0" sz="1100" spc="-15">
                <a:latin typeface="Times New Roman"/>
                <a:cs typeface="Times New Roman"/>
              </a:rPr>
              <a:t>derivatives </a:t>
            </a:r>
            <a:r>
              <a:rPr dirty="0" sz="1100" spc="-5">
                <a:latin typeface="Times New Roman"/>
                <a:cs typeface="Times New Roman"/>
              </a:rPr>
              <a:t>are:</a:t>
            </a:r>
            <a:endParaRPr sz="1100">
              <a:latin typeface="Times New Roman"/>
              <a:cs typeface="Times New Roman"/>
            </a:endParaRPr>
          </a:p>
          <a:p>
            <a:pPr algn="ctr" marL="373380">
              <a:lnSpc>
                <a:spcPct val="100000"/>
              </a:lnSpc>
              <a:spcBef>
                <a:spcPts val="1130"/>
              </a:spcBef>
            </a:pPr>
            <a:r>
              <a:rPr dirty="0" sz="1100" spc="80">
                <a:latin typeface="Latin Modern Math"/>
                <a:cs typeface="Latin Modern Math"/>
              </a:rPr>
              <a:t>[</a:t>
            </a:r>
            <a:r>
              <a:rPr dirty="0" sz="1100" spc="80" i="1">
                <a:latin typeface="Times New Roman"/>
                <a:cs typeface="Times New Roman"/>
              </a:rPr>
              <a:t>af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-15" i="1">
                <a:latin typeface="Times New Roman"/>
                <a:cs typeface="Times New Roman"/>
              </a:rPr>
              <a:t>b</a:t>
            </a:r>
            <a:r>
              <a:rPr dirty="0" sz="1100" spc="-15">
                <a:latin typeface="Latin Modern Math"/>
                <a:cs typeface="Latin Modern Math"/>
              </a:rPr>
              <a:t>]</a:t>
            </a:r>
            <a:r>
              <a:rPr dirty="0" baseline="31250" sz="1200" spc="-22" i="1">
                <a:latin typeface="Arial"/>
                <a:cs typeface="Arial"/>
              </a:rPr>
              <a:t>j</a:t>
            </a:r>
            <a:r>
              <a:rPr dirty="0" baseline="31250" sz="1200" spc="225" i="1">
                <a:latin typeface="Arial"/>
                <a:cs typeface="Arial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85" i="1">
                <a:latin typeface="Times New Roman"/>
                <a:cs typeface="Times New Roman"/>
              </a:rPr>
              <a:t>af</a:t>
            </a:r>
            <a:r>
              <a:rPr dirty="0" baseline="31250" sz="1200" spc="127" i="1">
                <a:latin typeface="Arial"/>
                <a:cs typeface="Arial"/>
              </a:rPr>
              <a:t>j</a:t>
            </a:r>
            <a:r>
              <a:rPr dirty="0" sz="1100" spc="85">
                <a:latin typeface="Latin Modern Math"/>
                <a:cs typeface="Latin Modern Math"/>
              </a:rPr>
              <a:t>(</a:t>
            </a:r>
            <a:r>
              <a:rPr dirty="0" sz="1100" spc="85" i="1">
                <a:latin typeface="Times New Roman"/>
                <a:cs typeface="Times New Roman"/>
              </a:rPr>
              <a:t>x</a:t>
            </a:r>
            <a:r>
              <a:rPr dirty="0" sz="1100" spc="85">
                <a:latin typeface="Latin Modern Math"/>
                <a:cs typeface="Latin Modern Math"/>
              </a:rPr>
              <a:t>)</a:t>
            </a:r>
            <a:r>
              <a:rPr dirty="0" sz="1100" spc="8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L="373380">
              <a:lnSpc>
                <a:spcPct val="100000"/>
              </a:lnSpc>
              <a:spcBef>
                <a:spcPts val="875"/>
              </a:spcBef>
            </a:pPr>
            <a:r>
              <a:rPr dirty="0" sz="1100" spc="110">
                <a:latin typeface="Latin Modern Math"/>
                <a:cs typeface="Latin Modern Math"/>
              </a:rPr>
              <a:t>[</a:t>
            </a:r>
            <a:r>
              <a:rPr dirty="0" sz="1100" spc="110" i="1">
                <a:latin typeface="Times New Roman"/>
                <a:cs typeface="Times New Roman"/>
              </a:rPr>
              <a:t>f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)]</a:t>
            </a:r>
            <a:r>
              <a:rPr dirty="0" baseline="31250" sz="1200" spc="44" i="1">
                <a:latin typeface="Arial"/>
                <a:cs typeface="Arial"/>
              </a:rPr>
              <a:t>j</a:t>
            </a:r>
            <a:r>
              <a:rPr dirty="0" baseline="31250" sz="1200" spc="262" i="1">
                <a:latin typeface="Arial"/>
                <a:cs typeface="Arial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35">
                <a:latin typeface="Latin Modern Math"/>
                <a:cs typeface="Latin Modern Math"/>
              </a:rPr>
              <a:t> </a:t>
            </a:r>
            <a:r>
              <a:rPr dirty="0" sz="1100" spc="110" i="1">
                <a:latin typeface="Times New Roman"/>
                <a:cs typeface="Times New Roman"/>
              </a:rPr>
              <a:t>f</a:t>
            </a:r>
            <a:r>
              <a:rPr dirty="0" baseline="31250" sz="1200" spc="165" i="1">
                <a:latin typeface="Arial"/>
                <a:cs typeface="Arial"/>
              </a:rPr>
              <a:t>j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sz="1100" spc="110">
                <a:latin typeface="Latin Modern Math"/>
                <a:cs typeface="Latin Modern Math"/>
              </a:rPr>
              <a:t>)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g</a:t>
            </a:r>
            <a:r>
              <a:rPr dirty="0" baseline="31250" sz="1200" spc="60" i="1">
                <a:latin typeface="Arial"/>
                <a:cs typeface="Arial"/>
              </a:rPr>
              <a:t>j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40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373380">
              <a:lnSpc>
                <a:spcPct val="100000"/>
              </a:lnSpc>
              <a:tabLst>
                <a:tab pos="2709545" algn="l"/>
              </a:tabLst>
            </a:pPr>
            <a:r>
              <a:rPr dirty="0" sz="1100" spc="110">
                <a:latin typeface="Latin Modern Math"/>
                <a:cs typeface="Latin Modern Math"/>
              </a:rPr>
              <a:t>[</a:t>
            </a:r>
            <a:r>
              <a:rPr dirty="0" sz="1100" spc="110" i="1">
                <a:latin typeface="Times New Roman"/>
                <a:cs typeface="Times New Roman"/>
              </a:rPr>
              <a:t>f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)]</a:t>
            </a:r>
            <a:r>
              <a:rPr dirty="0" baseline="31250" sz="1200" spc="44" i="1">
                <a:latin typeface="Arial"/>
                <a:cs typeface="Arial"/>
              </a:rPr>
              <a:t>j 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75" i="1">
                <a:latin typeface="Times New Roman"/>
                <a:cs typeface="Times New Roman"/>
              </a:rPr>
              <a:t>f</a:t>
            </a:r>
            <a:r>
              <a:rPr dirty="0" baseline="31250" sz="1200" spc="112" i="1">
                <a:latin typeface="Arial"/>
                <a:cs typeface="Arial"/>
              </a:rPr>
              <a:t>j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)</a:t>
            </a:r>
            <a:r>
              <a:rPr dirty="0" sz="1100" spc="75" i="1">
                <a:latin typeface="Times New Roman"/>
                <a:cs typeface="Times New Roman"/>
              </a:rPr>
              <a:t>g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50">
                <a:latin typeface="Latin Modern Math"/>
                <a:cs typeface="Latin Modern Math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45" i="1">
                <a:latin typeface="Times New Roman"/>
                <a:cs typeface="Times New Roman"/>
              </a:rPr>
              <a:t>g</a:t>
            </a:r>
            <a:r>
              <a:rPr dirty="0" baseline="31250" sz="1200" spc="67" i="1">
                <a:latin typeface="Arial"/>
                <a:cs typeface="Arial"/>
              </a:rPr>
              <a:t>j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Latin Modern Math"/>
                <a:cs typeface="Latin Modern Math"/>
              </a:rPr>
              <a:t>)	</a:t>
            </a:r>
            <a:r>
              <a:rPr dirty="0" sz="1100" spc="-5">
                <a:latin typeface="Times New Roman"/>
                <a:cs typeface="Times New Roman"/>
              </a:rPr>
              <a:t>(product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rule)</a:t>
            </a:r>
            <a:r>
              <a:rPr dirty="0" sz="1100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466" y="2051810"/>
            <a:ext cx="471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5445" algn="l"/>
              </a:tabLst>
            </a:pPr>
            <a:r>
              <a:rPr dirty="0" sz="1100" spc="-70" b="0">
                <a:latin typeface="Tuffy"/>
                <a:cs typeface="Tuffy"/>
              </a:rPr>
              <a:t>Σ</a:t>
            </a:r>
            <a:r>
              <a:rPr dirty="0" sz="1100" spc="-70" b="0">
                <a:latin typeface="Tuffy"/>
                <a:cs typeface="Tuffy"/>
              </a:rPr>
              <a:t>	</a:t>
            </a:r>
            <a:r>
              <a:rPr dirty="0" sz="1100" spc="-7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4770" y="2123654"/>
            <a:ext cx="546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0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1739" y="2153436"/>
            <a:ext cx="13722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75" i="1">
                <a:latin typeface="Times New Roman"/>
                <a:cs typeface="Times New Roman"/>
              </a:rPr>
              <a:t>g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)</a:t>
            </a:r>
            <a:r>
              <a:rPr dirty="0" sz="1100" spc="75" i="1">
                <a:latin typeface="Times New Roman"/>
                <a:cs typeface="Times New Roman"/>
              </a:rPr>
              <a:t>f</a:t>
            </a:r>
            <a:r>
              <a:rPr dirty="0" baseline="27777" sz="1200" spc="112" i="1">
                <a:latin typeface="Arial"/>
                <a:cs typeface="Arial"/>
              </a:rPr>
              <a:t>j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)</a:t>
            </a:r>
            <a:r>
              <a:rPr dirty="0" sz="1100" spc="-14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25" i="1">
                <a:latin typeface="DejaVu Sans"/>
                <a:cs typeface="DejaVu Sans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70" i="1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45" i="1">
                <a:latin typeface="Times New Roman"/>
                <a:cs typeface="Times New Roman"/>
              </a:rPr>
              <a:t>g</a:t>
            </a:r>
            <a:r>
              <a:rPr dirty="0" baseline="27777" sz="1200" spc="67" i="1">
                <a:latin typeface="Arial"/>
                <a:cs typeface="Arial"/>
              </a:rPr>
              <a:t>j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9839" y="2363774"/>
            <a:ext cx="1296035" cy="0"/>
          </a:xfrm>
          <a:custGeom>
            <a:avLst/>
            <a:gdLst/>
            <a:ahLst/>
            <a:cxnLst/>
            <a:rect l="l" t="t" r="r" b="b"/>
            <a:pathLst>
              <a:path w="1296035" h="0">
                <a:moveTo>
                  <a:pt x="0" y="0"/>
                </a:moveTo>
                <a:lnTo>
                  <a:pt x="129567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01382" y="2130930"/>
            <a:ext cx="156654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dirty="0" u="sng" sz="1100" spc="2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marL="43815">
              <a:lnSpc>
                <a:spcPct val="100000"/>
              </a:lnSpc>
              <a:spcBef>
                <a:spcPts val="170"/>
              </a:spcBef>
              <a:tabLst>
                <a:tab pos="1196975" algn="l"/>
              </a:tabLst>
            </a:pP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	</a:t>
            </a:r>
            <a:r>
              <a:rPr dirty="0" sz="1100" spc="35" i="1">
                <a:latin typeface="Times New Roman"/>
                <a:cs typeface="Times New Roman"/>
              </a:rPr>
              <a:t>g</a:t>
            </a:r>
            <a:r>
              <a:rPr dirty="0" baseline="20833" sz="1200" spc="52">
                <a:latin typeface="LM Roman 8"/>
                <a:cs typeface="LM Roman 8"/>
              </a:rPr>
              <a:t>2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1828" y="2247162"/>
            <a:ext cx="26358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687195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-5">
                <a:latin typeface="Times New Roman"/>
                <a:cs typeface="Times New Roman"/>
              </a:rPr>
              <a:t>(quotient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rule)</a:t>
            </a:r>
            <a:r>
              <a:rPr dirty="0" baseline="27777" sz="1200" spc="7">
                <a:latin typeface="Arial"/>
                <a:cs typeface="Arial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994" y="304058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 h="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65632" y="2673551"/>
            <a:ext cx="3130550" cy="6851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96900">
              <a:lnSpc>
                <a:spcPct val="100000"/>
              </a:lnSpc>
              <a:spcBef>
                <a:spcPts val="90"/>
              </a:spcBef>
              <a:tabLst>
                <a:tab pos="2335530" algn="l"/>
              </a:tabLst>
            </a:pPr>
            <a:r>
              <a:rPr dirty="0" sz="1100" spc="110">
                <a:latin typeface="Latin Modern Math"/>
                <a:cs typeface="Latin Modern Math"/>
              </a:rPr>
              <a:t>[</a:t>
            </a:r>
            <a:r>
              <a:rPr dirty="0" sz="1100" spc="110" i="1">
                <a:latin typeface="Times New Roman"/>
                <a:cs typeface="Times New Roman"/>
              </a:rPr>
              <a:t>f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g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x</a:t>
            </a:r>
            <a:r>
              <a:rPr dirty="0" sz="1100" spc="20">
                <a:latin typeface="Latin Modern Math"/>
                <a:cs typeface="Latin Modern Math"/>
              </a:rPr>
              <a:t>))]</a:t>
            </a:r>
            <a:r>
              <a:rPr dirty="0" baseline="31250" sz="1200" spc="30" i="1">
                <a:latin typeface="Arial"/>
                <a:cs typeface="Arial"/>
              </a:rPr>
              <a:t>j</a:t>
            </a:r>
            <a:r>
              <a:rPr dirty="0" baseline="31250" sz="1200" spc="254" i="1">
                <a:latin typeface="Arial"/>
                <a:cs typeface="Arial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54">
                <a:latin typeface="Latin Modern Math"/>
                <a:cs typeface="Latin Modern Math"/>
              </a:rPr>
              <a:t> </a:t>
            </a:r>
            <a:r>
              <a:rPr dirty="0" sz="1100" spc="60" i="1">
                <a:latin typeface="Times New Roman"/>
                <a:cs typeface="Times New Roman"/>
              </a:rPr>
              <a:t>f</a:t>
            </a:r>
            <a:r>
              <a:rPr dirty="0" baseline="31250" sz="1200" spc="89" i="1">
                <a:latin typeface="Arial"/>
                <a:cs typeface="Arial"/>
              </a:rPr>
              <a:t>j</a:t>
            </a:r>
            <a:r>
              <a:rPr dirty="0" sz="1100" spc="60">
                <a:latin typeface="Latin Modern Math"/>
                <a:cs typeface="Latin Modern Math"/>
              </a:rPr>
              <a:t>(</a:t>
            </a:r>
            <a:r>
              <a:rPr dirty="0" sz="1100" spc="60" i="1">
                <a:latin typeface="Times New Roman"/>
                <a:cs typeface="Times New Roman"/>
              </a:rPr>
              <a:t>g</a:t>
            </a:r>
            <a:r>
              <a:rPr dirty="0" sz="1100" spc="60">
                <a:latin typeface="Latin Modern Math"/>
                <a:cs typeface="Latin Modern Math"/>
              </a:rPr>
              <a:t>(</a:t>
            </a:r>
            <a:r>
              <a:rPr dirty="0" sz="1100" spc="60" i="1">
                <a:latin typeface="Times New Roman"/>
                <a:cs typeface="Times New Roman"/>
              </a:rPr>
              <a:t>x</a:t>
            </a:r>
            <a:r>
              <a:rPr dirty="0" sz="1100" spc="60">
                <a:latin typeface="Latin Modern Math"/>
                <a:cs typeface="Latin Modern Math"/>
              </a:rPr>
              <a:t>))</a:t>
            </a:r>
            <a:r>
              <a:rPr dirty="0" sz="1100" spc="60" i="1">
                <a:latin typeface="Times New Roman"/>
                <a:cs typeface="Times New Roman"/>
              </a:rPr>
              <a:t>g</a:t>
            </a:r>
            <a:r>
              <a:rPr dirty="0" baseline="31250" sz="1200" spc="89" i="1">
                <a:latin typeface="Arial"/>
                <a:cs typeface="Arial"/>
              </a:rPr>
              <a:t>j</a:t>
            </a:r>
            <a:r>
              <a:rPr dirty="0" sz="1100" spc="60">
                <a:latin typeface="Latin Modern Math"/>
                <a:cs typeface="Latin Modern Math"/>
              </a:rPr>
              <a:t>(</a:t>
            </a:r>
            <a:r>
              <a:rPr dirty="0" sz="1100" spc="60" i="1">
                <a:latin typeface="Times New Roman"/>
                <a:cs typeface="Times New Roman"/>
              </a:rPr>
              <a:t>x</a:t>
            </a:r>
            <a:r>
              <a:rPr dirty="0" sz="1100" spc="60">
                <a:latin typeface="Latin Modern Math"/>
                <a:cs typeface="Latin Modern Math"/>
              </a:rPr>
              <a:t>)	</a:t>
            </a:r>
            <a:r>
              <a:rPr dirty="0" sz="1100" spc="-5">
                <a:latin typeface="Times New Roman"/>
                <a:cs typeface="Times New Roman"/>
              </a:rPr>
              <a:t>(chain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rule)</a:t>
            </a:r>
            <a:r>
              <a:rPr dirty="0" baseline="27777" sz="1200" spc="7">
                <a:latin typeface="Arial"/>
                <a:cs typeface="Arial"/>
              </a:rPr>
              <a:t>2</a:t>
            </a:r>
            <a:r>
              <a:rPr dirty="0" sz="1100" spc="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baseline="37037" sz="900" spc="15">
                <a:latin typeface="Arial"/>
                <a:cs typeface="Arial"/>
              </a:rPr>
              <a:t>1</a:t>
            </a:r>
            <a:r>
              <a:rPr dirty="0" sz="900" spc="10">
                <a:latin typeface="Arial"/>
                <a:cs typeface="Arial"/>
              </a:rPr>
              <a:t>Ho </a:t>
            </a:r>
            <a:r>
              <a:rPr dirty="0" sz="900" spc="-5">
                <a:latin typeface="Arial"/>
                <a:cs typeface="Arial"/>
              </a:rPr>
              <a:t>dee Hi minus Hi dee Ho </a:t>
            </a:r>
            <a:r>
              <a:rPr dirty="0" sz="900" spc="-15">
                <a:latin typeface="Arial"/>
                <a:cs typeface="Arial"/>
              </a:rPr>
              <a:t>over </a:t>
            </a:r>
            <a:r>
              <a:rPr dirty="0" sz="900" spc="-5">
                <a:latin typeface="Arial"/>
                <a:cs typeface="Arial"/>
              </a:rPr>
              <a:t>Ho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Ho.</a:t>
            </a: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5"/>
              </a:spcBef>
            </a:pPr>
            <a:r>
              <a:rPr dirty="0" baseline="37037" sz="900" spc="-7">
                <a:latin typeface="Arial"/>
                <a:cs typeface="Arial"/>
              </a:rPr>
              <a:t>2</a:t>
            </a:r>
            <a:r>
              <a:rPr dirty="0" sz="900" spc="-5">
                <a:latin typeface="Arial"/>
                <a:cs typeface="Arial"/>
                <a:hlinkClick r:id="rId3"/>
              </a:rPr>
              <a:t>www.youtube.com/watch?v=gGAiW5dOnKo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2601"/>
            <a:ext cx="3072130" cy="515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Theorem </a:t>
            </a:r>
            <a:r>
              <a:rPr dirty="0" sz="1100" spc="-5">
                <a:latin typeface="Times New Roman"/>
                <a:cs typeface="Times New Roman"/>
              </a:rPr>
              <a:t>(double expectations): </a:t>
            </a:r>
            <a:r>
              <a:rPr dirty="0" sz="1100" spc="-5">
                <a:latin typeface="Latin Modern Math"/>
                <a:cs typeface="Latin Modern Math"/>
              </a:rPr>
              <a:t>E[E(</a:t>
            </a:r>
            <a:r>
              <a:rPr dirty="0" sz="1100" spc="-5" i="1">
                <a:latin typeface="Times New Roman"/>
                <a:cs typeface="Times New Roman"/>
              </a:rPr>
              <a:t>Y </a:t>
            </a:r>
            <a:r>
              <a:rPr dirty="0" sz="1100" spc="55" i="1">
                <a:latin typeface="DejaVu Sans"/>
                <a:cs typeface="DejaVu Sans"/>
              </a:rPr>
              <a:t>|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sz="1100" spc="55">
                <a:latin typeface="Latin Modern Math"/>
                <a:cs typeface="Latin Modern Math"/>
              </a:rPr>
              <a:t>)]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204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100" spc="-10" b="1">
                <a:latin typeface="Arial"/>
                <a:cs typeface="Arial"/>
              </a:rPr>
              <a:t>Proof </a:t>
            </a:r>
            <a:r>
              <a:rPr dirty="0" sz="1100" spc="-5">
                <a:latin typeface="Times New Roman"/>
                <a:cs typeface="Times New Roman"/>
              </a:rPr>
              <a:t>(cts case): </a:t>
            </a:r>
            <a:r>
              <a:rPr dirty="0" sz="1100" spc="-10">
                <a:latin typeface="Times New Roman"/>
                <a:cs typeface="Times New Roman"/>
              </a:rPr>
              <a:t>By </a:t>
            </a:r>
            <a:r>
              <a:rPr dirty="0" sz="1100" spc="-5">
                <a:latin typeface="Times New Roman"/>
                <a:cs typeface="Times New Roman"/>
              </a:rPr>
              <a:t>the Unconscious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Statistician,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685" y="1122170"/>
            <a:ext cx="674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E[E(</a:t>
            </a:r>
            <a:r>
              <a:rPr dirty="0" sz="1100" spc="-5" i="1">
                <a:latin typeface="Times New Roman"/>
                <a:cs typeface="Times New Roman"/>
              </a:rPr>
              <a:t>Y</a:t>
            </a:r>
            <a:r>
              <a:rPr dirty="0" sz="1100" spc="-75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DejaVu Sans"/>
                <a:cs typeface="DejaVu Sans"/>
              </a:rPr>
              <a:t>|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sz="1100" spc="55">
                <a:latin typeface="Latin Modern Math"/>
                <a:cs typeface="Latin Modern Math"/>
              </a:rPr>
              <a:t>)]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458" y="1122170"/>
            <a:ext cx="2004695" cy="1551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baseline="75757" sz="1650" spc="142" b="0">
                <a:latin typeface="Tuffy"/>
                <a:cs typeface="Tuffy"/>
              </a:rPr>
              <a:t>∫</a:t>
            </a:r>
            <a:r>
              <a:rPr dirty="0" baseline="-69444" sz="1200" spc="142">
                <a:latin typeface="Arial"/>
                <a:cs typeface="Arial"/>
              </a:rPr>
              <a:t>R </a:t>
            </a:r>
            <a:r>
              <a:rPr dirty="0" sz="1100">
                <a:latin typeface="Latin Modern Math"/>
                <a:cs typeface="Latin Modern Math"/>
              </a:rPr>
              <a:t>E(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95" i="1">
                <a:latin typeface="DejaVu Sans"/>
                <a:cs typeface="DejaVu Sans"/>
              </a:rPr>
              <a:t>|</a:t>
            </a:r>
            <a:r>
              <a:rPr dirty="0" sz="1100" spc="95" i="1">
                <a:latin typeface="Times New Roman"/>
                <a:cs typeface="Times New Roman"/>
              </a:rPr>
              <a:t>x</a:t>
            </a:r>
            <a:r>
              <a:rPr dirty="0" sz="1100" spc="95">
                <a:latin typeface="Latin Modern Math"/>
                <a:cs typeface="Latin Modern Math"/>
              </a:rPr>
              <a:t>)</a:t>
            </a:r>
            <a:r>
              <a:rPr dirty="0" sz="1100" spc="95" i="1">
                <a:latin typeface="Times New Roman"/>
                <a:cs typeface="Times New Roman"/>
              </a:rPr>
              <a:t>f</a:t>
            </a:r>
            <a:r>
              <a:rPr dirty="0" baseline="-10416" sz="1200" spc="142" i="1">
                <a:latin typeface="Times New Roman"/>
                <a:cs typeface="Times New Roman"/>
              </a:rPr>
              <a:t>X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22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315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50">
                <a:latin typeface="Latin Modern Math"/>
                <a:cs typeface="Latin Modern Math"/>
              </a:rPr>
              <a:t> </a:t>
            </a:r>
            <a:r>
              <a:rPr dirty="0" baseline="75757" sz="1650" spc="307" b="0">
                <a:latin typeface="Tuffy"/>
                <a:cs typeface="Tuffy"/>
              </a:rPr>
              <a:t>∫</a:t>
            </a:r>
            <a:r>
              <a:rPr dirty="0" baseline="-69444" sz="1200" spc="307">
                <a:latin typeface="Arial"/>
                <a:cs typeface="Arial"/>
              </a:rPr>
              <a:t>R</a:t>
            </a:r>
            <a:r>
              <a:rPr dirty="0" baseline="78282" sz="1650" spc="307" b="0">
                <a:latin typeface="Tuffy"/>
                <a:cs typeface="Tuffy"/>
              </a:rPr>
              <a:t>.</a:t>
            </a:r>
            <a:r>
              <a:rPr dirty="0" baseline="75757" sz="1650" spc="307" b="0">
                <a:latin typeface="Tuffy"/>
                <a:cs typeface="Tuffy"/>
              </a:rPr>
              <a:t>∫</a:t>
            </a:r>
            <a:r>
              <a:rPr dirty="0" baseline="-69444" sz="1200" spc="307">
                <a:latin typeface="Arial"/>
                <a:cs typeface="Arial"/>
              </a:rPr>
              <a:t>R</a:t>
            </a:r>
            <a:r>
              <a:rPr dirty="0" baseline="-69444" sz="1200">
                <a:latin typeface="Arial"/>
                <a:cs typeface="Arial"/>
              </a:rPr>
              <a:t> </a:t>
            </a:r>
            <a:r>
              <a:rPr dirty="0" sz="1100" spc="150" i="1">
                <a:latin typeface="Times New Roman"/>
                <a:cs typeface="Times New Roman"/>
              </a:rPr>
              <a:t>yf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y</a:t>
            </a:r>
            <a:r>
              <a:rPr dirty="0" sz="1100" spc="25" i="1">
                <a:latin typeface="DejaVu Sans"/>
                <a:cs typeface="DejaVu Sans"/>
              </a:rPr>
              <a:t>|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135" i="1">
                <a:latin typeface="Times New Roman"/>
                <a:cs typeface="Times New Roman"/>
              </a:rPr>
              <a:t>dy</a:t>
            </a:r>
            <a:r>
              <a:rPr dirty="0" baseline="78282" sz="1650" spc="202" b="0">
                <a:latin typeface="Tuffy"/>
                <a:cs typeface="Tuffy"/>
              </a:rPr>
              <a:t>Σ</a:t>
            </a:r>
            <a:r>
              <a:rPr dirty="0" sz="1100" spc="135" i="1">
                <a:latin typeface="Times New Roman"/>
                <a:cs typeface="Times New Roman"/>
              </a:rPr>
              <a:t>f</a:t>
            </a:r>
            <a:r>
              <a:rPr dirty="0" baseline="-10416" sz="1200" spc="202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15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60">
                <a:latin typeface="Latin Modern Math"/>
                <a:cs typeface="Latin Modern Math"/>
              </a:rPr>
              <a:t> </a:t>
            </a:r>
            <a:r>
              <a:rPr dirty="0" baseline="75757" sz="1650" spc="142" b="0">
                <a:latin typeface="Tuffy"/>
                <a:cs typeface="Tuffy"/>
              </a:rPr>
              <a:t>∫</a:t>
            </a:r>
            <a:r>
              <a:rPr dirty="0" baseline="-69444" sz="1200" spc="142">
                <a:latin typeface="Arial"/>
                <a:cs typeface="Arial"/>
              </a:rPr>
              <a:t>R</a:t>
            </a:r>
            <a:r>
              <a:rPr dirty="0" baseline="-69444" sz="1200">
                <a:latin typeface="Arial"/>
                <a:cs typeface="Arial"/>
              </a:rPr>
              <a:t> </a:t>
            </a:r>
            <a:r>
              <a:rPr dirty="0" baseline="75757" sz="1650" spc="142" b="0">
                <a:latin typeface="Tuffy"/>
                <a:cs typeface="Tuffy"/>
              </a:rPr>
              <a:t>∫</a:t>
            </a:r>
            <a:r>
              <a:rPr dirty="0" baseline="-69444" sz="1200" spc="142">
                <a:latin typeface="Arial"/>
                <a:cs typeface="Arial"/>
              </a:rPr>
              <a:t>R</a:t>
            </a:r>
            <a:r>
              <a:rPr dirty="0" baseline="-69444" sz="1200">
                <a:latin typeface="Arial"/>
                <a:cs typeface="Arial"/>
              </a:rPr>
              <a:t> </a:t>
            </a:r>
            <a:r>
              <a:rPr dirty="0" sz="1100" spc="150" i="1">
                <a:latin typeface="Times New Roman"/>
                <a:cs typeface="Times New Roman"/>
              </a:rPr>
              <a:t>yf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Latin Modern Math"/>
                <a:cs typeface="Latin Modern Math"/>
              </a:rPr>
              <a:t>(</a:t>
            </a:r>
            <a:r>
              <a:rPr dirty="0" sz="1100" spc="80" i="1">
                <a:latin typeface="Times New Roman"/>
                <a:cs typeface="Times New Roman"/>
              </a:rPr>
              <a:t>y</a:t>
            </a:r>
            <a:r>
              <a:rPr dirty="0" sz="1100" spc="80" i="1">
                <a:latin typeface="DejaVu Sans"/>
                <a:cs typeface="DejaVu Sans"/>
              </a:rPr>
              <a:t>|</a:t>
            </a:r>
            <a:r>
              <a:rPr dirty="0" sz="1100" spc="80" i="1">
                <a:latin typeface="Times New Roman"/>
                <a:cs typeface="Times New Roman"/>
              </a:rPr>
              <a:t>x</a:t>
            </a:r>
            <a:r>
              <a:rPr dirty="0" sz="1100" spc="80">
                <a:latin typeface="Latin Modern Math"/>
                <a:cs typeface="Latin Modern Math"/>
              </a:rPr>
              <a:t>)</a:t>
            </a:r>
            <a:r>
              <a:rPr dirty="0" sz="1100" spc="80" i="1">
                <a:latin typeface="Times New Roman"/>
                <a:cs typeface="Times New Roman"/>
              </a:rPr>
              <a:t>f</a:t>
            </a:r>
            <a:r>
              <a:rPr dirty="0" baseline="-10416" sz="1200" spc="120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2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65">
                <a:latin typeface="Latin Modern Math"/>
                <a:cs typeface="Latin Modern Math"/>
              </a:rPr>
              <a:t> </a:t>
            </a:r>
            <a:r>
              <a:rPr dirty="0" baseline="75757" sz="1650" spc="142" b="0">
                <a:latin typeface="Tuffy"/>
                <a:cs typeface="Tuffy"/>
              </a:rPr>
              <a:t>∫</a:t>
            </a:r>
            <a:r>
              <a:rPr dirty="0" baseline="-69444" sz="1200" spc="142">
                <a:latin typeface="Arial"/>
                <a:cs typeface="Arial"/>
              </a:rPr>
              <a:t>R</a:t>
            </a:r>
            <a:r>
              <a:rPr dirty="0" baseline="-69444" sz="1200">
                <a:latin typeface="Arial"/>
                <a:cs typeface="Arial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-55" i="1">
                <a:latin typeface="Times New Roman"/>
                <a:cs typeface="Times New Roman"/>
              </a:rPr>
              <a:t> </a:t>
            </a:r>
            <a:r>
              <a:rPr dirty="0" baseline="75757" sz="1650" spc="142" b="0">
                <a:latin typeface="Tuffy"/>
                <a:cs typeface="Tuffy"/>
              </a:rPr>
              <a:t>∫</a:t>
            </a:r>
            <a:r>
              <a:rPr dirty="0" baseline="-69444" sz="1200" spc="142">
                <a:latin typeface="Arial"/>
                <a:cs typeface="Arial"/>
              </a:rPr>
              <a:t>R</a:t>
            </a:r>
            <a:r>
              <a:rPr dirty="0" baseline="-69444" sz="1200">
                <a:latin typeface="Arial"/>
                <a:cs typeface="Arial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4068" y="2931374"/>
            <a:ext cx="1947545" cy="3098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ts val="1305"/>
              </a:lnSpc>
              <a:spcBef>
                <a:spcPts val="90"/>
              </a:spcBef>
              <a:tabLst>
                <a:tab pos="1779905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   </a:t>
            </a:r>
            <a:r>
              <a:rPr dirty="0" baseline="75757" sz="1650" spc="292" b="0">
                <a:latin typeface="Tuffy"/>
                <a:cs typeface="Tuffy"/>
              </a:rPr>
              <a:t>∫ </a:t>
            </a:r>
            <a:r>
              <a:rPr dirty="0" sz="1100" spc="114" i="1">
                <a:latin typeface="Times New Roman"/>
                <a:cs typeface="Times New Roman"/>
              </a:rPr>
              <a:t>yf</a:t>
            </a:r>
            <a:r>
              <a:rPr dirty="0" baseline="-10416" sz="1200" spc="172" i="1">
                <a:latin typeface="Times New Roman"/>
                <a:cs typeface="Times New Roman"/>
              </a:rPr>
              <a:t>Y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 </a:t>
            </a:r>
            <a:r>
              <a:rPr dirty="0" sz="1100" spc="30" i="1">
                <a:latin typeface="Times New Roman"/>
                <a:cs typeface="Times New Roman"/>
              </a:rPr>
              <a:t>dy 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29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30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]</a:t>
            </a:r>
            <a:r>
              <a:rPr dirty="0" sz="1100" spc="10" i="1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 marL="374650">
              <a:lnSpc>
                <a:spcPts val="944"/>
              </a:lnSpc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3170" y="618730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4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6284" y="520673"/>
            <a:ext cx="6819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4680" algn="l"/>
              </a:tabLst>
            </a:pPr>
            <a:r>
              <a:rPr dirty="0" u="sng" baseline="3472" sz="1200" spc="-7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21</a:t>
            </a:r>
            <a:r>
              <a:rPr dirty="0" baseline="3472" sz="1200" spc="-7">
                <a:latin typeface="LM Roman 8"/>
                <a:cs typeface="LM Roman 8"/>
              </a:rPr>
              <a:t>  </a:t>
            </a:r>
            <a:r>
              <a:rPr dirty="0" baseline="3472" sz="1200" spc="-165">
                <a:latin typeface="LM Roman 8"/>
                <a:cs typeface="LM Roman 8"/>
              </a:rPr>
              <a:t> </a:t>
            </a: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533627"/>
            <a:ext cx="2969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64080" algn="l"/>
              </a:tabLst>
            </a:pPr>
            <a:r>
              <a:rPr dirty="0" sz="1100" spc="-5" b="1">
                <a:latin typeface="Arial"/>
                <a:cs typeface="Arial"/>
              </a:rPr>
              <a:t>Old Example</a:t>
            </a:r>
            <a:r>
              <a:rPr dirty="0" sz="1100" spc="-5">
                <a:latin typeface="Times New Roman"/>
                <a:cs typeface="Times New Roman"/>
              </a:rPr>
              <a:t>: Suppose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235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130" i="1">
                <a:latin typeface="DejaVu Sans"/>
                <a:cs typeface="DejaVu Sans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5146" y="533627"/>
            <a:ext cx="480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94" y="705699"/>
            <a:ext cx="386587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previous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examples,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know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15" i="1">
                <a:latin typeface="Times New Roman"/>
                <a:cs typeface="Times New Roman"/>
              </a:rPr>
              <a:t>f</a:t>
            </a:r>
            <a:r>
              <a:rPr dirty="0" baseline="-10416" sz="1200" spc="322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35" i="1">
                <a:latin typeface="Times New Roman"/>
                <a:cs typeface="Times New Roman"/>
              </a:rPr>
              <a:t>f</a:t>
            </a:r>
            <a:r>
              <a:rPr dirty="0" baseline="-10416" sz="1200" spc="202" i="1">
                <a:latin typeface="Times New Roman"/>
                <a:cs typeface="Times New Roman"/>
              </a:rPr>
              <a:t>Y</a:t>
            </a:r>
            <a:r>
              <a:rPr dirty="0" baseline="-10416" sz="1200" spc="60" i="1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Latin Modern Math"/>
                <a:cs typeface="Latin Modern Math"/>
              </a:rPr>
              <a:t>(</a:t>
            </a:r>
            <a:r>
              <a:rPr dirty="0" sz="1100" spc="15" i="1">
                <a:latin typeface="Times New Roman"/>
                <a:cs typeface="Times New Roman"/>
              </a:rPr>
              <a:t>y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and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30" i="1">
                <a:latin typeface="Times New Roman"/>
                <a:cs typeface="Times New Roman"/>
              </a:rPr>
              <a:t> </a:t>
            </a:r>
            <a:r>
              <a:rPr dirty="0" sz="1100" spc="15" i="1">
                <a:latin typeface="DejaVu Sans"/>
                <a:cs typeface="DejaVu Sans"/>
              </a:rPr>
              <a:t>|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r>
              <a:rPr dirty="0" sz="1100" spc="15">
                <a:latin typeface="Latin Modern Math"/>
                <a:cs typeface="Latin Modern Math"/>
              </a:rPr>
              <a:t>]</a:t>
            </a:r>
            <a:r>
              <a:rPr dirty="0" sz="1100" spc="15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Find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3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029613"/>
            <a:ext cx="2265680" cy="3105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125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Solution #1 (old, boring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way):</a:t>
            </a:r>
            <a:endParaRPr sz="1100">
              <a:latin typeface="Times New Roman"/>
              <a:cs typeface="Times New Roman"/>
            </a:endParaRPr>
          </a:p>
          <a:p>
            <a:pPr marL="1151890">
              <a:lnSpc>
                <a:spcPts val="1125"/>
              </a:lnSpc>
              <a:tabLst>
                <a:tab pos="2174875" algn="l"/>
              </a:tabLst>
            </a:pPr>
            <a:r>
              <a:rPr dirty="0" sz="1100" spc="195" b="0">
                <a:latin typeface="Tuffy"/>
                <a:cs typeface="Tuffy"/>
              </a:rPr>
              <a:t>∫</a:t>
            </a:r>
            <a:r>
              <a:rPr dirty="0" sz="1100" spc="195" b="0">
                <a:latin typeface="Tuffy"/>
                <a:cs typeface="Tuffy"/>
              </a:rPr>
              <a:t>	</a:t>
            </a: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8623" y="122544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7053" y="149958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6997" y="1242909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7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4350" y="1316760"/>
            <a:ext cx="187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7</a:t>
            </a:r>
            <a:r>
              <a:rPr dirty="0" sz="800" spc="200" i="1">
                <a:latin typeface="Times New Roman"/>
                <a:cs typeface="Times New Roman"/>
              </a:rPr>
              <a:t>/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282" y="1336635"/>
            <a:ext cx="2558415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035"/>
              </a:lnSpc>
              <a:spcBef>
                <a:spcPts val="90"/>
              </a:spcBef>
              <a:tabLst>
                <a:tab pos="723265" algn="l"/>
                <a:tab pos="1888489" algn="l"/>
                <a:tab pos="2152015" algn="l"/>
              </a:tabLst>
            </a:pP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14" i="1">
                <a:latin typeface="Times New Roman"/>
                <a:cs typeface="Times New Roman"/>
              </a:rPr>
              <a:t>yf</a:t>
            </a:r>
            <a:r>
              <a:rPr dirty="0" baseline="-10416" sz="1200" spc="172" i="1">
                <a:latin typeface="Times New Roman"/>
                <a:cs typeface="Times New Roman"/>
              </a:rPr>
              <a:t>Y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-260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 </a:t>
            </a:r>
            <a:r>
              <a:rPr dirty="0" sz="1100" spc="7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45" i="1">
                <a:latin typeface="Times New Roman"/>
                <a:cs typeface="Times New Roman"/>
              </a:rPr>
              <a:t>y	</a:t>
            </a:r>
            <a:r>
              <a:rPr dirty="0" sz="1100" spc="30" i="1">
                <a:latin typeface="Times New Roman"/>
                <a:cs typeface="Times New Roman"/>
              </a:rPr>
              <a:t>dy</a:t>
            </a:r>
            <a:r>
              <a:rPr dirty="0" sz="1100" spc="30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  <a:p>
            <a:pPr algn="ctr" marL="12700">
              <a:lnSpc>
                <a:spcPts val="1035"/>
              </a:lnSpc>
              <a:tabLst>
                <a:tab pos="1195705" algn="l"/>
              </a:tabLst>
            </a:pPr>
            <a:r>
              <a:rPr dirty="0" baseline="-17361" sz="1200" spc="-7">
                <a:latin typeface="Arial"/>
                <a:cs typeface="Arial"/>
              </a:rPr>
              <a:t>R	</a:t>
            </a: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16972" y="1242909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7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6972" y="1336635"/>
            <a:ext cx="148590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6520">
              <a:lnSpc>
                <a:spcPts val="1035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035"/>
              </a:lnSpc>
            </a:pPr>
            <a:r>
              <a:rPr dirty="0" sz="1100" spc="-5">
                <a:latin typeface="Latin Modern Math"/>
                <a:cs typeface="Latin Modern Math"/>
              </a:rPr>
              <a:t>9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894" y="1742540"/>
            <a:ext cx="3092450" cy="5213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Solution #2 </a:t>
            </a:r>
            <a:r>
              <a:rPr dirty="0" sz="1100" spc="-30">
                <a:latin typeface="Times New Roman"/>
                <a:cs typeface="Times New Roman"/>
              </a:rPr>
              <a:t>(new, </a:t>
            </a:r>
            <a:r>
              <a:rPr dirty="0" sz="1100" spc="-10">
                <a:latin typeface="Times New Roman"/>
                <a:cs typeface="Times New Roman"/>
              </a:rPr>
              <a:t>exciting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way):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</a:pP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E[E(</a:t>
            </a:r>
            <a:r>
              <a:rPr dirty="0" sz="1100" spc="-5" i="1">
                <a:latin typeface="Times New Roman"/>
                <a:cs typeface="Times New Roman"/>
              </a:rPr>
              <a:t>Y </a:t>
            </a:r>
            <a:r>
              <a:rPr dirty="0" sz="1100" spc="55" i="1">
                <a:latin typeface="DejaVu Sans"/>
                <a:cs typeface="DejaVu Sans"/>
              </a:rPr>
              <a:t>|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sz="1100" spc="55">
                <a:latin typeface="Latin Modern Math"/>
                <a:cs typeface="Latin Modern Math"/>
              </a:rPr>
              <a:t>)]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baseline="75757" sz="1650" spc="142" b="0">
                <a:latin typeface="Tuffy"/>
                <a:cs typeface="Tuffy"/>
              </a:rPr>
              <a:t>∫</a:t>
            </a:r>
            <a:r>
              <a:rPr dirty="0" baseline="-69444" sz="1200" spc="142">
                <a:latin typeface="Arial"/>
                <a:cs typeface="Arial"/>
              </a:rPr>
              <a:t>R </a:t>
            </a:r>
            <a:r>
              <a:rPr dirty="0" sz="1100">
                <a:latin typeface="Latin Modern Math"/>
                <a:cs typeface="Latin Modern Math"/>
              </a:rPr>
              <a:t>E(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95" i="1">
                <a:latin typeface="DejaVu Sans"/>
                <a:cs typeface="DejaVu Sans"/>
              </a:rPr>
              <a:t>|</a:t>
            </a:r>
            <a:r>
              <a:rPr dirty="0" sz="1100" spc="95" i="1">
                <a:latin typeface="Times New Roman"/>
                <a:cs typeface="Times New Roman"/>
              </a:rPr>
              <a:t>x</a:t>
            </a:r>
            <a:r>
              <a:rPr dirty="0" sz="1100" spc="95">
                <a:latin typeface="Latin Modern Math"/>
                <a:cs typeface="Latin Modern Math"/>
              </a:rPr>
              <a:t>)</a:t>
            </a:r>
            <a:r>
              <a:rPr dirty="0" sz="1100" spc="95" i="1">
                <a:latin typeface="Times New Roman"/>
                <a:cs typeface="Times New Roman"/>
              </a:rPr>
              <a:t>f</a:t>
            </a:r>
            <a:r>
              <a:rPr dirty="0" baseline="-10416" sz="1200" spc="142" i="1">
                <a:latin typeface="Times New Roman"/>
                <a:cs typeface="Times New Roman"/>
              </a:rPr>
              <a:t>X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28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6337" y="2546526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9158" y="2439846"/>
            <a:ext cx="7962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980" algn="l"/>
              </a:tabLst>
            </a:pPr>
            <a:r>
              <a:rPr dirty="0" baseline="3472" sz="1200" spc="-7">
                <a:latin typeface="LM Roman 8"/>
                <a:cs typeface="LM Roman 8"/>
              </a:rPr>
              <a:t>1</a:t>
            </a:r>
            <a:r>
              <a:rPr dirty="0" baseline="3472" sz="1200" spc="-7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6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7589" y="2709480"/>
            <a:ext cx="163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60905" y="2663139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78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623098" y="2641560"/>
            <a:ext cx="647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3 </a:t>
            </a:r>
            <a:r>
              <a:rPr dirty="0" baseline="37878" sz="1650" spc="-75" i="1">
                <a:latin typeface="DejaVu Sans"/>
                <a:cs typeface="DejaVu Sans"/>
              </a:rPr>
              <a:t>·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245" i="1">
                <a:latin typeface="DejaVu Sans"/>
                <a:cs typeface="DejaVu Sans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20833" sz="1200" spc="97">
                <a:latin typeface="LM Roman 8"/>
                <a:cs typeface="LM Roman 8"/>
              </a:rPr>
              <a:t>4</a:t>
            </a:r>
            <a:endParaRPr baseline="20833" sz="1200">
              <a:latin typeface="LM Roman 8"/>
              <a:cs typeface="LM Roman 8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57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10614" y="2357944"/>
            <a:ext cx="11601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3045" algn="l"/>
                <a:tab pos="942975" algn="l"/>
              </a:tabLst>
            </a:pPr>
            <a:r>
              <a:rPr dirty="0" sz="1100" spc="195" b="0">
                <a:latin typeface="Tuffy"/>
                <a:cs typeface="Tuffy"/>
              </a:rPr>
              <a:t>∫</a:t>
            </a:r>
            <a:r>
              <a:rPr dirty="0" sz="1100" spc="195" b="0">
                <a:latin typeface="Tuffy"/>
                <a:cs typeface="Tuffy"/>
              </a:rPr>
              <a:t>	</a:t>
            </a:r>
            <a:r>
              <a:rPr dirty="0" baseline="2525" sz="1650" spc="877" b="0">
                <a:latin typeface="Tuffy"/>
                <a:cs typeface="Tuffy"/>
              </a:rPr>
              <a:t>.</a:t>
            </a:r>
            <a:r>
              <a:rPr dirty="0" baseline="2525" sz="1650" spc="877" b="0">
                <a:latin typeface="Tuffy"/>
                <a:cs typeface="Tuffy"/>
              </a:rPr>
              <a:t>	</a:t>
            </a:r>
            <a:r>
              <a:rPr dirty="0" baseline="2525" sz="1650" spc="555" b="0">
                <a:latin typeface="Tuffy"/>
                <a:cs typeface="Tuffy"/>
              </a:rPr>
              <a:t>Σ.</a:t>
            </a:r>
            <a:endParaRPr baseline="2525" sz="1650">
              <a:latin typeface="Tuffy"/>
              <a:cs typeface="Tuffy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48498" y="2452800"/>
            <a:ext cx="9759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2090" algn="l"/>
                <a:tab pos="82423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2</a:t>
            </a:r>
            <a:r>
              <a:rPr dirty="0" sz="1100" spc="-5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21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93339" y="2526651"/>
            <a:ext cx="5111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3865" algn="l"/>
              </a:tabLst>
            </a:pP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4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39084" y="2351175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92334" y="2452800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7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95067" y="2546526"/>
            <a:ext cx="1445895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1445">
              <a:lnSpc>
                <a:spcPts val="1035"/>
              </a:lnSpc>
              <a:spcBef>
                <a:spcPts val="90"/>
              </a:spcBef>
              <a:tabLst>
                <a:tab pos="1393825" algn="l"/>
              </a:tabLst>
            </a:pP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130" i="1">
                <a:latin typeface="Times New Roman"/>
                <a:cs typeface="Times New Roman"/>
              </a:rPr>
              <a:t> </a:t>
            </a:r>
            <a:r>
              <a:rPr dirty="0" sz="1100" spc="-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(1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-8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>
                <a:latin typeface="Latin Modern Math"/>
                <a:cs typeface="Latin Modern Math"/>
              </a:rPr>
              <a:t>  </a:t>
            </a:r>
            <a:r>
              <a:rPr dirty="0" sz="1100" spc="-11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035"/>
              </a:lnSpc>
              <a:tabLst>
                <a:tab pos="1309370" algn="l"/>
              </a:tabLst>
            </a:pPr>
            <a:r>
              <a:rPr dirty="0" sz="1100" spc="-5">
                <a:latin typeface="Latin Modern Math"/>
                <a:cs typeface="Latin Modern Math"/>
              </a:rPr>
              <a:t>8	9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294" y="3019906"/>
            <a:ext cx="28613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44470" algn="l"/>
              </a:tabLst>
            </a:pPr>
            <a:r>
              <a:rPr dirty="0" sz="1100" spc="-5">
                <a:latin typeface="Times New Roman"/>
                <a:cs typeface="Times New Roman"/>
              </a:rPr>
              <a:t>Notice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both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answers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same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(good)!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67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590459"/>
            <a:ext cx="3989070" cy="13557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3500" marR="33147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</a:t>
            </a:r>
            <a:r>
              <a:rPr dirty="0" sz="1100" spc="-1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cutesy </a:t>
            </a:r>
            <a:r>
              <a:rPr dirty="0" sz="1100" spc="-15">
                <a:latin typeface="Times New Roman"/>
                <a:cs typeface="Times New Roman"/>
              </a:rPr>
              <a:t>way </a:t>
            </a:r>
            <a:r>
              <a:rPr dirty="0" sz="1100" spc="-5">
                <a:latin typeface="Times New Roman"/>
                <a:cs typeface="Times New Roman"/>
              </a:rPr>
              <a:t>to calculate the mean of the Geometric  </a:t>
            </a:r>
            <a:r>
              <a:rPr dirty="0" sz="1100" spc="-10">
                <a:latin typeface="Times New Roman"/>
                <a:cs typeface="Times New Roman"/>
              </a:rPr>
              <a:t>distribution.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63500" marR="30480">
              <a:lnSpc>
                <a:spcPct val="102600"/>
              </a:lnSpc>
            </a:pPr>
            <a:r>
              <a:rPr dirty="0" sz="1100" spc="-5">
                <a:latin typeface="Times New Roman"/>
                <a:cs typeface="Times New Roman"/>
              </a:rPr>
              <a:t>Let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-10">
                <a:latin typeface="Latin Modern Math"/>
                <a:cs typeface="Latin Modern Math"/>
              </a:rPr>
              <a:t>Geom(</a:t>
            </a:r>
            <a:r>
              <a:rPr dirty="0" sz="1100" spc="-10" i="1">
                <a:latin typeface="Times New Roman"/>
                <a:cs typeface="Times New Roman"/>
              </a:rPr>
              <a:t>p</a:t>
            </a:r>
            <a:r>
              <a:rPr dirty="0" sz="1100" spc="-10">
                <a:latin typeface="Latin Modern Math"/>
                <a:cs typeface="Latin Modern Math"/>
              </a:rPr>
              <a:t>)</a:t>
            </a:r>
            <a:r>
              <a:rPr dirty="0" sz="1100" spc="-1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e.g.,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could be the number of coin </a:t>
            </a:r>
            <a:r>
              <a:rPr dirty="0" sz="1100" spc="-20">
                <a:latin typeface="Times New Roman"/>
                <a:cs typeface="Times New Roman"/>
              </a:rPr>
              <a:t>flips </a:t>
            </a:r>
            <a:r>
              <a:rPr dirty="0" sz="1100" spc="-5">
                <a:latin typeface="Times New Roman"/>
                <a:cs typeface="Times New Roman"/>
              </a:rPr>
              <a:t>before </a:t>
            </a:r>
            <a:r>
              <a:rPr dirty="0" sz="1100" spc="-10">
                <a:latin typeface="Times New Roman"/>
                <a:cs typeface="Times New Roman"/>
              </a:rPr>
              <a:t>H  </a:t>
            </a:r>
            <a:r>
              <a:rPr dirty="0" sz="1100" spc="-5">
                <a:latin typeface="Times New Roman"/>
                <a:cs typeface="Times New Roman"/>
              </a:rPr>
              <a:t>appears, where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-10">
                <a:latin typeface="Latin Modern Math"/>
                <a:cs typeface="Latin Modern Math"/>
              </a:rPr>
              <a:t>(H) = 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. From Baby Probability class,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15">
                <a:latin typeface="Times New Roman"/>
                <a:cs typeface="Times New Roman"/>
              </a:rPr>
              <a:t>know  </a:t>
            </a:r>
            <a:r>
              <a:rPr dirty="0" sz="1100" spc="-5">
                <a:latin typeface="Times New Roman"/>
                <a:cs typeface="Times New Roman"/>
              </a:rPr>
              <a:t>that the pmf of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4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135" i="1">
                <a:latin typeface="Times New Roman"/>
                <a:cs typeface="Times New Roman"/>
              </a:rPr>
              <a:t>f</a:t>
            </a:r>
            <a:r>
              <a:rPr dirty="0" baseline="-10416" sz="1200" spc="202" i="1">
                <a:latin typeface="Times New Roman"/>
                <a:cs typeface="Times New Roman"/>
              </a:rPr>
              <a:t>Y</a:t>
            </a:r>
            <a:r>
              <a:rPr dirty="0" baseline="-10416" sz="1200" spc="52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sz="1100" spc="27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q</a:t>
            </a:r>
            <a:r>
              <a:rPr dirty="0" baseline="27777" sz="1200" spc="67" i="1">
                <a:latin typeface="Times New Roman"/>
                <a:cs typeface="Times New Roman"/>
              </a:rPr>
              <a:t>y</a:t>
            </a:r>
            <a:r>
              <a:rPr dirty="0" baseline="27777" sz="1200" spc="67" i="1">
                <a:latin typeface="Arial"/>
                <a:cs typeface="Arial"/>
              </a:rPr>
              <a:t>−</a:t>
            </a:r>
            <a:r>
              <a:rPr dirty="0" baseline="27777" sz="1200" spc="67">
                <a:latin typeface="LM Roman 8"/>
                <a:cs typeface="LM Roman 8"/>
              </a:rPr>
              <a:t>1</a:t>
            </a:r>
            <a:r>
              <a:rPr dirty="0" sz="1100" spc="45" i="1">
                <a:latin typeface="Times New Roman"/>
                <a:cs typeface="Times New Roman"/>
              </a:rPr>
              <a:t>p</a:t>
            </a:r>
            <a:r>
              <a:rPr dirty="0" sz="1100" spc="4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for 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6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2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0" i="1">
                <a:latin typeface="Times New Roman"/>
                <a:cs typeface="Times New Roman"/>
              </a:rPr>
              <a:t>.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dirty="0" sz="1100" spc="-5">
                <a:latin typeface="Times New Roman"/>
                <a:cs typeface="Times New Roman"/>
              </a:rPr>
              <a:t>Then the old-fashioned </a:t>
            </a:r>
            <a:r>
              <a:rPr dirty="0" sz="1100" spc="-15">
                <a:latin typeface="Times New Roman"/>
                <a:cs typeface="Times New Roman"/>
              </a:rPr>
              <a:t>way </a:t>
            </a:r>
            <a:r>
              <a:rPr dirty="0" sz="1100" spc="-5">
                <a:latin typeface="Times New Roman"/>
                <a:cs typeface="Times New Roman"/>
              </a:rPr>
              <a:t>to calculate the mean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095" y="2225712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8298" y="2031084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75" i="1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3164" y="2035313"/>
            <a:ext cx="1124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11225" algn="l"/>
              </a:tabLst>
            </a:pPr>
            <a:r>
              <a:rPr dirty="0" sz="1100" spc="930" b="0">
                <a:latin typeface="Tuffy"/>
                <a:cs typeface="Tuffy"/>
              </a:rPr>
              <a:t>Σ</a:t>
            </a:r>
            <a:r>
              <a:rPr dirty="0" sz="1100" spc="930" b="0">
                <a:latin typeface="Tuffy"/>
                <a:cs typeface="Tuffy"/>
              </a:rPr>
              <a:t>	</a:t>
            </a: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4934" y="2147060"/>
            <a:ext cx="2197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5" i="1">
                <a:latin typeface="Times New Roman"/>
                <a:cs typeface="Times New Roman"/>
              </a:rPr>
              <a:t>y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8982" y="2166936"/>
            <a:ext cx="2610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9780" algn="l"/>
                <a:tab pos="1678305" algn="l"/>
                <a:tab pos="2018664" algn="l"/>
              </a:tabLst>
            </a:pP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50" i="1">
                <a:latin typeface="Times New Roman"/>
                <a:cs typeface="Times New Roman"/>
              </a:rPr>
              <a:t>yf</a:t>
            </a:r>
            <a:r>
              <a:rPr dirty="0" sz="1100" spc="455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4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5" i="1">
                <a:latin typeface="Times New Roman"/>
                <a:cs typeface="Times New Roman"/>
              </a:rPr>
              <a:t>yq	</a:t>
            </a:r>
            <a:r>
              <a:rPr dirty="0" sz="1100" spc="-5" i="1">
                <a:latin typeface="Times New Roman"/>
                <a:cs typeface="Times New Roman"/>
              </a:rPr>
              <a:t>p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35">
                <a:latin typeface="Latin Modern Math"/>
                <a:cs typeface="Latin Modern Math"/>
              </a:rPr>
              <a:t> </a:t>
            </a:r>
            <a:r>
              <a:rPr dirty="0" sz="1100" spc="60">
                <a:latin typeface="Latin Modern Math"/>
                <a:cs typeface="Latin Modern Math"/>
              </a:rPr>
              <a:t>1</a:t>
            </a:r>
            <a:r>
              <a:rPr dirty="0" sz="1100" spc="60" i="1">
                <a:latin typeface="Times New Roman"/>
                <a:cs typeface="Times New Roman"/>
              </a:rPr>
              <a:t>/p,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368790"/>
            <a:ext cx="2985135" cy="757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80160">
              <a:lnSpc>
                <a:spcPct val="100000"/>
              </a:lnSpc>
              <a:spcBef>
                <a:spcPts val="95"/>
              </a:spcBef>
              <a:tabLst>
                <a:tab pos="2110105" algn="l"/>
              </a:tabLst>
            </a:pPr>
            <a:r>
              <a:rPr dirty="0" baseline="3472" sz="1200" spc="89" i="1">
                <a:latin typeface="Times New Roman"/>
                <a:cs typeface="Times New Roman"/>
              </a:rPr>
              <a:t>y	</a:t>
            </a:r>
            <a:r>
              <a:rPr dirty="0" sz="800" spc="25" i="1">
                <a:latin typeface="Times New Roman"/>
                <a:cs typeface="Times New Roman"/>
              </a:rPr>
              <a:t>y</a:t>
            </a:r>
            <a:r>
              <a:rPr dirty="0" sz="800" spc="2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0">
              <a:latin typeface="LM Roman 8"/>
              <a:cs typeface="LM Roman 8"/>
            </a:endParaRPr>
          </a:p>
          <a:p>
            <a:pPr marL="12700">
              <a:lnSpc>
                <a:spcPct val="100000"/>
              </a:lnSpc>
              <a:tabLst>
                <a:tab pos="2868295" algn="l"/>
              </a:tabLst>
            </a:pPr>
            <a:r>
              <a:rPr dirty="0" sz="1100" spc="-5">
                <a:latin typeface="Times New Roman"/>
                <a:cs typeface="Times New Roman"/>
              </a:rPr>
              <a:t>where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last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step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foll</a:t>
            </a:r>
            <a:r>
              <a:rPr dirty="0" sz="1100" spc="-35">
                <a:latin typeface="Times New Roman"/>
                <a:cs typeface="Times New Roman"/>
              </a:rPr>
              <a:t>o</a:t>
            </a:r>
            <a:r>
              <a:rPr dirty="0" sz="1100" spc="-10">
                <a:latin typeface="Times New Roman"/>
                <a:cs typeface="Times New Roman"/>
              </a:rPr>
              <a:t>ws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because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tell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you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so.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ntarell"/>
              <a:cs typeface="Cantarel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But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you are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not quite willing 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believe</a:t>
            </a:r>
            <a:r>
              <a:rPr dirty="0" sz="1100" spc="-5">
                <a:latin typeface="Times New Roman"/>
                <a:cs typeface="Times New Roman"/>
              </a:rPr>
              <a:t> me,.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67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51978"/>
            <a:ext cx="3801745" cy="1056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Let’s</a:t>
            </a:r>
            <a:r>
              <a:rPr dirty="0" sz="1100" spc="-5">
                <a:latin typeface="Times New Roman"/>
                <a:cs typeface="Times New Roman"/>
              </a:rPr>
              <a:t> use double </a:t>
            </a:r>
            <a:r>
              <a:rPr dirty="0" sz="1100" spc="-10">
                <a:latin typeface="Times New Roman"/>
                <a:cs typeface="Times New Roman"/>
              </a:rPr>
              <a:t>expectation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 do </a:t>
            </a:r>
            <a:r>
              <a:rPr dirty="0" sz="1100" spc="-15">
                <a:latin typeface="Times New Roman"/>
                <a:cs typeface="Times New Roman"/>
              </a:rPr>
              <a:t>what’s</a:t>
            </a:r>
            <a:r>
              <a:rPr dirty="0" sz="1100" spc="-5">
                <a:latin typeface="Times New Roman"/>
                <a:cs typeface="Times New Roman"/>
              </a:rPr>
              <a:t> called 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“standard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5">
                <a:latin typeface="Times New Roman"/>
                <a:cs typeface="Times New Roman"/>
              </a:rPr>
              <a:t>one-step conditioning </a:t>
            </a:r>
            <a:r>
              <a:rPr dirty="0" sz="1100" spc="-10">
                <a:latin typeface="Times New Roman"/>
                <a:cs typeface="Times New Roman"/>
              </a:rPr>
              <a:t>argument”. </a:t>
            </a:r>
            <a:r>
              <a:rPr dirty="0" sz="1100" spc="-15">
                <a:latin typeface="Times New Roman"/>
                <a:cs typeface="Times New Roman"/>
              </a:rPr>
              <a:t>Define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5">
                <a:latin typeface="Times New Roman"/>
                <a:cs typeface="Times New Roman"/>
              </a:rPr>
              <a:t>if the </a:t>
            </a:r>
            <a:r>
              <a:rPr dirty="0" sz="1100" spc="-15">
                <a:latin typeface="Times New Roman"/>
                <a:cs typeface="Times New Roman"/>
              </a:rPr>
              <a:t>first </a:t>
            </a:r>
            <a:r>
              <a:rPr dirty="0" sz="1100" spc="-20">
                <a:latin typeface="Times New Roman"/>
                <a:cs typeface="Times New Roman"/>
              </a:rPr>
              <a:t>flip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-1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H;  and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27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otherwise.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Based on the result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of the </a:t>
            </a:r>
            <a:r>
              <a:rPr dirty="0" sz="1100" spc="-15">
                <a:latin typeface="Times New Roman"/>
                <a:cs typeface="Times New Roman"/>
              </a:rPr>
              <a:t>first </a:t>
            </a:r>
            <a:r>
              <a:rPr dirty="0" sz="1100" spc="-5">
                <a:latin typeface="Times New Roman"/>
                <a:cs typeface="Times New Roman"/>
              </a:rPr>
              <a:t>step,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 spc="-15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have</a:t>
            </a:r>
            <a:endParaRPr sz="1100">
              <a:latin typeface="Times New Roman"/>
              <a:cs typeface="Times New Roman"/>
            </a:endParaRPr>
          </a:p>
          <a:p>
            <a:pPr algn="ctr" marR="39370">
              <a:lnSpc>
                <a:spcPct val="100000"/>
              </a:lnSpc>
              <a:spcBef>
                <a:spcPts val="22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3611" y="1806091"/>
            <a:ext cx="1143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4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987" y="1747328"/>
            <a:ext cx="25908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89430" algn="l"/>
              </a:tabLst>
            </a:pP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]   </a:t>
            </a:r>
            <a:r>
              <a:rPr dirty="0" sz="1100" spc="-10">
                <a:latin typeface="Latin Modern Math"/>
                <a:cs typeface="Latin Modern Math"/>
              </a:rPr>
              <a:t>=   </a:t>
            </a:r>
            <a:r>
              <a:rPr dirty="0" sz="1100" spc="-5">
                <a:latin typeface="Latin Modern Math"/>
                <a:cs typeface="Latin Modern Math"/>
              </a:rPr>
              <a:t>E[E(</a:t>
            </a:r>
            <a:r>
              <a:rPr dirty="0" sz="1100" spc="-5" i="1">
                <a:latin typeface="Times New Roman"/>
                <a:cs typeface="Times New Roman"/>
              </a:rPr>
              <a:t>Y</a:t>
            </a:r>
            <a:r>
              <a:rPr dirty="0" sz="1100" spc="-200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DejaVu Sans"/>
                <a:cs typeface="DejaVu Sans"/>
              </a:rPr>
              <a:t>|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sz="1100" spc="55">
                <a:latin typeface="Latin Modern Math"/>
                <a:cs typeface="Latin Modern Math"/>
              </a:rPr>
              <a:t>)]</a:t>
            </a:r>
            <a:r>
              <a:rPr dirty="0" sz="1100" spc="24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>
                <a:latin typeface="Latin Modern Math"/>
                <a:cs typeface="Latin Modern Math"/>
              </a:rPr>
              <a:t>E(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70" i="1">
                <a:latin typeface="DejaVu Sans"/>
                <a:cs typeface="DejaVu Sans"/>
              </a:rPr>
              <a:t>|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sz="1100" spc="70">
                <a:latin typeface="Latin Modern Math"/>
                <a:cs typeface="Latin Modern Math"/>
              </a:rPr>
              <a:t>)</a:t>
            </a:r>
            <a:r>
              <a:rPr dirty="0" sz="1100" spc="70" i="1">
                <a:latin typeface="Times New Roman"/>
                <a:cs typeface="Times New Roman"/>
              </a:rPr>
              <a:t>f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936971"/>
            <a:ext cx="3702685" cy="94297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ctr" marL="51435">
              <a:lnSpc>
                <a:spcPct val="100000"/>
              </a:lnSpc>
              <a:spcBef>
                <a:spcPts val="150"/>
              </a:spcBef>
            </a:pPr>
            <a:r>
              <a:rPr dirty="0" sz="800" spc="120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  <a:p>
            <a:pPr marL="631825">
              <a:lnSpc>
                <a:spcPct val="100000"/>
              </a:lnSpc>
              <a:spcBef>
                <a:spcPts val="65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6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E(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80" i="1">
                <a:latin typeface="DejaVu Sans"/>
                <a:cs typeface="DejaVu Sans"/>
              </a:rPr>
              <a:t>|</a:t>
            </a:r>
            <a:r>
              <a:rPr dirty="0" sz="1100" spc="80" i="1">
                <a:latin typeface="Times New Roman"/>
                <a:cs typeface="Times New Roman"/>
              </a:rPr>
              <a:t>X</a:t>
            </a:r>
            <a:r>
              <a:rPr dirty="0" sz="1100" spc="10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0)</a:t>
            </a:r>
            <a:r>
              <a:rPr dirty="0" sz="1100" spc="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0)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30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E(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80" i="1">
                <a:latin typeface="DejaVu Sans"/>
                <a:cs typeface="DejaVu Sans"/>
              </a:rPr>
              <a:t>|</a:t>
            </a:r>
            <a:r>
              <a:rPr dirty="0" sz="1100" spc="80" i="1">
                <a:latin typeface="Times New Roman"/>
                <a:cs typeface="Times New Roman"/>
              </a:rPr>
              <a:t>X</a:t>
            </a:r>
            <a:r>
              <a:rPr dirty="0" sz="1100" spc="10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1)</a:t>
            </a:r>
            <a:r>
              <a:rPr dirty="0" sz="1100" spc="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sz="1100" spc="10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endParaRPr sz="1100">
              <a:latin typeface="Latin Modern Math"/>
              <a:cs typeface="Latin Modern Math"/>
            </a:endParaRPr>
          </a:p>
          <a:p>
            <a:pPr marL="631825">
              <a:lnSpc>
                <a:spcPct val="100000"/>
              </a:lnSpc>
              <a:spcBef>
                <a:spcPts val="335"/>
              </a:spcBef>
              <a:tabLst>
                <a:tab pos="250444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sz="1100" spc="-5">
                <a:latin typeface="Latin Modern Math"/>
                <a:cs typeface="Latin Modern Math"/>
              </a:rPr>
              <a:t>(1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])(1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24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1(</a:t>
            </a:r>
            <a:r>
              <a:rPr dirty="0" sz="1100" i="1">
                <a:latin typeface="Times New Roman"/>
                <a:cs typeface="Times New Roman"/>
              </a:rPr>
              <a:t>p</a:t>
            </a:r>
            <a:r>
              <a:rPr dirty="0" sz="1100">
                <a:latin typeface="Latin Modern Math"/>
                <a:cs typeface="Latin Modern Math"/>
              </a:rPr>
              <a:t>)</a:t>
            </a:r>
            <a:r>
              <a:rPr dirty="0" sz="1100" i="1">
                <a:latin typeface="Times New Roman"/>
                <a:cs typeface="Times New Roman"/>
              </a:rPr>
              <a:t>.	</a:t>
            </a:r>
            <a:r>
              <a:rPr dirty="0" sz="1100" spc="-10">
                <a:latin typeface="Times New Roman"/>
                <a:cs typeface="Times New Roman"/>
              </a:rPr>
              <a:t>(why?)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150110" algn="l"/>
              </a:tabLst>
            </a:pPr>
            <a:r>
              <a:rPr dirty="0" sz="1100" spc="-5">
                <a:latin typeface="Times New Roman"/>
                <a:cs typeface="Times New Roman"/>
              </a:rPr>
              <a:t>Solving,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get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75">
                <a:latin typeface="Latin Modern Math"/>
                <a:cs typeface="Latin Modern Math"/>
              </a:rPr>
              <a:t>1</a:t>
            </a:r>
            <a:r>
              <a:rPr dirty="0" sz="1100" spc="75" i="1">
                <a:latin typeface="Times New Roman"/>
                <a:cs typeface="Times New Roman"/>
              </a:rPr>
              <a:t>/p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again!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67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77759"/>
            <a:ext cx="3560445" cy="8674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Computing Probabilities </a:t>
            </a:r>
            <a:r>
              <a:rPr dirty="0" sz="1100" spc="-20" b="1">
                <a:latin typeface="Arial"/>
                <a:cs typeface="Arial"/>
              </a:rPr>
              <a:t>by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Conditioning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Let </a:t>
            </a:r>
            <a:r>
              <a:rPr dirty="0" sz="1100" spc="145" i="1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be some </a:t>
            </a:r>
            <a:r>
              <a:rPr dirty="0" sz="1100" spc="-15">
                <a:latin typeface="Times New Roman"/>
                <a:cs typeface="Times New Roman"/>
              </a:rPr>
              <a:t>event,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15">
                <a:latin typeface="Times New Roman"/>
                <a:cs typeface="Times New Roman"/>
              </a:rPr>
              <a:t>define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55">
                <a:latin typeface="Times New Roman"/>
                <a:cs typeface="Times New Roman"/>
              </a:rPr>
              <a:t>RV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45" i="1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occurs;</a:t>
            </a:r>
            <a:r>
              <a:rPr dirty="0" sz="1100" spc="-1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0 </a:t>
            </a:r>
            <a:r>
              <a:rPr dirty="0" sz="1100" spc="-5">
                <a:latin typeface="Times New Roman"/>
                <a:cs typeface="Times New Roman"/>
              </a:rPr>
              <a:t>otherwise.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 marL="1178560">
              <a:lnSpc>
                <a:spcPct val="100000"/>
              </a:lnSpc>
              <a:spcBef>
                <a:spcPts val="95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7301" y="1643772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187" y="1584996"/>
            <a:ext cx="26695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9780" algn="l"/>
              </a:tabLst>
            </a:pP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50" i="1">
                <a:latin typeface="Times New Roman"/>
                <a:cs typeface="Times New Roman"/>
              </a:rPr>
              <a:t>yf</a:t>
            </a:r>
            <a:r>
              <a:rPr dirty="0" sz="1100" spc="570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1)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A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4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781656"/>
            <a:ext cx="1894205" cy="630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50315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15">
                <a:latin typeface="Times New Roman"/>
                <a:cs typeface="Times New Roman"/>
              </a:rPr>
              <a:t>Similarly,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-15">
                <a:latin typeface="Times New Roman"/>
                <a:cs typeface="Times New Roman"/>
              </a:rPr>
              <a:t>any </a:t>
            </a:r>
            <a:r>
              <a:rPr dirty="0" sz="1100" spc="-55">
                <a:latin typeface="Times New Roman"/>
                <a:cs typeface="Times New Roman"/>
              </a:rPr>
              <a:t>RV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Times New Roman"/>
                <a:cs typeface="Times New Roman"/>
              </a:rPr>
              <a:t>,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have</a:t>
            </a:r>
            <a:endParaRPr sz="1100">
              <a:latin typeface="Times New Roman"/>
              <a:cs typeface="Times New Roman"/>
            </a:endParaRPr>
          </a:p>
          <a:p>
            <a:pPr algn="ctr" marL="275590">
              <a:lnSpc>
                <a:spcPct val="100000"/>
              </a:lnSpc>
              <a:spcBef>
                <a:spcPts val="22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351657"/>
            <a:ext cx="13620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0777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E[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70" i="1">
                <a:latin typeface="DejaVu Sans"/>
                <a:cs typeface="DejaVu Sans"/>
              </a:rPr>
              <a:t>|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1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80" i="1">
                <a:latin typeface="Times New Roman"/>
                <a:cs typeface="Times New Roman"/>
              </a:rPr>
              <a:t>y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1183" y="2548317"/>
            <a:ext cx="787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3461" y="2410433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6018" y="2351657"/>
            <a:ext cx="1113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y</a:t>
            </a:r>
            <a:r>
              <a:rPr dirty="0" sz="1100" spc="25" i="1">
                <a:latin typeface="DejaVu Sans"/>
                <a:cs typeface="DejaVu Sans"/>
              </a:rPr>
              <a:t>|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sz="1100" spc="2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9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3329" y="2351657"/>
            <a:ext cx="1035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 i="1">
                <a:latin typeface="DejaVu Sans"/>
                <a:cs typeface="DejaVu Sans"/>
              </a:rPr>
              <a:t>|</a:t>
            </a:r>
            <a:r>
              <a:rPr dirty="0" sz="1100" spc="8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Latin Modern Math"/>
                <a:cs typeface="Latin Modern Math"/>
              </a:rPr>
              <a:t>(</a:t>
            </a:r>
            <a:r>
              <a:rPr dirty="0" sz="1100" spc="70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72915" y="2351657"/>
            <a:ext cx="546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 i="1">
                <a:latin typeface="DejaVu Sans"/>
                <a:cs typeface="DejaVu Sans"/>
              </a:rPr>
              <a:t>|</a:t>
            </a:r>
            <a:r>
              <a:rPr dirty="0" sz="1100" spc="8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14">
                <a:latin typeface="Latin Modern Math"/>
                <a:cs typeface="Latin Modern Math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sz="1100" spc="50">
                <a:latin typeface="Latin Modern Math"/>
                <a:cs typeface="Latin Modern Math"/>
              </a:rPr>
              <a:t>)</a:t>
            </a:r>
            <a:r>
              <a:rPr dirty="0" sz="1100" spc="5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67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794" y="639227"/>
            <a:ext cx="3943350" cy="24441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5565">
              <a:lnSpc>
                <a:spcPts val="1165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Thus,</a:t>
            </a:r>
            <a:endParaRPr sz="1100">
              <a:latin typeface="Times New Roman"/>
              <a:cs typeface="Times New Roman"/>
            </a:endParaRPr>
          </a:p>
          <a:p>
            <a:pPr marL="970915">
              <a:lnSpc>
                <a:spcPts val="1165"/>
              </a:lnSpc>
            </a:pP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A</a:t>
            </a:r>
            <a:r>
              <a:rPr dirty="0" sz="1100" spc="4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E[E(</a:t>
            </a:r>
            <a:r>
              <a:rPr dirty="0" sz="1100" spc="-5" i="1">
                <a:latin typeface="Times New Roman"/>
                <a:cs typeface="Times New Roman"/>
              </a:rPr>
              <a:t>Y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DejaVu Sans"/>
                <a:cs typeface="DejaVu Sans"/>
              </a:rPr>
              <a:t>|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sz="1100" spc="55">
                <a:latin typeface="Latin Modern Math"/>
                <a:cs typeface="Latin Modern Math"/>
              </a:rPr>
              <a:t>)]</a:t>
            </a:r>
            <a:endParaRPr sz="1100">
              <a:latin typeface="Latin Modern Math"/>
              <a:cs typeface="Latin Modern Math"/>
            </a:endParaRPr>
          </a:p>
          <a:p>
            <a:pPr algn="ctr" marL="467359">
              <a:lnSpc>
                <a:spcPct val="100000"/>
              </a:lnSpc>
              <a:spcBef>
                <a:spcPts val="835"/>
              </a:spcBef>
            </a:pP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baseline="75757" sz="1650" spc="142" b="0">
                <a:latin typeface="Tuffy"/>
                <a:cs typeface="Tuffy"/>
              </a:rPr>
              <a:t>∫</a:t>
            </a:r>
            <a:r>
              <a:rPr dirty="0" baseline="-69444" sz="1200" spc="142">
                <a:latin typeface="Arial"/>
                <a:cs typeface="Arial"/>
              </a:rPr>
              <a:t>R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80" i="1">
                <a:latin typeface="DejaVu Sans"/>
                <a:cs typeface="DejaVu Sans"/>
              </a:rPr>
              <a:t>|</a:t>
            </a:r>
            <a:r>
              <a:rPr dirty="0" sz="1100" spc="8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75" i="1">
                <a:latin typeface="Times New Roman"/>
                <a:cs typeface="Times New Roman"/>
              </a:rPr>
              <a:t>dF</a:t>
            </a:r>
            <a:r>
              <a:rPr dirty="0" baseline="-10416" sz="1200" spc="112" i="1">
                <a:latin typeface="Times New Roman"/>
                <a:cs typeface="Times New Roman"/>
              </a:rPr>
              <a:t>X</a:t>
            </a:r>
            <a:r>
              <a:rPr dirty="0" baseline="-10416" sz="1200" spc="44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algn="r" marR="866775">
              <a:lnSpc>
                <a:spcPct val="100000"/>
              </a:lnSpc>
              <a:spcBef>
                <a:spcPts val="1555"/>
              </a:spcBef>
            </a:pP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baseline="75757" sz="1650" spc="142" b="0">
                <a:latin typeface="Tuffy"/>
                <a:cs typeface="Tuffy"/>
              </a:rPr>
              <a:t>∫</a:t>
            </a:r>
            <a:r>
              <a:rPr dirty="0" baseline="-69444" sz="1200" spc="142">
                <a:latin typeface="Arial"/>
                <a:cs typeface="Arial"/>
              </a:rPr>
              <a:t>R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A</a:t>
            </a:r>
            <a:r>
              <a:rPr dirty="0" sz="1100" spc="75" i="1">
                <a:latin typeface="DejaVu Sans"/>
                <a:cs typeface="DejaVu Sans"/>
              </a:rPr>
              <a:t>|</a:t>
            </a:r>
            <a:r>
              <a:rPr dirty="0" sz="1100" spc="75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)</a:t>
            </a:r>
            <a:r>
              <a:rPr dirty="0" sz="1100" spc="75" i="1">
                <a:latin typeface="Times New Roman"/>
                <a:cs typeface="Times New Roman"/>
              </a:rPr>
              <a:t>dF</a:t>
            </a:r>
            <a:r>
              <a:rPr dirty="0" baseline="-10416" sz="1200" spc="112" i="1">
                <a:latin typeface="Times New Roman"/>
                <a:cs typeface="Times New Roman"/>
              </a:rPr>
              <a:t>X</a:t>
            </a:r>
            <a:r>
              <a:rPr dirty="0" baseline="-10416" sz="1200" spc="-195" i="1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3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380"/>
              </a:spcBef>
            </a:pPr>
            <a:r>
              <a:rPr dirty="0" sz="1100" spc="-10" b="1">
                <a:latin typeface="Arial"/>
                <a:cs typeface="Arial"/>
              </a:rPr>
              <a:t>Example/Theorem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 independent cts </a:t>
            </a:r>
            <a:r>
              <a:rPr dirty="0" sz="1100" spc="-35">
                <a:latin typeface="Times New Roman"/>
                <a:cs typeface="Times New Roman"/>
              </a:rPr>
              <a:t>RV’s,</a:t>
            </a:r>
            <a:r>
              <a:rPr dirty="0" sz="1100" spc="-1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algn="r" marR="795020">
              <a:lnSpc>
                <a:spcPct val="100000"/>
              </a:lnSpc>
              <a:spcBef>
                <a:spcPts val="5"/>
              </a:spcBef>
            </a:pP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baseline="75757" sz="1650" spc="142" b="0">
                <a:latin typeface="Tuffy"/>
                <a:cs typeface="Tuffy"/>
              </a:rPr>
              <a:t>∫</a:t>
            </a:r>
            <a:r>
              <a:rPr dirty="0" baseline="-69444" sz="1200" spc="142">
                <a:latin typeface="Arial"/>
                <a:cs typeface="Arial"/>
              </a:rPr>
              <a:t>R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140" i="1">
                <a:latin typeface="Times New Roman"/>
                <a:cs typeface="Times New Roman"/>
              </a:rPr>
              <a:t>x</a:t>
            </a:r>
            <a:r>
              <a:rPr dirty="0" sz="1100" spc="140">
                <a:latin typeface="Latin Modern Math"/>
                <a:cs typeface="Latin Modern Math"/>
              </a:rPr>
              <a:t>)</a:t>
            </a:r>
            <a:r>
              <a:rPr dirty="0" sz="1100" spc="140" i="1">
                <a:latin typeface="Times New Roman"/>
                <a:cs typeface="Times New Roman"/>
              </a:rPr>
              <a:t>f</a:t>
            </a:r>
            <a:r>
              <a:rPr dirty="0" baseline="-10416" sz="1200" spc="209" i="1">
                <a:latin typeface="Times New Roman"/>
                <a:cs typeface="Times New Roman"/>
              </a:rPr>
              <a:t>X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50">
                <a:latin typeface="Latin Modern Math"/>
                <a:cs typeface="Latin Modern Math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dx.</a:t>
            </a: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400"/>
              </a:spcBef>
            </a:pPr>
            <a:r>
              <a:rPr dirty="0" sz="1100" spc="-10" b="1">
                <a:latin typeface="Arial"/>
                <a:cs typeface="Arial"/>
              </a:rPr>
              <a:t>Proof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15">
                <a:latin typeface="Times New Roman"/>
                <a:cs typeface="Times New Roman"/>
              </a:rPr>
              <a:t>Follows </a:t>
            </a:r>
            <a:r>
              <a:rPr dirty="0" sz="1100" spc="-5">
                <a:latin typeface="Times New Roman"/>
                <a:cs typeface="Times New Roman"/>
              </a:rPr>
              <a:t>from </a:t>
            </a:r>
            <a:r>
              <a:rPr dirty="0" sz="1100" spc="-15">
                <a:latin typeface="Times New Roman"/>
                <a:cs typeface="Times New Roman"/>
              </a:rPr>
              <a:t>above </a:t>
            </a:r>
            <a:r>
              <a:rPr dirty="0" sz="1100" spc="-5">
                <a:latin typeface="Times New Roman"/>
                <a:cs typeface="Times New Roman"/>
              </a:rPr>
              <a:t>result if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let the </a:t>
            </a:r>
            <a:r>
              <a:rPr dirty="0" sz="1100" spc="-15">
                <a:latin typeface="Times New Roman"/>
                <a:cs typeface="Times New Roman"/>
              </a:rPr>
              <a:t>event </a:t>
            </a:r>
            <a:r>
              <a:rPr dirty="0" sz="1100" spc="145" i="1">
                <a:latin typeface="Times New Roman"/>
                <a:cs typeface="Times New Roman"/>
              </a:rPr>
              <a:t>A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70" i="1">
                <a:latin typeface="DejaVu Sans"/>
                <a:cs typeface="DejaVu Sans"/>
              </a:rPr>
              <a:t>{</a:t>
            </a:r>
            <a:r>
              <a:rPr dirty="0" sz="1100" spc="-70" i="1">
                <a:latin typeface="Times New Roman"/>
                <a:cs typeface="Times New Roman"/>
              </a:rPr>
              <a:t>Y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-110" i="1">
                <a:latin typeface="Times New Roman"/>
                <a:cs typeface="Times New Roman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sz="1100" spc="50" i="1">
                <a:latin typeface="DejaVu Sans"/>
                <a:cs typeface="DejaVu Sans"/>
              </a:rPr>
              <a:t>}</a:t>
            </a:r>
            <a:r>
              <a:rPr dirty="0" sz="1100" spc="5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594" y="991856"/>
            <a:ext cx="3736340" cy="5670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If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-5">
                <a:latin typeface="Latin Modern Math"/>
                <a:cs typeface="Latin Modern Math"/>
              </a:rPr>
              <a:t>Exp(</a:t>
            </a:r>
            <a:r>
              <a:rPr dirty="0" sz="1100" spc="-5" i="1">
                <a:latin typeface="Times New Roman"/>
                <a:cs typeface="Times New Roman"/>
              </a:rPr>
              <a:t>µ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20">
                <a:latin typeface="Latin Modern Math"/>
                <a:cs typeface="Latin Modern Math"/>
              </a:rPr>
              <a:t>Exp(</a:t>
            </a:r>
            <a:r>
              <a:rPr dirty="0" sz="1100" spc="20" i="1">
                <a:latin typeface="Times New Roman"/>
                <a:cs typeface="Times New Roman"/>
              </a:rPr>
              <a:t>λ</a:t>
            </a:r>
            <a:r>
              <a:rPr dirty="0" sz="1100" spc="20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are indep </a:t>
            </a:r>
            <a:r>
              <a:rPr dirty="0" sz="1100" spc="-35">
                <a:latin typeface="Times New Roman"/>
                <a:cs typeface="Times New Roman"/>
              </a:rPr>
              <a:t>RV’s,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 marL="762635">
              <a:lnSpc>
                <a:spcPct val="100000"/>
              </a:lnSpc>
              <a:spcBef>
                <a:spcPts val="1635"/>
              </a:spcBef>
            </a:pP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baseline="75757" sz="1650" spc="142" b="0">
                <a:latin typeface="Tuffy"/>
                <a:cs typeface="Tuffy"/>
              </a:rPr>
              <a:t>∫</a:t>
            </a:r>
            <a:r>
              <a:rPr dirty="0" baseline="-69444" sz="1200" spc="142">
                <a:latin typeface="Arial"/>
                <a:cs typeface="Arial"/>
              </a:rPr>
              <a:t>R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140" i="1">
                <a:latin typeface="Times New Roman"/>
                <a:cs typeface="Times New Roman"/>
              </a:rPr>
              <a:t>x</a:t>
            </a:r>
            <a:r>
              <a:rPr dirty="0" sz="1100" spc="140">
                <a:latin typeface="Latin Modern Math"/>
                <a:cs typeface="Latin Modern Math"/>
              </a:rPr>
              <a:t>)</a:t>
            </a:r>
            <a:r>
              <a:rPr dirty="0" sz="1100" spc="140" i="1">
                <a:latin typeface="Times New Roman"/>
                <a:cs typeface="Times New Roman"/>
              </a:rPr>
              <a:t>f</a:t>
            </a:r>
            <a:r>
              <a:rPr dirty="0" baseline="-10416" sz="1200" spc="209" i="1">
                <a:latin typeface="Times New Roman"/>
                <a:cs typeface="Times New Roman"/>
              </a:rPr>
              <a:t>X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26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3409" y="1546655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1953" y="1624049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75" i="1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1032" y="1735237"/>
            <a:ext cx="1762760" cy="3098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ts val="1305"/>
              </a:lnSpc>
              <a:spcBef>
                <a:spcPts val="90"/>
              </a:spcBef>
              <a:tabLst>
                <a:tab pos="53721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-5">
                <a:latin typeface="Latin Modern Math"/>
                <a:cs typeface="Latin Modern Math"/>
              </a:rPr>
              <a:t>(1</a:t>
            </a:r>
            <a:r>
              <a:rPr dirty="0" sz="1100" spc="-2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90" i="1">
                <a:latin typeface="Times New Roman"/>
                <a:cs typeface="Times New Roman"/>
              </a:rPr>
              <a:t>e</a:t>
            </a:r>
            <a:r>
              <a:rPr dirty="0" baseline="31250" sz="1200" spc="135" i="1">
                <a:latin typeface="Arial"/>
                <a:cs typeface="Arial"/>
              </a:rPr>
              <a:t>−</a:t>
            </a:r>
            <a:r>
              <a:rPr dirty="0" baseline="31250" sz="1200" spc="135" i="1">
                <a:latin typeface="Times New Roman"/>
                <a:cs typeface="Times New Roman"/>
              </a:rPr>
              <a:t>λx</a:t>
            </a:r>
            <a:r>
              <a:rPr dirty="0" sz="1100" spc="90">
                <a:latin typeface="Latin Modern Math"/>
                <a:cs typeface="Latin Modern Math"/>
              </a:rPr>
              <a:t>)</a:t>
            </a:r>
            <a:r>
              <a:rPr dirty="0" sz="1100" spc="90" i="1">
                <a:latin typeface="Times New Roman"/>
                <a:cs typeface="Times New Roman"/>
              </a:rPr>
              <a:t>µe</a:t>
            </a:r>
            <a:r>
              <a:rPr dirty="0" baseline="31250" sz="1200" spc="135" i="1">
                <a:latin typeface="Arial"/>
                <a:cs typeface="Arial"/>
              </a:rPr>
              <a:t>−</a:t>
            </a:r>
            <a:r>
              <a:rPr dirty="0" baseline="31250" sz="1200" spc="135" i="1">
                <a:latin typeface="Times New Roman"/>
                <a:cs typeface="Times New Roman"/>
              </a:rPr>
              <a:t>µx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endParaRPr sz="1100">
              <a:latin typeface="Times New Roman"/>
              <a:cs typeface="Times New Roman"/>
            </a:endParaRPr>
          </a:p>
          <a:p>
            <a:pPr marL="361950">
              <a:lnSpc>
                <a:spcPts val="944"/>
              </a:lnSpc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132" y="2101417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5001" y="2007691"/>
            <a:ext cx="106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i="1">
                <a:latin typeface="Times New Roman"/>
                <a:cs typeface="Times New Roman"/>
              </a:rPr>
              <a:t>λ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11298" y="2218029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 h="0">
                <a:moveTo>
                  <a:pt x="0" y="0"/>
                </a:moveTo>
                <a:lnTo>
                  <a:pt x="33362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98598" y="2196451"/>
            <a:ext cx="359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i="1">
                <a:latin typeface="Times New Roman"/>
                <a:cs typeface="Times New Roman"/>
              </a:rPr>
              <a:t>λ</a:t>
            </a:r>
            <a:r>
              <a:rPr dirty="0" sz="1100" spc="-7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60">
                <a:latin typeface="Latin Modern Math"/>
                <a:cs typeface="Latin Modern Math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µ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67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47417" y="2101417"/>
            <a:ext cx="306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9230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25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35763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Jointly Distributed Random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67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694" y="452601"/>
            <a:ext cx="4100195" cy="2780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Theorem </a:t>
            </a:r>
            <a:r>
              <a:rPr dirty="0" sz="1100" spc="-10">
                <a:latin typeface="Times New Roman"/>
                <a:cs typeface="Times New Roman"/>
              </a:rPr>
              <a:t>(variance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decomposition):</a:t>
            </a:r>
            <a:endParaRPr sz="1100">
              <a:latin typeface="Times New Roman"/>
              <a:cs typeface="Times New Roman"/>
            </a:endParaRPr>
          </a:p>
          <a:p>
            <a:pPr algn="ctr" marL="16510">
              <a:lnSpc>
                <a:spcPct val="100000"/>
              </a:lnSpc>
              <a:spcBef>
                <a:spcPts val="795"/>
              </a:spcBef>
            </a:pP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E </a:t>
            </a:r>
            <a:r>
              <a:rPr dirty="0" sz="1100" spc="-20">
                <a:latin typeface="Latin Modern Math"/>
                <a:cs typeface="Latin Modern Math"/>
              </a:rPr>
              <a:t>[Var(</a:t>
            </a:r>
            <a:r>
              <a:rPr dirty="0" sz="1100" spc="-20" i="1">
                <a:latin typeface="Times New Roman"/>
                <a:cs typeface="Times New Roman"/>
              </a:rPr>
              <a:t>Y </a:t>
            </a:r>
            <a:r>
              <a:rPr dirty="0" sz="1100" spc="55" i="1">
                <a:latin typeface="DejaVu Sans"/>
                <a:cs typeface="DejaVu Sans"/>
              </a:rPr>
              <a:t>|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sz="1100" spc="55">
                <a:latin typeface="Latin Modern Math"/>
                <a:cs typeface="Latin Modern Math"/>
              </a:rPr>
              <a:t>)]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-40">
                <a:latin typeface="Latin Modern Math"/>
                <a:cs typeface="Latin Modern Math"/>
              </a:rPr>
              <a:t>Var </a:t>
            </a:r>
            <a:r>
              <a:rPr dirty="0" sz="1100">
                <a:latin typeface="Latin Modern Math"/>
                <a:cs typeface="Latin Modern Math"/>
              </a:rPr>
              <a:t>[E(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190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DejaVu Sans"/>
                <a:cs typeface="DejaVu Sans"/>
              </a:rPr>
              <a:t>|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sz="1100" spc="55">
                <a:latin typeface="Latin Modern Math"/>
                <a:cs typeface="Latin Modern Math"/>
              </a:rPr>
              <a:t>)]</a:t>
            </a:r>
            <a:endParaRPr sz="1100">
              <a:latin typeface="Latin Modern Math"/>
              <a:cs typeface="Latin Modern Math"/>
            </a:endParaRPr>
          </a:p>
          <a:p>
            <a:pPr marL="114300">
              <a:lnSpc>
                <a:spcPct val="100000"/>
              </a:lnSpc>
              <a:spcBef>
                <a:spcPts val="790"/>
              </a:spcBef>
            </a:pPr>
            <a:r>
              <a:rPr dirty="0" sz="1100" spc="-10" b="1">
                <a:latin typeface="Arial"/>
                <a:cs typeface="Arial"/>
              </a:rPr>
              <a:t>Proof </a:t>
            </a:r>
            <a:r>
              <a:rPr dirty="0" sz="1100" spc="-5">
                <a:latin typeface="Times New Roman"/>
                <a:cs typeface="Times New Roman"/>
              </a:rPr>
              <a:t>(from Ross): </a:t>
            </a:r>
            <a:r>
              <a:rPr dirty="0" sz="1100" spc="-10">
                <a:latin typeface="Times New Roman"/>
                <a:cs typeface="Times New Roman"/>
              </a:rPr>
              <a:t>By definition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-10">
                <a:latin typeface="Times New Roman"/>
                <a:cs typeface="Times New Roman"/>
              </a:rPr>
              <a:t>variance </a:t>
            </a:r>
            <a:r>
              <a:rPr dirty="0" sz="1100" spc="-5">
                <a:latin typeface="Times New Roman"/>
                <a:cs typeface="Times New Roman"/>
              </a:rPr>
              <a:t>and double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expectation,</a:t>
            </a:r>
            <a:endParaRPr sz="1100">
              <a:latin typeface="Times New Roman"/>
              <a:cs typeface="Times New Roman"/>
            </a:endParaRPr>
          </a:p>
          <a:p>
            <a:pPr algn="r" marR="652145">
              <a:lnSpc>
                <a:spcPct val="100000"/>
              </a:lnSpc>
              <a:spcBef>
                <a:spcPts val="1030"/>
              </a:spcBef>
            </a:pPr>
            <a:r>
              <a:rPr dirty="0" sz="1100" spc="-10">
                <a:latin typeface="Latin Modern Math"/>
                <a:cs typeface="Latin Modern Math"/>
              </a:rPr>
              <a:t>E </a:t>
            </a:r>
            <a:r>
              <a:rPr dirty="0" sz="1100" spc="-20">
                <a:latin typeface="Latin Modern Math"/>
                <a:cs typeface="Latin Modern Math"/>
              </a:rPr>
              <a:t>[Var(</a:t>
            </a:r>
            <a:r>
              <a:rPr dirty="0" sz="1100" spc="-20" i="1">
                <a:latin typeface="Times New Roman"/>
                <a:cs typeface="Times New Roman"/>
              </a:rPr>
              <a:t>Y </a:t>
            </a:r>
            <a:r>
              <a:rPr dirty="0" sz="1100" spc="55" i="1">
                <a:latin typeface="DejaVu Sans"/>
                <a:cs typeface="DejaVu Sans"/>
              </a:rPr>
              <a:t>|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sz="1100" spc="55">
                <a:latin typeface="Latin Modern Math"/>
                <a:cs typeface="Latin Modern Math"/>
              </a:rPr>
              <a:t>)] </a:t>
            </a:r>
            <a:r>
              <a:rPr dirty="0" sz="1100" spc="-10">
                <a:latin typeface="Latin Modern Math"/>
                <a:cs typeface="Latin Modern Math"/>
              </a:rPr>
              <a:t>= E </a:t>
            </a:r>
            <a:r>
              <a:rPr dirty="0" baseline="60606" sz="1650" spc="-44" b="0">
                <a:latin typeface="Tuffy"/>
                <a:cs typeface="Tuffy"/>
              </a:rPr>
              <a:t>Σ</a:t>
            </a:r>
            <a:r>
              <a:rPr dirty="0" sz="1100" spc="-30">
                <a:latin typeface="Latin Modern Math"/>
                <a:cs typeface="Latin Modern Math"/>
              </a:rPr>
              <a:t>E(</a:t>
            </a:r>
            <a:r>
              <a:rPr dirty="0" sz="1100" spc="-30" i="1">
                <a:latin typeface="Times New Roman"/>
                <a:cs typeface="Times New Roman"/>
              </a:rPr>
              <a:t>Y </a:t>
            </a:r>
            <a:r>
              <a:rPr dirty="0" baseline="31250" sz="1200" spc="104">
                <a:latin typeface="LM Roman 8"/>
                <a:cs typeface="LM Roman 8"/>
              </a:rPr>
              <a:t>2</a:t>
            </a:r>
            <a:r>
              <a:rPr dirty="0" sz="1100" spc="70" i="1">
                <a:latin typeface="DejaVu Sans"/>
                <a:cs typeface="DejaVu Sans"/>
              </a:rPr>
              <a:t>|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sz="1100" spc="70">
                <a:latin typeface="Latin Modern Math"/>
                <a:cs typeface="Latin Modern Math"/>
              </a:rPr>
              <a:t>)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245" i="1">
                <a:latin typeface="DejaVu Sans"/>
                <a:cs typeface="DejaVu Sans"/>
              </a:rPr>
              <a:t> </a:t>
            </a:r>
            <a:r>
              <a:rPr dirty="0" sz="1100" spc="-40" i="1">
                <a:latin typeface="DejaVu Sans"/>
                <a:cs typeface="DejaVu Sans"/>
              </a:rPr>
              <a:t>{</a:t>
            </a:r>
            <a:r>
              <a:rPr dirty="0" sz="1100" spc="-40">
                <a:latin typeface="Latin Modern Math"/>
                <a:cs typeface="Latin Modern Math"/>
              </a:rPr>
              <a:t>E(</a:t>
            </a:r>
            <a:r>
              <a:rPr dirty="0" sz="1100" spc="-40" i="1">
                <a:latin typeface="Times New Roman"/>
                <a:cs typeface="Times New Roman"/>
              </a:rPr>
              <a:t>Y </a:t>
            </a:r>
            <a:r>
              <a:rPr dirty="0" sz="1100" i="1">
                <a:latin typeface="DejaVu Sans"/>
                <a:cs typeface="DejaVu Sans"/>
              </a:rPr>
              <a:t>|</a:t>
            </a:r>
            <a:r>
              <a:rPr dirty="0" sz="1100" i="1">
                <a:latin typeface="Times New Roman"/>
                <a:cs typeface="Times New Roman"/>
              </a:rPr>
              <a:t>X</a:t>
            </a:r>
            <a:r>
              <a:rPr dirty="0" sz="1100">
                <a:latin typeface="Latin Modern Math"/>
                <a:cs typeface="Latin Modern Math"/>
              </a:rPr>
              <a:t>)</a:t>
            </a:r>
            <a:r>
              <a:rPr dirty="0" sz="1100" i="1">
                <a:latin typeface="DejaVu Sans"/>
                <a:cs typeface="DejaVu Sans"/>
              </a:rPr>
              <a:t>}</a:t>
            </a:r>
            <a:r>
              <a:rPr dirty="0" baseline="34722" sz="1200">
                <a:latin typeface="LM Roman 8"/>
                <a:cs typeface="LM Roman 8"/>
              </a:rPr>
              <a:t>2</a:t>
            </a:r>
            <a:r>
              <a:rPr dirty="0" baseline="60606" sz="1650" b="0">
                <a:latin typeface="Tuffy"/>
                <a:cs typeface="Tuffy"/>
              </a:rPr>
              <a:t>Σ</a:t>
            </a:r>
            <a:endParaRPr baseline="60606" sz="1650">
              <a:latin typeface="Tuffy"/>
              <a:cs typeface="Tuffy"/>
            </a:endParaRPr>
          </a:p>
          <a:p>
            <a:pPr algn="r" marR="755015">
              <a:lnSpc>
                <a:spcPct val="100000"/>
              </a:lnSpc>
              <a:spcBef>
                <a:spcPts val="1045"/>
              </a:spcBef>
            </a:pP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>
                <a:latin typeface="Latin Modern Math"/>
                <a:cs typeface="Latin Modern Math"/>
              </a:rPr>
              <a:t>E(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baseline="31250" sz="1200" spc="30">
                <a:latin typeface="LM Roman 8"/>
                <a:cs typeface="LM Roman 8"/>
              </a:rPr>
              <a:t>2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-290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10">
                <a:latin typeface="Latin Modern Math"/>
                <a:cs typeface="Latin Modern Math"/>
              </a:rPr>
              <a:t>E </a:t>
            </a:r>
            <a:r>
              <a:rPr dirty="0" baseline="60606" sz="1650" spc="-82" b="0">
                <a:latin typeface="Tuffy"/>
                <a:cs typeface="Tuffy"/>
              </a:rPr>
              <a:t>Σ</a:t>
            </a:r>
            <a:r>
              <a:rPr dirty="0" sz="1100" spc="-55" i="1">
                <a:latin typeface="DejaVu Sans"/>
                <a:cs typeface="DejaVu Sans"/>
              </a:rPr>
              <a:t>{</a:t>
            </a:r>
            <a:r>
              <a:rPr dirty="0" sz="1100" spc="-55">
                <a:latin typeface="Latin Modern Math"/>
                <a:cs typeface="Latin Modern Math"/>
              </a:rPr>
              <a:t>E(</a:t>
            </a:r>
            <a:r>
              <a:rPr dirty="0" sz="1100" spc="-55" i="1">
                <a:latin typeface="Times New Roman"/>
                <a:cs typeface="Times New Roman"/>
              </a:rPr>
              <a:t>Y </a:t>
            </a:r>
            <a:r>
              <a:rPr dirty="0" sz="1100" i="1">
                <a:latin typeface="DejaVu Sans"/>
                <a:cs typeface="DejaVu Sans"/>
              </a:rPr>
              <a:t>|</a:t>
            </a:r>
            <a:r>
              <a:rPr dirty="0" sz="1100" i="1">
                <a:latin typeface="Times New Roman"/>
                <a:cs typeface="Times New Roman"/>
              </a:rPr>
              <a:t>X</a:t>
            </a:r>
            <a:r>
              <a:rPr dirty="0" sz="1100">
                <a:latin typeface="Latin Modern Math"/>
                <a:cs typeface="Latin Modern Math"/>
              </a:rPr>
              <a:t>)</a:t>
            </a:r>
            <a:r>
              <a:rPr dirty="0" sz="1100" i="1">
                <a:latin typeface="DejaVu Sans"/>
                <a:cs typeface="DejaVu Sans"/>
              </a:rPr>
              <a:t>}</a:t>
            </a:r>
            <a:r>
              <a:rPr dirty="0" baseline="34722" sz="1200">
                <a:latin typeface="LM Roman 8"/>
                <a:cs typeface="LM Roman 8"/>
              </a:rPr>
              <a:t>2</a:t>
            </a:r>
            <a:r>
              <a:rPr dirty="0" baseline="60606" sz="1650" b="0">
                <a:latin typeface="Tuffy"/>
                <a:cs typeface="Tuffy"/>
              </a:rPr>
              <a:t>Σ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85"/>
              </a:spcBef>
            </a:pPr>
            <a:r>
              <a:rPr dirty="0" sz="1100" spc="-15">
                <a:latin typeface="Times New Roman"/>
                <a:cs typeface="Times New Roman"/>
              </a:rPr>
              <a:t>Similarly,</a:t>
            </a:r>
            <a:endParaRPr sz="1100">
              <a:latin typeface="Times New Roman"/>
              <a:cs typeface="Times New Roman"/>
            </a:endParaRPr>
          </a:p>
          <a:p>
            <a:pPr algn="ctr" marR="4445">
              <a:lnSpc>
                <a:spcPct val="100000"/>
              </a:lnSpc>
              <a:spcBef>
                <a:spcPts val="1030"/>
              </a:spcBef>
            </a:pPr>
            <a:r>
              <a:rPr dirty="0" sz="1100" spc="-40">
                <a:latin typeface="Latin Modern Math"/>
                <a:cs typeface="Latin Modern Math"/>
              </a:rPr>
              <a:t>Var </a:t>
            </a:r>
            <a:r>
              <a:rPr dirty="0" sz="1100">
                <a:latin typeface="Latin Modern Math"/>
                <a:cs typeface="Latin Modern Math"/>
              </a:rPr>
              <a:t>[E(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55" i="1">
                <a:latin typeface="DejaVu Sans"/>
                <a:cs typeface="DejaVu Sans"/>
              </a:rPr>
              <a:t>|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sz="1100" spc="55">
                <a:latin typeface="Latin Modern Math"/>
                <a:cs typeface="Latin Modern Math"/>
              </a:rPr>
              <a:t>)] </a:t>
            </a:r>
            <a:r>
              <a:rPr dirty="0" sz="1100" spc="-10">
                <a:latin typeface="Latin Modern Math"/>
                <a:cs typeface="Latin Modern Math"/>
              </a:rPr>
              <a:t>= E </a:t>
            </a:r>
            <a:r>
              <a:rPr dirty="0" baseline="60606" sz="1650" spc="-82" b="0">
                <a:latin typeface="Tuffy"/>
                <a:cs typeface="Tuffy"/>
              </a:rPr>
              <a:t>Σ</a:t>
            </a:r>
            <a:r>
              <a:rPr dirty="0" sz="1100" spc="-55" i="1">
                <a:latin typeface="DejaVu Sans"/>
                <a:cs typeface="DejaVu Sans"/>
              </a:rPr>
              <a:t>{</a:t>
            </a:r>
            <a:r>
              <a:rPr dirty="0" sz="1100" spc="-55">
                <a:latin typeface="Latin Modern Math"/>
                <a:cs typeface="Latin Modern Math"/>
              </a:rPr>
              <a:t>E(</a:t>
            </a:r>
            <a:r>
              <a:rPr dirty="0" sz="1100" spc="-55" i="1">
                <a:latin typeface="Times New Roman"/>
                <a:cs typeface="Times New Roman"/>
              </a:rPr>
              <a:t>Y </a:t>
            </a:r>
            <a:r>
              <a:rPr dirty="0" sz="1100" i="1">
                <a:latin typeface="DejaVu Sans"/>
                <a:cs typeface="DejaVu Sans"/>
              </a:rPr>
              <a:t>|</a:t>
            </a:r>
            <a:r>
              <a:rPr dirty="0" sz="1100" i="1">
                <a:latin typeface="Times New Roman"/>
                <a:cs typeface="Times New Roman"/>
              </a:rPr>
              <a:t>X</a:t>
            </a:r>
            <a:r>
              <a:rPr dirty="0" sz="1100">
                <a:latin typeface="Latin Modern Math"/>
                <a:cs typeface="Latin Modern Math"/>
              </a:rPr>
              <a:t>)</a:t>
            </a:r>
            <a:r>
              <a:rPr dirty="0" sz="1100" i="1">
                <a:latin typeface="DejaVu Sans"/>
                <a:cs typeface="DejaVu Sans"/>
              </a:rPr>
              <a:t>}</a:t>
            </a:r>
            <a:r>
              <a:rPr dirty="0" baseline="34722" sz="1200">
                <a:latin typeface="LM Roman 8"/>
                <a:cs typeface="LM Roman 8"/>
              </a:rPr>
              <a:t>2</a:t>
            </a:r>
            <a:r>
              <a:rPr dirty="0" baseline="60606" sz="1650" b="0">
                <a:latin typeface="Tuffy"/>
                <a:cs typeface="Tuffy"/>
              </a:rPr>
              <a:t>Σ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85" i="1">
                <a:latin typeface="DejaVu Sans"/>
                <a:cs typeface="DejaVu Sans"/>
              </a:rPr>
              <a:t>{</a:t>
            </a:r>
            <a:r>
              <a:rPr dirty="0" sz="1100" spc="-85">
                <a:latin typeface="Latin Modern Math"/>
                <a:cs typeface="Latin Modern Math"/>
              </a:rPr>
              <a:t>E </a:t>
            </a:r>
            <a:r>
              <a:rPr dirty="0" sz="1100">
                <a:latin typeface="Latin Modern Math"/>
                <a:cs typeface="Latin Modern Math"/>
              </a:rPr>
              <a:t>[E(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10" i="1">
                <a:latin typeface="DejaVu Sans"/>
                <a:cs typeface="DejaVu Sans"/>
              </a:rPr>
              <a:t>|</a:t>
            </a:r>
            <a:r>
              <a:rPr dirty="0" sz="1100" spc="10" i="1">
                <a:latin typeface="Times New Roman"/>
                <a:cs typeface="Times New Roman"/>
              </a:rPr>
              <a:t>X</a:t>
            </a:r>
            <a:r>
              <a:rPr dirty="0" sz="1100" spc="10">
                <a:latin typeface="Latin Modern Math"/>
                <a:cs typeface="Latin Modern Math"/>
              </a:rPr>
              <a:t>)]</a:t>
            </a:r>
            <a:r>
              <a:rPr dirty="0" sz="1100" spc="10" i="1">
                <a:latin typeface="DejaVu Sans"/>
                <a:cs typeface="DejaVu Sans"/>
              </a:rPr>
              <a:t>}</a:t>
            </a:r>
            <a:r>
              <a:rPr dirty="0" baseline="34722" sz="1200" spc="15">
                <a:latin typeface="LM Roman 8"/>
                <a:cs typeface="LM Roman 8"/>
              </a:rPr>
              <a:t>2</a:t>
            </a:r>
            <a:endParaRPr baseline="34722" sz="1200">
              <a:latin typeface="LM Roman 8"/>
              <a:cs typeface="LM Roman 8"/>
            </a:endParaRPr>
          </a:p>
          <a:p>
            <a:pPr algn="ctr" marL="616585">
              <a:lnSpc>
                <a:spcPct val="100000"/>
              </a:lnSpc>
              <a:spcBef>
                <a:spcPts val="1040"/>
              </a:spcBef>
            </a:pPr>
            <a:r>
              <a:rPr dirty="0" sz="1100" spc="-10">
                <a:latin typeface="Latin Modern Math"/>
                <a:cs typeface="Latin Modern Math"/>
              </a:rPr>
              <a:t>= E </a:t>
            </a:r>
            <a:r>
              <a:rPr dirty="0" baseline="60606" sz="1650" spc="-82" b="0">
                <a:latin typeface="Tuffy"/>
                <a:cs typeface="Tuffy"/>
              </a:rPr>
              <a:t>Σ</a:t>
            </a:r>
            <a:r>
              <a:rPr dirty="0" sz="1100" spc="-55" i="1">
                <a:latin typeface="DejaVu Sans"/>
                <a:cs typeface="DejaVu Sans"/>
              </a:rPr>
              <a:t>{</a:t>
            </a:r>
            <a:r>
              <a:rPr dirty="0" sz="1100" spc="-55">
                <a:latin typeface="Latin Modern Math"/>
                <a:cs typeface="Latin Modern Math"/>
              </a:rPr>
              <a:t>E(</a:t>
            </a:r>
            <a:r>
              <a:rPr dirty="0" sz="1100" spc="-55" i="1">
                <a:latin typeface="Times New Roman"/>
                <a:cs typeface="Times New Roman"/>
              </a:rPr>
              <a:t>Y </a:t>
            </a:r>
            <a:r>
              <a:rPr dirty="0" sz="1100" i="1">
                <a:latin typeface="DejaVu Sans"/>
                <a:cs typeface="DejaVu Sans"/>
              </a:rPr>
              <a:t>|</a:t>
            </a:r>
            <a:r>
              <a:rPr dirty="0" sz="1100" i="1">
                <a:latin typeface="Times New Roman"/>
                <a:cs typeface="Times New Roman"/>
              </a:rPr>
              <a:t>X</a:t>
            </a:r>
            <a:r>
              <a:rPr dirty="0" sz="1100">
                <a:latin typeface="Latin Modern Math"/>
                <a:cs typeface="Latin Modern Math"/>
              </a:rPr>
              <a:t>)</a:t>
            </a:r>
            <a:r>
              <a:rPr dirty="0" sz="1100" i="1">
                <a:latin typeface="DejaVu Sans"/>
                <a:cs typeface="DejaVu Sans"/>
              </a:rPr>
              <a:t>}</a:t>
            </a:r>
            <a:r>
              <a:rPr dirty="0" baseline="34722" sz="1200">
                <a:latin typeface="LM Roman 8"/>
                <a:cs typeface="LM Roman 8"/>
              </a:rPr>
              <a:t>2</a:t>
            </a:r>
            <a:r>
              <a:rPr dirty="0" baseline="60606" sz="1650" b="0">
                <a:latin typeface="Tuffy"/>
                <a:cs typeface="Tuffy"/>
              </a:rPr>
              <a:t>Σ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40" i="1">
                <a:latin typeface="DejaVu Sans"/>
                <a:cs typeface="DejaVu Sans"/>
              </a:rPr>
              <a:t>{</a:t>
            </a:r>
            <a:r>
              <a:rPr dirty="0" sz="1100" spc="-40">
                <a:latin typeface="Latin Modern Math"/>
                <a:cs typeface="Latin Modern Math"/>
              </a:rPr>
              <a:t>E(</a:t>
            </a:r>
            <a:r>
              <a:rPr dirty="0" sz="1100" spc="-40" i="1">
                <a:latin typeface="Times New Roman"/>
                <a:cs typeface="Times New Roman"/>
              </a:rPr>
              <a:t>Y </a:t>
            </a:r>
            <a:r>
              <a:rPr dirty="0" sz="1100" spc="-55">
                <a:latin typeface="Latin Modern Math"/>
                <a:cs typeface="Latin Modern Math"/>
              </a:rPr>
              <a:t>)</a:t>
            </a:r>
            <a:r>
              <a:rPr dirty="0" sz="1100" spc="-55" i="1">
                <a:latin typeface="DejaVu Sans"/>
                <a:cs typeface="DejaVu Sans"/>
              </a:rPr>
              <a:t>}</a:t>
            </a:r>
            <a:r>
              <a:rPr dirty="0" baseline="34722" sz="1200" spc="-82">
                <a:latin typeface="LM Roman 8"/>
                <a:cs typeface="LM Roman 8"/>
              </a:rPr>
              <a:t>2</a:t>
            </a:r>
            <a:r>
              <a:rPr dirty="0" baseline="34722" sz="1200" spc="-97">
                <a:latin typeface="LM Roman 8"/>
                <a:cs typeface="LM Roman 8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90"/>
              </a:spcBef>
            </a:pPr>
            <a:r>
              <a:rPr dirty="0" sz="1100" spc="-5">
                <a:latin typeface="Times New Roman"/>
                <a:cs typeface="Times New Roman"/>
              </a:rPr>
              <a:t>Thus,</a:t>
            </a:r>
            <a:endParaRPr sz="1100">
              <a:latin typeface="Times New Roman"/>
              <a:cs typeface="Times New Roman"/>
            </a:endParaRPr>
          </a:p>
          <a:p>
            <a:pPr algn="ctr" marL="54610">
              <a:lnSpc>
                <a:spcPct val="100000"/>
              </a:lnSpc>
              <a:spcBef>
                <a:spcPts val="790"/>
              </a:spcBef>
              <a:tabLst>
                <a:tab pos="3877945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E </a:t>
            </a:r>
            <a:r>
              <a:rPr dirty="0" sz="1100" spc="-20">
                <a:latin typeface="Latin Modern Math"/>
                <a:cs typeface="Latin Modern Math"/>
              </a:rPr>
              <a:t>[Var(</a:t>
            </a:r>
            <a:r>
              <a:rPr dirty="0" sz="1100" spc="-20" i="1">
                <a:latin typeface="Times New Roman"/>
                <a:cs typeface="Times New Roman"/>
              </a:rPr>
              <a:t>Y </a:t>
            </a:r>
            <a:r>
              <a:rPr dirty="0" sz="1100" spc="15" i="1">
                <a:latin typeface="DejaVu Sans"/>
                <a:cs typeface="DejaVu Sans"/>
              </a:rPr>
              <a:t>|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r>
              <a:rPr dirty="0" sz="1100" spc="15">
                <a:latin typeface="Latin Modern Math"/>
                <a:cs typeface="Latin Modern Math"/>
              </a:rPr>
              <a:t>)]+Var </a:t>
            </a:r>
            <a:r>
              <a:rPr dirty="0" sz="1100">
                <a:latin typeface="Latin Modern Math"/>
                <a:cs typeface="Latin Modern Math"/>
              </a:rPr>
              <a:t>[E(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55" i="1">
                <a:latin typeface="DejaVu Sans"/>
                <a:cs typeface="DejaVu Sans"/>
              </a:rPr>
              <a:t>|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sz="1100" spc="55">
                <a:latin typeface="Latin Modern Math"/>
                <a:cs typeface="Latin Modern Math"/>
              </a:rPr>
              <a:t>)] </a:t>
            </a: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sz="1100">
                <a:latin typeface="Latin Modern Math"/>
                <a:cs typeface="Latin Modern Math"/>
              </a:rPr>
              <a:t>E(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baseline="31250" sz="1200" spc="-44">
                <a:latin typeface="LM Roman 8"/>
                <a:cs typeface="LM Roman 8"/>
              </a:rPr>
              <a:t>2</a:t>
            </a:r>
            <a:r>
              <a:rPr dirty="0" sz="1100" spc="-30">
                <a:latin typeface="Latin Modern Math"/>
                <a:cs typeface="Latin Modern Math"/>
              </a:rPr>
              <a:t>)</a:t>
            </a:r>
            <a:r>
              <a:rPr dirty="0" sz="1100" spc="-30" i="1">
                <a:latin typeface="DejaVu Sans"/>
                <a:cs typeface="DejaVu Sans"/>
              </a:rPr>
              <a:t>−{</a:t>
            </a:r>
            <a:r>
              <a:rPr dirty="0" sz="1100" spc="-30">
                <a:latin typeface="Latin Modern Math"/>
                <a:cs typeface="Latin Modern Math"/>
              </a:rPr>
              <a:t>E(</a:t>
            </a:r>
            <a:r>
              <a:rPr dirty="0" sz="1100" spc="-30" i="1">
                <a:latin typeface="Times New Roman"/>
                <a:cs typeface="Times New Roman"/>
              </a:rPr>
              <a:t>Y </a:t>
            </a:r>
            <a:r>
              <a:rPr dirty="0" sz="1100" spc="-60">
                <a:latin typeface="Latin Modern Math"/>
                <a:cs typeface="Latin Modern Math"/>
              </a:rPr>
              <a:t>)</a:t>
            </a:r>
            <a:r>
              <a:rPr dirty="0" sz="1100" spc="-60" i="1">
                <a:latin typeface="DejaVu Sans"/>
                <a:cs typeface="DejaVu Sans"/>
              </a:rPr>
              <a:t>}</a:t>
            </a:r>
            <a:r>
              <a:rPr dirty="0" baseline="34722" sz="1200" spc="-89">
                <a:latin typeface="LM Roman 8"/>
                <a:cs typeface="LM Roman 8"/>
              </a:rPr>
              <a:t>2  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80">
                <a:latin typeface="Latin Modern Math"/>
                <a:cs typeface="Latin Modern Math"/>
              </a:rPr>
              <a:t> </a:t>
            </a: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Y</a:t>
            </a:r>
            <a:r>
              <a:rPr dirty="0" sz="1100" spc="-25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)</a:t>
            </a:r>
            <a:r>
              <a:rPr dirty="0" sz="1100" spc="10" i="1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04140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Covariance and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Correlation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67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29194"/>
            <a:ext cx="37604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“Definition”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(two-dimensional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LOTUS):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 spc="85" i="1">
                <a:latin typeface="Times New Roman"/>
                <a:cs typeface="Times New Roman"/>
              </a:rPr>
              <a:t>h</a:t>
            </a:r>
            <a:r>
              <a:rPr dirty="0" sz="1100" spc="85">
                <a:latin typeface="Latin Modern Math"/>
                <a:cs typeface="Latin Modern Math"/>
              </a:rPr>
              <a:t>(</a:t>
            </a:r>
            <a:r>
              <a:rPr dirty="0" sz="1100" spc="85" i="1">
                <a:latin typeface="Times New Roman"/>
                <a:cs typeface="Times New Roman"/>
              </a:rPr>
              <a:t>X,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 some function of the </a:t>
            </a:r>
            <a:r>
              <a:rPr dirty="0" sz="1100" spc="-45">
                <a:latin typeface="Times New Roman"/>
                <a:cs typeface="Times New Roman"/>
              </a:rPr>
              <a:t>RV’s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582" y="1067306"/>
            <a:ext cx="137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60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8312" y="1101139"/>
            <a:ext cx="4083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5" b="0">
                <a:latin typeface="Tuffy"/>
                <a:cs typeface="Tuffy"/>
              </a:rPr>
              <a:t>Σ</a:t>
            </a:r>
            <a:r>
              <a:rPr dirty="0" sz="1100" spc="290" b="0">
                <a:latin typeface="Tuffy"/>
                <a:cs typeface="Tuffy"/>
              </a:rPr>
              <a:t> </a:t>
            </a: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4566" y="1283346"/>
            <a:ext cx="314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285" algn="l"/>
              </a:tabLst>
            </a:pPr>
            <a:r>
              <a:rPr dirty="0" sz="800" spc="120" i="1">
                <a:latin typeface="Times New Roman"/>
                <a:cs typeface="Times New Roman"/>
              </a:rPr>
              <a:t>x</a:t>
            </a:r>
            <a:r>
              <a:rPr dirty="0" sz="800" spc="120" i="1">
                <a:latin typeface="Times New Roman"/>
                <a:cs typeface="Times New Roman"/>
              </a:rPr>
              <a:t>	</a:t>
            </a:r>
            <a:r>
              <a:rPr dirty="0" sz="800" spc="6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304225"/>
            <a:ext cx="1344930" cy="196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675"/>
              </a:lnSpc>
              <a:spcBef>
                <a:spcPts val="90"/>
              </a:spcBef>
            </a:pPr>
            <a:r>
              <a:rPr dirty="0" sz="1100" spc="55">
                <a:latin typeface="Latin Modern Math"/>
                <a:cs typeface="Latin Modern Math"/>
              </a:rPr>
              <a:t>E[</a:t>
            </a:r>
            <a:r>
              <a:rPr dirty="0" sz="1100" spc="55" i="1">
                <a:latin typeface="Times New Roman"/>
                <a:cs typeface="Times New Roman"/>
              </a:rPr>
              <a:t>h</a:t>
            </a:r>
            <a:r>
              <a:rPr dirty="0" sz="1100" spc="55">
                <a:latin typeface="Latin Modern Math"/>
                <a:cs typeface="Latin Modern Math"/>
              </a:rPr>
              <a:t>(</a:t>
            </a:r>
            <a:r>
              <a:rPr dirty="0" sz="1100" spc="55" i="1">
                <a:latin typeface="Times New Roman"/>
                <a:cs typeface="Times New Roman"/>
              </a:rPr>
              <a:t>X,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)]</a:t>
            </a:r>
            <a:r>
              <a:rPr dirty="0" sz="1100" spc="1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  <a:p>
            <a:pPr algn="r" marR="5080">
              <a:lnSpc>
                <a:spcPts val="675"/>
              </a:lnSpc>
            </a:pPr>
            <a:r>
              <a:rPr dirty="0" sz="1100" spc="105" b="0">
                <a:latin typeface="Tuffy"/>
                <a:cs typeface="Tuffy"/>
              </a:rPr>
              <a:t>∫</a:t>
            </a:r>
            <a:r>
              <a:rPr dirty="0" sz="1100" spc="375" b="0">
                <a:latin typeface="Tuffy"/>
                <a:cs typeface="Tuffy"/>
              </a:rPr>
              <a:t> </a:t>
            </a:r>
            <a:r>
              <a:rPr dirty="0" sz="1100" spc="10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6968" y="1205051"/>
            <a:ext cx="2172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49020" algn="l"/>
              </a:tabLst>
            </a:pPr>
            <a:r>
              <a:rPr dirty="0" sz="1100" spc="55" i="1">
                <a:latin typeface="Times New Roman"/>
                <a:cs typeface="Times New Roman"/>
              </a:rPr>
              <a:t>h</a:t>
            </a:r>
            <a:r>
              <a:rPr dirty="0" sz="1100" spc="55">
                <a:latin typeface="Latin Modern Math"/>
                <a:cs typeface="Latin Modern Math"/>
              </a:rPr>
              <a:t>(</a:t>
            </a:r>
            <a:r>
              <a:rPr dirty="0" sz="1100" spc="55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y</a:t>
            </a:r>
            <a:r>
              <a:rPr dirty="0" sz="1100" spc="100">
                <a:latin typeface="Latin Modern Math"/>
                <a:cs typeface="Latin Modern Math"/>
              </a:rPr>
              <a:t>)</a:t>
            </a:r>
            <a:r>
              <a:rPr dirty="0" sz="1100" spc="100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	</a:t>
            </a: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Latin Modern Math"/>
                <a:cs typeface="Latin Modern Math"/>
              </a:rPr>
              <a:t>(</a:t>
            </a:r>
            <a:r>
              <a:rPr dirty="0" sz="1100" spc="90" i="1">
                <a:latin typeface="Times New Roman"/>
                <a:cs typeface="Times New Roman"/>
              </a:rPr>
              <a:t>X,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11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discrete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8879" y="1506129"/>
            <a:ext cx="990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1424" y="1420150"/>
            <a:ext cx="2741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414780" algn="l"/>
              </a:tabLst>
            </a:pPr>
            <a:r>
              <a:rPr dirty="0" baseline="-27777" sz="1200" spc="-7">
                <a:latin typeface="Arial"/>
                <a:cs typeface="Arial"/>
              </a:rPr>
              <a:t>R</a:t>
            </a:r>
            <a:r>
              <a:rPr dirty="0" baseline="-27777" sz="1200" spc="7">
                <a:latin typeface="Arial"/>
                <a:cs typeface="Arial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h</a:t>
            </a:r>
            <a:r>
              <a:rPr dirty="0" sz="1100" spc="55">
                <a:latin typeface="Latin Modern Math"/>
                <a:cs typeface="Latin Modern Math"/>
              </a:rPr>
              <a:t>(</a:t>
            </a:r>
            <a:r>
              <a:rPr dirty="0" sz="1100" spc="55" i="1">
                <a:latin typeface="Times New Roman"/>
                <a:cs typeface="Times New Roman"/>
              </a:rPr>
              <a:t>x,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y</a:t>
            </a:r>
            <a:r>
              <a:rPr dirty="0" sz="1100" spc="100">
                <a:latin typeface="Latin Modern Math"/>
                <a:cs typeface="Latin Modern Math"/>
              </a:rPr>
              <a:t>)</a:t>
            </a:r>
            <a:r>
              <a:rPr dirty="0" sz="1100" spc="100" i="1">
                <a:latin typeface="Times New Roman"/>
                <a:cs typeface="Times New Roman"/>
              </a:rPr>
              <a:t>f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18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	</a:t>
            </a: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Latin Modern Math"/>
                <a:cs typeface="Latin Modern Math"/>
              </a:rPr>
              <a:t>(</a:t>
            </a:r>
            <a:r>
              <a:rPr dirty="0" sz="1100" spc="90" i="1">
                <a:latin typeface="Times New Roman"/>
                <a:cs typeface="Times New Roman"/>
              </a:rPr>
              <a:t>X,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10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continuous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734602"/>
            <a:ext cx="3509645" cy="1183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Whether or not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 independent,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 spc="-16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have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70">
                <a:latin typeface="Latin Modern Math"/>
                <a:cs typeface="Latin Modern Math"/>
              </a:rPr>
              <a:t>E[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sz="1100" spc="4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 </a:t>
            </a:r>
            <a:r>
              <a:rPr dirty="0" sz="1100" spc="-5" i="1">
                <a:latin typeface="Times New Roman"/>
                <a:cs typeface="Times New Roman"/>
              </a:rPr>
              <a:t>independent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r>
              <a:rPr dirty="0" sz="1100" spc="-1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Latin Modern Math"/>
                <a:cs typeface="Latin Modern Math"/>
              </a:rPr>
              <a:t>Var(</a:t>
            </a:r>
            <a:r>
              <a:rPr dirty="0" sz="1100" spc="20" i="1">
                <a:latin typeface="Times New Roman"/>
                <a:cs typeface="Times New Roman"/>
              </a:rPr>
              <a:t>X</a:t>
            </a:r>
            <a:r>
              <a:rPr dirty="0" sz="1100" spc="4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(Stay tuned for dependent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case.)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04140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Covariance and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Correlation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72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767510"/>
            <a:ext cx="3868420" cy="10699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3500" marR="99695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9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 </a:t>
            </a:r>
            <a:r>
              <a:rPr dirty="0" sz="1100" spc="-10" i="1">
                <a:latin typeface="Times New Roman"/>
                <a:cs typeface="Times New Roman"/>
              </a:rPr>
              <a:t>random</a:t>
            </a:r>
            <a:r>
              <a:rPr dirty="0" sz="1100" spc="-5" i="1">
                <a:latin typeface="Times New Roman"/>
                <a:cs typeface="Times New Roman"/>
              </a:rPr>
              <a:t> sample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(i) 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9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 independent,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(ii) each </a:t>
            </a: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</a:t>
            </a:r>
            <a:r>
              <a:rPr dirty="0" baseline="-10416" sz="1200" spc="172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has the same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pdf (or  pmf)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63500" marR="55880">
              <a:lnSpc>
                <a:spcPct val="102600"/>
              </a:lnSpc>
            </a:pPr>
            <a:r>
              <a:rPr dirty="0" sz="1100" spc="-5" b="1">
                <a:latin typeface="Arial"/>
                <a:cs typeface="Arial"/>
              </a:rPr>
              <a:t>Notation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2" i="1">
                <a:latin typeface="Times New Roman"/>
                <a:cs typeface="Times New Roman"/>
              </a:rPr>
              <a:t> </a:t>
            </a:r>
            <a:r>
              <a:rPr dirty="0" baseline="41666" sz="1200" spc="-352">
                <a:latin typeface="LM Roman 8"/>
                <a:cs typeface="LM Roman 8"/>
              </a:rPr>
              <a:t>i</a:t>
            </a:r>
            <a:r>
              <a:rPr dirty="0" sz="1100" spc="-235" i="1">
                <a:latin typeface="DejaVu Sans"/>
                <a:cs typeface="DejaVu Sans"/>
              </a:rPr>
              <a:t>∼</a:t>
            </a:r>
            <a:r>
              <a:rPr dirty="0" baseline="41666" sz="1200" spc="-352">
                <a:latin typeface="LM Roman 8"/>
                <a:cs typeface="LM Roman 8"/>
              </a:rPr>
              <a:t>id</a:t>
            </a:r>
            <a:r>
              <a:rPr dirty="0" baseline="41666" sz="1200" spc="-307">
                <a:latin typeface="LM Roman 8"/>
                <a:cs typeface="LM Roman 8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(The term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“iid” reads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independent  </a:t>
            </a:r>
            <a:r>
              <a:rPr dirty="0" sz="1100" spc="-5" i="1">
                <a:latin typeface="Times New Roman"/>
                <a:cs typeface="Times New Roman"/>
              </a:rPr>
              <a:t>and identically</a:t>
            </a:r>
            <a:r>
              <a:rPr dirty="0" sz="1100" spc="-10" i="1">
                <a:latin typeface="Times New Roman"/>
                <a:cs typeface="Times New Roman"/>
              </a:rPr>
              <a:t> distributed.</a:t>
            </a:r>
            <a:r>
              <a:rPr dirty="0" sz="1100" spc="-1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2001036"/>
            <a:ext cx="3182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2" i="1">
                <a:latin typeface="Times New Roman"/>
                <a:cs typeface="Times New Roman"/>
              </a:rPr>
              <a:t> </a:t>
            </a:r>
            <a:r>
              <a:rPr dirty="0" baseline="41666" sz="1200" spc="-352">
                <a:latin typeface="LM Roman 8"/>
                <a:cs typeface="LM Roman 8"/>
              </a:rPr>
              <a:t>i</a:t>
            </a:r>
            <a:r>
              <a:rPr dirty="0" sz="1100" spc="-235" i="1">
                <a:latin typeface="DejaVu Sans"/>
                <a:cs typeface="DejaVu Sans"/>
              </a:rPr>
              <a:t>∼</a:t>
            </a:r>
            <a:r>
              <a:rPr dirty="0" baseline="41666" sz="1200" spc="-352">
                <a:latin typeface="LM Roman 8"/>
                <a:cs typeface="LM Roman 8"/>
              </a:rPr>
              <a:t>id</a:t>
            </a:r>
            <a:r>
              <a:rPr dirty="0" baseline="41666" sz="1200" spc="-315">
                <a:latin typeface="LM Roman 8"/>
                <a:cs typeface="LM Roman 8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0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5" i="1">
                <a:latin typeface="Times New Roman"/>
                <a:cs typeface="Times New Roman"/>
              </a:rPr>
              <a:t>sample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mean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032" y="2138094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076" y="2231223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173108"/>
            <a:ext cx="3581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50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388" y="2069197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4628" y="2146590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628" y="2251404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2682" y="2173108"/>
            <a:ext cx="3232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35" i="1">
                <a:latin typeface="Times New Roman"/>
                <a:cs typeface="Times New Roman"/>
              </a:rPr>
              <a:t>X</a:t>
            </a:r>
            <a:r>
              <a:rPr dirty="0" baseline="-10416" sz="1200" spc="202" i="1">
                <a:latin typeface="Times New Roman"/>
                <a:cs typeface="Times New Roman"/>
              </a:rPr>
              <a:t>i</a:t>
            </a:r>
            <a:r>
              <a:rPr dirty="0" sz="1100" spc="135" i="1">
                <a:latin typeface="Times New Roman"/>
                <a:cs typeface="Times New Roman"/>
              </a:rPr>
              <a:t>/n</a:t>
            </a:r>
            <a:r>
              <a:rPr dirty="0" sz="1100" spc="135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Latin Modern Math"/>
                <a:cs typeface="Latin Modern Math"/>
              </a:rPr>
              <a:t>E[</a:t>
            </a:r>
            <a:r>
              <a:rPr dirty="0" sz="1100" spc="-30" i="1">
                <a:latin typeface="Times New Roman"/>
                <a:cs typeface="Times New Roman"/>
              </a:rPr>
              <a:t>X</a:t>
            </a:r>
            <a:r>
              <a:rPr dirty="0" baseline="15151" sz="1650" spc="-44">
                <a:latin typeface="Latin Modern Math"/>
                <a:cs typeface="Latin Modern Math"/>
              </a:rPr>
              <a:t>¯</a:t>
            </a:r>
            <a:r>
              <a:rPr dirty="0" baseline="-10416" sz="1200" spc="-44" i="1">
                <a:latin typeface="Times New Roman"/>
                <a:cs typeface="Times New Roman"/>
              </a:rPr>
              <a:t>n</a:t>
            </a:r>
            <a:r>
              <a:rPr dirty="0" sz="1100" spc="-30">
                <a:latin typeface="Latin Modern Math"/>
                <a:cs typeface="Latin Modern Math"/>
              </a:rPr>
              <a:t>]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65">
                <a:latin typeface="Latin Modern Math"/>
                <a:cs typeface="Latin Modern Math"/>
              </a:rPr>
              <a:t>E[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 i="1">
                <a:latin typeface="Times New Roman"/>
                <a:cs typeface="Times New Roman"/>
              </a:rPr>
              <a:t>i</a:t>
            </a:r>
            <a:r>
              <a:rPr dirty="0" sz="1100" spc="65">
                <a:latin typeface="Latin Modern Math"/>
                <a:cs typeface="Latin Modern Math"/>
              </a:rPr>
              <a:t>]</a:t>
            </a:r>
            <a:r>
              <a:rPr dirty="0" sz="1100" spc="-10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Latin Modern Math"/>
                <a:cs typeface="Latin Modern Math"/>
              </a:rPr>
              <a:t>Var(</a:t>
            </a:r>
            <a:r>
              <a:rPr dirty="0" sz="1100" spc="-35" i="1">
                <a:latin typeface="Times New Roman"/>
                <a:cs typeface="Times New Roman"/>
              </a:rPr>
              <a:t>X</a:t>
            </a:r>
            <a:r>
              <a:rPr dirty="0" baseline="15151" sz="1650" spc="-52">
                <a:latin typeface="Latin Modern Math"/>
                <a:cs typeface="Latin Modern Math"/>
              </a:rPr>
              <a:t>¯</a:t>
            </a:r>
            <a:r>
              <a:rPr dirty="0" baseline="-10416" sz="1200" spc="-52" i="1">
                <a:latin typeface="Times New Roman"/>
                <a:cs typeface="Times New Roman"/>
              </a:rPr>
              <a:t>n</a:t>
            </a:r>
            <a:r>
              <a:rPr dirty="0" sz="1100" spc="-35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55">
                <a:latin typeface="Latin Modern Math"/>
                <a:cs typeface="Latin Modern Math"/>
              </a:rPr>
              <a:t>Var(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baseline="-10416" sz="1200" spc="82" i="1">
                <a:latin typeface="Times New Roman"/>
                <a:cs typeface="Times New Roman"/>
              </a:rPr>
              <a:t>i</a:t>
            </a:r>
            <a:r>
              <a:rPr dirty="0" sz="1100" spc="55">
                <a:latin typeface="Latin Modern Math"/>
                <a:cs typeface="Latin Modern Math"/>
              </a:rPr>
              <a:t>)</a:t>
            </a:r>
            <a:r>
              <a:rPr dirty="0" sz="1100" spc="55" i="1">
                <a:latin typeface="Times New Roman"/>
                <a:cs typeface="Times New Roman"/>
              </a:rPr>
              <a:t>/n</a:t>
            </a:r>
            <a:r>
              <a:rPr dirty="0" sz="1100" spc="5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2345180"/>
            <a:ext cx="2747645" cy="515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30805" algn="l"/>
              </a:tabLst>
            </a:pPr>
            <a:r>
              <a:rPr dirty="0" sz="1100" spc="-5">
                <a:latin typeface="Times New Roman"/>
                <a:cs typeface="Times New Roman"/>
              </a:rPr>
              <a:t>Thus,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Times New Roman"/>
                <a:cs typeface="Times New Roman"/>
              </a:rPr>
              <a:t>v</a:t>
            </a:r>
            <a:r>
              <a:rPr dirty="0" sz="1100" spc="-5">
                <a:latin typeface="Times New Roman"/>
                <a:cs typeface="Times New Roman"/>
              </a:rPr>
              <a:t>ariance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dec</a:t>
            </a:r>
            <a:r>
              <a:rPr dirty="0" sz="1100" spc="-50" i="1">
                <a:latin typeface="Times New Roman"/>
                <a:cs typeface="Times New Roman"/>
              </a:rPr>
              <a:t>r</a:t>
            </a:r>
            <a:r>
              <a:rPr dirty="0" sz="1100" spc="-5" i="1">
                <a:latin typeface="Times New Roman"/>
                <a:cs typeface="Times New Roman"/>
              </a:rPr>
              <a:t>eases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n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increases.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antarell"/>
              <a:cs typeface="Cantarell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But not all </a:t>
            </a:r>
            <a:r>
              <a:rPr dirty="0" sz="1100" spc="-45">
                <a:latin typeface="Times New Roman"/>
                <a:cs typeface="Times New Roman"/>
              </a:rPr>
              <a:t>RV’s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independent...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1894" y="877403"/>
            <a:ext cx="3417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Example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 that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27777" sz="1200" spc="97">
                <a:latin typeface="LM Roman 8"/>
                <a:cs typeface="LM Roman 8"/>
              </a:rPr>
              <a:t>2</a:t>
            </a:r>
            <a:r>
              <a:rPr dirty="0" baseline="27777" sz="1200" spc="52">
                <a:latin typeface="LM Roman 8"/>
                <a:cs typeface="LM Roman 8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20" i="1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Latin Modern Math"/>
                <a:cs typeface="Latin Modern Math"/>
              </a:rPr>
              <a:t>n(</a:t>
            </a:r>
            <a:r>
              <a:rPr dirty="0" sz="1100" spc="-20" i="1">
                <a:latin typeface="Times New Roman"/>
                <a:cs typeface="Times New Roman"/>
              </a:rPr>
              <a:t>x</a:t>
            </a:r>
            <a:r>
              <a:rPr dirty="0" sz="1100" spc="-20">
                <a:latin typeface="Latin Modern Math"/>
                <a:cs typeface="Latin Modern Math"/>
              </a:rPr>
              <a:t>)</a:t>
            </a:r>
            <a:r>
              <a:rPr dirty="0" sz="1100" spc="-20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0488" y="1253806"/>
            <a:ext cx="9632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817244" algn="l"/>
              </a:tabLst>
            </a:pPr>
            <a:r>
              <a:rPr dirty="0" sz="1100" spc="110">
                <a:latin typeface="Latin Modern Math"/>
                <a:cs typeface="Latin Modern Math"/>
              </a:rPr>
              <a:t>[</a:t>
            </a:r>
            <a:r>
              <a:rPr dirty="0" sz="1100" spc="110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)]</a:t>
            </a:r>
            <a:r>
              <a:rPr dirty="0" baseline="31250" sz="1200" spc="44" i="1">
                <a:latin typeface="Arial"/>
                <a:cs typeface="Arial"/>
              </a:rPr>
              <a:t>j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77428" y="1370418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 h="0">
                <a:moveTo>
                  <a:pt x="0" y="0"/>
                </a:moveTo>
                <a:lnTo>
                  <a:pt x="15129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64728" y="1348840"/>
            <a:ext cx="1771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 i="1">
                <a:latin typeface="Times New Roman"/>
                <a:cs typeface="Times New Roman"/>
              </a:rPr>
              <a:t>dx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8926" y="1160080"/>
            <a:ext cx="168275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ts val="1030"/>
              </a:lnSpc>
              <a:spcBef>
                <a:spcPts val="90"/>
              </a:spcBef>
            </a:pPr>
            <a:r>
              <a:rPr dirty="0" sz="1100" spc="15" i="1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  <a:p>
            <a:pPr marL="164465">
              <a:lnSpc>
                <a:spcPts val="1030"/>
              </a:lnSpc>
            </a:pPr>
            <a:r>
              <a:rPr dirty="0" sz="1100" spc="10" i="1">
                <a:latin typeface="Times New Roman"/>
                <a:cs typeface="Times New Roman"/>
              </a:rPr>
              <a:t>x</a:t>
            </a:r>
            <a:r>
              <a:rPr dirty="0" baseline="31250" sz="1200" spc="15">
                <a:latin typeface="LM Roman 8"/>
                <a:cs typeface="LM Roman 8"/>
              </a:rPr>
              <a:t>2</a:t>
            </a:r>
            <a:r>
              <a:rPr dirty="0" sz="1100" spc="10" i="1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Latin Modern Math"/>
                <a:cs typeface="Latin Modern Math"/>
              </a:rPr>
              <a:t>n(</a:t>
            </a:r>
            <a:r>
              <a:rPr dirty="0" sz="1100" spc="10" i="1">
                <a:latin typeface="Times New Roman"/>
                <a:cs typeface="Times New Roman"/>
              </a:rPr>
              <a:t>x</a:t>
            </a:r>
            <a:r>
              <a:rPr dirty="0" sz="1100" spc="1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>
                <a:latin typeface="Latin Modern Math"/>
                <a:cs typeface="Latin Modern Math"/>
              </a:rPr>
              <a:t>2</a:t>
            </a:r>
            <a:r>
              <a:rPr dirty="0" sz="1100" i="1">
                <a:latin typeface="Times New Roman"/>
                <a:cs typeface="Times New Roman"/>
              </a:rPr>
              <a:t>xA</a:t>
            </a:r>
            <a:r>
              <a:rPr dirty="0" sz="1100">
                <a:latin typeface="Latin Modern Math"/>
                <a:cs typeface="Latin Modern Math"/>
              </a:rPr>
              <a:t>n(</a:t>
            </a:r>
            <a:r>
              <a:rPr dirty="0" sz="1100" i="1">
                <a:latin typeface="Times New Roman"/>
                <a:cs typeface="Times New Roman"/>
              </a:rPr>
              <a:t>x</a:t>
            </a:r>
            <a:r>
              <a:rPr dirty="0" sz="110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70">
                <a:latin typeface="Latin Modern Math"/>
                <a:cs typeface="Latin Modern Math"/>
              </a:rPr>
              <a:t> </a:t>
            </a:r>
            <a:r>
              <a:rPr dirty="0" sz="1100" spc="80" i="1">
                <a:latin typeface="Times New Roman"/>
                <a:cs typeface="Times New Roman"/>
              </a:rPr>
              <a:t>x,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5247" y="1652115"/>
            <a:ext cx="29527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u="sng" sz="1100" spc="2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1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marL="18415">
              <a:lnSpc>
                <a:spcPct val="100000"/>
              </a:lnSpc>
              <a:spcBef>
                <a:spcPts val="170"/>
              </a:spcBef>
            </a:pPr>
            <a:r>
              <a:rPr dirty="0" sz="1100" spc="30" i="1">
                <a:latin typeface="Times New Roman"/>
                <a:cs typeface="Times New Roman"/>
              </a:rPr>
              <a:t>g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6944" y="1572995"/>
            <a:ext cx="471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5445" algn="l"/>
              </a:tabLst>
            </a:pPr>
            <a:r>
              <a:rPr dirty="0" sz="1100" spc="-70" b="0">
                <a:latin typeface="Tuffy"/>
                <a:cs typeface="Tuffy"/>
              </a:rPr>
              <a:t>Σ</a:t>
            </a:r>
            <a:r>
              <a:rPr dirty="0" sz="1100" spc="-70" b="0">
                <a:latin typeface="Tuffy"/>
                <a:cs typeface="Tuffy"/>
              </a:rPr>
              <a:t>	</a:t>
            </a:r>
            <a:r>
              <a:rPr dirty="0" sz="1100" spc="-7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3235" y="1644839"/>
            <a:ext cx="546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50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5261" y="1768346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4326" y="1674620"/>
            <a:ext cx="977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77428" y="1882178"/>
            <a:ext cx="503555" cy="5715"/>
            <a:chOff x="1977428" y="1882178"/>
            <a:chExt cx="503555" cy="5715"/>
          </a:xfrm>
        </p:grpSpPr>
        <p:sp>
          <p:nvSpPr>
            <p:cNvPr id="20" name="object 20"/>
            <p:cNvSpPr/>
            <p:nvPr/>
          </p:nvSpPr>
          <p:spPr>
            <a:xfrm>
              <a:off x="1977428" y="1884946"/>
              <a:ext cx="151765" cy="0"/>
            </a:xfrm>
            <a:custGeom>
              <a:avLst/>
              <a:gdLst/>
              <a:ahLst/>
              <a:cxnLst/>
              <a:rect l="l" t="t" r="r" b="b"/>
              <a:pathLst>
                <a:path w="151764" h="0">
                  <a:moveTo>
                    <a:pt x="0" y="0"/>
                  </a:moveTo>
                  <a:lnTo>
                    <a:pt x="151295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9088" y="1884946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4" h="0">
                  <a:moveTo>
                    <a:pt x="0" y="0"/>
                  </a:moveTo>
                  <a:lnTo>
                    <a:pt x="321640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964728" y="1863380"/>
            <a:ext cx="5289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-110" i="1">
                <a:latin typeface="Times New Roman"/>
                <a:cs typeface="Times New Roman"/>
              </a:rPr>
              <a:t> </a:t>
            </a:r>
            <a:r>
              <a:rPr dirty="0" sz="1100" spc="-20" i="1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Latin Modern Math"/>
                <a:cs typeface="Latin Modern Math"/>
              </a:rPr>
              <a:t>n(</a:t>
            </a:r>
            <a:r>
              <a:rPr dirty="0" sz="1100" spc="-20" i="1">
                <a:latin typeface="Times New Roman"/>
                <a:cs typeface="Times New Roman"/>
              </a:rPr>
              <a:t>x</a:t>
            </a:r>
            <a:r>
              <a:rPr dirty="0" sz="1100" spc="-2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2162" y="1624341"/>
            <a:ext cx="209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97" i="1">
                <a:latin typeface="Times New Roman"/>
                <a:cs typeface="Times New Roman"/>
              </a:rPr>
              <a:t>x</a:t>
            </a:r>
            <a:r>
              <a:rPr dirty="0" sz="800" spc="6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0180" y="1768346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0091" y="1674620"/>
            <a:ext cx="7442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2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xA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n(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r>
              <a:rPr dirty="0" u="sng" sz="1100" spc="-21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sz="1100" spc="-75" i="1">
                <a:latin typeface="DejaVu Sans"/>
                <a:cs typeface="DejaVu Sans"/>
              </a:rPr>
              <a:t> </a:t>
            </a:r>
            <a:r>
              <a:rPr dirty="0" u="sng" sz="1100" spc="1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03118" y="1863380"/>
            <a:ext cx="45783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Latin Modern Math"/>
                <a:cs typeface="Latin Modern Math"/>
              </a:rPr>
              <a:t>n</a:t>
            </a:r>
            <a:r>
              <a:rPr dirty="0" baseline="20833" sz="1200" spc="-15">
                <a:latin typeface="LM Roman 8"/>
                <a:cs typeface="LM Roman 8"/>
              </a:rPr>
              <a:t>2</a:t>
            </a:r>
            <a:r>
              <a:rPr dirty="0" sz="1100" spc="-10">
                <a:latin typeface="Latin Modern Math"/>
                <a:cs typeface="Latin Modern Math"/>
              </a:rPr>
              <a:t>(</a:t>
            </a:r>
            <a:r>
              <a:rPr dirty="0" sz="1100" spc="-10" i="1">
                <a:latin typeface="Times New Roman"/>
                <a:cs typeface="Times New Roman"/>
              </a:rPr>
              <a:t>x</a:t>
            </a:r>
            <a:r>
              <a:rPr dirty="0" sz="1100" spc="-1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93884" y="1768346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9672" y="2300032"/>
            <a:ext cx="1841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37870" algn="l"/>
              </a:tabLst>
            </a:pPr>
            <a:r>
              <a:rPr dirty="0" sz="1100" spc="110">
                <a:latin typeface="Latin Modern Math"/>
                <a:cs typeface="Latin Modern Math"/>
              </a:rPr>
              <a:t>[</a:t>
            </a:r>
            <a:r>
              <a:rPr dirty="0" sz="1100" spc="110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g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x</a:t>
            </a:r>
            <a:r>
              <a:rPr dirty="0" sz="1100" spc="20">
                <a:latin typeface="Latin Modern Math"/>
                <a:cs typeface="Latin Modern Math"/>
              </a:rPr>
              <a:t>))]</a:t>
            </a:r>
            <a:r>
              <a:rPr dirty="0" baseline="31250" sz="1200" spc="30" i="1">
                <a:latin typeface="Arial"/>
                <a:cs typeface="Arial"/>
              </a:rPr>
              <a:t>j	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35">
                <a:latin typeface="Latin Modern Math"/>
                <a:cs typeface="Latin Modern Math"/>
              </a:rPr>
              <a:t>2</a:t>
            </a:r>
            <a:r>
              <a:rPr dirty="0" sz="1100" spc="35" i="1">
                <a:latin typeface="Times New Roman"/>
                <a:cs typeface="Times New Roman"/>
              </a:rPr>
              <a:t>g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35" i="1">
                <a:latin typeface="Times New Roman"/>
                <a:cs typeface="Times New Roman"/>
              </a:rPr>
              <a:t>g</a:t>
            </a:r>
            <a:r>
              <a:rPr dirty="0" baseline="31250" sz="1200" spc="52" i="1">
                <a:latin typeface="Arial"/>
                <a:cs typeface="Arial"/>
              </a:rPr>
              <a:t>j</a:t>
            </a: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x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11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59874" y="2416644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90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003042" y="2395079"/>
            <a:ext cx="104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847174" y="2206306"/>
            <a:ext cx="71247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dirty="0" sz="1100" spc="-20">
                <a:latin typeface="Latin Modern Math"/>
                <a:cs typeface="Latin Modern Math"/>
              </a:rPr>
              <a:t>2</a:t>
            </a:r>
            <a:r>
              <a:rPr dirty="0" sz="1100" spc="-20" i="1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Latin Modern Math"/>
                <a:cs typeface="Latin Modern Math"/>
              </a:rPr>
              <a:t>n(</a:t>
            </a:r>
            <a:r>
              <a:rPr dirty="0" sz="1100" spc="-20" i="1">
                <a:latin typeface="Times New Roman"/>
                <a:cs typeface="Times New Roman"/>
              </a:rPr>
              <a:t>x</a:t>
            </a:r>
            <a:r>
              <a:rPr dirty="0" sz="1100" spc="-2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marL="418465">
              <a:lnSpc>
                <a:spcPts val="1030"/>
              </a:lnSpc>
              <a:tabLst>
                <a:tab pos="595630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25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04140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Covariance and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Correlation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0" y="461160"/>
            <a:ext cx="4216400" cy="220154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Covariance and</a:t>
            </a: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 Correlation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95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The </a:t>
            </a:r>
            <a:r>
              <a:rPr dirty="0" sz="1100" spc="-10" i="1">
                <a:latin typeface="Times New Roman"/>
                <a:cs typeface="Times New Roman"/>
              </a:rPr>
              <a:t>covariance </a:t>
            </a:r>
            <a:r>
              <a:rPr dirty="0" sz="1100" spc="-5">
                <a:latin typeface="Times New Roman"/>
                <a:cs typeface="Times New Roman"/>
              </a:rPr>
              <a:t>between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15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1130"/>
              </a:spcBef>
            </a:pPr>
            <a:r>
              <a:rPr dirty="0" sz="1100" spc="40">
                <a:latin typeface="Latin Modern Math"/>
                <a:cs typeface="Latin Modern Math"/>
              </a:rPr>
              <a:t>Cov(</a:t>
            </a:r>
            <a:r>
              <a:rPr dirty="0" sz="1100" spc="40" i="1">
                <a:latin typeface="Times New Roman"/>
                <a:cs typeface="Times New Roman"/>
              </a:rPr>
              <a:t>X,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75" i="1">
                <a:latin typeface="DejaVu Sans"/>
                <a:cs typeface="DejaVu Sans"/>
              </a:rPr>
              <a:t>≡ </a:t>
            </a:r>
            <a:r>
              <a:rPr dirty="0" sz="1100" spc="50">
                <a:latin typeface="Latin Modern Math"/>
                <a:cs typeface="Latin Modern Math"/>
              </a:rPr>
              <a:t>E[(</a:t>
            </a:r>
            <a:r>
              <a:rPr dirty="0" sz="1100" spc="5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40">
                <a:latin typeface="Latin Modern Math"/>
                <a:cs typeface="Latin Modern Math"/>
              </a:rPr>
              <a:t>E[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])(</a:t>
            </a:r>
            <a:r>
              <a:rPr dirty="0" sz="1100" spc="40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])]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80">
                <a:latin typeface="Latin Modern Math"/>
                <a:cs typeface="Latin Modern Math"/>
              </a:rPr>
              <a:t>E[</a:t>
            </a:r>
            <a:r>
              <a:rPr dirty="0" sz="1100" spc="80" i="1">
                <a:latin typeface="Times New Roman"/>
                <a:cs typeface="Times New Roman"/>
              </a:rPr>
              <a:t>XY </a:t>
            </a:r>
            <a:r>
              <a:rPr dirty="0" sz="1100" spc="-5">
                <a:latin typeface="Latin Modern Math"/>
                <a:cs typeface="Latin Modern Math"/>
              </a:rPr>
              <a:t>]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40">
                <a:latin typeface="Latin Modern Math"/>
                <a:cs typeface="Latin Modern Math"/>
              </a:rPr>
              <a:t>E[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]E[</a:t>
            </a:r>
            <a:r>
              <a:rPr dirty="0" sz="1100" spc="40" i="1">
                <a:latin typeface="Times New Roman"/>
                <a:cs typeface="Times New Roman"/>
              </a:rPr>
              <a:t>Y</a:t>
            </a:r>
            <a:r>
              <a:rPr dirty="0" sz="1100" spc="-70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]</a:t>
            </a:r>
            <a:r>
              <a:rPr dirty="0" sz="1100" spc="1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1130"/>
              </a:spcBef>
            </a:pPr>
            <a:r>
              <a:rPr dirty="0" sz="1100" spc="-5">
                <a:latin typeface="Times New Roman"/>
                <a:cs typeface="Times New Roman"/>
              </a:rPr>
              <a:t>Note that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2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40">
                <a:latin typeface="Latin Modern Math"/>
                <a:cs typeface="Latin Modern Math"/>
              </a:rPr>
              <a:t>Cov(</a:t>
            </a:r>
            <a:r>
              <a:rPr dirty="0" sz="1100" spc="40" i="1">
                <a:latin typeface="Times New Roman"/>
                <a:cs typeface="Times New Roman"/>
              </a:rPr>
              <a:t>X,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sz="1100" spc="100">
                <a:latin typeface="Latin Modern Math"/>
                <a:cs typeface="Latin Modern Math"/>
              </a:rPr>
              <a:t>)</a:t>
            </a:r>
            <a:r>
              <a:rPr dirty="0" sz="1100" spc="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algn="just" marL="289560" marR="124460">
              <a:lnSpc>
                <a:spcPct val="193200"/>
              </a:lnSpc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 independent </a:t>
            </a:r>
            <a:r>
              <a:rPr dirty="0" sz="1100" spc="-35">
                <a:latin typeface="Times New Roman"/>
                <a:cs typeface="Times New Roman"/>
              </a:rPr>
              <a:t>RV’s, </a:t>
            </a: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 spc="40">
                <a:latin typeface="Latin Modern Math"/>
                <a:cs typeface="Latin Modern Math"/>
              </a:rPr>
              <a:t>Cov(</a:t>
            </a:r>
            <a:r>
              <a:rPr dirty="0" sz="1100" spc="40" i="1">
                <a:latin typeface="Times New Roman"/>
                <a:cs typeface="Times New Roman"/>
              </a:rPr>
              <a:t>X,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0</a:t>
            </a:r>
            <a:r>
              <a:rPr dirty="0" sz="1100" spc="-10">
                <a:latin typeface="Times New Roman"/>
                <a:cs typeface="Times New Roman"/>
              </a:rPr>
              <a:t>.  </a:t>
            </a:r>
            <a:r>
              <a:rPr dirty="0" sz="1100" spc="-10" b="1">
                <a:latin typeface="Arial"/>
                <a:cs typeface="Arial"/>
              </a:rPr>
              <a:t>Remark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40">
                <a:latin typeface="Latin Modern Math"/>
                <a:cs typeface="Latin Modern Math"/>
              </a:rPr>
              <a:t>Cov(</a:t>
            </a:r>
            <a:r>
              <a:rPr dirty="0" sz="1100" spc="40" i="1">
                <a:latin typeface="Times New Roman"/>
                <a:cs typeface="Times New Roman"/>
              </a:rPr>
              <a:t>X,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0 </a:t>
            </a:r>
            <a:r>
              <a:rPr dirty="0" sz="1100" spc="-10">
                <a:latin typeface="Times New Roman"/>
                <a:cs typeface="Times New Roman"/>
              </a:rPr>
              <a:t>doesn’t </a:t>
            </a:r>
            <a:r>
              <a:rPr dirty="0" sz="1100" spc="-5">
                <a:latin typeface="Times New Roman"/>
                <a:cs typeface="Times New Roman"/>
              </a:rPr>
              <a:t>mean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 independent!  </a:t>
            </a: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Suppose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>
                <a:latin typeface="Latin Modern Math"/>
                <a:cs typeface="Latin Modern Math"/>
              </a:rPr>
              <a:t>Unif(</a:t>
            </a:r>
            <a:r>
              <a:rPr dirty="0" sz="1100" i="1">
                <a:latin typeface="DejaVu Sans"/>
                <a:cs typeface="DejaVu Sans"/>
              </a:rPr>
              <a:t>−</a:t>
            </a:r>
            <a:r>
              <a:rPr dirty="0" sz="1100">
                <a:latin typeface="Latin Modern Math"/>
                <a:cs typeface="Latin Modern Math"/>
              </a:rPr>
              <a:t>1</a:t>
            </a:r>
            <a:r>
              <a:rPr dirty="0" sz="1100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1)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20" i="1">
                <a:latin typeface="Times New Roman"/>
                <a:cs typeface="Times New Roman"/>
              </a:rPr>
              <a:t>X</a:t>
            </a:r>
            <a:r>
              <a:rPr dirty="0" baseline="27777" sz="1200" spc="179">
                <a:latin typeface="LM Roman 8"/>
                <a:cs typeface="LM Roman 8"/>
              </a:rPr>
              <a:t>2</a:t>
            </a:r>
            <a:r>
              <a:rPr dirty="0" sz="1100" spc="120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-7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Times New Roman"/>
                <a:cs typeface="Times New Roman"/>
              </a:rPr>
              <a:t>are clearly dependent.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However,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2866058"/>
            <a:ext cx="2899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0">
                <a:latin typeface="Latin Modern Math"/>
                <a:cs typeface="Latin Modern Math"/>
              </a:rPr>
              <a:t>Cov(</a:t>
            </a:r>
            <a:r>
              <a:rPr dirty="0" sz="1100" spc="40" i="1">
                <a:latin typeface="Times New Roman"/>
                <a:cs typeface="Times New Roman"/>
              </a:rPr>
              <a:t>X,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60">
                <a:latin typeface="Latin Modern Math"/>
                <a:cs typeface="Latin Modern Math"/>
              </a:rPr>
              <a:t>E[</a:t>
            </a:r>
            <a:r>
              <a:rPr dirty="0" sz="1100" spc="60" i="1">
                <a:latin typeface="Times New Roman"/>
                <a:cs typeface="Times New Roman"/>
              </a:rPr>
              <a:t>X</a:t>
            </a:r>
            <a:r>
              <a:rPr dirty="0" baseline="31250" sz="1200" spc="89">
                <a:latin typeface="LM Roman 8"/>
                <a:cs typeface="LM Roman 8"/>
              </a:rPr>
              <a:t>3</a:t>
            </a:r>
            <a:r>
              <a:rPr dirty="0" sz="1100" spc="60">
                <a:latin typeface="Latin Modern Math"/>
                <a:cs typeface="Latin Modern Math"/>
              </a:rPr>
              <a:t>]</a:t>
            </a:r>
            <a:r>
              <a:rPr dirty="0" sz="1100" spc="60" i="1">
                <a:latin typeface="DejaVu Sans"/>
                <a:cs typeface="DejaVu Sans"/>
              </a:rPr>
              <a:t>−</a:t>
            </a:r>
            <a:r>
              <a:rPr dirty="0" sz="1100" spc="60">
                <a:latin typeface="Latin Modern Math"/>
                <a:cs typeface="Latin Modern Math"/>
              </a:rPr>
              <a:t>E[</a:t>
            </a:r>
            <a:r>
              <a:rPr dirty="0" sz="1100" spc="60" i="1">
                <a:latin typeface="Times New Roman"/>
                <a:cs typeface="Times New Roman"/>
              </a:rPr>
              <a:t>X</a:t>
            </a:r>
            <a:r>
              <a:rPr dirty="0" sz="1100" spc="60">
                <a:latin typeface="Latin Modern Math"/>
                <a:cs typeface="Latin Modern Math"/>
              </a:rPr>
              <a:t>]E[</a:t>
            </a:r>
            <a:r>
              <a:rPr dirty="0" sz="1100" spc="60" i="1">
                <a:latin typeface="Times New Roman"/>
                <a:cs typeface="Times New Roman"/>
              </a:rPr>
              <a:t>X</a:t>
            </a:r>
            <a:r>
              <a:rPr dirty="0" baseline="31250" sz="1200" spc="89">
                <a:latin typeface="LM Roman 8"/>
                <a:cs typeface="LM Roman 8"/>
              </a:rPr>
              <a:t>2</a:t>
            </a:r>
            <a:r>
              <a:rPr dirty="0" sz="1100" spc="60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70">
                <a:latin typeface="Latin Modern Math"/>
                <a:cs typeface="Latin Modern Math"/>
              </a:rPr>
              <a:t>E[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baseline="31250" sz="1200" spc="104">
                <a:latin typeface="LM Roman 8"/>
                <a:cs typeface="LM Roman 8"/>
              </a:rPr>
              <a:t>3</a:t>
            </a:r>
            <a:r>
              <a:rPr dirty="0" sz="1100" spc="70">
                <a:latin typeface="Latin Modern Math"/>
                <a:cs typeface="Latin Modern Math"/>
              </a:rPr>
              <a:t>]</a:t>
            </a:r>
            <a:r>
              <a:rPr dirty="0" sz="1100" spc="-15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7123" y="2677489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4097" y="3029024"/>
            <a:ext cx="163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6114" y="2772332"/>
            <a:ext cx="104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0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5667" y="2759378"/>
            <a:ext cx="2794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090" algn="l"/>
              </a:tabLst>
            </a:pPr>
            <a:r>
              <a:rPr dirty="0" baseline="3472" sz="1200" spc="-7">
                <a:latin typeface="LM Roman 8"/>
                <a:cs typeface="LM Roman 8"/>
              </a:rPr>
              <a:t>1</a:t>
            </a:r>
            <a:r>
              <a:rPr dirty="0" baseline="3472" sz="1200" spc="-7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3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8814" y="2982671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 h="0">
                <a:moveTo>
                  <a:pt x="0" y="0"/>
                </a:moveTo>
                <a:lnTo>
                  <a:pt x="13928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41128" y="2866058"/>
            <a:ext cx="930910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4940">
              <a:lnSpc>
                <a:spcPts val="1035"/>
              </a:lnSpc>
              <a:spcBef>
                <a:spcPts val="90"/>
              </a:spcBef>
              <a:tabLst>
                <a:tab pos="814069" algn="l"/>
              </a:tabLst>
            </a:pPr>
            <a:r>
              <a:rPr dirty="0" sz="1100" spc="75" i="1">
                <a:latin typeface="Times New Roman"/>
                <a:cs typeface="Times New Roman"/>
              </a:rPr>
              <a:t>dx</a:t>
            </a:r>
            <a:r>
              <a:rPr dirty="0" sz="1100" spc="75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0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  <a:p>
            <a:pPr marL="12700">
              <a:lnSpc>
                <a:spcPts val="1035"/>
              </a:lnSpc>
            </a:pPr>
            <a:r>
              <a:rPr dirty="0" sz="1100" spc="-5">
                <a:latin typeface="Latin Modern Math"/>
                <a:cs typeface="Latin Modern Math"/>
              </a:rPr>
              <a:t>2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72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04140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Covariance and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Correlation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40051" y="2590241"/>
            <a:ext cx="1022985" cy="33655"/>
            <a:chOff x="1940051" y="2590241"/>
            <a:chExt cx="1022985" cy="33655"/>
          </a:xfrm>
        </p:grpSpPr>
        <p:sp>
          <p:nvSpPr>
            <p:cNvPr id="4" name="object 4"/>
            <p:cNvSpPr/>
            <p:nvPr/>
          </p:nvSpPr>
          <p:spPr>
            <a:xfrm>
              <a:off x="1940051" y="2593009"/>
              <a:ext cx="1022985" cy="0"/>
            </a:xfrm>
            <a:custGeom>
              <a:avLst/>
              <a:gdLst/>
              <a:ahLst/>
              <a:cxnLst/>
              <a:rect l="l" t="t" r="r" b="b"/>
              <a:pathLst>
                <a:path w="1022985" h="0">
                  <a:moveTo>
                    <a:pt x="0" y="0"/>
                  </a:moveTo>
                  <a:lnTo>
                    <a:pt x="1022731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78596" y="2620721"/>
              <a:ext cx="884555" cy="0"/>
            </a:xfrm>
            <a:custGeom>
              <a:avLst/>
              <a:gdLst/>
              <a:ahLst/>
              <a:cxnLst/>
              <a:rect l="l" t="t" r="r" b="b"/>
              <a:pathLst>
                <a:path w="884555" h="0">
                  <a:moveTo>
                    <a:pt x="0" y="0"/>
                  </a:moveTo>
                  <a:lnTo>
                    <a:pt x="884186" y="0"/>
                  </a:lnTo>
                </a:path>
              </a:pathLst>
            </a:custGeom>
            <a:ln w="5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09194" y="464844"/>
            <a:ext cx="3500754" cy="2701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Latin Modern Math"/>
                <a:cs typeface="Latin Modern Math"/>
              </a:rPr>
              <a:t>Cov(</a:t>
            </a:r>
            <a:r>
              <a:rPr dirty="0" sz="1100" spc="35" i="1">
                <a:latin typeface="Times New Roman"/>
                <a:cs typeface="Times New Roman"/>
              </a:rPr>
              <a:t>aX,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35" i="1">
                <a:latin typeface="Times New Roman"/>
                <a:cs typeface="Times New Roman"/>
              </a:rPr>
              <a:t>bY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ab</a:t>
            </a:r>
            <a:r>
              <a:rPr dirty="0" sz="1100" spc="20">
                <a:latin typeface="Latin Modern Math"/>
                <a:cs typeface="Latin Modern Math"/>
              </a:rPr>
              <a:t>Cov(</a:t>
            </a:r>
            <a:r>
              <a:rPr dirty="0" sz="1100" spc="2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Whether or not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-1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independent,</a:t>
            </a:r>
            <a:endParaRPr sz="1100">
              <a:latin typeface="Times New Roman"/>
              <a:cs typeface="Times New Roman"/>
            </a:endParaRPr>
          </a:p>
          <a:p>
            <a:pPr algn="ctr" marL="488315">
              <a:lnSpc>
                <a:spcPct val="100000"/>
              </a:lnSpc>
              <a:spcBef>
                <a:spcPts val="1135"/>
              </a:spcBef>
            </a:pPr>
            <a:r>
              <a:rPr dirty="0" sz="1100" spc="20">
                <a:latin typeface="Latin Modern Math"/>
                <a:cs typeface="Latin Modern Math"/>
              </a:rPr>
              <a:t>Var(</a:t>
            </a:r>
            <a:r>
              <a:rPr dirty="0" sz="1100" spc="20" i="1">
                <a:latin typeface="Times New Roman"/>
                <a:cs typeface="Times New Roman"/>
              </a:rPr>
              <a:t>X</a:t>
            </a:r>
            <a:r>
              <a:rPr dirty="0" sz="1100" spc="4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23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13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30">
                <a:latin typeface="Latin Modern Math"/>
                <a:cs typeface="Latin Modern Math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2Cov(</a:t>
            </a:r>
            <a:r>
              <a:rPr dirty="0" sz="1100" spc="30" i="1">
                <a:latin typeface="Times New Roman"/>
                <a:cs typeface="Times New Roman"/>
              </a:rPr>
              <a:t>X,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50">
              <a:latin typeface="Latin Modern Math"/>
              <a:cs typeface="Latin Modern Math"/>
            </a:endParaRPr>
          </a:p>
          <a:p>
            <a:pPr marL="508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algn="ctr" marL="488315">
              <a:lnSpc>
                <a:spcPct val="100000"/>
              </a:lnSpc>
              <a:spcBef>
                <a:spcPts val="1130"/>
              </a:spcBef>
            </a:pPr>
            <a:r>
              <a:rPr dirty="0" sz="1100" spc="20">
                <a:latin typeface="Latin Modern Math"/>
                <a:cs typeface="Latin Modern Math"/>
              </a:rPr>
              <a:t>Var(</a:t>
            </a:r>
            <a:r>
              <a:rPr dirty="0" sz="1100" spc="2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30">
                <a:latin typeface="Latin Modern Math"/>
                <a:cs typeface="Latin Modern Math"/>
              </a:rPr>
              <a:t>2Cov(</a:t>
            </a:r>
            <a:r>
              <a:rPr dirty="0" sz="1100" spc="30" i="1">
                <a:latin typeface="Times New Roman"/>
                <a:cs typeface="Times New Roman"/>
              </a:rPr>
              <a:t>X,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190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)</a:t>
            </a:r>
            <a:r>
              <a:rPr dirty="0" sz="1100" spc="1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The </a:t>
            </a:r>
            <a:r>
              <a:rPr dirty="0" sz="1100" spc="-10" i="1">
                <a:latin typeface="Times New Roman"/>
                <a:cs typeface="Times New Roman"/>
              </a:rPr>
              <a:t>correlation </a:t>
            </a:r>
            <a:r>
              <a:rPr dirty="0" sz="1100" spc="-5">
                <a:latin typeface="Times New Roman"/>
                <a:cs typeface="Times New Roman"/>
              </a:rPr>
              <a:t>between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14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822450">
              <a:lnSpc>
                <a:spcPct val="100000"/>
              </a:lnSpc>
              <a:spcBef>
                <a:spcPts val="705"/>
              </a:spcBef>
            </a:pPr>
            <a:r>
              <a:rPr dirty="0" sz="1100" spc="40">
                <a:latin typeface="Latin Modern Math"/>
                <a:cs typeface="Latin Modern Math"/>
              </a:rPr>
              <a:t>Cov(</a:t>
            </a:r>
            <a:r>
              <a:rPr dirty="0" sz="1100" spc="40" i="1">
                <a:latin typeface="Times New Roman"/>
                <a:cs typeface="Times New Roman"/>
              </a:rPr>
              <a:t>X,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17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  <a:p>
            <a:pPr algn="ctr" marL="488315">
              <a:lnSpc>
                <a:spcPct val="100000"/>
              </a:lnSpc>
              <a:spcBef>
                <a:spcPts val="320"/>
              </a:spcBef>
            </a:pPr>
            <a:r>
              <a:rPr dirty="0" baseline="45454" sz="1650" spc="52" i="1">
                <a:latin typeface="Times New Roman"/>
                <a:cs typeface="Times New Roman"/>
              </a:rPr>
              <a:t>ρ </a:t>
            </a:r>
            <a:r>
              <a:rPr dirty="0" baseline="45454" sz="1650" spc="-112" i="1">
                <a:latin typeface="DejaVu Sans"/>
                <a:cs typeface="DejaVu Sans"/>
              </a:rPr>
              <a:t>≡ </a:t>
            </a:r>
            <a:r>
              <a:rPr dirty="0" baseline="47979" sz="1650" spc="60" b="0">
                <a:latin typeface="Tuffy"/>
                <a:cs typeface="Tuffy"/>
              </a:rPr>
              <a:t>√</a:t>
            </a:r>
            <a:r>
              <a:rPr dirty="0" sz="1100" spc="40">
                <a:latin typeface="Latin Modern Math"/>
                <a:cs typeface="Latin Modern Math"/>
              </a:rPr>
              <a:t>Var(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)Var(</a:t>
            </a:r>
            <a:r>
              <a:rPr dirty="0" sz="1100" spc="4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170">
                <a:latin typeface="Latin Modern Math"/>
                <a:cs typeface="Latin Modern Math"/>
              </a:rPr>
              <a:t> </a:t>
            </a:r>
            <a:r>
              <a:rPr dirty="0" baseline="45454" sz="1650" spc="37" i="1">
                <a:latin typeface="Times New Roman"/>
                <a:cs typeface="Times New Roman"/>
              </a:rPr>
              <a:t>.</a:t>
            </a:r>
            <a:endParaRPr baseline="45454" sz="1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00"/>
              </a:spcBef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40" i="1">
                <a:latin typeface="DejaVu Sans"/>
                <a:cs typeface="DejaVu Sans"/>
              </a:rPr>
              <a:t>−</a:t>
            </a:r>
            <a:r>
              <a:rPr dirty="0" sz="1100" spc="-40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35" i="1">
                <a:latin typeface="Times New Roman"/>
                <a:cs typeface="Times New Roman"/>
              </a:rPr>
              <a:t>ρ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5" i="1">
                <a:latin typeface="DejaVu Sans"/>
                <a:cs typeface="DejaVu Sans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1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72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04140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Covariance and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Correlation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72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62710"/>
            <a:ext cx="2532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Consider the </a:t>
            </a:r>
            <a:r>
              <a:rPr dirty="0" sz="1100" spc="-10">
                <a:latin typeface="Times New Roman"/>
                <a:cs typeface="Times New Roman"/>
              </a:rPr>
              <a:t>following </a:t>
            </a:r>
            <a:r>
              <a:rPr dirty="0" sz="1100" spc="-5">
                <a:latin typeface="Times New Roman"/>
                <a:cs typeface="Times New Roman"/>
              </a:rPr>
              <a:t>joint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pmf.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7181" y="770483"/>
          <a:ext cx="2673985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70"/>
                <a:gridCol w="419734"/>
                <a:gridCol w="531495"/>
                <a:gridCol w="531494"/>
                <a:gridCol w="531494"/>
                <a:gridCol w="492760"/>
              </a:tblGrid>
              <a:tr h="21761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i="1">
                          <a:latin typeface="Times New Roman"/>
                          <a:cs typeface="Times New Roman"/>
                        </a:rPr>
                        <a:t>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50">
                          <a:latin typeface="Latin Modern Math"/>
                          <a:cs typeface="Latin Modern Math"/>
                        </a:rPr>
                        <a:t>(</a:t>
                      </a:r>
                      <a:r>
                        <a:rPr dirty="0" sz="1100" spc="50" i="1">
                          <a:latin typeface="Times New Roman"/>
                          <a:cs typeface="Times New Roman"/>
                        </a:rPr>
                        <a:t>x,</a:t>
                      </a:r>
                      <a:r>
                        <a:rPr dirty="0" sz="1100" spc="-1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3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00" spc="35">
                          <a:latin typeface="Latin Modern Math"/>
                          <a:cs typeface="Latin Modern Math"/>
                        </a:rPr>
                        <a:t>)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0795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229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100" spc="-10">
                          <a:latin typeface="Latin Modern Math"/>
                          <a:cs typeface="Latin Modern Math"/>
                        </a:rPr>
                        <a:t>=</a:t>
                      </a:r>
                      <a:r>
                        <a:rPr dirty="0" sz="1100" spc="-24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dirty="0" sz="1100" spc="-5">
                          <a:latin typeface="Latin Modern Math"/>
                          <a:cs typeface="Latin Modern Math"/>
                        </a:rPr>
                        <a:t>2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229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100" spc="-10">
                          <a:latin typeface="Latin Modern Math"/>
                          <a:cs typeface="Latin Modern Math"/>
                        </a:rPr>
                        <a:t>=</a:t>
                      </a:r>
                      <a:r>
                        <a:rPr dirty="0" sz="1100" spc="-24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dirty="0" sz="1100" spc="-5">
                          <a:latin typeface="Latin Modern Math"/>
                          <a:cs typeface="Latin Modern Math"/>
                        </a:rPr>
                        <a:t>3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079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229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100" spc="-10">
                          <a:latin typeface="Latin Modern Math"/>
                          <a:cs typeface="Latin Modern Math"/>
                        </a:rPr>
                        <a:t>=</a:t>
                      </a:r>
                      <a:r>
                        <a:rPr dirty="0" sz="1100" spc="-240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dirty="0" sz="1100" spc="-5">
                          <a:latin typeface="Latin Modern Math"/>
                          <a:cs typeface="Latin Modern Math"/>
                        </a:rPr>
                        <a:t>4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0795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13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0416" sz="1200" spc="202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10416" sz="1200" spc="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20">
                          <a:latin typeface="Latin Modern Math"/>
                          <a:cs typeface="Latin Modern Math"/>
                        </a:rPr>
                        <a:t>(</a:t>
                      </a:r>
                      <a:r>
                        <a:rPr dirty="0" sz="1100" spc="20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1100" spc="20">
                          <a:latin typeface="Latin Modern Math"/>
                          <a:cs typeface="Latin Modern Math"/>
                        </a:rPr>
                        <a:t>)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099">
                <a:tc>
                  <a:txBody>
                    <a:bodyPr/>
                    <a:lstStyle/>
                    <a:p>
                      <a:pPr algn="r" marR="19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i="1">
                          <a:latin typeface="Times New Roman"/>
                          <a:cs typeface="Times New Roman"/>
                        </a:rPr>
                        <a:t>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10">
                          <a:latin typeface="Latin Modern Math"/>
                          <a:cs typeface="Latin Modern Math"/>
                        </a:rPr>
                        <a:t>=</a:t>
                      </a:r>
                      <a:r>
                        <a:rPr dirty="0" sz="1100" spc="-165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dirty="0" sz="1100" spc="-5">
                          <a:latin typeface="Latin Modern Math"/>
                          <a:cs typeface="Latin Modern Math"/>
                        </a:rPr>
                        <a:t>40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333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5093">
                <a:tc>
                  <a:txBody>
                    <a:bodyPr/>
                    <a:lstStyle/>
                    <a:p>
                      <a:pPr algn="r" marR="19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i="1">
                          <a:latin typeface="Times New Roman"/>
                          <a:cs typeface="Times New Roman"/>
                        </a:rPr>
                        <a:t>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10">
                          <a:latin typeface="Latin Modern Math"/>
                          <a:cs typeface="Latin Modern Math"/>
                        </a:rPr>
                        <a:t>=</a:t>
                      </a:r>
                      <a:r>
                        <a:rPr dirty="0" sz="1100" spc="-165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dirty="0" sz="1100" spc="-5">
                          <a:latin typeface="Latin Modern Math"/>
                          <a:cs typeface="Latin Modern Math"/>
                        </a:rPr>
                        <a:t>50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206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0.05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19148">
                <a:tc>
                  <a:txBody>
                    <a:bodyPr/>
                    <a:lstStyle/>
                    <a:p>
                      <a:pPr algn="r" marR="19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i="1">
                          <a:latin typeface="Times New Roman"/>
                          <a:cs typeface="Times New Roman"/>
                        </a:rPr>
                        <a:t>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10">
                          <a:latin typeface="Latin Modern Math"/>
                          <a:cs typeface="Latin Modern Math"/>
                        </a:rPr>
                        <a:t>=</a:t>
                      </a:r>
                      <a:r>
                        <a:rPr dirty="0" sz="1100" spc="-165">
                          <a:latin typeface="Latin Modern Math"/>
                          <a:cs typeface="Latin Modern Math"/>
                        </a:rPr>
                        <a:t> </a:t>
                      </a:r>
                      <a:r>
                        <a:rPr dirty="0" sz="1100" spc="-5">
                          <a:latin typeface="Latin Modern Math"/>
                          <a:cs typeface="Latin Modern Math"/>
                        </a:rPr>
                        <a:t>60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2065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627">
                <a:tc gridSpan="2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21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0416" sz="1200" spc="322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10416" sz="1200" spc="-1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40">
                          <a:latin typeface="Latin Modern Math"/>
                          <a:cs typeface="Latin Modern Math"/>
                        </a:rPr>
                        <a:t>(</a:t>
                      </a:r>
                      <a:r>
                        <a:rPr dirty="0" sz="1100" spc="4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100" spc="40">
                          <a:latin typeface="Latin Modern Math"/>
                          <a:cs typeface="Latin Modern Math"/>
                        </a:rPr>
                        <a:t>)</a:t>
                      </a:r>
                      <a:endParaRPr sz="1100">
                        <a:latin typeface="Latin Modern Math"/>
                        <a:cs typeface="Latin Modern Math"/>
                      </a:endParaRPr>
                    </a:p>
                  </a:txBody>
                  <a:tcPr marL="0" marR="0" marB="0" marT="1333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0.30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0.25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9194" y="1935250"/>
            <a:ext cx="3247390" cy="9626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2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8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66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51</a:t>
            </a:r>
            <a:r>
              <a:rPr dirty="0" sz="1100" spc="-1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Y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69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4240">
              <a:lnSpc>
                <a:spcPct val="100000"/>
              </a:lnSpc>
              <a:spcBef>
                <a:spcPts val="5"/>
              </a:spcBef>
            </a:pPr>
            <a:r>
              <a:rPr dirty="0" sz="1100" spc="80">
                <a:latin typeface="Latin Modern Math"/>
                <a:cs typeface="Latin Modern Math"/>
              </a:rPr>
              <a:t>E[</a:t>
            </a:r>
            <a:r>
              <a:rPr dirty="0" sz="1100" spc="80" i="1">
                <a:latin typeface="Times New Roman"/>
                <a:cs typeface="Times New Roman"/>
              </a:rPr>
              <a:t>XY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23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35">
                <a:latin typeface="Latin Modern Math"/>
                <a:cs typeface="Latin Modern Math"/>
              </a:rPr>
              <a:t> </a:t>
            </a:r>
            <a:r>
              <a:rPr dirty="0" baseline="53030" sz="1650" spc="1395" b="0">
                <a:latin typeface="Tuffy"/>
                <a:cs typeface="Tuffy"/>
              </a:rPr>
              <a:t>Σ</a:t>
            </a:r>
            <a:r>
              <a:rPr dirty="0" baseline="53030" sz="1650" spc="-232" b="0">
                <a:latin typeface="Tuffy"/>
                <a:cs typeface="Tuffy"/>
              </a:rPr>
              <a:t> </a:t>
            </a:r>
            <a:r>
              <a:rPr dirty="0" baseline="53030" sz="1650" spc="1395" b="0">
                <a:latin typeface="Tuffy"/>
                <a:cs typeface="Tuffy"/>
              </a:rPr>
              <a:t>Σ</a:t>
            </a:r>
            <a:r>
              <a:rPr dirty="0" baseline="53030" sz="1650" spc="-225" b="0">
                <a:latin typeface="Tuffy"/>
                <a:cs typeface="Tuffy"/>
              </a:rPr>
              <a:t> </a:t>
            </a:r>
            <a:r>
              <a:rPr dirty="0" sz="1100" spc="145" i="1">
                <a:latin typeface="Times New Roman"/>
                <a:cs typeface="Times New Roman"/>
              </a:rPr>
              <a:t>xyf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23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3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140</a:t>
            </a:r>
            <a:r>
              <a:rPr dirty="0" sz="1100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algn="ctr" marL="319405">
              <a:lnSpc>
                <a:spcPct val="100000"/>
              </a:lnSpc>
              <a:spcBef>
                <a:spcPts val="234"/>
              </a:spcBef>
              <a:tabLst>
                <a:tab pos="544195" algn="l"/>
              </a:tabLst>
            </a:pPr>
            <a:r>
              <a:rPr dirty="0" sz="800" spc="120" i="1">
                <a:latin typeface="Times New Roman"/>
                <a:cs typeface="Times New Roman"/>
              </a:rPr>
              <a:t>x	</a:t>
            </a:r>
            <a:r>
              <a:rPr dirty="0" sz="800" spc="6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232" y="2917493"/>
            <a:ext cx="281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5" i="1">
                <a:latin typeface="Times New Roman"/>
                <a:cs typeface="Times New Roman"/>
              </a:rPr>
              <a:t>ρ</a:t>
            </a:r>
            <a:r>
              <a:rPr dirty="0" sz="1100" spc="24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6746" y="2823767"/>
            <a:ext cx="1182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8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E[</a:t>
            </a:r>
            <a:r>
              <a:rPr dirty="0" u="sng" sz="1100" spc="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XY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]</a:t>
            </a:r>
            <a:r>
              <a:rPr dirty="0" u="sng" sz="1100" spc="-14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</a:t>
            </a:r>
            <a:r>
              <a:rPr dirty="0" u="sng" sz="1100" spc="-120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E[</a:t>
            </a:r>
            <a:r>
              <a:rPr dirty="0" u="sng" sz="1100" spc="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]E[</a:t>
            </a:r>
            <a:r>
              <a:rPr dirty="0" u="sng" sz="1100" spc="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]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8402" y="3031793"/>
            <a:ext cx="1099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47979" sz="1650" spc="60" b="0">
                <a:latin typeface="Tuffy"/>
                <a:cs typeface="Tuffy"/>
              </a:rPr>
              <a:t>√</a:t>
            </a:r>
            <a:r>
              <a:rPr dirty="0" sz="1100" spc="40">
                <a:latin typeface="Latin Modern Math"/>
                <a:cs typeface="Latin Modern Math"/>
              </a:rPr>
              <a:t>Var(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)Var(</a:t>
            </a:r>
            <a:r>
              <a:rPr dirty="0" sz="1100" spc="40" i="1">
                <a:latin typeface="Times New Roman"/>
                <a:cs typeface="Times New Roman"/>
              </a:rPr>
              <a:t>Y</a:t>
            </a:r>
            <a:r>
              <a:rPr dirty="0" sz="1100" spc="-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5752" y="2917493"/>
            <a:ext cx="914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9756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5">
                <a:latin typeface="Latin Modern Math"/>
                <a:cs typeface="Latin Modern Math"/>
              </a:rPr>
              <a:t>415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04140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Covariance and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Correlation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" y="586307"/>
            <a:ext cx="39065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Portfolio Example: </a:t>
            </a:r>
            <a:r>
              <a:rPr dirty="0" sz="1100" spc="-5">
                <a:latin typeface="Times New Roman"/>
                <a:cs typeface="Times New Roman"/>
              </a:rPr>
              <a:t>Consider </a:t>
            </a:r>
            <a:r>
              <a:rPr dirty="0" sz="1100" spc="-10">
                <a:latin typeface="Times New Roman"/>
                <a:cs typeface="Times New Roman"/>
              </a:rPr>
              <a:t>two </a:t>
            </a:r>
            <a:r>
              <a:rPr dirty="0" sz="1100" spc="-5">
                <a:latin typeface="Times New Roman"/>
                <a:cs typeface="Times New Roman"/>
              </a:rPr>
              <a:t>assets, </a:t>
            </a:r>
            <a:r>
              <a:rPr dirty="0" sz="1100" spc="55" i="1">
                <a:latin typeface="Times New Roman"/>
                <a:cs typeface="Times New Roman"/>
              </a:rPr>
              <a:t>S</a:t>
            </a:r>
            <a:r>
              <a:rPr dirty="0" baseline="-10416" sz="1200" spc="82">
                <a:latin typeface="LM Roman 8"/>
                <a:cs typeface="LM Roman 8"/>
              </a:rPr>
              <a:t>1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55" i="1">
                <a:latin typeface="Times New Roman"/>
                <a:cs typeface="Times New Roman"/>
              </a:rPr>
              <a:t>S</a:t>
            </a:r>
            <a:r>
              <a:rPr dirty="0" baseline="-10416" sz="1200" spc="82">
                <a:latin typeface="LM Roman 8"/>
                <a:cs typeface="LM Roman 8"/>
              </a:rPr>
              <a:t>2</a:t>
            </a:r>
            <a:r>
              <a:rPr dirty="0" sz="1100" spc="55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expected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7185" y="83282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758379"/>
            <a:ext cx="3876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returns </a:t>
            </a:r>
            <a:r>
              <a:rPr dirty="0" sz="1100" spc="30">
                <a:latin typeface="Latin Modern Math"/>
                <a:cs typeface="Latin Modern Math"/>
              </a:rPr>
              <a:t>E[</a:t>
            </a:r>
            <a:r>
              <a:rPr dirty="0" sz="1100" spc="30" i="1">
                <a:latin typeface="Times New Roman"/>
                <a:cs typeface="Times New Roman"/>
              </a:rPr>
              <a:t>S</a:t>
            </a:r>
            <a:r>
              <a:rPr dirty="0" baseline="-10416" sz="1200" spc="44">
                <a:latin typeface="LM Roman 8"/>
                <a:cs typeface="LM Roman 8"/>
              </a:rPr>
              <a:t>1</a:t>
            </a:r>
            <a:r>
              <a:rPr dirty="0" sz="1100" spc="30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baseline="-10416" sz="1200" spc="15">
                <a:latin typeface="LM Roman 8"/>
                <a:cs typeface="LM Roman 8"/>
              </a:rPr>
              <a:t>1</a:t>
            </a:r>
            <a:r>
              <a:rPr dirty="0" baseline="-10416" sz="1200" spc="60">
                <a:latin typeface="LM Roman 8"/>
                <a:cs typeface="LM Roman 8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30">
                <a:latin typeface="Latin Modern Math"/>
                <a:cs typeface="Latin Modern Math"/>
              </a:rPr>
              <a:t>E[</a:t>
            </a:r>
            <a:r>
              <a:rPr dirty="0" sz="1100" spc="30" i="1">
                <a:latin typeface="Times New Roman"/>
                <a:cs typeface="Times New Roman"/>
              </a:rPr>
              <a:t>S</a:t>
            </a:r>
            <a:r>
              <a:rPr dirty="0" baseline="-10416" sz="1200" spc="44">
                <a:latin typeface="LM Roman 8"/>
                <a:cs typeface="LM Roman 8"/>
              </a:rPr>
              <a:t>2</a:t>
            </a:r>
            <a:r>
              <a:rPr dirty="0" sz="1100" spc="30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µ</a:t>
            </a:r>
            <a:r>
              <a:rPr dirty="0" baseline="-10416" sz="1200" spc="30">
                <a:latin typeface="LM Roman 8"/>
                <a:cs typeface="LM Roman 8"/>
              </a:rPr>
              <a:t>2</a:t>
            </a:r>
            <a:r>
              <a:rPr dirty="0" sz="1100" spc="20">
                <a:latin typeface="Times New Roman"/>
                <a:cs typeface="Times New Roman"/>
              </a:rPr>
              <a:t>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variabilities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Var(</a:t>
            </a:r>
            <a:r>
              <a:rPr dirty="0" sz="1100" spc="5" i="1">
                <a:latin typeface="Times New Roman"/>
                <a:cs typeface="Times New Roman"/>
              </a:rPr>
              <a:t>S</a:t>
            </a:r>
            <a:r>
              <a:rPr dirty="0" baseline="-10416" sz="1200" spc="7">
                <a:latin typeface="LM Roman 8"/>
                <a:cs typeface="LM Roman 8"/>
              </a:rPr>
              <a:t>1</a:t>
            </a:r>
            <a:r>
              <a:rPr dirty="0" sz="1100" spc="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σ</a:t>
            </a:r>
            <a:r>
              <a:rPr dirty="0" baseline="27777" sz="1200" spc="75">
                <a:latin typeface="LM Roman 8"/>
                <a:cs typeface="LM Roman 8"/>
              </a:rPr>
              <a:t>2</a:t>
            </a:r>
            <a:r>
              <a:rPr dirty="0" sz="1100" spc="5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906" y="100491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94" y="930464"/>
            <a:ext cx="2290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Latin Modern Math"/>
                <a:cs typeface="Latin Modern Math"/>
              </a:rPr>
              <a:t>Var(</a:t>
            </a:r>
            <a:r>
              <a:rPr dirty="0" sz="1100" spc="5" i="1">
                <a:latin typeface="Times New Roman"/>
                <a:cs typeface="Times New Roman"/>
              </a:rPr>
              <a:t>S</a:t>
            </a:r>
            <a:r>
              <a:rPr dirty="0" baseline="-10416" sz="1200" spc="7">
                <a:latin typeface="LM Roman 8"/>
                <a:cs typeface="LM Roman 8"/>
              </a:rPr>
              <a:t>2</a:t>
            </a:r>
            <a:r>
              <a:rPr dirty="0" sz="1100" spc="5">
                <a:latin typeface="Latin Modern Math"/>
                <a:cs typeface="Latin Modern Math"/>
              </a:rPr>
              <a:t>)</a:t>
            </a:r>
            <a:r>
              <a:rPr dirty="0" sz="1100" spc="-7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σ</a:t>
            </a:r>
            <a:r>
              <a:rPr dirty="0" baseline="27777" sz="1200" spc="75">
                <a:latin typeface="LM Roman 8"/>
                <a:cs typeface="LM Roman 8"/>
              </a:rPr>
              <a:t>2</a:t>
            </a:r>
            <a:r>
              <a:rPr dirty="0" sz="1100" spc="50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Cov(</a:t>
            </a:r>
            <a:r>
              <a:rPr dirty="0" sz="1100" spc="20" i="1">
                <a:latin typeface="Times New Roman"/>
                <a:cs typeface="Times New Roman"/>
              </a:rPr>
              <a:t>S</a:t>
            </a:r>
            <a:r>
              <a:rPr dirty="0" baseline="-10416" sz="1200" spc="30">
                <a:latin typeface="LM Roman 8"/>
                <a:cs typeface="LM Roman 8"/>
              </a:rPr>
              <a:t>1</a:t>
            </a:r>
            <a:r>
              <a:rPr dirty="0" sz="1100" spc="20" i="1">
                <a:latin typeface="Times New Roman"/>
                <a:cs typeface="Times New Roman"/>
              </a:rPr>
              <a:t>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S</a:t>
            </a:r>
            <a:r>
              <a:rPr dirty="0" baseline="-10416" sz="1200" spc="75">
                <a:latin typeface="LM Roman 8"/>
                <a:cs typeface="LM Roman 8"/>
              </a:rPr>
              <a:t>2</a:t>
            </a:r>
            <a:r>
              <a:rPr dirty="0" sz="1100" spc="50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σ</a:t>
            </a:r>
            <a:r>
              <a:rPr dirty="0" baseline="-10416" sz="1200" spc="44">
                <a:latin typeface="LM Roman 8"/>
                <a:cs typeface="LM Roman 8"/>
              </a:rPr>
              <a:t>12</a:t>
            </a:r>
            <a:r>
              <a:rPr dirty="0" sz="1100" spc="3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1254365"/>
            <a:ext cx="3754754" cy="5029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imes New Roman"/>
                <a:cs typeface="Times New Roman"/>
              </a:rPr>
              <a:t>Define </a:t>
            </a:r>
            <a:r>
              <a:rPr dirty="0" sz="1100" spc="-5">
                <a:latin typeface="Times New Roman"/>
                <a:cs typeface="Times New Roman"/>
              </a:rPr>
              <a:t>a </a:t>
            </a:r>
            <a:r>
              <a:rPr dirty="0" sz="1100" spc="-5" i="1">
                <a:latin typeface="Times New Roman"/>
                <a:cs typeface="Times New Roman"/>
              </a:rPr>
              <a:t>portfolio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60" i="1">
                <a:latin typeface="Times New Roman"/>
                <a:cs typeface="Times New Roman"/>
              </a:rPr>
              <a:t>wS</a:t>
            </a:r>
            <a:r>
              <a:rPr dirty="0" baseline="-10416" sz="1200" spc="89">
                <a:latin typeface="LM Roman 8"/>
                <a:cs typeface="LM Roman 8"/>
              </a:rPr>
              <a:t>1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-5">
                <a:latin typeface="Latin Modern Math"/>
                <a:cs typeface="Latin Modern Math"/>
              </a:rPr>
              <a:t>(1</a:t>
            </a:r>
            <a:r>
              <a:rPr dirty="0" sz="1100" spc="-260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45" i="1">
                <a:latin typeface="Times New Roman"/>
                <a:cs typeface="Times New Roman"/>
              </a:rPr>
              <a:t>w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45" i="1">
                <a:latin typeface="Times New Roman"/>
                <a:cs typeface="Times New Roman"/>
              </a:rPr>
              <a:t>S</a:t>
            </a:r>
            <a:r>
              <a:rPr dirty="0" baseline="-10416" sz="1200" spc="67">
                <a:latin typeface="LM Roman 8"/>
                <a:cs typeface="LM Roman 8"/>
              </a:rPr>
              <a:t>2</a:t>
            </a:r>
            <a:r>
              <a:rPr dirty="0" sz="1100" spc="45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where </a:t>
            </a:r>
            <a:r>
              <a:rPr dirty="0" sz="1100" spc="45" i="1">
                <a:latin typeface="Times New Roman"/>
                <a:cs typeface="Times New Roman"/>
              </a:rPr>
              <a:t>w </a:t>
            </a:r>
            <a:r>
              <a:rPr dirty="0" sz="1100" spc="-235" i="1">
                <a:latin typeface="DejaVu Sans"/>
                <a:cs typeface="DejaVu Sans"/>
              </a:rPr>
              <a:t>∈ </a:t>
            </a:r>
            <a:r>
              <a:rPr dirty="0" sz="1100" spc="5">
                <a:latin typeface="Latin Modern Math"/>
                <a:cs typeface="Latin Modern Math"/>
              </a:rPr>
              <a:t>[0</a:t>
            </a:r>
            <a:r>
              <a:rPr dirty="0" sz="1100" spc="5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1]</a:t>
            </a:r>
            <a:r>
              <a:rPr dirty="0" sz="1100" spc="-5">
                <a:latin typeface="Times New Roman"/>
                <a:cs typeface="Times New Roman"/>
              </a:rPr>
              <a:t>. Then</a:t>
            </a:r>
            <a:endParaRPr sz="1100">
              <a:latin typeface="Times New Roman"/>
              <a:cs typeface="Times New Roman"/>
            </a:endParaRPr>
          </a:p>
          <a:p>
            <a:pPr marL="1207135">
              <a:lnSpc>
                <a:spcPct val="100000"/>
              </a:lnSpc>
              <a:spcBef>
                <a:spcPts val="1130"/>
              </a:spcBef>
            </a:pPr>
            <a:r>
              <a:rPr dirty="0" sz="1100" spc="5">
                <a:latin typeface="Latin Modern Math"/>
                <a:cs typeface="Latin Modern Math"/>
              </a:rPr>
              <a:t>E[</a:t>
            </a:r>
            <a:r>
              <a:rPr dirty="0" sz="1100" spc="5" i="1">
                <a:latin typeface="Times New Roman"/>
                <a:cs typeface="Times New Roman"/>
              </a:rPr>
              <a:t>P </a:t>
            </a:r>
            <a:r>
              <a:rPr dirty="0" sz="1100" spc="-5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30" i="1">
                <a:latin typeface="Times New Roman"/>
                <a:cs typeface="Times New Roman"/>
              </a:rPr>
              <a:t>wµ</a:t>
            </a:r>
            <a:r>
              <a:rPr dirty="0" baseline="-10416" sz="1200" spc="44">
                <a:latin typeface="LM Roman 8"/>
                <a:cs typeface="LM Roman 8"/>
              </a:rPr>
              <a:t>1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-5">
                <a:latin typeface="Latin Modern Math"/>
                <a:cs typeface="Latin Modern Math"/>
              </a:rPr>
              <a:t>(1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25" i="1">
                <a:latin typeface="DejaVu Sans"/>
                <a:cs typeface="DejaVu Sans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w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 i="1">
                <a:latin typeface="Times New Roman"/>
                <a:cs typeface="Times New Roman"/>
              </a:rPr>
              <a:t>µ</a:t>
            </a:r>
            <a:r>
              <a:rPr dirty="0" baseline="-10416" sz="1200" spc="30">
                <a:latin typeface="LM Roman 8"/>
                <a:cs typeface="LM Roman 8"/>
              </a:rPr>
              <a:t>2</a:t>
            </a:r>
            <a:endParaRPr baseline="-10416" sz="1200">
              <a:latin typeface="LM Roman 8"/>
              <a:cs typeface="LM Roman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260" y="1876868"/>
            <a:ext cx="1318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P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45" i="1">
                <a:latin typeface="Times New Roman"/>
                <a:cs typeface="Times New Roman"/>
              </a:rPr>
              <a:t>w </a:t>
            </a:r>
            <a:r>
              <a:rPr dirty="0" sz="1100" spc="80" i="1">
                <a:latin typeface="Times New Roman"/>
                <a:cs typeface="Times New Roman"/>
              </a:rPr>
              <a:t>σ</a:t>
            </a:r>
            <a:r>
              <a:rPr dirty="0" sz="1100" spc="14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-5">
                <a:latin typeface="Latin Modern Math"/>
                <a:cs typeface="Latin Modern Math"/>
              </a:rPr>
              <a:t>(1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4728" y="1856992"/>
            <a:ext cx="10464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5025" algn="l"/>
              </a:tabLst>
            </a:pPr>
            <a:r>
              <a:rPr dirty="0" sz="800" spc="-5">
                <a:latin typeface="LM Roman 8"/>
                <a:cs typeface="LM Roman 8"/>
              </a:rPr>
              <a:t>2 </a:t>
            </a:r>
            <a:r>
              <a:rPr dirty="0" sz="800" spc="150">
                <a:latin typeface="LM Roman 8"/>
                <a:cs typeface="LM Roman 8"/>
              </a:rPr>
              <a:t> </a:t>
            </a:r>
            <a:r>
              <a:rPr dirty="0" sz="800" spc="-5">
                <a:latin typeface="LM Roman 8"/>
                <a:cs typeface="LM Roman 8"/>
              </a:rPr>
              <a:t>2	2</a:t>
            </a:r>
            <a:r>
              <a:rPr dirty="0" sz="800" spc="65">
                <a:latin typeface="LM Roman 8"/>
                <a:cs typeface="LM Roman 8"/>
              </a:rPr>
              <a:t> 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3984" y="1948445"/>
            <a:ext cx="9023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5025" algn="l"/>
              </a:tabLst>
            </a:pP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1981" y="1934983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2337" y="1876868"/>
            <a:ext cx="15474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35" i="1">
                <a:latin typeface="Times New Roman"/>
                <a:cs typeface="Times New Roman"/>
              </a:rPr>
              <a:t>w</a:t>
            </a:r>
            <a:r>
              <a:rPr dirty="0" sz="1100" spc="35">
                <a:latin typeface="Latin Modern Math"/>
                <a:cs typeface="Latin Modern Math"/>
              </a:rPr>
              <a:t>) </a:t>
            </a:r>
            <a:r>
              <a:rPr dirty="0" sz="1100" spc="80" i="1">
                <a:latin typeface="Times New Roman"/>
                <a:cs typeface="Times New Roman"/>
              </a:rPr>
              <a:t>σ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15">
                <a:latin typeface="Latin Modern Math"/>
                <a:cs typeface="Latin Modern Math"/>
              </a:rPr>
              <a:t>2</a:t>
            </a:r>
            <a:r>
              <a:rPr dirty="0" sz="1100" spc="15" i="1">
                <a:latin typeface="Times New Roman"/>
                <a:cs typeface="Times New Roman"/>
              </a:rPr>
              <a:t>w</a:t>
            </a:r>
            <a:r>
              <a:rPr dirty="0" sz="1100" spc="15">
                <a:latin typeface="Latin Modern Math"/>
                <a:cs typeface="Latin Modern Math"/>
              </a:rPr>
              <a:t>(1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50" i="1">
                <a:latin typeface="Times New Roman"/>
                <a:cs typeface="Times New Roman"/>
              </a:rPr>
              <a:t>w</a:t>
            </a:r>
            <a:r>
              <a:rPr dirty="0" sz="1100" spc="50">
                <a:latin typeface="Latin Modern Math"/>
                <a:cs typeface="Latin Modern Math"/>
              </a:rPr>
              <a:t>)</a:t>
            </a:r>
            <a:r>
              <a:rPr dirty="0" sz="1100" spc="50" i="1">
                <a:latin typeface="Times New Roman"/>
                <a:cs typeface="Times New Roman"/>
              </a:rPr>
              <a:t>σ</a:t>
            </a:r>
            <a:r>
              <a:rPr dirty="0" sz="1100" spc="32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894" y="2222638"/>
            <a:ext cx="38100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Setting</a:t>
            </a:r>
            <a:r>
              <a:rPr dirty="0" u="sng" baseline="22727" sz="1650" spc="-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1250" sz="1200" spc="5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baseline="31250" sz="1200" spc="52" i="1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P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>
                <a:latin typeface="Times New Roman"/>
                <a:cs typeface="Times New Roman"/>
              </a:rPr>
              <a:t>,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obtain the critical point that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(hopefully)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8810" y="2694316"/>
            <a:ext cx="313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Times New Roman"/>
                <a:cs typeface="Times New Roman"/>
              </a:rPr>
              <a:t>w</a:t>
            </a:r>
            <a:r>
              <a:rPr dirty="0" sz="1100" spc="27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294" y="2307728"/>
            <a:ext cx="2215515" cy="427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4659">
              <a:lnSpc>
                <a:spcPts val="819"/>
              </a:lnSpc>
              <a:spcBef>
                <a:spcPts val="95"/>
              </a:spcBef>
            </a:pPr>
            <a:r>
              <a:rPr dirty="0" sz="800" spc="50" i="1">
                <a:latin typeface="Times New Roman"/>
                <a:cs typeface="Times New Roman"/>
              </a:rPr>
              <a:t>dw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1180"/>
              </a:lnSpc>
            </a:pPr>
            <a:r>
              <a:rPr dirty="0" sz="1100" spc="-5">
                <a:latin typeface="Times New Roman"/>
                <a:cs typeface="Times New Roman"/>
              </a:rPr>
              <a:t>minimizes the </a:t>
            </a:r>
            <a:r>
              <a:rPr dirty="0" sz="1100" spc="-10">
                <a:latin typeface="Times New Roman"/>
                <a:cs typeface="Times New Roman"/>
              </a:rPr>
              <a:t>variance </a:t>
            </a:r>
            <a:r>
              <a:rPr dirty="0" sz="1100" spc="-5">
                <a:latin typeface="Times New Roman"/>
                <a:cs typeface="Times New Roman"/>
              </a:rPr>
              <a:t>of the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portfolio,</a:t>
            </a:r>
            <a:endParaRPr sz="1100">
              <a:latin typeface="Times New Roman"/>
              <a:cs typeface="Times New Roman"/>
            </a:endParaRPr>
          </a:p>
          <a:p>
            <a:pPr algn="r" marR="323850">
              <a:lnSpc>
                <a:spcPct val="100000"/>
              </a:lnSpc>
              <a:spcBef>
                <a:spcPts val="204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9190" y="267503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80018" y="2600590"/>
            <a:ext cx="4184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 i="1">
                <a:latin typeface="Times New Roman"/>
                <a:cs typeface="Times New Roman"/>
              </a:rPr>
              <a:t>σ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55" i="1">
                <a:latin typeface="DejaVu Sans"/>
                <a:cs typeface="DejaVu Sans"/>
              </a:rPr>
              <a:t> </a:t>
            </a:r>
            <a:r>
              <a:rPr dirty="0" sz="1100" spc="80" i="1">
                <a:latin typeface="Times New Roman"/>
                <a:cs typeface="Times New Roman"/>
              </a:rPr>
              <a:t>σ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2753" y="2658705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01304" y="2810929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5" h="0">
                <a:moveTo>
                  <a:pt x="0" y="0"/>
                </a:moveTo>
                <a:lnTo>
                  <a:pt x="88945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972741" y="2781641"/>
            <a:ext cx="3930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755" algn="l"/>
              </a:tabLst>
            </a:pP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72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67763" y="2869030"/>
            <a:ext cx="3930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755" algn="l"/>
              </a:tabLst>
            </a:pP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8604" y="2792030"/>
            <a:ext cx="8013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 i="1">
                <a:latin typeface="Times New Roman"/>
                <a:cs typeface="Times New Roman"/>
              </a:rPr>
              <a:t>σ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80" i="1">
                <a:latin typeface="Times New Roman"/>
                <a:cs typeface="Times New Roman"/>
              </a:rPr>
              <a:t>σ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229" i="1">
                <a:latin typeface="DejaVu Sans"/>
                <a:cs typeface="DejaVu Sans"/>
              </a:rPr>
              <a:t> </a:t>
            </a:r>
            <a:r>
              <a:rPr dirty="0" sz="1100" spc="35">
                <a:latin typeface="Latin Modern Math"/>
                <a:cs typeface="Latin Modern Math"/>
              </a:rPr>
              <a:t>2</a:t>
            </a:r>
            <a:r>
              <a:rPr dirty="0" sz="1100" spc="35" i="1">
                <a:latin typeface="Times New Roman"/>
                <a:cs typeface="Times New Roman"/>
              </a:rPr>
              <a:t>σ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64180" y="2850145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3238" y="2694316"/>
            <a:ext cx="306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9230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25" i="1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04140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Covariance and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Correlation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72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1013242"/>
            <a:ext cx="3710940" cy="1508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3500" marR="400685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Portfolio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Exercise: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E[</a:t>
            </a:r>
            <a:r>
              <a:rPr dirty="0" sz="1100" spc="30" i="1">
                <a:latin typeface="Times New Roman"/>
                <a:cs typeface="Times New Roman"/>
              </a:rPr>
              <a:t>S</a:t>
            </a:r>
            <a:r>
              <a:rPr dirty="0" baseline="-10416" sz="1200" spc="44">
                <a:latin typeface="LM Roman 8"/>
                <a:cs typeface="LM Roman 8"/>
              </a:rPr>
              <a:t>1</a:t>
            </a:r>
            <a:r>
              <a:rPr dirty="0" sz="1100" spc="30">
                <a:latin typeface="Latin Modern Math"/>
                <a:cs typeface="Latin Modern Math"/>
              </a:rPr>
              <a:t>]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2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E[</a:t>
            </a:r>
            <a:r>
              <a:rPr dirty="0" sz="1100" spc="30" i="1">
                <a:latin typeface="Times New Roman"/>
                <a:cs typeface="Times New Roman"/>
              </a:rPr>
              <a:t>S</a:t>
            </a:r>
            <a:r>
              <a:rPr dirty="0" baseline="-10416" sz="1200" spc="44">
                <a:latin typeface="LM Roman 8"/>
                <a:cs typeface="LM Roman 8"/>
              </a:rPr>
              <a:t>2</a:t>
            </a:r>
            <a:r>
              <a:rPr dirty="0" sz="1100" spc="30">
                <a:latin typeface="Latin Modern Math"/>
                <a:cs typeface="Latin Modern Math"/>
              </a:rPr>
              <a:t>]</a:t>
            </a:r>
            <a:r>
              <a:rPr dirty="0" sz="1100" spc="-7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,  </a:t>
            </a:r>
            <a:r>
              <a:rPr dirty="0" sz="1100" spc="5">
                <a:latin typeface="Latin Modern Math"/>
                <a:cs typeface="Latin Modern Math"/>
              </a:rPr>
              <a:t>Var(</a:t>
            </a:r>
            <a:r>
              <a:rPr dirty="0" sz="1100" spc="5" i="1">
                <a:latin typeface="Times New Roman"/>
                <a:cs typeface="Times New Roman"/>
              </a:rPr>
              <a:t>S</a:t>
            </a:r>
            <a:r>
              <a:rPr dirty="0" baseline="-10416" sz="1200" spc="7">
                <a:latin typeface="LM Roman 8"/>
                <a:cs typeface="LM Roman 8"/>
              </a:rPr>
              <a:t>1</a:t>
            </a:r>
            <a:r>
              <a:rPr dirty="0" sz="1100" spc="5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2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Var(</a:t>
            </a:r>
            <a:r>
              <a:rPr dirty="0" sz="1100" spc="5" i="1">
                <a:latin typeface="Times New Roman"/>
                <a:cs typeface="Times New Roman"/>
              </a:rPr>
              <a:t>S</a:t>
            </a:r>
            <a:r>
              <a:rPr dirty="0" baseline="-10416" sz="1200" spc="7">
                <a:latin typeface="LM Roman 8"/>
                <a:cs typeface="LM Roman 8"/>
              </a:rPr>
              <a:t>2</a:t>
            </a:r>
            <a:r>
              <a:rPr dirty="0" sz="1100" spc="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4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and </a:t>
            </a:r>
            <a:r>
              <a:rPr dirty="0" sz="1100" spc="20">
                <a:latin typeface="Latin Modern Math"/>
                <a:cs typeface="Latin Modern Math"/>
              </a:rPr>
              <a:t>Cov(</a:t>
            </a:r>
            <a:r>
              <a:rPr dirty="0" sz="1100" spc="20" i="1">
                <a:latin typeface="Times New Roman"/>
                <a:cs typeface="Times New Roman"/>
              </a:rPr>
              <a:t>S</a:t>
            </a:r>
            <a:r>
              <a:rPr dirty="0" baseline="-10416" sz="1200" spc="30">
                <a:latin typeface="LM Roman 8"/>
                <a:cs typeface="LM Roman 8"/>
              </a:rPr>
              <a:t>1</a:t>
            </a:r>
            <a:r>
              <a:rPr dirty="0" sz="1100" spc="2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S</a:t>
            </a:r>
            <a:r>
              <a:rPr dirty="0" baseline="-10416" sz="1200" spc="75">
                <a:latin typeface="LM Roman 8"/>
                <a:cs typeface="LM Roman 8"/>
              </a:rPr>
              <a:t>2</a:t>
            </a:r>
            <a:r>
              <a:rPr dirty="0" sz="1100" spc="5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5" i="1">
                <a:latin typeface="DejaVu Sans"/>
                <a:cs typeface="DejaVu Sans"/>
              </a:rPr>
              <a:t>−</a:t>
            </a:r>
            <a:r>
              <a:rPr dirty="0" sz="1100" spc="-15">
                <a:latin typeface="Latin Modern Math"/>
                <a:cs typeface="Latin Modern Math"/>
              </a:rPr>
              <a:t>0</a:t>
            </a:r>
            <a:r>
              <a:rPr dirty="0" sz="1100" spc="-15" i="1">
                <a:latin typeface="Times New Roman"/>
                <a:cs typeface="Times New Roman"/>
              </a:rPr>
              <a:t>.</a:t>
            </a:r>
            <a:r>
              <a:rPr dirty="0" sz="1100" spc="-15">
                <a:latin typeface="Latin Modern Math"/>
                <a:cs typeface="Latin Modern Math"/>
              </a:rPr>
              <a:t>1</a:t>
            </a:r>
            <a:r>
              <a:rPr dirty="0" sz="1100" spc="-1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230"/>
              </a:spcBef>
            </a:pPr>
            <a:r>
              <a:rPr dirty="0" sz="1100" spc="-5">
                <a:latin typeface="Times New Roman"/>
                <a:cs typeface="Times New Roman"/>
              </a:rPr>
              <a:t>What </a:t>
            </a:r>
            <a:r>
              <a:rPr dirty="0" sz="1100" spc="-10">
                <a:latin typeface="Times New Roman"/>
                <a:cs typeface="Times New Roman"/>
              </a:rPr>
              <a:t>value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45" i="1">
                <a:latin typeface="Times New Roman"/>
                <a:cs typeface="Times New Roman"/>
              </a:rPr>
              <a:t>w </a:t>
            </a:r>
            <a:r>
              <a:rPr dirty="0" sz="1100" spc="-5">
                <a:latin typeface="Times New Roman"/>
                <a:cs typeface="Times New Roman"/>
              </a:rPr>
              <a:t>maximizes the </a:t>
            </a:r>
            <a:r>
              <a:rPr dirty="0" sz="1100" spc="-10">
                <a:latin typeface="Times New Roman"/>
                <a:cs typeface="Times New Roman"/>
              </a:rPr>
              <a:t>expected </a:t>
            </a:r>
            <a:r>
              <a:rPr dirty="0" sz="1100" spc="-5">
                <a:latin typeface="Times New Roman"/>
                <a:cs typeface="Times New Roman"/>
              </a:rPr>
              <a:t>return of the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portfolio?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63500" marR="283845">
              <a:lnSpc>
                <a:spcPct val="102600"/>
              </a:lnSpc>
            </a:pPr>
            <a:r>
              <a:rPr dirty="0" sz="1100" spc="-5">
                <a:latin typeface="Times New Roman"/>
                <a:cs typeface="Times New Roman"/>
              </a:rPr>
              <a:t>What </a:t>
            </a:r>
            <a:r>
              <a:rPr dirty="0" sz="1100" spc="-10">
                <a:latin typeface="Times New Roman"/>
                <a:cs typeface="Times New Roman"/>
              </a:rPr>
              <a:t>value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45" i="1">
                <a:latin typeface="Times New Roman"/>
                <a:cs typeface="Times New Roman"/>
              </a:rPr>
              <a:t>w </a:t>
            </a:r>
            <a:r>
              <a:rPr dirty="0" sz="1100" spc="-5">
                <a:latin typeface="Times New Roman"/>
                <a:cs typeface="Times New Roman"/>
              </a:rPr>
              <a:t>minimizes the </a:t>
            </a:r>
            <a:r>
              <a:rPr dirty="0" sz="1100" spc="-10">
                <a:latin typeface="Times New Roman"/>
                <a:cs typeface="Times New Roman"/>
              </a:rPr>
              <a:t>variance? </a:t>
            </a:r>
            <a:r>
              <a:rPr dirty="0" sz="1100" spc="-5">
                <a:latin typeface="Times New Roman"/>
                <a:cs typeface="Times New Roman"/>
              </a:rPr>
              <a:t>(Note the </a:t>
            </a:r>
            <a:r>
              <a:rPr dirty="0" sz="1100" spc="-15">
                <a:latin typeface="Times New Roman"/>
                <a:cs typeface="Times New Roman"/>
              </a:rPr>
              <a:t>negative  </a:t>
            </a:r>
            <a:r>
              <a:rPr dirty="0" sz="1100" spc="-10">
                <a:latin typeface="Times New Roman"/>
                <a:cs typeface="Times New Roman"/>
              </a:rPr>
              <a:t>covariance </a:t>
            </a:r>
            <a:r>
              <a:rPr dirty="0" sz="1100" spc="-25">
                <a:latin typeface="Times New Roman"/>
                <a:cs typeface="Times New Roman"/>
              </a:rPr>
              <a:t>I’ve </a:t>
            </a:r>
            <a:r>
              <a:rPr dirty="0" sz="1100" spc="-5">
                <a:latin typeface="Times New Roman"/>
                <a:cs typeface="Times New Roman"/>
              </a:rPr>
              <a:t>introduced into 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picture.)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1100" spc="-20">
                <a:latin typeface="Times New Roman"/>
                <a:cs typeface="Times New Roman"/>
              </a:rPr>
              <a:t>Let’s </a:t>
            </a:r>
            <a:r>
              <a:rPr dirty="0" sz="1100" spc="-5">
                <a:latin typeface="Times New Roman"/>
                <a:cs typeface="Times New Roman"/>
              </a:rPr>
              <a:t>talk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trade-offs.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3157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Some Probability 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72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481175"/>
            <a:ext cx="2229485" cy="72136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Some Probability</a:t>
            </a:r>
            <a:r>
              <a:rPr dirty="0" sz="1100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Distributions</a:t>
            </a:r>
            <a:endParaRPr sz="11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35"/>
              </a:spcBef>
            </a:pPr>
            <a:r>
              <a:rPr dirty="0" sz="1100" spc="-5">
                <a:latin typeface="Times New Roman"/>
                <a:cs typeface="Times New Roman"/>
              </a:rPr>
              <a:t>First, some discrete </a:t>
            </a:r>
            <a:r>
              <a:rPr dirty="0" sz="1100" spc="-10">
                <a:latin typeface="Times New Roman"/>
                <a:cs typeface="Times New Roman"/>
              </a:rPr>
              <a:t>distributions.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2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  <a:spcBef>
                <a:spcPts val="1130"/>
              </a:spcBef>
            </a:pPr>
            <a:r>
              <a:rPr dirty="0" sz="1200" spc="170" i="1">
                <a:latin typeface="Arial"/>
                <a:cs typeface="Arial"/>
              </a:rPr>
              <a:t>X </a:t>
            </a:r>
            <a:r>
              <a:rPr dirty="0" sz="1200" spc="-80" i="1">
                <a:latin typeface="DejaVu Sans"/>
                <a:cs typeface="DejaVu Sans"/>
              </a:rPr>
              <a:t>∼</a:t>
            </a:r>
            <a:r>
              <a:rPr dirty="0" sz="1200" spc="-140" i="1">
                <a:latin typeface="DejaVu Sans"/>
                <a:cs typeface="DejaVu Sans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Bernoulli(</a:t>
            </a:r>
            <a:r>
              <a:rPr dirty="0" sz="1200" spc="-10" i="1">
                <a:latin typeface="Arial"/>
                <a:cs typeface="Arial"/>
              </a:rPr>
              <a:t>p</a:t>
            </a:r>
            <a:r>
              <a:rPr dirty="0" sz="1200" spc="-10">
                <a:latin typeface="LM Roman 12"/>
                <a:cs typeface="LM Roman 12"/>
              </a:rPr>
              <a:t>)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0251" y="1403386"/>
            <a:ext cx="719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0">
                <a:latin typeface="Latin Modern Math"/>
                <a:cs typeface="Latin Modern Math"/>
              </a:rPr>
              <a:t> </a:t>
            </a:r>
            <a:r>
              <a:rPr dirty="0" baseline="93434" sz="1650" spc="989" b="0">
                <a:latin typeface="Tuffy"/>
                <a:cs typeface="Tuffy"/>
              </a:rPr>
              <a:t>.</a:t>
            </a:r>
            <a:endParaRPr baseline="93434" sz="1650">
              <a:latin typeface="Tuffy"/>
              <a:cs typeface="Tuff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898" y="1255380"/>
            <a:ext cx="693420" cy="455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dirty="0" sz="1100" spc="-5" i="1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5" i="1">
                <a:latin typeface="Times New Roman"/>
                <a:cs typeface="Times New Roman"/>
              </a:rPr>
              <a:t>p </a:t>
            </a:r>
            <a:r>
              <a:rPr dirty="0" sz="1100" spc="-10">
                <a:latin typeface="Latin Modern Math"/>
                <a:cs typeface="Latin Modern Math"/>
              </a:rPr>
              <a:t>(=</a:t>
            </a:r>
            <a:r>
              <a:rPr dirty="0" sz="1100" spc="-265">
                <a:latin typeface="Latin Modern Math"/>
                <a:cs typeface="Latin Modern Math"/>
              </a:rPr>
              <a:t> </a:t>
            </a:r>
            <a:r>
              <a:rPr dirty="0" sz="1100" spc="-20" i="1">
                <a:latin typeface="Times New Roman"/>
                <a:cs typeface="Times New Roman"/>
              </a:rPr>
              <a:t>q</a:t>
            </a:r>
            <a:r>
              <a:rPr dirty="0" sz="1100" spc="-20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6042" y="1255380"/>
            <a:ext cx="478155" cy="45593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6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6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94" y="1804008"/>
            <a:ext cx="25666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5" i="1">
                <a:latin typeface="Times New Roman"/>
                <a:cs typeface="Times New Roman"/>
              </a:rPr>
              <a:t>pq</a:t>
            </a:r>
            <a:r>
              <a:rPr dirty="0" sz="1100" spc="-15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M</a:t>
            </a:r>
            <a:r>
              <a:rPr dirty="0" baseline="-10416" sz="1200" spc="254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pe</a:t>
            </a:r>
            <a:r>
              <a:rPr dirty="0" baseline="27777" sz="1200" spc="44" i="1">
                <a:latin typeface="Times New Roman"/>
                <a:cs typeface="Times New Roman"/>
              </a:rPr>
              <a:t>t</a:t>
            </a:r>
            <a:r>
              <a:rPr dirty="0" baseline="27777" sz="1200" spc="13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20" i="1">
                <a:latin typeface="Times New Roman"/>
                <a:cs typeface="Times New Roman"/>
              </a:rPr>
              <a:t>q</a:t>
            </a:r>
            <a:r>
              <a:rPr dirty="0" sz="1100" spc="-2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2124594"/>
            <a:ext cx="3383279" cy="235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817880">
              <a:lnSpc>
                <a:spcPts val="59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iid</a:t>
            </a:r>
            <a:endParaRPr sz="800">
              <a:latin typeface="LM Roman 8"/>
              <a:cs typeface="LM Roman 8"/>
            </a:endParaRPr>
          </a:p>
          <a:p>
            <a:pPr marL="38100">
              <a:lnSpc>
                <a:spcPts val="1070"/>
              </a:lnSpc>
            </a:pPr>
            <a:r>
              <a:rPr dirty="0" sz="1200" spc="-125" i="1">
                <a:latin typeface="Arial"/>
                <a:cs typeface="Arial"/>
              </a:rPr>
              <a:t>Y</a:t>
            </a:r>
            <a:r>
              <a:rPr dirty="0" sz="1200" spc="50" i="1">
                <a:latin typeface="Arial"/>
                <a:cs typeface="Arial"/>
              </a:rPr>
              <a:t> </a:t>
            </a:r>
            <a:r>
              <a:rPr dirty="0" sz="1200" spc="-80" i="1">
                <a:latin typeface="DejaVu Sans"/>
                <a:cs typeface="DejaVu Sans"/>
              </a:rPr>
              <a:t>∼</a:t>
            </a:r>
            <a:r>
              <a:rPr dirty="0" sz="1200" spc="-50" i="1">
                <a:latin typeface="DejaVu Sans"/>
                <a:cs typeface="DejaVu Sans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Binomial(</a:t>
            </a:r>
            <a:r>
              <a:rPr dirty="0" sz="1200" spc="-5" i="1">
                <a:latin typeface="Arial"/>
                <a:cs typeface="Arial"/>
              </a:rPr>
              <a:t>n,</a:t>
            </a:r>
            <a:r>
              <a:rPr dirty="0" sz="1200" spc="-135" i="1">
                <a:latin typeface="Arial"/>
                <a:cs typeface="Arial"/>
              </a:rPr>
              <a:t> </a:t>
            </a:r>
            <a:r>
              <a:rPr dirty="0" sz="1200" spc="-30" i="1">
                <a:latin typeface="Arial"/>
                <a:cs typeface="Arial"/>
              </a:rPr>
              <a:t>p</a:t>
            </a:r>
            <a:r>
              <a:rPr dirty="0" sz="1200" spc="-30">
                <a:latin typeface="LM Roman 12"/>
                <a:cs typeface="LM Roman 12"/>
              </a:rPr>
              <a:t>)</a:t>
            </a:r>
            <a:r>
              <a:rPr dirty="0" sz="1200" spc="-30">
                <a:latin typeface="Times New Roman"/>
                <a:cs typeface="Times New Roman"/>
              </a:rPr>
              <a:t>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2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247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3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Bern(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(i.e.,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337891"/>
            <a:ext cx="1684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i="1">
                <a:latin typeface="Times New Roman"/>
                <a:cs typeface="Times New Roman"/>
              </a:rPr>
              <a:t>Bernoulli(p) trials</a:t>
            </a:r>
            <a:r>
              <a:rPr dirty="0" sz="1100" spc="-5">
                <a:latin typeface="Times New Roman"/>
                <a:cs typeface="Times New Roman"/>
              </a:rPr>
              <a:t>), then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4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4064" y="2233979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0305" y="2311373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0305" y="2416173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8359" y="2337891"/>
            <a:ext cx="989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15">
                <a:latin typeface="Latin Modern Math"/>
                <a:cs typeface="Latin Modern Math"/>
              </a:rPr>
              <a:t>Bin(</a:t>
            </a:r>
            <a:r>
              <a:rPr dirty="0" sz="1100" spc="15" i="1">
                <a:latin typeface="Times New Roman"/>
                <a:cs typeface="Times New Roman"/>
              </a:rPr>
              <a:t>n,</a:t>
            </a:r>
            <a:r>
              <a:rPr dirty="0" sz="1100" spc="-114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1202" y="2637039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6333" y="2852126"/>
            <a:ext cx="93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1513" y="2499282"/>
            <a:ext cx="3282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45" b="0">
                <a:latin typeface="Tuffy"/>
                <a:cs typeface="Tuffy"/>
              </a:rPr>
              <a:t>.</a:t>
            </a:r>
            <a:r>
              <a:rPr dirty="0" sz="1100" spc="235" b="0">
                <a:latin typeface="Tuffy"/>
                <a:cs typeface="Tuffy"/>
              </a:rPr>
              <a:t> </a:t>
            </a:r>
            <a:r>
              <a:rPr dirty="0" sz="1100" spc="21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6838" y="2716325"/>
            <a:ext cx="3575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Times New Roman"/>
                <a:cs typeface="Times New Roman"/>
              </a:rPr>
              <a:t>y </a:t>
            </a:r>
            <a:r>
              <a:rPr dirty="0" sz="800" spc="120" i="1">
                <a:latin typeface="Times New Roman"/>
                <a:cs typeface="Times New Roman"/>
              </a:rPr>
              <a:t>n</a:t>
            </a:r>
            <a:r>
              <a:rPr dirty="0" sz="800" spc="120" i="1">
                <a:latin typeface="Arial"/>
                <a:cs typeface="Arial"/>
              </a:rPr>
              <a:t>−</a:t>
            </a:r>
            <a:r>
              <a:rPr dirty="0" sz="800" spc="12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6418" y="2736201"/>
            <a:ext cx="1326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2965" algn="l"/>
                <a:tab pos="1274445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(</a:t>
            </a:r>
            <a:r>
              <a:rPr dirty="0" sz="1100" spc="80" i="1">
                <a:latin typeface="Times New Roman"/>
                <a:cs typeface="Times New Roman"/>
              </a:rPr>
              <a:t>y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-55" i="1">
                <a:latin typeface="Times New Roman"/>
                <a:cs typeface="Times New Roman"/>
              </a:rPr>
              <a:t> </a:t>
            </a:r>
            <a:r>
              <a:rPr dirty="0" sz="1100" spc="-65" i="1">
                <a:latin typeface="Times New Roman"/>
                <a:cs typeface="Times New Roman"/>
              </a:rPr>
              <a:t>q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78956" y="2736201"/>
            <a:ext cx="913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5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80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0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1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894" y="3136809"/>
            <a:ext cx="2873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np</a:t>
            </a:r>
            <a:r>
              <a:rPr dirty="0" sz="1100" spc="3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Y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5" i="1">
                <a:latin typeface="Times New Roman"/>
                <a:cs typeface="Times New Roman"/>
              </a:rPr>
              <a:t>npq</a:t>
            </a:r>
            <a:r>
              <a:rPr dirty="0" sz="1100" spc="1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90" i="1">
                <a:latin typeface="Times New Roman"/>
                <a:cs typeface="Times New Roman"/>
              </a:rPr>
              <a:t>M</a:t>
            </a:r>
            <a:r>
              <a:rPr dirty="0" baseline="-10416" sz="1200" spc="135" i="1">
                <a:latin typeface="Times New Roman"/>
                <a:cs typeface="Times New Roman"/>
              </a:rPr>
              <a:t>Y</a:t>
            </a:r>
            <a:r>
              <a:rPr dirty="0" baseline="-10416" sz="1200" spc="44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pe</a:t>
            </a:r>
            <a:r>
              <a:rPr dirty="0" baseline="27777" sz="1200" spc="30" i="1">
                <a:latin typeface="Times New Roman"/>
                <a:cs typeface="Times New Roman"/>
              </a:rPr>
              <a:t>t</a:t>
            </a:r>
            <a:r>
              <a:rPr dirty="0" baseline="27777" sz="1200" spc="13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30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q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baseline="27777" sz="1200" spc="44" i="1">
                <a:latin typeface="Times New Roman"/>
                <a:cs typeface="Times New Roman"/>
              </a:rPr>
              <a:t>n</a:t>
            </a:r>
            <a:r>
              <a:rPr dirty="0" sz="1100" spc="3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3157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Some Probability 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72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094" y="574355"/>
            <a:ext cx="3889375" cy="16681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88900" marR="43180">
              <a:lnSpc>
                <a:spcPct val="101000"/>
              </a:lnSpc>
              <a:spcBef>
                <a:spcPts val="80"/>
              </a:spcBef>
            </a:pPr>
            <a:r>
              <a:rPr dirty="0" sz="1200" spc="170" i="1">
                <a:latin typeface="Arial"/>
                <a:cs typeface="Arial"/>
              </a:rPr>
              <a:t>X </a:t>
            </a:r>
            <a:r>
              <a:rPr dirty="0" sz="1200" spc="-80" i="1">
                <a:latin typeface="DejaVu Sans"/>
                <a:cs typeface="DejaVu Sans"/>
              </a:rPr>
              <a:t>∼ </a:t>
            </a:r>
            <a:r>
              <a:rPr dirty="0" sz="1200" spc="-10">
                <a:latin typeface="LM Roman 12"/>
                <a:cs typeface="LM Roman 12"/>
              </a:rPr>
              <a:t>Geometric(</a:t>
            </a:r>
            <a:r>
              <a:rPr dirty="0" sz="1200" spc="-10" i="1">
                <a:latin typeface="Arial"/>
                <a:cs typeface="Arial"/>
              </a:rPr>
              <a:t>p</a:t>
            </a:r>
            <a:r>
              <a:rPr dirty="0" sz="1200" spc="-10">
                <a:latin typeface="LM Roman 12"/>
                <a:cs typeface="LM Roman 12"/>
              </a:rPr>
              <a:t>)</a:t>
            </a:r>
            <a:r>
              <a:rPr dirty="0" sz="1200" spc="-210">
                <a:latin typeface="LM Roman 12"/>
                <a:cs typeface="LM Roman 12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the number of Bern(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) trials until a success  occurs. </a:t>
            </a:r>
            <a:r>
              <a:rPr dirty="0" sz="1100" spc="-15">
                <a:latin typeface="Times New Roman"/>
                <a:cs typeface="Times New Roman"/>
              </a:rPr>
              <a:t>For </a:t>
            </a:r>
            <a:r>
              <a:rPr dirty="0" sz="1100" spc="-10">
                <a:latin typeface="Times New Roman"/>
                <a:cs typeface="Times New Roman"/>
              </a:rPr>
              <a:t>example, </a:t>
            </a:r>
            <a:r>
              <a:rPr dirty="0" sz="1100" spc="-5">
                <a:latin typeface="Times New Roman"/>
                <a:cs typeface="Times New Roman"/>
              </a:rPr>
              <a:t>“FFFS” implies that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14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4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122045">
              <a:lnSpc>
                <a:spcPct val="100000"/>
              </a:lnSpc>
              <a:spcBef>
                <a:spcPts val="1130"/>
              </a:spcBef>
              <a:tabLst>
                <a:tab pos="2193925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3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50">
                <a:latin typeface="Latin Modern Math"/>
                <a:cs typeface="Latin Modern Math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q</a:t>
            </a:r>
            <a:r>
              <a:rPr dirty="0" baseline="31250" sz="1200" spc="82" i="1">
                <a:latin typeface="Times New Roman"/>
                <a:cs typeface="Times New Roman"/>
              </a:rPr>
              <a:t>x</a:t>
            </a:r>
            <a:r>
              <a:rPr dirty="0" baseline="31250" sz="1200" spc="82" i="1">
                <a:latin typeface="Arial"/>
                <a:cs typeface="Arial"/>
              </a:rPr>
              <a:t>−</a:t>
            </a:r>
            <a:r>
              <a:rPr dirty="0" baseline="31250" sz="1200" spc="82">
                <a:latin typeface="LM Roman 8"/>
                <a:cs typeface="LM Roman 8"/>
              </a:rPr>
              <a:t>1</a:t>
            </a:r>
            <a:r>
              <a:rPr dirty="0" sz="1100" spc="55" i="1">
                <a:latin typeface="Times New Roman"/>
                <a:cs typeface="Times New Roman"/>
              </a:rPr>
              <a:t>p,	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2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130"/>
              </a:spcBef>
            </a:pP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5">
                <a:latin typeface="Latin Modern Math"/>
                <a:cs typeface="Latin Modern Math"/>
              </a:rPr>
              <a:t>1</a:t>
            </a:r>
            <a:r>
              <a:rPr dirty="0" sz="1100" spc="55" i="1">
                <a:latin typeface="Times New Roman"/>
                <a:cs typeface="Times New Roman"/>
              </a:rPr>
              <a:t>/p</a:t>
            </a:r>
            <a:r>
              <a:rPr dirty="0" sz="1100" spc="5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q/p</a:t>
            </a:r>
            <a:r>
              <a:rPr dirty="0" baseline="27777" sz="1200" spc="75">
                <a:latin typeface="LM Roman 8"/>
                <a:cs typeface="LM Roman 8"/>
              </a:rPr>
              <a:t>2</a:t>
            </a:r>
            <a:r>
              <a:rPr dirty="0" sz="1100" spc="5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M</a:t>
            </a:r>
            <a:r>
              <a:rPr dirty="0" baseline="-10416" sz="1200" spc="254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60" i="1">
                <a:latin typeface="Times New Roman"/>
                <a:cs typeface="Times New Roman"/>
              </a:rPr>
              <a:t>pe</a:t>
            </a:r>
            <a:r>
              <a:rPr dirty="0" baseline="27777" sz="1200" spc="89" i="1">
                <a:latin typeface="Times New Roman"/>
                <a:cs typeface="Times New Roman"/>
              </a:rPr>
              <a:t>t</a:t>
            </a:r>
            <a:r>
              <a:rPr dirty="0" sz="1100" spc="60" i="1">
                <a:latin typeface="Times New Roman"/>
                <a:cs typeface="Times New Roman"/>
              </a:rPr>
              <a:t>/</a:t>
            </a:r>
            <a:r>
              <a:rPr dirty="0" sz="1100" spc="60">
                <a:latin typeface="Latin Modern Math"/>
                <a:cs typeface="Latin Modern Math"/>
              </a:rPr>
              <a:t>(1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qe</a:t>
            </a:r>
            <a:r>
              <a:rPr dirty="0" baseline="27777" sz="1200" spc="30" i="1">
                <a:latin typeface="Times New Roman"/>
                <a:cs typeface="Times New Roman"/>
              </a:rPr>
              <a:t>t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 marR="40005">
              <a:lnSpc>
                <a:spcPct val="101800"/>
              </a:lnSpc>
              <a:spcBef>
                <a:spcPts val="1105"/>
              </a:spcBef>
            </a:pPr>
            <a:r>
              <a:rPr dirty="0" sz="1200" spc="-125" i="1">
                <a:latin typeface="Arial"/>
                <a:cs typeface="Arial"/>
              </a:rPr>
              <a:t>Y </a:t>
            </a:r>
            <a:r>
              <a:rPr dirty="0" sz="1200" spc="-80" i="1">
                <a:latin typeface="DejaVu Sans"/>
                <a:cs typeface="DejaVu Sans"/>
              </a:rPr>
              <a:t>∼ </a:t>
            </a:r>
            <a:r>
              <a:rPr dirty="0" sz="1200" spc="5">
                <a:latin typeface="LM Roman 12"/>
                <a:cs typeface="LM Roman 12"/>
              </a:rPr>
              <a:t>NegBin(</a:t>
            </a:r>
            <a:r>
              <a:rPr dirty="0" sz="1200" spc="5" i="1">
                <a:latin typeface="Arial"/>
                <a:cs typeface="Arial"/>
              </a:rPr>
              <a:t>r, </a:t>
            </a:r>
            <a:r>
              <a:rPr dirty="0" sz="1200" spc="-45" i="1">
                <a:latin typeface="Arial"/>
                <a:cs typeface="Arial"/>
              </a:rPr>
              <a:t>p</a:t>
            </a:r>
            <a:r>
              <a:rPr dirty="0" sz="1200" spc="-45">
                <a:latin typeface="LM Roman 12"/>
                <a:cs typeface="LM Roman 12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is the sum of </a:t>
            </a:r>
            <a:r>
              <a:rPr dirty="0" sz="1100" spc="60" i="1">
                <a:latin typeface="Times New Roman"/>
                <a:cs typeface="Times New Roman"/>
              </a:rPr>
              <a:t>r </a:t>
            </a:r>
            <a:r>
              <a:rPr dirty="0" sz="1100" spc="-5">
                <a:latin typeface="Times New Roman"/>
                <a:cs typeface="Times New Roman"/>
              </a:rPr>
              <a:t>iid Geom(</a:t>
            </a:r>
            <a:r>
              <a:rPr dirty="0" sz="1100" spc="-5" i="1">
                <a:latin typeface="Times New Roman"/>
                <a:cs typeface="Times New Roman"/>
              </a:rPr>
              <a:t>p</a:t>
            </a:r>
            <a:r>
              <a:rPr dirty="0" sz="1100" spc="-5">
                <a:latin typeface="Times New Roman"/>
                <a:cs typeface="Times New Roman"/>
              </a:rPr>
              <a:t>) </a:t>
            </a:r>
            <a:r>
              <a:rPr dirty="0" sz="1100" spc="-35">
                <a:latin typeface="Times New Roman"/>
                <a:cs typeface="Times New Roman"/>
              </a:rPr>
              <a:t>RV’s, </a:t>
            </a:r>
            <a:r>
              <a:rPr dirty="0" sz="1100" spc="-5">
                <a:latin typeface="Times New Roman"/>
                <a:cs typeface="Times New Roman"/>
              </a:rPr>
              <a:t>i.e., the time  until the </a:t>
            </a:r>
            <a:r>
              <a:rPr dirty="0" sz="1100" spc="25" i="1">
                <a:latin typeface="Times New Roman"/>
                <a:cs typeface="Times New Roman"/>
              </a:rPr>
              <a:t>r</a:t>
            </a:r>
            <a:r>
              <a:rPr dirty="0" sz="1100" spc="25">
                <a:latin typeface="Times New Roman"/>
                <a:cs typeface="Times New Roman"/>
              </a:rPr>
              <a:t>th </a:t>
            </a:r>
            <a:r>
              <a:rPr dirty="0" sz="1100" spc="-5">
                <a:latin typeface="Times New Roman"/>
                <a:cs typeface="Times New Roman"/>
              </a:rPr>
              <a:t>success occurs. </a:t>
            </a:r>
            <a:r>
              <a:rPr dirty="0" sz="1100" spc="-15">
                <a:latin typeface="Times New Roman"/>
                <a:cs typeface="Times New Roman"/>
              </a:rPr>
              <a:t>For </a:t>
            </a:r>
            <a:r>
              <a:rPr dirty="0" sz="1100" spc="-10">
                <a:latin typeface="Times New Roman"/>
                <a:cs typeface="Times New Roman"/>
              </a:rPr>
              <a:t>example, </a:t>
            </a:r>
            <a:r>
              <a:rPr dirty="0" sz="1100" spc="-5">
                <a:latin typeface="Times New Roman"/>
                <a:cs typeface="Times New Roman"/>
              </a:rPr>
              <a:t>“FFFSSFS” implies that  NegBin</a:t>
            </a:r>
            <a:r>
              <a:rPr dirty="0" sz="1100" spc="-5">
                <a:latin typeface="Latin Modern Math"/>
                <a:cs typeface="Latin Modern Math"/>
              </a:rPr>
              <a:t>(3</a:t>
            </a:r>
            <a:r>
              <a:rPr dirty="0" sz="1100" spc="-5" i="1">
                <a:latin typeface="Times New Roman"/>
                <a:cs typeface="Times New Roman"/>
              </a:rPr>
              <a:t>, </a:t>
            </a:r>
            <a:r>
              <a:rPr dirty="0" sz="1100" spc="-10" i="1">
                <a:latin typeface="Times New Roman"/>
                <a:cs typeface="Times New Roman"/>
              </a:rPr>
              <a:t>p</a:t>
            </a:r>
            <a:r>
              <a:rPr dirty="0" sz="1100" spc="-10">
                <a:latin typeface="Latin Modern Math"/>
                <a:cs typeface="Latin Modern Math"/>
              </a:rPr>
              <a:t>) =</a:t>
            </a:r>
            <a:r>
              <a:rPr dirty="0" sz="1100" spc="-21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7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188" y="2486468"/>
            <a:ext cx="158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29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29">
                <a:latin typeface="Latin Modern Math"/>
                <a:cs typeface="Latin Modern Math"/>
              </a:rPr>
              <a:t> </a:t>
            </a:r>
            <a:r>
              <a:rPr dirty="0" baseline="93434" sz="1650" spc="517" b="0">
                <a:latin typeface="Tuffy"/>
                <a:cs typeface="Tuffy"/>
              </a:rPr>
              <a:t>.</a:t>
            </a:r>
            <a:r>
              <a:rPr dirty="0" baseline="40404" sz="1650" spc="517" i="1">
                <a:latin typeface="Times New Roman"/>
                <a:cs typeface="Times New Roman"/>
              </a:rPr>
              <a:t>y</a:t>
            </a:r>
            <a:r>
              <a:rPr dirty="0" baseline="40404" sz="1650" i="1">
                <a:latin typeface="Times New Roman"/>
                <a:cs typeface="Times New Roman"/>
              </a:rPr>
              <a:t> </a:t>
            </a:r>
            <a:r>
              <a:rPr dirty="0" baseline="40404" sz="1650" spc="-112" i="1">
                <a:latin typeface="DejaVu Sans"/>
                <a:cs typeface="DejaVu Sans"/>
              </a:rPr>
              <a:t>−</a:t>
            </a:r>
            <a:r>
              <a:rPr dirty="0" baseline="40404" sz="1650" spc="-172" i="1">
                <a:latin typeface="DejaVu Sans"/>
                <a:cs typeface="DejaVu Sans"/>
              </a:rPr>
              <a:t> </a:t>
            </a:r>
            <a:r>
              <a:rPr dirty="0" baseline="40404" sz="1650" spc="157">
                <a:latin typeface="Latin Modern Math"/>
                <a:cs typeface="Latin Modern Math"/>
              </a:rPr>
              <a:t>1</a:t>
            </a:r>
            <a:r>
              <a:rPr dirty="0" baseline="93434" sz="1650" spc="157" b="0">
                <a:latin typeface="Tuffy"/>
                <a:cs typeface="Tuffy"/>
              </a:rPr>
              <a:t>Σ</a:t>
            </a:r>
            <a:r>
              <a:rPr dirty="0" baseline="93434" sz="1650" spc="-232" b="0">
                <a:latin typeface="Tuffy"/>
                <a:cs typeface="Tuffy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q</a:t>
            </a:r>
            <a:r>
              <a:rPr dirty="0" baseline="31250" sz="1200" spc="112" i="1">
                <a:latin typeface="Times New Roman"/>
                <a:cs typeface="Times New Roman"/>
              </a:rPr>
              <a:t>y</a:t>
            </a:r>
            <a:r>
              <a:rPr dirty="0" baseline="31250" sz="1200" spc="112" i="1">
                <a:latin typeface="Arial"/>
                <a:cs typeface="Arial"/>
              </a:rPr>
              <a:t>−</a:t>
            </a:r>
            <a:r>
              <a:rPr dirty="0" baseline="31250" sz="1200" spc="112" i="1">
                <a:latin typeface="Times New Roman"/>
                <a:cs typeface="Times New Roman"/>
              </a:rPr>
              <a:t>r</a:t>
            </a:r>
            <a:r>
              <a:rPr dirty="0" sz="1100" spc="75" i="1">
                <a:latin typeface="Times New Roman"/>
                <a:cs typeface="Times New Roman"/>
              </a:rPr>
              <a:t>p</a:t>
            </a:r>
            <a:r>
              <a:rPr dirty="0" baseline="31250" sz="1200" spc="112" i="1">
                <a:latin typeface="Times New Roman"/>
                <a:cs typeface="Times New Roman"/>
              </a:rPr>
              <a:t>r</a:t>
            </a:r>
            <a:r>
              <a:rPr dirty="0" sz="1100" spc="7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2602393"/>
            <a:ext cx="1804670" cy="523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91135">
              <a:lnSpc>
                <a:spcPct val="100000"/>
              </a:lnSpc>
              <a:spcBef>
                <a:spcPts val="90"/>
              </a:spcBef>
            </a:pPr>
            <a:r>
              <a:rPr dirty="0" sz="1100" spc="60" i="1">
                <a:latin typeface="Times New Roman"/>
                <a:cs typeface="Times New Roman"/>
              </a:rPr>
              <a:t>r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27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38100">
              <a:lnSpc>
                <a:spcPct val="100000"/>
              </a:lnSpc>
              <a:spcBef>
                <a:spcPts val="1295"/>
              </a:spcBef>
            </a:pP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Y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5">
                <a:latin typeface="Latin Modern Math"/>
                <a:cs typeface="Latin Modern Math"/>
              </a:rPr>
              <a:t> </a:t>
            </a:r>
            <a:r>
              <a:rPr dirty="0" sz="1100" spc="80" i="1">
                <a:latin typeface="Times New Roman"/>
                <a:cs typeface="Times New Roman"/>
              </a:rPr>
              <a:t>r/p</a:t>
            </a:r>
            <a:r>
              <a:rPr dirty="0" sz="1100" spc="80">
                <a:latin typeface="Times New Roman"/>
                <a:cs typeface="Times New Roman"/>
              </a:rPr>
              <a:t>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Y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7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qr/p</a:t>
            </a:r>
            <a:r>
              <a:rPr dirty="0" baseline="27777" sz="1200" spc="82">
                <a:latin typeface="LM Roman 8"/>
                <a:cs typeface="LM Roman 8"/>
              </a:rPr>
              <a:t>2</a:t>
            </a:r>
            <a:r>
              <a:rPr dirty="0" sz="1100" spc="5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3460" y="2486468"/>
            <a:ext cx="9931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5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5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r,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60" i="1">
                <a:latin typeface="Times New Roman"/>
                <a:cs typeface="Times New Roman"/>
              </a:rPr>
              <a:t>r</a:t>
            </a:r>
            <a:r>
              <a:rPr dirty="0" sz="1100" spc="-1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30">
                <a:latin typeface="Latin Modern Math"/>
                <a:cs typeface="Latin Modern Math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1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3157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Some Probability 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594" y="439316"/>
            <a:ext cx="3912870" cy="2421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200" spc="170" i="1">
                <a:latin typeface="Arial"/>
                <a:cs typeface="Arial"/>
              </a:rPr>
              <a:t>X </a:t>
            </a:r>
            <a:r>
              <a:rPr dirty="0" sz="1200" spc="-80" i="1">
                <a:latin typeface="DejaVu Sans"/>
                <a:cs typeface="DejaVu Sans"/>
              </a:rPr>
              <a:t>∼</a:t>
            </a:r>
            <a:r>
              <a:rPr dirty="0" sz="1200" spc="-135" i="1">
                <a:latin typeface="DejaVu Sans"/>
                <a:cs typeface="DejaVu Sans"/>
              </a:rPr>
              <a:t> </a:t>
            </a:r>
            <a:r>
              <a:rPr dirty="0" sz="1200">
                <a:latin typeface="LM Roman 12"/>
                <a:cs typeface="LM Roman 12"/>
              </a:rPr>
              <a:t>Poisson(</a:t>
            </a:r>
            <a:r>
              <a:rPr dirty="0" sz="1200" i="1">
                <a:latin typeface="Arial"/>
                <a:cs typeface="Arial"/>
              </a:rPr>
              <a:t>λ</a:t>
            </a:r>
            <a:r>
              <a:rPr dirty="0" sz="1200">
                <a:latin typeface="LM Roman 12"/>
                <a:cs typeface="LM Roman 12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5400" marR="17780">
              <a:lnSpc>
                <a:spcPct val="102600"/>
              </a:lnSpc>
              <a:spcBef>
                <a:spcPts val="1175"/>
              </a:spcBef>
            </a:pPr>
            <a:r>
              <a:rPr dirty="0" sz="1100" spc="-5" b="1">
                <a:latin typeface="Arial"/>
                <a:cs typeface="Arial"/>
              </a:rPr>
              <a:t>Definition: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counting </a:t>
            </a:r>
            <a:r>
              <a:rPr dirty="0" sz="1100" spc="-15" i="1">
                <a:latin typeface="Times New Roman"/>
                <a:cs typeface="Times New Roman"/>
              </a:rPr>
              <a:t>process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140" i="1">
                <a:latin typeface="Times New Roman"/>
                <a:cs typeface="Times New Roman"/>
              </a:rPr>
              <a:t>N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tallies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number of </a:t>
            </a:r>
            <a:r>
              <a:rPr dirty="0" sz="1100" spc="-10">
                <a:latin typeface="Times New Roman"/>
                <a:cs typeface="Times New Roman"/>
              </a:rPr>
              <a:t>“arrivals”  observed </a:t>
            </a:r>
            <a:r>
              <a:rPr dirty="0" sz="1100" spc="-5">
                <a:latin typeface="Times New Roman"/>
                <a:cs typeface="Times New Roman"/>
              </a:rPr>
              <a:t>in </a:t>
            </a:r>
            <a:r>
              <a:rPr dirty="0" sz="1100" spc="5">
                <a:latin typeface="Latin Modern Math"/>
                <a:cs typeface="Latin Modern Math"/>
              </a:rPr>
              <a:t>[0</a:t>
            </a:r>
            <a:r>
              <a:rPr dirty="0" sz="1100" spc="5" i="1">
                <a:latin typeface="Times New Roman"/>
                <a:cs typeface="Times New Roman"/>
              </a:rPr>
              <a:t>, 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]</a:t>
            </a:r>
            <a:r>
              <a:rPr dirty="0" sz="1100" spc="25">
                <a:latin typeface="Times New Roman"/>
                <a:cs typeface="Times New Roman"/>
              </a:rPr>
              <a:t>. </a:t>
            </a:r>
            <a:r>
              <a:rPr dirty="0" sz="1100" spc="-10">
                <a:latin typeface="Times New Roman"/>
                <a:cs typeface="Times New Roman"/>
              </a:rPr>
              <a:t>A </a:t>
            </a:r>
            <a:r>
              <a:rPr dirty="0" sz="1100" spc="-20" i="1">
                <a:latin typeface="Times New Roman"/>
                <a:cs typeface="Times New Roman"/>
              </a:rPr>
              <a:t>Poisson </a:t>
            </a:r>
            <a:r>
              <a:rPr dirty="0" sz="1100" spc="-15" i="1">
                <a:latin typeface="Times New Roman"/>
                <a:cs typeface="Times New Roman"/>
              </a:rPr>
              <a:t>process </a:t>
            </a:r>
            <a:r>
              <a:rPr dirty="0" sz="1100" spc="-5">
                <a:latin typeface="Times New Roman"/>
                <a:cs typeface="Times New Roman"/>
              </a:rPr>
              <a:t>is a counting process satisfying  the</a:t>
            </a:r>
            <a:r>
              <a:rPr dirty="0" sz="1100" spc="-10">
                <a:latin typeface="Times New Roman"/>
                <a:cs typeface="Times New Roman"/>
              </a:rPr>
              <a:t> following.</a:t>
            </a:r>
            <a:endParaRPr sz="1100">
              <a:latin typeface="Times New Roman"/>
              <a:cs typeface="Times New Roman"/>
            </a:endParaRPr>
          </a:p>
          <a:p>
            <a:pPr marL="302260" indent="-139065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Font typeface="Arial"/>
              <a:buAutoNum type="romanLcPeriod"/>
              <a:tabLst>
                <a:tab pos="302895" algn="l"/>
              </a:tabLst>
            </a:pPr>
            <a:r>
              <a:rPr dirty="0" sz="1100" spc="-15">
                <a:latin typeface="Times New Roman"/>
                <a:cs typeface="Times New Roman"/>
              </a:rPr>
              <a:t>Arrivals</a:t>
            </a:r>
            <a:r>
              <a:rPr dirty="0" sz="1100" spc="-5">
                <a:latin typeface="Times New Roman"/>
                <a:cs typeface="Times New Roman"/>
              </a:rPr>
              <a:t> occur one-at-a-time at rate </a:t>
            </a:r>
            <a:r>
              <a:rPr dirty="0" sz="1100" spc="155" i="1">
                <a:latin typeface="Times New Roman"/>
                <a:cs typeface="Times New Roman"/>
              </a:rPr>
              <a:t>λ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(e.g., </a:t>
            </a:r>
            <a:r>
              <a:rPr dirty="0" sz="1100" spc="155" i="1">
                <a:latin typeface="Times New Roman"/>
                <a:cs typeface="Times New Roman"/>
              </a:rPr>
              <a:t>λ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4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customers/hr)</a:t>
            </a:r>
            <a:endParaRPr sz="1100">
              <a:latin typeface="Times New Roman"/>
              <a:cs typeface="Times New Roman"/>
            </a:endParaRPr>
          </a:p>
          <a:p>
            <a:pPr marL="302260" marR="99695" indent="-169545">
              <a:lnSpc>
                <a:spcPct val="102600"/>
              </a:lnSpc>
              <a:spcBef>
                <a:spcPts val="85"/>
              </a:spcBef>
              <a:buClr>
                <a:srgbClr val="3333B2"/>
              </a:buClr>
              <a:buFont typeface="Arial"/>
              <a:buAutoNum type="romanLcPeriod"/>
              <a:tabLst>
                <a:tab pos="302895" algn="l"/>
              </a:tabLst>
            </a:pPr>
            <a:r>
              <a:rPr dirty="0" sz="1100" spc="-5">
                <a:latin typeface="Times New Roman"/>
                <a:cs typeface="Times New Roman"/>
              </a:rPr>
              <a:t>Independent increments, i.e., the numbers of </a:t>
            </a:r>
            <a:r>
              <a:rPr dirty="0" sz="1100" spc="-15">
                <a:latin typeface="Times New Roman"/>
                <a:cs typeface="Times New Roman"/>
              </a:rPr>
              <a:t>arrivals </a:t>
            </a:r>
            <a:r>
              <a:rPr dirty="0" sz="1100" spc="-5">
                <a:latin typeface="Times New Roman"/>
                <a:cs typeface="Times New Roman"/>
              </a:rPr>
              <a:t>in disjoint  time </a:t>
            </a:r>
            <a:r>
              <a:rPr dirty="0" sz="1100" spc="-10">
                <a:latin typeface="Times New Roman"/>
                <a:cs typeface="Times New Roman"/>
              </a:rPr>
              <a:t>intervals </a:t>
            </a:r>
            <a:r>
              <a:rPr dirty="0" sz="1100" spc="-5">
                <a:latin typeface="Times New Roman"/>
                <a:cs typeface="Times New Roman"/>
              </a:rPr>
              <a:t>are independent.</a:t>
            </a:r>
            <a:endParaRPr sz="1100">
              <a:latin typeface="Times New Roman"/>
              <a:cs typeface="Times New Roman"/>
            </a:endParaRPr>
          </a:p>
          <a:p>
            <a:pPr marL="302260" marR="280035" indent="-200660">
              <a:lnSpc>
                <a:spcPct val="102600"/>
              </a:lnSpc>
              <a:spcBef>
                <a:spcPts val="80"/>
              </a:spcBef>
              <a:buClr>
                <a:srgbClr val="3333B2"/>
              </a:buClr>
              <a:buFont typeface="Arial"/>
              <a:buAutoNum type="romanLcPeriod"/>
              <a:tabLst>
                <a:tab pos="302895" algn="l"/>
              </a:tabLst>
            </a:pPr>
            <a:r>
              <a:rPr dirty="0" sz="1100" spc="-5">
                <a:latin typeface="Times New Roman"/>
                <a:cs typeface="Times New Roman"/>
              </a:rPr>
              <a:t>Stationary increments, i.e., the </a:t>
            </a:r>
            <a:r>
              <a:rPr dirty="0" sz="1100" spc="-10">
                <a:latin typeface="Times New Roman"/>
                <a:cs typeface="Times New Roman"/>
              </a:rPr>
              <a:t>distribution </a:t>
            </a:r>
            <a:r>
              <a:rPr dirty="0" sz="1100" spc="-5">
                <a:latin typeface="Times New Roman"/>
                <a:cs typeface="Times New Roman"/>
              </a:rPr>
              <a:t>of the number of  </a:t>
            </a:r>
            <a:r>
              <a:rPr dirty="0" sz="1100" spc="-15">
                <a:latin typeface="Times New Roman"/>
                <a:cs typeface="Times New Roman"/>
              </a:rPr>
              <a:t>arrivals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 </a:t>
            </a:r>
            <a:r>
              <a:rPr dirty="0" sz="1100" spc="35">
                <a:latin typeface="Latin Modern Math"/>
                <a:cs typeface="Latin Modern Math"/>
              </a:rPr>
              <a:t>[</a:t>
            </a:r>
            <a:r>
              <a:rPr dirty="0" sz="1100" spc="35" i="1">
                <a:latin typeface="Times New Roman"/>
                <a:cs typeface="Times New Roman"/>
              </a:rPr>
              <a:t>s,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80" i="1">
                <a:latin typeface="Times New Roman"/>
                <a:cs typeface="Times New Roman"/>
              </a:rPr>
              <a:t>s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t</a:t>
            </a:r>
            <a:r>
              <a:rPr dirty="0" sz="1100" spc="40">
                <a:latin typeface="Latin Modern Math"/>
                <a:cs typeface="Latin Modern Math"/>
              </a:rPr>
              <a:t>]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only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depends on </a:t>
            </a:r>
            <a:r>
              <a:rPr dirty="0" sz="1100" spc="40" i="1">
                <a:latin typeface="Times New Roman"/>
                <a:cs typeface="Times New Roman"/>
              </a:rPr>
              <a:t>t</a:t>
            </a:r>
            <a:r>
              <a:rPr dirty="0" sz="1100" spc="4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5400" marR="490855">
              <a:lnSpc>
                <a:spcPct val="102699"/>
              </a:lnSpc>
              <a:spcBef>
                <a:spcPts val="840"/>
              </a:spcBef>
            </a:pP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10">
                <a:latin typeface="Latin Modern Math"/>
                <a:cs typeface="Latin Modern Math"/>
              </a:rPr>
              <a:t>Pois(</a:t>
            </a:r>
            <a:r>
              <a:rPr dirty="0" sz="1100" spc="10" i="1">
                <a:latin typeface="Times New Roman"/>
                <a:cs typeface="Times New Roman"/>
              </a:rPr>
              <a:t>λ</a:t>
            </a:r>
            <a:r>
              <a:rPr dirty="0" sz="1100" spc="10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is the number of </a:t>
            </a:r>
            <a:r>
              <a:rPr dirty="0" sz="1100" spc="-15">
                <a:latin typeface="Times New Roman"/>
                <a:cs typeface="Times New Roman"/>
              </a:rPr>
              <a:t>arrivals </a:t>
            </a:r>
            <a:r>
              <a:rPr dirty="0" sz="1100" spc="-5">
                <a:latin typeface="Times New Roman"/>
                <a:cs typeface="Times New Roman"/>
              </a:rPr>
              <a:t>that a Poisson</a:t>
            </a:r>
            <a:r>
              <a:rPr dirty="0" sz="1100" spc="-1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process  </a:t>
            </a:r>
            <a:r>
              <a:rPr dirty="0" sz="1100" spc="-10">
                <a:latin typeface="Times New Roman"/>
                <a:cs typeface="Times New Roman"/>
              </a:rPr>
              <a:t>experiences </a:t>
            </a:r>
            <a:r>
              <a:rPr dirty="0" sz="1100" spc="-5">
                <a:latin typeface="Times New Roman"/>
                <a:cs typeface="Times New Roman"/>
              </a:rPr>
              <a:t>in one time unit, i.e., </a:t>
            </a:r>
            <a:r>
              <a:rPr dirty="0" sz="1100" spc="140" i="1">
                <a:latin typeface="Times New Roman"/>
                <a:cs typeface="Times New Roman"/>
              </a:rPr>
              <a:t>N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(1)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algn="ctr" marR="389890">
              <a:lnSpc>
                <a:spcPct val="100000"/>
              </a:lnSpc>
              <a:spcBef>
                <a:spcPts val="265"/>
              </a:spcBef>
            </a:pPr>
            <a:r>
              <a:rPr dirty="0" baseline="-20202" sz="1650" spc="202" i="1">
                <a:latin typeface="Times New Roman"/>
                <a:cs typeface="Times New Roman"/>
              </a:rPr>
              <a:t>e</a:t>
            </a:r>
            <a:r>
              <a:rPr dirty="0" sz="800" spc="135" i="1">
                <a:latin typeface="Arial"/>
                <a:cs typeface="Arial"/>
              </a:rPr>
              <a:t>−</a:t>
            </a:r>
            <a:r>
              <a:rPr dirty="0" sz="800" spc="135" i="1">
                <a:latin typeface="Times New Roman"/>
                <a:cs typeface="Times New Roman"/>
              </a:rPr>
              <a:t>λ</a:t>
            </a:r>
            <a:r>
              <a:rPr dirty="0" baseline="-20202" sz="1650" spc="202" i="1">
                <a:latin typeface="Times New Roman"/>
                <a:cs typeface="Times New Roman"/>
              </a:rPr>
              <a:t>λ</a:t>
            </a:r>
            <a:r>
              <a:rPr dirty="0" sz="800" spc="135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2772" y="2929153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 h="0">
                <a:moveTo>
                  <a:pt x="0" y="0"/>
                </a:moveTo>
                <a:lnTo>
                  <a:pt x="36490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23681" y="2907587"/>
            <a:ext cx="143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5">
                <a:latin typeface="Latin Modern Math"/>
                <a:cs typeface="Latin Modern Math"/>
              </a:rPr>
              <a:t>!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72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3502" y="2812553"/>
            <a:ext cx="9906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39165" algn="l"/>
              </a:tabLst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(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0328" y="2812553"/>
            <a:ext cx="774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80">
                <a:latin typeface="Latin Modern Math"/>
                <a:cs typeface="Latin Modern Math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0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3113448"/>
            <a:ext cx="2403475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56540">
              <a:lnSpc>
                <a:spcPts val="450"/>
              </a:lnSpc>
              <a:spcBef>
                <a:spcPts val="95"/>
              </a:spcBef>
            </a:pPr>
            <a:r>
              <a:rPr dirty="0" sz="600" spc="114" i="1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  <a:p>
            <a:pPr marL="38100">
              <a:lnSpc>
                <a:spcPts val="1050"/>
              </a:lnSpc>
            </a:pP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λ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Var(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2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M</a:t>
            </a:r>
            <a:r>
              <a:rPr dirty="0" baseline="-10416" sz="1200" spc="254" i="1">
                <a:latin typeface="Times New Roman"/>
                <a:cs typeface="Times New Roman"/>
              </a:rPr>
              <a:t>X</a:t>
            </a:r>
            <a:r>
              <a:rPr dirty="0" baseline="-10416" sz="1200" spc="-142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e</a:t>
            </a:r>
            <a:r>
              <a:rPr dirty="0" baseline="27777" sz="1200" spc="75" i="1">
                <a:latin typeface="Times New Roman"/>
                <a:cs typeface="Times New Roman"/>
              </a:rPr>
              <a:t>λ</a:t>
            </a:r>
            <a:r>
              <a:rPr dirty="0" baseline="27777" sz="1200" spc="75">
                <a:latin typeface="LM Roman 8"/>
                <a:cs typeface="LM Roman 8"/>
              </a:rPr>
              <a:t>(</a:t>
            </a:r>
            <a:r>
              <a:rPr dirty="0" baseline="27777" sz="1200" spc="75" i="1">
                <a:latin typeface="Times New Roman"/>
                <a:cs typeface="Times New Roman"/>
              </a:rPr>
              <a:t>e</a:t>
            </a:r>
            <a:r>
              <a:rPr dirty="0" baseline="27777" sz="1200" spc="195" i="1">
                <a:latin typeface="Times New Roman"/>
                <a:cs typeface="Times New Roman"/>
              </a:rPr>
              <a:t> </a:t>
            </a:r>
            <a:r>
              <a:rPr dirty="0" baseline="27777" sz="1200" spc="82" i="1">
                <a:latin typeface="Arial"/>
                <a:cs typeface="Arial"/>
              </a:rPr>
              <a:t>−</a:t>
            </a:r>
            <a:r>
              <a:rPr dirty="0" baseline="27777" sz="1200" spc="82">
                <a:latin typeface="LM Roman 8"/>
                <a:cs typeface="LM Roman 8"/>
              </a:rPr>
              <a:t>1)</a:t>
            </a:r>
            <a:r>
              <a:rPr dirty="0" sz="1100" spc="5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3157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Some Probability 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81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31823"/>
            <a:ext cx="21570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imes New Roman"/>
                <a:cs typeface="Times New Roman"/>
              </a:rPr>
              <a:t>Now, </a:t>
            </a:r>
            <a:r>
              <a:rPr dirty="0" sz="1100" spc="-5">
                <a:latin typeface="Times New Roman"/>
                <a:cs typeface="Times New Roman"/>
              </a:rPr>
              <a:t>some continuous </a:t>
            </a:r>
            <a:r>
              <a:rPr dirty="0" sz="1100" spc="-10">
                <a:latin typeface="Times New Roman"/>
                <a:cs typeface="Times New Roman"/>
              </a:rPr>
              <a:t>distributions.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1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5830" y="838503"/>
            <a:ext cx="212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1</a:t>
            </a:r>
            <a:r>
              <a:rPr dirty="0" u="sng" sz="800" spc="-4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 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830" y="940827"/>
            <a:ext cx="212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0" i="1">
                <a:latin typeface="Times New Roman"/>
                <a:cs typeface="Times New Roman"/>
              </a:rPr>
              <a:t>b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45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6027" y="838503"/>
            <a:ext cx="212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+</a:t>
            </a:r>
            <a:r>
              <a:rPr dirty="0" u="sng" sz="8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2537" y="94082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842452"/>
            <a:ext cx="35909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7710" algn="l"/>
                <a:tab pos="3543300" algn="l"/>
              </a:tabLst>
            </a:pPr>
            <a:r>
              <a:rPr dirty="0" sz="1200" spc="170" i="1">
                <a:latin typeface="Arial"/>
                <a:cs typeface="Arial"/>
              </a:rPr>
              <a:t>X</a:t>
            </a:r>
            <a:r>
              <a:rPr dirty="0" sz="1200" spc="90" i="1">
                <a:latin typeface="Arial"/>
                <a:cs typeface="Arial"/>
              </a:rPr>
              <a:t> </a:t>
            </a:r>
            <a:r>
              <a:rPr dirty="0" sz="1200" spc="-80" i="1">
                <a:latin typeface="DejaVu Sans"/>
                <a:cs typeface="DejaVu Sans"/>
              </a:rPr>
              <a:t>∼</a:t>
            </a:r>
            <a:r>
              <a:rPr dirty="0" sz="1200" spc="-50" i="1">
                <a:latin typeface="DejaVu Sans"/>
                <a:cs typeface="DejaVu Sans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Uniform</a:t>
            </a:r>
            <a:r>
              <a:rPr dirty="0" sz="1200">
                <a:latin typeface="LM Roman 12"/>
                <a:cs typeface="LM Roman 12"/>
              </a:rPr>
              <a:t>(</a:t>
            </a:r>
            <a:r>
              <a:rPr dirty="0" sz="1200" spc="-35" i="1">
                <a:latin typeface="Arial"/>
                <a:cs typeface="Arial"/>
              </a:rPr>
              <a:t>a,</a:t>
            </a:r>
            <a:r>
              <a:rPr dirty="0" sz="1200" spc="-135" i="1">
                <a:latin typeface="Arial"/>
                <a:cs typeface="Arial"/>
              </a:rPr>
              <a:t> </a:t>
            </a:r>
            <a:r>
              <a:rPr dirty="0" sz="1200" spc="-170" i="1">
                <a:latin typeface="Arial"/>
                <a:cs typeface="Arial"/>
              </a:rPr>
              <a:t>b</a:t>
            </a:r>
            <a:r>
              <a:rPr dirty="0" sz="1200" spc="-5">
                <a:latin typeface="LM Roman 12"/>
                <a:cs typeface="LM Roman 12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(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a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-85" i="1">
                <a:latin typeface="Times New Roman"/>
                <a:cs typeface="Times New Roman"/>
              </a:rPr>
              <a:t>b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E[</a:t>
            </a:r>
            <a:r>
              <a:rPr dirty="0" sz="1100" spc="315" i="1">
                <a:latin typeface="Times New Roman"/>
                <a:cs typeface="Times New Roman"/>
              </a:rPr>
              <a:t>X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079600"/>
            <a:ext cx="621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6518" y="1048676"/>
            <a:ext cx="348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40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(</a:t>
            </a:r>
            <a:r>
              <a:rPr dirty="0" u="sng" sz="800" spc="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sng" sz="800" spc="4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dirty="0" u="sng" sz="800" spc="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800" spc="40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)</a:t>
            </a:r>
            <a:r>
              <a:rPr dirty="0" u="sng" sz="800" spc="130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 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6952" y="1038255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4315" y="1164703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8528" y="1138375"/>
            <a:ext cx="1143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4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2116" y="1066646"/>
            <a:ext cx="4464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</a:tabLst>
            </a:pPr>
            <a:r>
              <a:rPr dirty="0" sz="800" spc="20" i="1">
                <a:latin typeface="Times New Roman"/>
                <a:cs typeface="Times New Roman"/>
              </a:rPr>
              <a:t>tb</a:t>
            </a:r>
            <a:r>
              <a:rPr dirty="0" sz="800" spc="20" i="1">
                <a:latin typeface="Times New Roman"/>
                <a:cs typeface="Times New Roman"/>
              </a:rPr>
              <a:t>	</a:t>
            </a:r>
            <a:r>
              <a:rPr dirty="0" sz="800" spc="65" i="1">
                <a:latin typeface="Times New Roman"/>
                <a:cs typeface="Times New Roman"/>
              </a:rPr>
              <a:t>ta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4846" y="1079600"/>
            <a:ext cx="18878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, </a:t>
            </a:r>
            <a:r>
              <a:rPr dirty="0" sz="1100" spc="140" i="1">
                <a:latin typeface="Times New Roman"/>
                <a:cs typeface="Times New Roman"/>
              </a:rPr>
              <a:t>M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e 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15" i="1">
                <a:latin typeface="Times New Roman"/>
                <a:cs typeface="Times New Roman"/>
              </a:rPr>
              <a:t>e 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45" i="1">
                <a:latin typeface="Times New Roman"/>
                <a:cs typeface="Times New Roman"/>
              </a:rPr>
              <a:t>/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tb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ta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2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194" y="1390228"/>
            <a:ext cx="3950970" cy="16808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0800" marR="306705">
              <a:lnSpc>
                <a:spcPct val="101000"/>
              </a:lnSpc>
              <a:spcBef>
                <a:spcPts val="80"/>
              </a:spcBef>
            </a:pPr>
            <a:r>
              <a:rPr dirty="0" sz="1200" spc="170" i="1">
                <a:latin typeface="Arial"/>
                <a:cs typeface="Arial"/>
              </a:rPr>
              <a:t>X</a:t>
            </a:r>
            <a:r>
              <a:rPr dirty="0" sz="1200" spc="90" i="1">
                <a:latin typeface="Arial"/>
                <a:cs typeface="Arial"/>
              </a:rPr>
              <a:t> </a:t>
            </a:r>
            <a:r>
              <a:rPr dirty="0" sz="1200" spc="-80" i="1">
                <a:latin typeface="DejaVu Sans"/>
                <a:cs typeface="DejaVu Sans"/>
              </a:rPr>
              <a:t>∼</a:t>
            </a:r>
            <a:r>
              <a:rPr dirty="0" sz="1200" spc="-50" i="1">
                <a:latin typeface="DejaVu Sans"/>
                <a:cs typeface="DejaVu Sans"/>
              </a:rPr>
              <a:t> </a:t>
            </a:r>
            <a:r>
              <a:rPr dirty="0" sz="1200">
                <a:latin typeface="LM Roman 12"/>
                <a:cs typeface="LM Roman 12"/>
              </a:rPr>
              <a:t>Exponential(</a:t>
            </a:r>
            <a:r>
              <a:rPr dirty="0" sz="1200" i="1">
                <a:latin typeface="Arial"/>
                <a:cs typeface="Arial"/>
              </a:rPr>
              <a:t>λ</a:t>
            </a:r>
            <a:r>
              <a:rPr dirty="0" sz="1200">
                <a:latin typeface="LM Roman 12"/>
                <a:cs typeface="LM Roman 12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25" i="1">
                <a:latin typeface="Times New Roman"/>
                <a:cs typeface="Times New Roman"/>
              </a:rPr>
              <a:t>λe</a:t>
            </a:r>
            <a:r>
              <a:rPr dirty="0" baseline="27777" sz="1200" spc="187" i="1">
                <a:latin typeface="Arial"/>
                <a:cs typeface="Arial"/>
              </a:rPr>
              <a:t>−</a:t>
            </a:r>
            <a:r>
              <a:rPr dirty="0" baseline="27777" sz="1200" spc="187" i="1">
                <a:latin typeface="Times New Roman"/>
                <a:cs typeface="Times New Roman"/>
              </a:rPr>
              <a:t>λx</a:t>
            </a:r>
            <a:r>
              <a:rPr dirty="0" baseline="27777" sz="1200" spc="179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≥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0</a:t>
            </a:r>
            <a:r>
              <a:rPr dirty="0" sz="1100" spc="-1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95">
                <a:latin typeface="Latin Modern Math"/>
                <a:cs typeface="Latin Modern Math"/>
              </a:rPr>
              <a:t>1</a:t>
            </a:r>
            <a:r>
              <a:rPr dirty="0" sz="1100" spc="95" i="1">
                <a:latin typeface="Times New Roman"/>
                <a:cs typeface="Times New Roman"/>
              </a:rPr>
              <a:t>/λ</a:t>
            </a:r>
            <a:r>
              <a:rPr dirty="0" sz="1100" spc="95">
                <a:latin typeface="Times New Roman"/>
                <a:cs typeface="Times New Roman"/>
              </a:rPr>
              <a:t>, 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85">
                <a:latin typeface="Latin Modern Math"/>
                <a:cs typeface="Latin Modern Math"/>
              </a:rPr>
              <a:t>1</a:t>
            </a:r>
            <a:r>
              <a:rPr dirty="0" sz="1100" spc="85" i="1">
                <a:latin typeface="Times New Roman"/>
                <a:cs typeface="Times New Roman"/>
              </a:rPr>
              <a:t>/λ</a:t>
            </a:r>
            <a:r>
              <a:rPr dirty="0" baseline="27777" sz="1200" spc="127">
                <a:latin typeface="LM Roman 8"/>
                <a:cs typeface="LM Roman 8"/>
              </a:rPr>
              <a:t>2</a:t>
            </a:r>
            <a:r>
              <a:rPr dirty="0" sz="1100" spc="8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M</a:t>
            </a:r>
            <a:r>
              <a:rPr dirty="0" baseline="-10416" sz="1200" spc="254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35" i="1">
                <a:latin typeface="Times New Roman"/>
                <a:cs typeface="Times New Roman"/>
              </a:rPr>
              <a:t>λ/</a:t>
            </a:r>
            <a:r>
              <a:rPr dirty="0" sz="1100" spc="135">
                <a:latin typeface="Latin Modern Math"/>
                <a:cs typeface="Latin Modern Math"/>
              </a:rPr>
              <a:t>(</a:t>
            </a:r>
            <a:r>
              <a:rPr dirty="0" sz="1100" spc="135" i="1">
                <a:latin typeface="Times New Roman"/>
                <a:cs typeface="Times New Roman"/>
              </a:rPr>
              <a:t>λ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4" i="1">
                <a:latin typeface="DejaVu Sans"/>
                <a:cs typeface="DejaVu Sans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t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85" i="1">
                <a:latin typeface="Times New Roman"/>
                <a:cs typeface="Times New Roman"/>
              </a:rPr>
              <a:t>t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λ</a:t>
            </a:r>
            <a:r>
              <a:rPr dirty="0" sz="1100" spc="7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30"/>
              </a:spcBef>
            </a:pP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exponential distribution </a:t>
            </a:r>
            <a:r>
              <a:rPr dirty="0" sz="1100" spc="-5">
                <a:latin typeface="Times New Roman"/>
                <a:cs typeface="Times New Roman"/>
              </a:rPr>
              <a:t>has the </a:t>
            </a:r>
            <a:r>
              <a:rPr dirty="0" sz="1100" spc="-5" i="1">
                <a:latin typeface="Times New Roman"/>
                <a:cs typeface="Times New Roman"/>
              </a:rPr>
              <a:t>memoryless</a:t>
            </a:r>
            <a:r>
              <a:rPr dirty="0" sz="1100" spc="150" i="1">
                <a:latin typeface="Times New Roman"/>
                <a:cs typeface="Times New Roman"/>
              </a:rPr>
              <a:t> </a:t>
            </a:r>
            <a:r>
              <a:rPr dirty="0" sz="1100" spc="-15" i="1">
                <a:latin typeface="Times New Roman"/>
                <a:cs typeface="Times New Roman"/>
              </a:rPr>
              <a:t>property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Times New Roman"/>
                <a:cs typeface="Times New Roman"/>
              </a:rPr>
              <a:t>(and is the only continuous </a:t>
            </a:r>
            <a:r>
              <a:rPr dirty="0" sz="1100" spc="-10">
                <a:latin typeface="Times New Roman"/>
                <a:cs typeface="Times New Roman"/>
              </a:rPr>
              <a:t>distribution </a:t>
            </a:r>
            <a:r>
              <a:rPr dirty="0" sz="1100" spc="-5">
                <a:latin typeface="Times New Roman"/>
                <a:cs typeface="Times New Roman"/>
              </a:rPr>
              <a:t>with this property), i.e.,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50" i="1">
                <a:latin typeface="Times New Roman"/>
                <a:cs typeface="Times New Roman"/>
              </a:rPr>
              <a:t>s,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85" i="1">
                <a:latin typeface="Times New Roman"/>
                <a:cs typeface="Times New Roman"/>
              </a:rPr>
              <a:t>t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&gt;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>
                <a:latin typeface="Times New Roman"/>
                <a:cs typeface="Times New Roman"/>
              </a:rPr>
              <a:t>,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105" i="1">
                <a:latin typeface="Times New Roman"/>
                <a:cs typeface="Times New Roman"/>
              </a:rPr>
              <a:t>&gt;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80" i="1">
                <a:latin typeface="Times New Roman"/>
                <a:cs typeface="Times New Roman"/>
              </a:rPr>
              <a:t>s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80" i="1">
                <a:latin typeface="Times New Roman"/>
                <a:cs typeface="Times New Roman"/>
              </a:rPr>
              <a:t>t</a:t>
            </a:r>
            <a:r>
              <a:rPr dirty="0" sz="1100" spc="80" i="1">
                <a:latin typeface="DejaVu Sans"/>
                <a:cs typeface="DejaVu Sans"/>
              </a:rPr>
              <a:t>|</a:t>
            </a:r>
            <a:r>
              <a:rPr dirty="0" sz="1100" spc="80" i="1">
                <a:latin typeface="Times New Roman"/>
                <a:cs typeface="Times New Roman"/>
              </a:rPr>
              <a:t>X</a:t>
            </a:r>
            <a:r>
              <a:rPr dirty="0" sz="1100" spc="105" i="1">
                <a:latin typeface="Times New Roman"/>
                <a:cs typeface="Times New Roman"/>
              </a:rPr>
              <a:t> &gt;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s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105" i="1">
                <a:latin typeface="Times New Roman"/>
                <a:cs typeface="Times New Roman"/>
              </a:rPr>
              <a:t>&gt;</a:t>
            </a:r>
            <a:r>
              <a:rPr dirty="0" sz="1100" spc="25" i="1">
                <a:latin typeface="Times New Roman"/>
                <a:cs typeface="Times New Roman"/>
              </a:rPr>
              <a:t> 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2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30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 Suppose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25">
                <a:latin typeface="Latin Modern Math"/>
                <a:cs typeface="Latin Modern Math"/>
              </a:rPr>
              <a:t>Exp(</a:t>
            </a:r>
            <a:r>
              <a:rPr dirty="0" sz="1100" spc="25" i="1">
                <a:latin typeface="Times New Roman"/>
                <a:cs typeface="Times New Roman"/>
              </a:rPr>
              <a:t>λ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30">
                <a:latin typeface="Latin Modern Math"/>
                <a:cs typeface="Latin Modern Math"/>
              </a:rPr>
              <a:t>1</a:t>
            </a:r>
            <a:r>
              <a:rPr dirty="0" sz="1100" spc="30" i="1">
                <a:latin typeface="Times New Roman"/>
                <a:cs typeface="Times New Roman"/>
              </a:rPr>
              <a:t>/</a:t>
            </a:r>
            <a:r>
              <a:rPr dirty="0" sz="1100" spc="30">
                <a:latin typeface="Latin Modern Math"/>
                <a:cs typeface="Latin Modern Math"/>
              </a:rPr>
              <a:t>100)</a:t>
            </a:r>
            <a:r>
              <a:rPr dirty="0" sz="1100" spc="30">
                <a:latin typeface="Times New Roman"/>
                <a:cs typeface="Times New Roman"/>
              </a:rPr>
              <a:t>.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1130"/>
              </a:spcBef>
              <a:tabLst>
                <a:tab pos="3794760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105" i="1">
                <a:latin typeface="Times New Roman"/>
                <a:cs typeface="Times New Roman"/>
              </a:rPr>
              <a:t>&gt; </a:t>
            </a:r>
            <a:r>
              <a:rPr dirty="0" sz="1100" spc="25">
                <a:latin typeface="Latin Modern Math"/>
                <a:cs typeface="Latin Modern Math"/>
              </a:rPr>
              <a:t>200</a:t>
            </a:r>
            <a:r>
              <a:rPr dirty="0" sz="1100" spc="25" i="1">
                <a:latin typeface="DejaVu Sans"/>
                <a:cs typeface="DejaVu Sans"/>
              </a:rPr>
              <a:t>|</a:t>
            </a:r>
            <a:r>
              <a:rPr dirty="0" sz="1100" spc="25" i="1">
                <a:latin typeface="Times New Roman"/>
                <a:cs typeface="Times New Roman"/>
              </a:rPr>
              <a:t>X </a:t>
            </a:r>
            <a:r>
              <a:rPr dirty="0" sz="1100" spc="105" i="1">
                <a:latin typeface="Times New Roman"/>
                <a:cs typeface="Times New Roman"/>
              </a:rPr>
              <a:t>&gt; </a:t>
            </a:r>
            <a:r>
              <a:rPr dirty="0" sz="1100" spc="-5">
                <a:latin typeface="Latin Modern Math"/>
                <a:cs typeface="Latin Modern Math"/>
              </a:rPr>
              <a:t>50)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105" i="1">
                <a:latin typeface="Times New Roman"/>
                <a:cs typeface="Times New Roman"/>
              </a:rPr>
              <a:t>&gt; </a:t>
            </a:r>
            <a:r>
              <a:rPr dirty="0" sz="1100" spc="-5">
                <a:latin typeface="Latin Modern Math"/>
                <a:cs typeface="Latin Modern Math"/>
              </a:rPr>
              <a:t>150)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65">
                <a:latin typeface="Latin Modern Math"/>
                <a:cs typeface="Latin Modern Math"/>
              </a:rPr>
              <a:t> </a:t>
            </a:r>
            <a:r>
              <a:rPr dirty="0" sz="1100" spc="110" i="1">
                <a:latin typeface="Times New Roman"/>
                <a:cs typeface="Times New Roman"/>
              </a:rPr>
              <a:t>e</a:t>
            </a:r>
            <a:r>
              <a:rPr dirty="0" baseline="31250" sz="1200" spc="165" i="1">
                <a:latin typeface="Arial"/>
                <a:cs typeface="Arial"/>
              </a:rPr>
              <a:t>−</a:t>
            </a:r>
            <a:r>
              <a:rPr dirty="0" baseline="31250" sz="1200" spc="165" i="1">
                <a:latin typeface="Times New Roman"/>
                <a:cs typeface="Times New Roman"/>
              </a:rPr>
              <a:t>λt 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50">
                <a:latin typeface="Latin Modern Math"/>
                <a:cs typeface="Latin Modern Math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e</a:t>
            </a:r>
            <a:r>
              <a:rPr dirty="0" baseline="31250" sz="1200" spc="67" i="1">
                <a:latin typeface="Arial"/>
                <a:cs typeface="Arial"/>
              </a:rPr>
              <a:t>−</a:t>
            </a:r>
            <a:r>
              <a:rPr dirty="0" baseline="31250" sz="1200" spc="67">
                <a:latin typeface="LM Roman 8"/>
                <a:cs typeface="LM Roman 8"/>
              </a:rPr>
              <a:t>150</a:t>
            </a:r>
            <a:r>
              <a:rPr dirty="0" baseline="31250" sz="1200" spc="67" i="1">
                <a:latin typeface="Times New Roman"/>
                <a:cs typeface="Times New Roman"/>
              </a:rPr>
              <a:t>/</a:t>
            </a:r>
            <a:r>
              <a:rPr dirty="0" baseline="31250" sz="1200" spc="67">
                <a:latin typeface="LM Roman 8"/>
                <a:cs typeface="LM Roman 8"/>
              </a:rPr>
              <a:t>100</a:t>
            </a:r>
            <a:r>
              <a:rPr dirty="0" sz="1100" spc="45" i="1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3157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Some Probability 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39316"/>
            <a:ext cx="1494155" cy="568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70" i="1">
                <a:latin typeface="Arial"/>
                <a:cs typeface="Arial"/>
              </a:rPr>
              <a:t>X </a:t>
            </a:r>
            <a:r>
              <a:rPr dirty="0" sz="1200" spc="-80" i="1">
                <a:latin typeface="DejaVu Sans"/>
                <a:cs typeface="DejaVu Sans"/>
              </a:rPr>
              <a:t>∼ </a:t>
            </a:r>
            <a:r>
              <a:rPr dirty="0" sz="1200">
                <a:latin typeface="LM Roman 12"/>
                <a:cs typeface="LM Roman 12"/>
              </a:rPr>
              <a:t>Gamma(</a:t>
            </a:r>
            <a:r>
              <a:rPr dirty="0" sz="1200" i="1">
                <a:latin typeface="Arial"/>
                <a:cs typeface="Arial"/>
              </a:rPr>
              <a:t>α,</a:t>
            </a:r>
            <a:r>
              <a:rPr dirty="0" sz="1200" spc="-204" i="1">
                <a:latin typeface="Arial"/>
                <a:cs typeface="Arial"/>
              </a:rPr>
              <a:t> </a:t>
            </a:r>
            <a:r>
              <a:rPr dirty="0" sz="1200" spc="25" i="1">
                <a:latin typeface="Arial"/>
                <a:cs typeface="Arial"/>
              </a:rPr>
              <a:t>λ</a:t>
            </a:r>
            <a:r>
              <a:rPr dirty="0" sz="1200" spc="25">
                <a:latin typeface="LM Roman 12"/>
                <a:cs typeface="LM Roman 12"/>
              </a:rPr>
              <a:t>)</a:t>
            </a:r>
            <a:r>
              <a:rPr dirty="0" sz="1200" spc="2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525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2698" y="672374"/>
            <a:ext cx="7962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195" i="1">
                <a:latin typeface="Times New Roman"/>
                <a:cs typeface="Times New Roman"/>
              </a:rPr>
              <a:t>λ</a:t>
            </a:r>
            <a:r>
              <a:rPr dirty="0" sz="800" spc="130" i="1">
                <a:latin typeface="Times New Roman"/>
                <a:cs typeface="Times New Roman"/>
              </a:rPr>
              <a:t>α</a:t>
            </a:r>
            <a:r>
              <a:rPr dirty="0" baseline="-20202" sz="1650" spc="195" i="1">
                <a:latin typeface="Times New Roman"/>
                <a:cs typeface="Times New Roman"/>
              </a:rPr>
              <a:t>x</a:t>
            </a:r>
            <a:r>
              <a:rPr dirty="0" sz="800" spc="130" i="1">
                <a:latin typeface="Times New Roman"/>
                <a:cs typeface="Times New Roman"/>
              </a:rPr>
              <a:t>α</a:t>
            </a:r>
            <a:r>
              <a:rPr dirty="0" sz="800" spc="130" i="1">
                <a:latin typeface="Arial"/>
                <a:cs typeface="Arial"/>
              </a:rPr>
              <a:t>−</a:t>
            </a:r>
            <a:r>
              <a:rPr dirty="0" sz="800" spc="130">
                <a:latin typeface="LM Roman 8"/>
                <a:cs typeface="LM Roman 8"/>
              </a:rPr>
              <a:t>1</a:t>
            </a:r>
            <a:r>
              <a:rPr dirty="0" baseline="-20202" sz="1650" spc="195" i="1">
                <a:latin typeface="Times New Roman"/>
                <a:cs typeface="Times New Roman"/>
              </a:rPr>
              <a:t>e</a:t>
            </a:r>
            <a:r>
              <a:rPr dirty="0" sz="800" spc="130" i="1">
                <a:latin typeface="Arial"/>
                <a:cs typeface="Arial"/>
              </a:rPr>
              <a:t>−</a:t>
            </a:r>
            <a:r>
              <a:rPr dirty="0" sz="800" spc="130" i="1">
                <a:latin typeface="Times New Roman"/>
                <a:cs typeface="Times New Roman"/>
              </a:rPr>
              <a:t>λx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0798" y="932992"/>
            <a:ext cx="726440" cy="0"/>
          </a:xfrm>
          <a:custGeom>
            <a:avLst/>
            <a:gdLst/>
            <a:ahLst/>
            <a:cxnLst/>
            <a:rect l="l" t="t" r="r" b="b"/>
            <a:pathLst>
              <a:path w="726439" h="0">
                <a:moveTo>
                  <a:pt x="0" y="0"/>
                </a:moveTo>
                <a:lnTo>
                  <a:pt x="72598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29345" y="911414"/>
            <a:ext cx="309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Γ(</a:t>
            </a:r>
            <a:r>
              <a:rPr dirty="0" sz="1100" spc="114" i="1">
                <a:latin typeface="Times New Roman"/>
                <a:cs typeface="Times New Roman"/>
              </a:rPr>
              <a:t>α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81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49270" y="816380"/>
            <a:ext cx="5975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2725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,	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≥</a:t>
            </a:r>
            <a:r>
              <a:rPr dirty="0" sz="1100" spc="-229" i="1">
                <a:latin typeface="DejaVu Sans"/>
                <a:cs typeface="DejaVu Sans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0</a:t>
            </a:r>
            <a:r>
              <a:rPr dirty="0" sz="1100" spc="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151507"/>
            <a:ext cx="16332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where the </a:t>
            </a:r>
            <a:r>
              <a:rPr dirty="0" sz="1100" spc="-10">
                <a:latin typeface="Times New Roman"/>
                <a:cs typeface="Times New Roman"/>
              </a:rPr>
              <a:t>gamma </a:t>
            </a:r>
            <a:r>
              <a:rPr dirty="0" sz="1100" spc="-5">
                <a:latin typeface="Times New Roman"/>
                <a:cs typeface="Times New Roman"/>
              </a:rPr>
              <a:t>function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6193" y="1296541"/>
            <a:ext cx="102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4737" y="1373922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75" i="1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3155" y="164806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1007" y="1485111"/>
            <a:ext cx="11734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33119" algn="l"/>
                <a:tab pos="109601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Γ(</a:t>
            </a:r>
            <a:r>
              <a:rPr dirty="0" sz="1100" spc="114" i="1">
                <a:latin typeface="Times New Roman"/>
                <a:cs typeface="Times New Roman"/>
              </a:rPr>
              <a:t>α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Latin Modern Math"/>
                <a:cs typeface="Latin Modern Math"/>
              </a:rPr>
              <a:t> 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i="1">
                <a:latin typeface="DejaVu Sans"/>
                <a:cs typeface="DejaVu Sans"/>
              </a:rPr>
              <a:t>	</a:t>
            </a:r>
            <a:r>
              <a:rPr dirty="0" sz="1100" spc="85" i="1">
                <a:latin typeface="Times New Roman"/>
                <a:cs typeface="Times New Roman"/>
              </a:rPr>
              <a:t>t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15" i="1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1732" y="1465235"/>
            <a:ext cx="4254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0" i="1">
                <a:latin typeface="Times New Roman"/>
                <a:cs typeface="Times New Roman"/>
              </a:rPr>
              <a:t>α</a:t>
            </a:r>
            <a:r>
              <a:rPr dirty="0" sz="800" spc="100" i="1">
                <a:latin typeface="Arial"/>
                <a:cs typeface="Arial"/>
              </a:rPr>
              <a:t>−</a:t>
            </a:r>
            <a:r>
              <a:rPr dirty="0" sz="800" spc="100">
                <a:latin typeface="LM Roman 8"/>
                <a:cs typeface="LM Roman 8"/>
              </a:rPr>
              <a:t>1</a:t>
            </a:r>
            <a:r>
              <a:rPr dirty="0" sz="800" spc="200">
                <a:latin typeface="LM Roman 8"/>
                <a:cs typeface="LM Roman 8"/>
              </a:rPr>
              <a:t> </a:t>
            </a:r>
            <a:r>
              <a:rPr dirty="0" sz="800" spc="135" i="1">
                <a:latin typeface="Arial"/>
                <a:cs typeface="Arial"/>
              </a:rPr>
              <a:t>−</a:t>
            </a:r>
            <a:r>
              <a:rPr dirty="0" sz="800" spc="135" i="1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0967" y="1485111"/>
            <a:ext cx="186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0" i="1">
                <a:latin typeface="Times New Roman"/>
                <a:cs typeface="Times New Roman"/>
              </a:rPr>
              <a:t>dt.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4493" y="1943886"/>
            <a:ext cx="1143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04" i="1">
                <a:latin typeface="Times New Roman"/>
                <a:cs typeface="Times New Roman"/>
              </a:rPr>
              <a:t>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894" y="1885110"/>
            <a:ext cx="3794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α/λ</a:t>
            </a:r>
            <a:r>
              <a:rPr dirty="0" sz="1100" spc="13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110" i="1">
                <a:latin typeface="Times New Roman"/>
                <a:cs typeface="Times New Roman"/>
              </a:rPr>
              <a:t>α/λ</a:t>
            </a:r>
            <a:r>
              <a:rPr dirty="0" baseline="27777" sz="1200" spc="165">
                <a:latin typeface="LM Roman 8"/>
                <a:cs typeface="LM Roman 8"/>
              </a:rPr>
              <a:t>2</a:t>
            </a:r>
            <a:r>
              <a:rPr dirty="0" sz="1100" spc="11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40" i="1">
                <a:latin typeface="Times New Roman"/>
                <a:cs typeface="Times New Roman"/>
              </a:rPr>
              <a:t>M</a:t>
            </a:r>
            <a:r>
              <a:rPr dirty="0" sz="1100" spc="530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baseline="60606" sz="1650" spc="127" b="0">
                <a:latin typeface="Tuffy"/>
                <a:cs typeface="Tuffy"/>
              </a:rPr>
              <a:t>Σ</a:t>
            </a:r>
            <a:r>
              <a:rPr dirty="0" sz="1100" spc="85" i="1">
                <a:latin typeface="Times New Roman"/>
                <a:cs typeface="Times New Roman"/>
              </a:rPr>
              <a:t>λ/</a:t>
            </a:r>
            <a:r>
              <a:rPr dirty="0" sz="1100" spc="85">
                <a:latin typeface="Latin Modern Math"/>
                <a:cs typeface="Latin Modern Math"/>
              </a:rPr>
              <a:t>(</a:t>
            </a:r>
            <a:r>
              <a:rPr dirty="0" sz="1100" spc="85" i="1">
                <a:latin typeface="Times New Roman"/>
                <a:cs typeface="Times New Roman"/>
              </a:rPr>
              <a:t>λ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15" i="1">
                <a:latin typeface="Times New Roman"/>
                <a:cs typeface="Times New Roman"/>
              </a:rPr>
              <a:t>t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baseline="60606" sz="1650" spc="22" b="0">
                <a:latin typeface="Tuffy"/>
                <a:cs typeface="Tuffy"/>
              </a:rPr>
              <a:t>Σ</a:t>
            </a:r>
            <a:r>
              <a:rPr dirty="0" baseline="65972" sz="1200" spc="22" i="1">
                <a:latin typeface="Times New Roman"/>
                <a:cs typeface="Times New Roman"/>
              </a:rPr>
              <a:t>α</a:t>
            </a:r>
            <a:r>
              <a:rPr dirty="0" baseline="65972" sz="1200" spc="179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85" i="1">
                <a:latin typeface="Times New Roman"/>
                <a:cs typeface="Times New Roman"/>
              </a:rPr>
              <a:t>t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λ</a:t>
            </a:r>
            <a:r>
              <a:rPr dirty="0" sz="1100" spc="7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987" y="2360446"/>
            <a:ext cx="810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920" algn="l"/>
                <a:tab pos="731520" algn="l"/>
              </a:tabLst>
            </a:pP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4424" y="2261119"/>
            <a:ext cx="1454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iid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294" y="2302330"/>
            <a:ext cx="2279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25" i="1">
                <a:latin typeface="Times New Roman"/>
                <a:cs typeface="Times New Roman"/>
              </a:rPr>
              <a:t>,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25" i="1">
                <a:latin typeface="Times New Roman"/>
                <a:cs typeface="Times New Roman"/>
              </a:rPr>
              <a:t>, . . . ,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15">
                <a:latin typeface="Latin Modern Math"/>
                <a:cs typeface="Latin Modern Math"/>
              </a:rPr>
              <a:t>Exp(</a:t>
            </a:r>
            <a:r>
              <a:rPr dirty="0" sz="1100" spc="15" i="1">
                <a:latin typeface="Times New Roman"/>
                <a:cs typeface="Times New Roman"/>
              </a:rPr>
              <a:t>λ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r>
              <a:rPr dirty="0" sz="1100" spc="-195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9936" y="2198419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86176" y="2275813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86176" y="2380626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64230" y="2302330"/>
            <a:ext cx="1264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10">
                <a:latin typeface="Latin Modern Math"/>
                <a:cs typeface="Latin Modern Math"/>
              </a:rPr>
              <a:t>Gamma(</a:t>
            </a:r>
            <a:r>
              <a:rPr dirty="0" sz="1100" spc="10" i="1">
                <a:latin typeface="Times New Roman"/>
                <a:cs typeface="Times New Roman"/>
              </a:rPr>
              <a:t>n,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λ</a:t>
            </a:r>
            <a:r>
              <a:rPr dirty="0" sz="1100" spc="50">
                <a:latin typeface="Latin Modern Math"/>
                <a:cs typeface="Latin Modern Math"/>
              </a:rPr>
              <a:t>)</a:t>
            </a:r>
            <a:r>
              <a:rPr dirty="0" sz="1100" spc="5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894" y="2474403"/>
            <a:ext cx="3384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10">
                <a:latin typeface="Latin Modern Math"/>
                <a:cs typeface="Latin Modern Math"/>
              </a:rPr>
              <a:t>Gamma(</a:t>
            </a:r>
            <a:r>
              <a:rPr dirty="0" sz="1100" spc="10" i="1">
                <a:latin typeface="Times New Roman"/>
                <a:cs typeface="Times New Roman"/>
              </a:rPr>
              <a:t>n, </a:t>
            </a:r>
            <a:r>
              <a:rPr dirty="0" sz="1100" spc="75" i="1">
                <a:latin typeface="Times New Roman"/>
                <a:cs typeface="Times New Roman"/>
              </a:rPr>
              <a:t>λ</a:t>
            </a:r>
            <a:r>
              <a:rPr dirty="0" sz="1100" spc="75">
                <a:latin typeface="Latin Modern Math"/>
                <a:cs typeface="Latin Modern Math"/>
              </a:rPr>
              <a:t>)</a:t>
            </a:r>
            <a:r>
              <a:rPr dirty="0" sz="1100" spc="-20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also called the </a:t>
            </a:r>
            <a:r>
              <a:rPr dirty="0" sz="1100" spc="25">
                <a:latin typeface="Latin Modern Math"/>
                <a:cs typeface="Latin Modern Math"/>
              </a:rPr>
              <a:t>Erlang</a:t>
            </a:r>
            <a:r>
              <a:rPr dirty="0" baseline="-17361" sz="1200" spc="37" i="1">
                <a:latin typeface="Times New Roman"/>
                <a:cs typeface="Times New Roman"/>
              </a:rPr>
              <a:t>n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λ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25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It has cdf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1150" y="2931603"/>
            <a:ext cx="882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2060" y="2872840"/>
            <a:ext cx="952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65" i="1">
                <a:latin typeface="DejaVu Sans"/>
                <a:cs typeface="DejaVu Sans"/>
              </a:rPr>
              <a:t> </a:t>
            </a:r>
            <a:r>
              <a:rPr dirty="0" sz="1100" spc="15" i="1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69185" y="2852952"/>
            <a:ext cx="2254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105" i="1">
                <a:latin typeface="Times New Roman"/>
                <a:cs typeface="Times New Roman"/>
              </a:rPr>
              <a:t>λy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01773" y="2736975"/>
            <a:ext cx="2286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3056" y="2741217"/>
            <a:ext cx="226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93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09736" y="3076370"/>
            <a:ext cx="2127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60" i="1">
                <a:latin typeface="Times New Roman"/>
                <a:cs typeface="Times New Roman"/>
              </a:rPr>
              <a:t>j</a:t>
            </a:r>
            <a:r>
              <a:rPr dirty="0" sz="800" spc="-5">
                <a:latin typeface="LM Roman 8"/>
                <a:cs typeface="LM Roman 8"/>
              </a:rPr>
              <a:t>=0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04198" y="2766160"/>
            <a:ext cx="692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4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42717" y="2756583"/>
            <a:ext cx="342900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u="sng" sz="1100" spc="5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(</a:t>
            </a:r>
            <a:r>
              <a:rPr dirty="0" u="sng" sz="1100" spc="5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λy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)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endParaRPr sz="1100">
              <a:latin typeface="Latin Modern Math"/>
              <a:cs typeface="Latin Modern Math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100" spc="95" i="1">
                <a:latin typeface="Times New Roman"/>
                <a:cs typeface="Times New Roman"/>
              </a:rPr>
              <a:t>j</a:t>
            </a:r>
            <a:r>
              <a:rPr dirty="0" sz="1100" spc="95">
                <a:latin typeface="Latin Modern Math"/>
                <a:cs typeface="Latin Modern Math"/>
              </a:rPr>
              <a:t>!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75038" y="2872840"/>
            <a:ext cx="591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2725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,	</a:t>
            </a:r>
            <a:r>
              <a:rPr dirty="0" sz="1100" spc="45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≥</a:t>
            </a:r>
            <a:r>
              <a:rPr dirty="0" sz="1100" spc="-114" i="1">
                <a:latin typeface="DejaVu Sans"/>
                <a:cs typeface="DejaVu Sans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0</a:t>
            </a:r>
            <a:r>
              <a:rPr dirty="0" sz="1100" spc="1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70022" y="616533"/>
            <a:ext cx="1416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75" i="1">
                <a:latin typeface="Times New Roman"/>
                <a:cs typeface="Times New Roman"/>
              </a:rPr>
              <a:t>dx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18512" y="518476"/>
            <a:ext cx="7200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4030" algn="l"/>
                <a:tab pos="677545" algn="l"/>
              </a:tabLst>
            </a:pPr>
            <a:r>
              <a:rPr dirty="0" sz="800" spc="50" i="1">
                <a:latin typeface="Arial"/>
                <a:cs typeface="Arial"/>
              </a:rPr>
              <a:t>jj</a:t>
            </a:r>
            <a:r>
              <a:rPr dirty="0" sz="800" spc="50" i="1">
                <a:latin typeface="Arial"/>
                <a:cs typeface="Arial"/>
              </a:rPr>
              <a:t>	</a:t>
            </a:r>
            <a:r>
              <a:rPr dirty="0" u="sng" baseline="3472" sz="1200" spc="5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dirty="0" baseline="3472" sz="1200" spc="52" i="1">
                <a:latin typeface="Times New Roman"/>
                <a:cs typeface="Times New Roman"/>
              </a:rPr>
              <a:t>	</a:t>
            </a:r>
            <a:r>
              <a:rPr dirty="0" sz="800" spc="50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531430"/>
            <a:ext cx="38887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66340" algn="l"/>
              </a:tabLst>
            </a:pPr>
            <a:r>
              <a:rPr dirty="0" sz="1100" spc="-10" b="1">
                <a:latin typeface="Arial"/>
                <a:cs typeface="Arial"/>
              </a:rPr>
              <a:t>Remark </a:t>
            </a:r>
            <a:r>
              <a:rPr dirty="0" sz="1100" spc="-5">
                <a:latin typeface="Times New Roman"/>
                <a:cs typeface="Times New Roman"/>
              </a:rPr>
              <a:t>The second </a:t>
            </a:r>
            <a:r>
              <a:rPr dirty="0" sz="1100" spc="-15">
                <a:latin typeface="Times New Roman"/>
                <a:cs typeface="Times New Roman"/>
              </a:rPr>
              <a:t>derivative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35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	</a:t>
            </a: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27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 is the “slope of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694" y="703502"/>
            <a:ext cx="4095115" cy="25400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14300" marR="52197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5">
                <a:latin typeface="Times New Roman"/>
                <a:cs typeface="Times New Roman"/>
              </a:rPr>
              <a:t>slope.”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15">
                <a:latin typeface="Times New Roman"/>
                <a:cs typeface="Times New Roman"/>
              </a:rPr>
              <a:t>“position,”</a:t>
            </a:r>
            <a:r>
              <a:rPr dirty="0" sz="1100" spc="-5">
                <a:latin typeface="Times New Roman"/>
                <a:cs typeface="Times New Roman"/>
              </a:rPr>
              <a:t> then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10" i="1">
                <a:latin typeface="Times New Roman"/>
                <a:cs typeface="Times New Roman"/>
              </a:rPr>
              <a:t>f</a:t>
            </a:r>
            <a:r>
              <a:rPr dirty="0" baseline="27777" sz="1200" spc="165" i="1">
                <a:latin typeface="Arial"/>
                <a:cs typeface="Arial"/>
              </a:rPr>
              <a:t>j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sz="1100" spc="11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can be </a:t>
            </a:r>
            <a:r>
              <a:rPr dirty="0" sz="1100" spc="-10">
                <a:latin typeface="Times New Roman"/>
                <a:cs typeface="Times New Roman"/>
              </a:rPr>
              <a:t>regarded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  </a:t>
            </a:r>
            <a:r>
              <a:rPr dirty="0" sz="1100" spc="-20">
                <a:latin typeface="Times New Roman"/>
                <a:cs typeface="Times New Roman"/>
              </a:rPr>
              <a:t>“velocity,” </a:t>
            </a:r>
            <a:r>
              <a:rPr dirty="0" sz="1100" spc="-5">
                <a:latin typeface="Times New Roman"/>
                <a:cs typeface="Times New Roman"/>
              </a:rPr>
              <a:t>and as </a:t>
            </a:r>
            <a:r>
              <a:rPr dirty="0" sz="1100" spc="100" i="1">
                <a:latin typeface="Times New Roman"/>
                <a:cs typeface="Times New Roman"/>
              </a:rPr>
              <a:t>f</a:t>
            </a:r>
            <a:r>
              <a:rPr dirty="0" baseline="27777" sz="1200" spc="150" i="1">
                <a:latin typeface="Arial"/>
                <a:cs typeface="Arial"/>
              </a:rPr>
              <a:t>jj</a:t>
            </a:r>
            <a:r>
              <a:rPr dirty="0" sz="1100" spc="100">
                <a:latin typeface="Latin Modern Math"/>
                <a:cs typeface="Latin Modern Math"/>
              </a:rPr>
              <a:t>(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sz="1100" spc="100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as</a:t>
            </a:r>
            <a:r>
              <a:rPr dirty="0" sz="1100" spc="-19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“acceleration.”</a:t>
            </a:r>
            <a:endParaRPr sz="1100">
              <a:latin typeface="Times New Roman"/>
              <a:cs typeface="Times New Roman"/>
            </a:endParaRPr>
          </a:p>
          <a:p>
            <a:pPr marL="114300" marR="116839">
              <a:lnSpc>
                <a:spcPct val="102600"/>
              </a:lnSpc>
              <a:spcBef>
                <a:spcPts val="1195"/>
              </a:spcBef>
            </a:pP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minimum or</a:t>
            </a:r>
            <a:r>
              <a:rPr dirty="0" sz="1100" spc="-10">
                <a:latin typeface="Times New Roman"/>
                <a:cs typeface="Times New Roman"/>
              </a:rPr>
              <a:t> maximum</a:t>
            </a:r>
            <a:r>
              <a:rPr dirty="0" sz="1100" spc="-5">
                <a:latin typeface="Times New Roman"/>
                <a:cs typeface="Times New Roman"/>
              </a:rPr>
              <a:t> 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only occur when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slope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  </a:t>
            </a: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is zero, i.e., only when </a:t>
            </a:r>
            <a:r>
              <a:rPr dirty="0" sz="1100" spc="110" i="1">
                <a:latin typeface="Times New Roman"/>
                <a:cs typeface="Times New Roman"/>
              </a:rPr>
              <a:t>f</a:t>
            </a:r>
            <a:r>
              <a:rPr dirty="0" baseline="27777" sz="1200" spc="165" i="1">
                <a:latin typeface="Arial"/>
                <a:cs typeface="Arial"/>
              </a:rPr>
              <a:t>j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sz="1100" spc="11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0</a:t>
            </a:r>
            <a:r>
              <a:rPr dirty="0" sz="1100" spc="-1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say at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60" i="1">
                <a:latin typeface="Times New Roman"/>
                <a:cs typeface="Times New Roman"/>
              </a:rPr>
              <a:t>x</a:t>
            </a:r>
            <a:r>
              <a:rPr dirty="0" baseline="-10416" sz="1200" spc="89">
                <a:latin typeface="LM Roman 8"/>
                <a:cs typeface="LM Roman 8"/>
              </a:rPr>
              <a:t>0</a:t>
            </a:r>
            <a:r>
              <a:rPr dirty="0" sz="1100" spc="60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Exception:  Check the endpoints of your </a:t>
            </a:r>
            <a:r>
              <a:rPr dirty="0" sz="1100" spc="-10">
                <a:latin typeface="Times New Roman"/>
                <a:cs typeface="Times New Roman"/>
              </a:rPr>
              <a:t>interval </a:t>
            </a:r>
            <a:r>
              <a:rPr dirty="0" sz="1100" spc="-5">
                <a:latin typeface="Times New Roman"/>
                <a:cs typeface="Times New Roman"/>
              </a:rPr>
              <a:t>of interest 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well.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13664" marR="93980">
              <a:lnSpc>
                <a:spcPct val="1026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Then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95" i="1">
                <a:latin typeface="Times New Roman"/>
                <a:cs typeface="Times New Roman"/>
              </a:rPr>
              <a:t>f</a:t>
            </a:r>
            <a:r>
              <a:rPr dirty="0" baseline="27777" sz="1200" spc="142" i="1">
                <a:latin typeface="Arial"/>
                <a:cs typeface="Arial"/>
              </a:rPr>
              <a:t>jj</a:t>
            </a:r>
            <a:r>
              <a:rPr dirty="0" sz="1100" spc="95">
                <a:latin typeface="Latin Modern Math"/>
                <a:cs typeface="Latin Modern Math"/>
              </a:rPr>
              <a:t>(</a:t>
            </a:r>
            <a:r>
              <a:rPr dirty="0" sz="1100" spc="95" i="1">
                <a:latin typeface="Times New Roman"/>
                <a:cs typeface="Times New Roman"/>
              </a:rPr>
              <a:t>x</a:t>
            </a:r>
            <a:r>
              <a:rPr dirty="0" baseline="-10416" sz="1200" spc="142">
                <a:latin typeface="LM Roman 8"/>
                <a:cs typeface="LM Roman 8"/>
              </a:rPr>
              <a:t>0</a:t>
            </a:r>
            <a:r>
              <a:rPr dirty="0" sz="1100" spc="95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0</a:t>
            </a:r>
            <a:r>
              <a:rPr dirty="0" sz="1100" spc="-1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you get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 max;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95" i="1">
                <a:latin typeface="Times New Roman"/>
                <a:cs typeface="Times New Roman"/>
              </a:rPr>
              <a:t>f</a:t>
            </a:r>
            <a:r>
              <a:rPr dirty="0" baseline="27777" sz="1200" spc="142" i="1">
                <a:latin typeface="Arial"/>
                <a:cs typeface="Arial"/>
              </a:rPr>
              <a:t>jj</a:t>
            </a:r>
            <a:r>
              <a:rPr dirty="0" sz="1100" spc="95">
                <a:latin typeface="Latin Modern Math"/>
                <a:cs typeface="Latin Modern Math"/>
              </a:rPr>
              <a:t>(</a:t>
            </a:r>
            <a:r>
              <a:rPr dirty="0" sz="1100" spc="95" i="1">
                <a:latin typeface="Times New Roman"/>
                <a:cs typeface="Times New Roman"/>
              </a:rPr>
              <a:t>x</a:t>
            </a:r>
            <a:r>
              <a:rPr dirty="0" baseline="-10416" sz="1200" spc="142">
                <a:latin typeface="LM Roman 8"/>
                <a:cs typeface="LM Roman 8"/>
              </a:rPr>
              <a:t>0</a:t>
            </a:r>
            <a:r>
              <a:rPr dirty="0" sz="1100" spc="95">
                <a:latin typeface="Latin Modern Math"/>
                <a:cs typeface="Latin Modern Math"/>
              </a:rPr>
              <a:t>)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&gt;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0</a:t>
            </a:r>
            <a:r>
              <a:rPr dirty="0" sz="1100" spc="-1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you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get 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min; and  if </a:t>
            </a:r>
            <a:r>
              <a:rPr dirty="0" sz="1100" spc="95" i="1">
                <a:latin typeface="Times New Roman"/>
                <a:cs typeface="Times New Roman"/>
              </a:rPr>
              <a:t>f</a:t>
            </a:r>
            <a:r>
              <a:rPr dirty="0" baseline="27777" sz="1200" spc="142" i="1">
                <a:latin typeface="Arial"/>
                <a:cs typeface="Arial"/>
              </a:rPr>
              <a:t>jj</a:t>
            </a:r>
            <a:r>
              <a:rPr dirty="0" sz="1100" spc="95">
                <a:latin typeface="Latin Modern Math"/>
                <a:cs typeface="Latin Modern Math"/>
              </a:rPr>
              <a:t>(</a:t>
            </a:r>
            <a:r>
              <a:rPr dirty="0" sz="1100" spc="95" i="1">
                <a:latin typeface="Times New Roman"/>
                <a:cs typeface="Times New Roman"/>
              </a:rPr>
              <a:t>x</a:t>
            </a:r>
            <a:r>
              <a:rPr dirty="0" baseline="-10416" sz="1200" spc="142">
                <a:latin typeface="LM Roman 8"/>
                <a:cs typeface="LM Roman 8"/>
              </a:rPr>
              <a:t>0</a:t>
            </a:r>
            <a:r>
              <a:rPr dirty="0" sz="1100" spc="9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4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5">
                <a:latin typeface="Times New Roman"/>
                <a:cs typeface="Times New Roman"/>
              </a:rPr>
              <a:t>, you get a </a:t>
            </a:r>
            <a:r>
              <a:rPr dirty="0" sz="1100" spc="-5" i="1">
                <a:latin typeface="Times New Roman"/>
                <a:cs typeface="Times New Roman"/>
              </a:rPr>
              <a:t>point of </a:t>
            </a:r>
            <a:r>
              <a:rPr dirty="0" sz="1100" spc="-10" i="1">
                <a:latin typeface="Times New Roman"/>
                <a:cs typeface="Times New Roman"/>
              </a:rPr>
              <a:t>inflection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13664" marR="84455">
              <a:lnSpc>
                <a:spcPct val="102600"/>
              </a:lnSpc>
              <a:spcBef>
                <a:spcPts val="1195"/>
              </a:spcBef>
              <a:tabLst>
                <a:tab pos="868680" algn="l"/>
              </a:tabLst>
            </a:pPr>
            <a:r>
              <a:rPr dirty="0" sz="1100" spc="-10" b="1">
                <a:latin typeface="Arial"/>
                <a:cs typeface="Arial"/>
              </a:rPr>
              <a:t>Example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Find the </a:t>
            </a:r>
            <a:r>
              <a:rPr dirty="0" sz="1100" spc="-10">
                <a:latin typeface="Times New Roman"/>
                <a:cs typeface="Times New Roman"/>
              </a:rPr>
              <a:t>value</a:t>
            </a:r>
            <a:r>
              <a:rPr dirty="0" sz="1100" spc="-5">
                <a:latin typeface="Times New Roman"/>
                <a:cs typeface="Times New Roman"/>
              </a:rPr>
              <a:t> of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 minimizes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e</a:t>
            </a:r>
            <a:r>
              <a:rPr dirty="0" baseline="27777" sz="1200" spc="67">
                <a:latin typeface="LM Roman 8"/>
                <a:cs typeface="LM Roman 8"/>
              </a:rPr>
              <a:t>2</a:t>
            </a:r>
            <a:r>
              <a:rPr dirty="0" baseline="27777" sz="1200" spc="67" i="1">
                <a:latin typeface="Times New Roman"/>
                <a:cs typeface="Times New Roman"/>
              </a:rPr>
              <a:t>x</a:t>
            </a:r>
            <a:r>
              <a:rPr dirty="0" baseline="27777" sz="1200" spc="13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90" i="1">
                <a:latin typeface="Times New Roman"/>
                <a:cs typeface="Times New Roman"/>
              </a:rPr>
              <a:t>e</a:t>
            </a:r>
            <a:r>
              <a:rPr dirty="0" baseline="27777" sz="1200" spc="135" i="1">
                <a:latin typeface="Arial"/>
                <a:cs typeface="Arial"/>
              </a:rPr>
              <a:t>−</a:t>
            </a:r>
            <a:r>
              <a:rPr dirty="0" baseline="27777" sz="1200" spc="135" i="1">
                <a:latin typeface="Times New Roman"/>
                <a:cs typeface="Times New Roman"/>
              </a:rPr>
              <a:t>x</a:t>
            </a:r>
            <a:r>
              <a:rPr dirty="0" sz="1100" spc="90">
                <a:latin typeface="Times New Roman"/>
                <a:cs typeface="Times New Roman"/>
              </a:rPr>
              <a:t>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 minimum can only occur when </a:t>
            </a:r>
            <a:r>
              <a:rPr dirty="0" sz="1100" spc="110" i="1">
                <a:latin typeface="Times New Roman"/>
                <a:cs typeface="Times New Roman"/>
              </a:rPr>
              <a:t>f</a:t>
            </a:r>
            <a:r>
              <a:rPr dirty="0" baseline="27777" sz="1200" spc="165" i="1">
                <a:latin typeface="Arial"/>
                <a:cs typeface="Arial"/>
              </a:rPr>
              <a:t>j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sz="1100" spc="11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30">
                <a:latin typeface="Latin Modern Math"/>
                <a:cs typeface="Latin Modern Math"/>
              </a:rPr>
              <a:t>2</a:t>
            </a:r>
            <a:r>
              <a:rPr dirty="0" sz="1100" spc="30" i="1">
                <a:latin typeface="Times New Roman"/>
                <a:cs typeface="Times New Roman"/>
              </a:rPr>
              <a:t>e</a:t>
            </a:r>
            <a:r>
              <a:rPr dirty="0" baseline="27777" sz="1200" spc="44">
                <a:latin typeface="LM Roman 8"/>
                <a:cs typeface="LM Roman 8"/>
              </a:rPr>
              <a:t>2</a:t>
            </a:r>
            <a:r>
              <a:rPr dirty="0" baseline="27777" sz="1200" spc="44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110" i="1">
                <a:latin typeface="Times New Roman"/>
                <a:cs typeface="Times New Roman"/>
              </a:rPr>
              <a:t>e</a:t>
            </a:r>
            <a:r>
              <a:rPr dirty="0" baseline="27777" sz="1200" spc="165" i="1">
                <a:latin typeface="Arial"/>
                <a:cs typeface="Arial"/>
              </a:rPr>
              <a:t>−</a:t>
            </a:r>
            <a:r>
              <a:rPr dirty="0" baseline="27777" sz="1200" spc="165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5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0</a:t>
            </a:r>
            <a:r>
              <a:rPr dirty="0" sz="1100" spc="-10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After a little  algebra,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20">
                <a:latin typeface="Times New Roman"/>
                <a:cs typeface="Times New Roman"/>
              </a:rPr>
              <a:t>find </a:t>
            </a:r>
            <a:r>
              <a:rPr dirty="0" sz="1100" spc="-5">
                <a:latin typeface="Times New Roman"/>
                <a:cs typeface="Times New Roman"/>
              </a:rPr>
              <a:t>that this occurs at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>
                <a:latin typeface="LM Roman 8"/>
                <a:cs typeface="LM Roman 8"/>
              </a:rPr>
              <a:t>0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10" i="1">
                <a:latin typeface="DejaVu Sans"/>
                <a:cs typeface="DejaVu Sans"/>
              </a:rPr>
              <a:t>−</a:t>
            </a:r>
            <a:r>
              <a:rPr dirty="0" sz="1100" spc="-10">
                <a:latin typeface="Latin Modern Math"/>
                <a:cs typeface="Latin Modern Math"/>
              </a:rPr>
              <a:t>(1</a:t>
            </a:r>
            <a:r>
              <a:rPr dirty="0" sz="1100" spc="-10" i="1">
                <a:latin typeface="Times New Roman"/>
                <a:cs typeface="Times New Roman"/>
              </a:rPr>
              <a:t>/</a:t>
            </a:r>
            <a:r>
              <a:rPr dirty="0" sz="1100" spc="-10">
                <a:latin typeface="Latin Modern Math"/>
                <a:cs typeface="Latin Modern Math"/>
              </a:rPr>
              <a:t>3)</a:t>
            </a:r>
            <a:r>
              <a:rPr dirty="0" sz="1100" spc="-10" i="1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Latin Modern Math"/>
                <a:cs typeface="Latin Modern Math"/>
              </a:rPr>
              <a:t>n(2) </a:t>
            </a:r>
            <a:r>
              <a:rPr dirty="0" sz="1100" spc="-75" i="1">
                <a:latin typeface="DejaVu Sans"/>
                <a:cs typeface="DejaVu Sans"/>
              </a:rPr>
              <a:t>≈ </a:t>
            </a:r>
            <a:r>
              <a:rPr dirty="0" sz="1100" spc="-15" i="1">
                <a:latin typeface="DejaVu Sans"/>
                <a:cs typeface="DejaVu Sans"/>
              </a:rPr>
              <a:t>−</a:t>
            </a:r>
            <a:r>
              <a:rPr dirty="0" sz="1100" spc="-15">
                <a:latin typeface="Latin Modern Math"/>
                <a:cs typeface="Latin Modern Math"/>
              </a:rPr>
              <a:t>0</a:t>
            </a:r>
            <a:r>
              <a:rPr dirty="0" sz="1100" spc="-15" i="1">
                <a:latin typeface="Times New Roman"/>
                <a:cs typeface="Times New Roman"/>
              </a:rPr>
              <a:t>.</a:t>
            </a:r>
            <a:r>
              <a:rPr dirty="0" sz="1100" spc="-15">
                <a:latin typeface="Latin Modern Math"/>
                <a:cs typeface="Latin Modern Math"/>
              </a:rPr>
              <a:t>231</a:t>
            </a:r>
            <a:r>
              <a:rPr dirty="0" sz="1100" spc="-15">
                <a:latin typeface="Times New Roman"/>
                <a:cs typeface="Times New Roman"/>
              </a:rPr>
              <a:t>. </a:t>
            </a:r>
            <a:r>
              <a:rPr dirty="0" sz="1100" spc="-20">
                <a:latin typeface="Times New Roman"/>
                <a:cs typeface="Times New Roman"/>
              </a:rPr>
              <a:t>It’s  </a:t>
            </a:r>
            <a:r>
              <a:rPr dirty="0" sz="1100" spc="-5">
                <a:latin typeface="Times New Roman"/>
                <a:cs typeface="Times New Roman"/>
              </a:rPr>
              <a:t>also easy to </a:t>
            </a:r>
            <a:r>
              <a:rPr dirty="0" sz="1100" spc="-15">
                <a:latin typeface="Times New Roman"/>
                <a:cs typeface="Times New Roman"/>
              </a:rPr>
              <a:t>show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 spc="100" i="1">
                <a:latin typeface="Times New Roman"/>
                <a:cs typeface="Times New Roman"/>
              </a:rPr>
              <a:t>f</a:t>
            </a:r>
            <a:r>
              <a:rPr dirty="0" baseline="27777" sz="1200" spc="150" i="1">
                <a:latin typeface="Arial"/>
                <a:cs typeface="Arial"/>
              </a:rPr>
              <a:t>jj</a:t>
            </a:r>
            <a:r>
              <a:rPr dirty="0" sz="1100" spc="100">
                <a:latin typeface="Latin Modern Math"/>
                <a:cs typeface="Latin Modern Math"/>
              </a:rPr>
              <a:t>(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sz="1100" spc="100">
                <a:latin typeface="Latin Modern Math"/>
                <a:cs typeface="Latin Modern Math"/>
              </a:rPr>
              <a:t>) </a:t>
            </a:r>
            <a:r>
              <a:rPr dirty="0" sz="1100" spc="105" i="1">
                <a:latin typeface="Times New Roman"/>
                <a:cs typeface="Times New Roman"/>
              </a:rPr>
              <a:t>&gt; </a:t>
            </a:r>
            <a:r>
              <a:rPr dirty="0" sz="1100" spc="-5">
                <a:latin typeface="Latin Modern Math"/>
                <a:cs typeface="Latin Modern Math"/>
              </a:rPr>
              <a:t>0 </a:t>
            </a:r>
            <a:r>
              <a:rPr dirty="0" sz="1100" spc="-5">
                <a:latin typeface="Times New Roman"/>
                <a:cs typeface="Times New Roman"/>
              </a:rPr>
              <a:t>for all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Times New Roman"/>
                <a:cs typeface="Times New Roman"/>
              </a:rPr>
              <a:t>; </a:t>
            </a:r>
            <a:r>
              <a:rPr dirty="0" sz="1100" spc="-5">
                <a:latin typeface="Times New Roman"/>
                <a:cs typeface="Times New Roman"/>
              </a:rPr>
              <a:t>and so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>
                <a:latin typeface="LM Roman 8"/>
                <a:cs typeface="LM Roman 8"/>
              </a:rPr>
              <a:t>0 </a:t>
            </a:r>
            <a:r>
              <a:rPr dirty="0" sz="1100" spc="-5">
                <a:latin typeface="Times New Roman"/>
                <a:cs typeface="Times New Roman"/>
              </a:rPr>
              <a:t>yields a  minimum.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3157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Some Probability 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06981"/>
            <a:ext cx="3885565" cy="5492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dirty="0" sz="1200" spc="170" i="1">
                <a:latin typeface="Arial"/>
                <a:cs typeface="Arial"/>
              </a:rPr>
              <a:t>X </a:t>
            </a:r>
            <a:r>
              <a:rPr dirty="0" sz="1200" spc="-80" i="1">
                <a:latin typeface="DejaVu Sans"/>
                <a:cs typeface="DejaVu Sans"/>
              </a:rPr>
              <a:t>∼ </a:t>
            </a:r>
            <a:r>
              <a:rPr dirty="0" sz="1200" spc="-20">
                <a:latin typeface="LM Roman 12"/>
                <a:cs typeface="LM Roman 12"/>
              </a:rPr>
              <a:t>Triangular(</a:t>
            </a:r>
            <a:r>
              <a:rPr dirty="0" sz="1200" spc="-20" i="1">
                <a:latin typeface="Arial"/>
                <a:cs typeface="Arial"/>
              </a:rPr>
              <a:t>a, </a:t>
            </a:r>
            <a:r>
              <a:rPr dirty="0" sz="1200" spc="-90" i="1">
                <a:latin typeface="Arial"/>
                <a:cs typeface="Arial"/>
              </a:rPr>
              <a:t>b, </a:t>
            </a:r>
            <a:r>
              <a:rPr dirty="0" sz="1200" spc="-35" i="1">
                <a:latin typeface="Arial"/>
                <a:cs typeface="Arial"/>
              </a:rPr>
              <a:t>c</a:t>
            </a:r>
            <a:r>
              <a:rPr dirty="0" sz="1200" spc="-35">
                <a:latin typeface="LM Roman 12"/>
                <a:cs typeface="LM Roman 12"/>
              </a:rPr>
              <a:t>)</a:t>
            </a:r>
            <a:r>
              <a:rPr dirty="0" sz="1200" spc="-35">
                <a:latin typeface="Times New Roman"/>
                <a:cs typeface="Times New Roman"/>
              </a:rPr>
              <a:t>. </a:t>
            </a:r>
            <a:r>
              <a:rPr dirty="0" sz="1100" spc="-10">
                <a:latin typeface="Times New Roman"/>
                <a:cs typeface="Times New Roman"/>
              </a:rPr>
              <a:t>Good </a:t>
            </a:r>
            <a:r>
              <a:rPr dirty="0" sz="1100" spc="-5">
                <a:latin typeface="Times New Roman"/>
                <a:cs typeface="Times New Roman"/>
              </a:rPr>
              <a:t>for modeling things with limited  data </a:t>
            </a:r>
            <a:r>
              <a:rPr dirty="0" sz="1100" spc="-10">
                <a:latin typeface="Times New Roman"/>
                <a:cs typeface="Times New Roman"/>
              </a:rPr>
              <a:t>— </a:t>
            </a:r>
            <a:r>
              <a:rPr dirty="0" sz="1100" spc="25" i="1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is the smallest possible </a:t>
            </a:r>
            <a:r>
              <a:rPr dirty="0" sz="1100" spc="-10">
                <a:latin typeface="Times New Roman"/>
                <a:cs typeface="Times New Roman"/>
              </a:rPr>
              <a:t>value, </a:t>
            </a:r>
            <a:r>
              <a:rPr dirty="0" sz="1100" spc="-85" i="1">
                <a:latin typeface="Times New Roman"/>
                <a:cs typeface="Times New Roman"/>
              </a:rPr>
              <a:t>b </a:t>
            </a:r>
            <a:r>
              <a:rPr dirty="0" sz="1100" spc="-5">
                <a:latin typeface="Times New Roman"/>
                <a:cs typeface="Times New Roman"/>
              </a:rPr>
              <a:t>is the “most </a:t>
            </a:r>
            <a:r>
              <a:rPr dirty="0" sz="1100" spc="-25">
                <a:latin typeface="Times New Roman"/>
                <a:cs typeface="Times New Roman"/>
              </a:rPr>
              <a:t>likely,”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20" i="1">
                <a:latin typeface="Times New Roman"/>
                <a:cs typeface="Times New Roman"/>
              </a:rPr>
              <a:t>c </a:t>
            </a:r>
            <a:r>
              <a:rPr dirty="0" sz="1100" spc="-5">
                <a:latin typeface="Times New Roman"/>
                <a:cs typeface="Times New Roman"/>
              </a:rPr>
              <a:t>is  the</a:t>
            </a:r>
            <a:r>
              <a:rPr dirty="0" sz="1100" spc="-10">
                <a:latin typeface="Times New Roman"/>
                <a:cs typeface="Times New Roman"/>
              </a:rPr>
              <a:t> largest.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926" y="1413889"/>
            <a:ext cx="48005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4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307" y="1046745"/>
            <a:ext cx="1358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65" b="0">
                <a:latin typeface="Tuffy"/>
                <a:cs typeface="Tuffy"/>
              </a:rPr>
              <a:t>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4307" y="1213001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30" b="0">
                <a:latin typeface="Tuffy"/>
                <a:cs typeface="Tuffy"/>
              </a:rPr>
              <a:t></a:t>
            </a:r>
            <a:endParaRPr sz="1100">
              <a:latin typeface="Tuffy"/>
              <a:cs typeface="Tuff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4307" y="1254568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15" b="0">
                <a:latin typeface="Tuffy"/>
                <a:cs typeface="Tuffy"/>
              </a:rPr>
              <a:t></a:t>
            </a:r>
            <a:endParaRPr sz="11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8907" y="1545512"/>
            <a:ext cx="199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5" b="0">
                <a:latin typeface="Tuffy"/>
                <a:cs typeface="Tuffy"/>
              </a:rPr>
              <a:t></a:t>
            </a:r>
            <a:r>
              <a:rPr dirty="0" baseline="-17676" sz="1650" spc="67" b="0">
                <a:latin typeface="Tuffy"/>
                <a:cs typeface="Tuffy"/>
              </a:rPr>
              <a:t></a:t>
            </a:r>
            <a:endParaRPr baseline="-17676" sz="165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5906" y="1165884"/>
            <a:ext cx="5670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5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2(</a:t>
            </a:r>
            <a:r>
              <a:rPr dirty="0" u="sng" sz="800" spc="5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800" spc="5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dirty="0" u="sng" sz="800" spc="5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800" spc="5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)</a:t>
            </a:r>
            <a:r>
              <a:rPr dirty="0" u="sng" sz="800" spc="-5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 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5906" y="1283727"/>
            <a:ext cx="5670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(</a:t>
            </a:r>
            <a:r>
              <a:rPr dirty="0" sz="800" spc="-40" i="1">
                <a:latin typeface="Times New Roman"/>
                <a:cs typeface="Times New Roman"/>
              </a:rPr>
              <a:t>b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45" i="1">
                <a:latin typeface="Times New Roman"/>
                <a:cs typeface="Times New Roman"/>
              </a:rPr>
              <a:t>a</a:t>
            </a:r>
            <a:r>
              <a:rPr dirty="0" sz="800" spc="-5">
                <a:latin typeface="LM Roman 8"/>
                <a:cs typeface="LM Roman 8"/>
              </a:rPr>
              <a:t>)(</a:t>
            </a:r>
            <a:r>
              <a:rPr dirty="0" sz="800" spc="10" i="1">
                <a:latin typeface="Times New Roman"/>
                <a:cs typeface="Times New Roman"/>
              </a:rPr>
              <a:t>c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45" i="1">
                <a:latin typeface="Times New Roman"/>
                <a:cs typeface="Times New Roman"/>
              </a:rPr>
              <a:t>a</a:t>
            </a:r>
            <a:r>
              <a:rPr dirty="0" sz="800" spc="-5">
                <a:latin typeface="LM Roman 8"/>
                <a:cs typeface="LM Roman 8"/>
              </a:rPr>
              <a:t>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9039" y="1137600"/>
            <a:ext cx="866140" cy="70231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5" i="1">
                <a:latin typeface="Times New Roman"/>
                <a:cs typeface="Times New Roman"/>
              </a:rPr>
              <a:t>a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8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-85" i="1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-85" i="1">
                <a:latin typeface="Times New Roman"/>
                <a:cs typeface="Times New Roman"/>
              </a:rPr>
              <a:t>b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-20" i="1">
                <a:latin typeface="Times New Roman"/>
                <a:cs typeface="Times New Roman"/>
              </a:rPr>
              <a:t>c</a:t>
            </a:r>
            <a:r>
              <a:rPr dirty="0" sz="1100" spc="50" i="1">
                <a:latin typeface="Times New Roman"/>
                <a:cs typeface="Times New Roman"/>
              </a:rPr>
              <a:t> </a:t>
            </a:r>
            <a:r>
              <a:rPr dirty="0" baseline="2525" sz="1650" spc="37" i="1">
                <a:latin typeface="Times New Roman"/>
                <a:cs typeface="Times New Roman"/>
              </a:rPr>
              <a:t>.</a:t>
            </a:r>
            <a:endParaRPr baseline="2525"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100" spc="-5">
                <a:latin typeface="Times New Roman"/>
                <a:cs typeface="Times New Roman"/>
              </a:rPr>
              <a:t>otherwise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1177" y="1391347"/>
            <a:ext cx="5568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50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2(</a:t>
            </a:r>
            <a:r>
              <a:rPr dirty="0" u="sng" sz="800" spc="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800" spc="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dirty="0" u="sng" sz="800" spc="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800" spc="50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)</a:t>
            </a:r>
            <a:r>
              <a:rPr dirty="0" u="sng" sz="800" spc="-5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 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1177" y="1496711"/>
            <a:ext cx="556895" cy="3429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800" spc="-5">
                <a:latin typeface="LM Roman 8"/>
                <a:cs typeface="LM Roman 8"/>
              </a:rPr>
              <a:t>(</a:t>
            </a:r>
            <a:r>
              <a:rPr dirty="0" sz="800" spc="10" i="1">
                <a:latin typeface="Times New Roman"/>
                <a:cs typeface="Times New Roman"/>
              </a:rPr>
              <a:t>c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40" i="1">
                <a:latin typeface="Times New Roman"/>
                <a:cs typeface="Times New Roman"/>
              </a:rPr>
              <a:t>b</a:t>
            </a:r>
            <a:r>
              <a:rPr dirty="0" sz="800" spc="-5">
                <a:latin typeface="LM Roman 8"/>
                <a:cs typeface="LM Roman 8"/>
              </a:rPr>
              <a:t>)(</a:t>
            </a:r>
            <a:r>
              <a:rPr dirty="0" sz="800" spc="10" i="1">
                <a:latin typeface="Times New Roman"/>
                <a:cs typeface="Times New Roman"/>
              </a:rPr>
              <a:t>c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45" i="1">
                <a:latin typeface="Times New Roman"/>
                <a:cs typeface="Times New Roman"/>
              </a:rPr>
              <a:t>a</a:t>
            </a:r>
            <a:r>
              <a:rPr dirty="0" sz="800" spc="-5">
                <a:latin typeface="LM Roman 8"/>
                <a:cs typeface="LM Roman 8"/>
              </a:rPr>
              <a:t>)</a:t>
            </a:r>
            <a:endParaRPr sz="800">
              <a:latin typeface="LM Roman 8"/>
              <a:cs typeface="LM Roman 8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100" spc="-5">
                <a:latin typeface="Latin Modern Math"/>
                <a:cs typeface="Latin Modern Math"/>
              </a:rPr>
              <a:t>0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968003"/>
            <a:ext cx="1319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-8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80">
                <a:latin typeface="Latin Modern Math"/>
                <a:cs typeface="Latin Modern Math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(</a:t>
            </a:r>
            <a:r>
              <a:rPr dirty="0" sz="1100" spc="10" i="1">
                <a:latin typeface="Times New Roman"/>
                <a:cs typeface="Times New Roman"/>
              </a:rPr>
              <a:t>a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35">
                <a:latin typeface="Latin Modern Math"/>
                <a:cs typeface="Latin Modern Math"/>
              </a:rPr>
              <a:t> </a:t>
            </a:r>
            <a:r>
              <a:rPr dirty="0" sz="1100" spc="-85" i="1">
                <a:latin typeface="Times New Roman"/>
                <a:cs typeface="Times New Roman"/>
              </a:rPr>
              <a:t>b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40">
                <a:latin typeface="Latin Modern Math"/>
                <a:cs typeface="Latin Modern Math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c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40" i="1">
                <a:latin typeface="Times New Roman"/>
                <a:cs typeface="Times New Roman"/>
              </a:rPr>
              <a:t>/</a:t>
            </a:r>
            <a:r>
              <a:rPr dirty="0" sz="1100" spc="40">
                <a:latin typeface="Latin Modern Math"/>
                <a:cs typeface="Latin Modern Math"/>
              </a:rPr>
              <a:t>3</a:t>
            </a:r>
            <a:r>
              <a:rPr dirty="0" sz="1100" spc="4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2297999"/>
            <a:ext cx="14871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70" i="1">
                <a:latin typeface="Arial"/>
                <a:cs typeface="Arial"/>
              </a:rPr>
              <a:t>X</a:t>
            </a:r>
            <a:r>
              <a:rPr dirty="0" sz="1200" spc="75" i="1">
                <a:latin typeface="Arial"/>
                <a:cs typeface="Arial"/>
              </a:rPr>
              <a:t> </a:t>
            </a:r>
            <a:r>
              <a:rPr dirty="0" sz="1200" spc="-80" i="1">
                <a:latin typeface="DejaVu Sans"/>
                <a:cs typeface="DejaVu Sans"/>
              </a:rPr>
              <a:t>∼</a:t>
            </a:r>
            <a:r>
              <a:rPr dirty="0" sz="1200" spc="-60" i="1">
                <a:latin typeface="DejaVu Sans"/>
                <a:cs typeface="DejaVu Sans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Beta(</a:t>
            </a:r>
            <a:r>
              <a:rPr dirty="0" sz="1200" spc="-15" i="1">
                <a:latin typeface="Arial"/>
                <a:cs typeface="Arial"/>
              </a:rPr>
              <a:t>a,</a:t>
            </a:r>
            <a:r>
              <a:rPr dirty="0" sz="1200" spc="-140" i="1">
                <a:latin typeface="Arial"/>
                <a:cs typeface="Arial"/>
              </a:rPr>
              <a:t> </a:t>
            </a:r>
            <a:r>
              <a:rPr dirty="0" sz="1200" spc="-60" i="1">
                <a:latin typeface="Arial"/>
                <a:cs typeface="Arial"/>
              </a:rPr>
              <a:t>b</a:t>
            </a:r>
            <a:r>
              <a:rPr dirty="0" sz="1200" spc="-60">
                <a:latin typeface="LM Roman 12"/>
                <a:cs typeface="LM Roman 12"/>
              </a:rPr>
              <a:t>)</a:t>
            </a:r>
            <a:r>
              <a:rPr dirty="0" sz="1200" spc="-60">
                <a:latin typeface="Times New Roman"/>
                <a:cs typeface="Times New Roman"/>
              </a:rPr>
              <a:t>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7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2543" y="2280360"/>
            <a:ext cx="430530" cy="26479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150"/>
              </a:spcBef>
            </a:pPr>
            <a:r>
              <a:rPr dirty="0" u="sng" sz="800" spc="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Γ(</a:t>
            </a:r>
            <a:r>
              <a:rPr dirty="0" u="sng" sz="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+</a:t>
            </a:r>
            <a:r>
              <a:rPr dirty="0" u="sng" sz="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) </a:t>
            </a:r>
            <a:r>
              <a:rPr dirty="0" sz="800">
                <a:latin typeface="LM Roman 8"/>
                <a:cs typeface="LM Roman 8"/>
              </a:rPr>
              <a:t> </a:t>
            </a:r>
            <a:r>
              <a:rPr dirty="0" sz="800" spc="-5">
                <a:latin typeface="LM Roman 8"/>
                <a:cs typeface="LM Roman 8"/>
              </a:rPr>
              <a:t>Γ(</a:t>
            </a:r>
            <a:r>
              <a:rPr dirty="0" sz="800" spc="45" i="1">
                <a:latin typeface="Times New Roman"/>
                <a:cs typeface="Times New Roman"/>
              </a:rPr>
              <a:t>a</a:t>
            </a:r>
            <a:r>
              <a:rPr dirty="0" sz="800" spc="-5">
                <a:latin typeface="LM Roman 8"/>
                <a:cs typeface="LM Roman 8"/>
              </a:rPr>
              <a:t>)Γ(</a:t>
            </a:r>
            <a:r>
              <a:rPr dirty="0" sz="800" spc="-40" i="1">
                <a:latin typeface="Times New Roman"/>
                <a:cs typeface="Times New Roman"/>
              </a:rPr>
              <a:t>b</a:t>
            </a:r>
            <a:r>
              <a:rPr dirty="0" sz="800" spc="-5">
                <a:latin typeface="LM Roman 8"/>
                <a:cs typeface="LM Roman 8"/>
              </a:rPr>
              <a:t>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1666" y="2298343"/>
            <a:ext cx="2203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45" i="1">
                <a:latin typeface="Times New Roman"/>
                <a:cs typeface="Times New Roman"/>
              </a:rPr>
              <a:t>a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8081" y="2298343"/>
            <a:ext cx="208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0" i="1">
                <a:latin typeface="Times New Roman"/>
                <a:cs typeface="Times New Roman"/>
              </a:rPr>
              <a:t>b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2482" y="2311284"/>
            <a:ext cx="19735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2100" algn="l"/>
                <a:tab pos="942340" algn="l"/>
              </a:tabLst>
            </a:pPr>
            <a:r>
              <a:rPr dirty="0" sz="1100" spc="130" i="1">
                <a:latin typeface="Times New Roman"/>
                <a:cs typeface="Times New Roman"/>
              </a:rPr>
              <a:t>x	</a:t>
            </a:r>
            <a:r>
              <a:rPr dirty="0" sz="1100" spc="-5">
                <a:latin typeface="Latin Modern Math"/>
                <a:cs typeface="Latin Modern Math"/>
              </a:rPr>
              <a:t>(1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Latin Modern Math"/>
                <a:cs typeface="Latin Modern Math"/>
              </a:rPr>
              <a:t>)	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Latin Modern Math"/>
                <a:cs typeface="Latin Modern Math"/>
              </a:rPr>
              <a:t>0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-15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294" y="2483369"/>
            <a:ext cx="50863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a, </a:t>
            </a:r>
            <a:r>
              <a:rPr dirty="0" sz="1100" spc="-85" i="1">
                <a:latin typeface="Times New Roman"/>
                <a:cs typeface="Times New Roman"/>
              </a:rPr>
              <a:t>b </a:t>
            </a:r>
            <a:r>
              <a:rPr dirty="0" sz="1100" spc="105" i="1">
                <a:latin typeface="Times New Roman"/>
                <a:cs typeface="Times New Roman"/>
              </a:rPr>
              <a:t>&gt;</a:t>
            </a:r>
            <a:r>
              <a:rPr dirty="0" sz="1100" spc="-6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0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8164" y="2858032"/>
            <a:ext cx="507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15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46352" y="2764306"/>
            <a:ext cx="99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44650" y="2974644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 h="0">
                <a:moveTo>
                  <a:pt x="0" y="0"/>
                </a:moveTo>
                <a:lnTo>
                  <a:pt x="30203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31950" y="2953066"/>
            <a:ext cx="327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a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265">
                <a:latin typeface="Latin Modern Math"/>
                <a:cs typeface="Latin Modern Math"/>
              </a:rPr>
              <a:t> </a:t>
            </a:r>
            <a:r>
              <a:rPr dirty="0" sz="1100" spc="-85" i="1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87702" y="2858032"/>
            <a:ext cx="99821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1155" algn="l"/>
              </a:tabLst>
            </a:pPr>
            <a:r>
              <a:rPr dirty="0" sz="1100" spc="-5">
                <a:latin typeface="Times New Roman"/>
                <a:cs typeface="Times New Roman"/>
              </a:rPr>
              <a:t>and	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17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5281" y="2764306"/>
            <a:ext cx="158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i="1">
                <a:latin typeface="Times New Roman"/>
                <a:cs typeface="Times New Roman"/>
              </a:rPr>
              <a:t>ab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65196" y="2974644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 h="0">
                <a:moveTo>
                  <a:pt x="0" y="0"/>
                </a:moveTo>
                <a:lnTo>
                  <a:pt x="111827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727096" y="2953066"/>
            <a:ext cx="12484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0">
                <a:latin typeface="Latin Modern Math"/>
                <a:cs typeface="Latin Modern Math"/>
              </a:rPr>
              <a:t>(</a:t>
            </a:r>
            <a:r>
              <a:rPr dirty="0" sz="1100" spc="10" i="1">
                <a:latin typeface="Times New Roman"/>
                <a:cs typeface="Times New Roman"/>
              </a:rPr>
              <a:t>a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35">
                <a:latin typeface="Latin Modern Math"/>
                <a:cs typeface="Latin Modern Math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b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baseline="20833" sz="1200" spc="-7">
                <a:latin typeface="LM Roman 8"/>
                <a:cs typeface="LM Roman 8"/>
              </a:rPr>
              <a:t>2</a:t>
            </a:r>
            <a:r>
              <a:rPr dirty="0" sz="1100" spc="-5">
                <a:latin typeface="Latin Modern Math"/>
                <a:cs typeface="Latin Modern Math"/>
              </a:rPr>
              <a:t>(</a:t>
            </a:r>
            <a:r>
              <a:rPr dirty="0" sz="1100" spc="-5" i="1">
                <a:latin typeface="Times New Roman"/>
                <a:cs typeface="Times New Roman"/>
              </a:rPr>
              <a:t>a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35">
                <a:latin typeface="Latin Modern Math"/>
                <a:cs typeface="Latin Modern Math"/>
              </a:rPr>
              <a:t> </a:t>
            </a:r>
            <a:r>
              <a:rPr dirty="0" sz="1100" spc="-85" i="1">
                <a:latin typeface="Times New Roman"/>
                <a:cs typeface="Times New Roman"/>
              </a:rPr>
              <a:t>b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3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250">
                <a:latin typeface="Latin Modern Math"/>
                <a:cs typeface="Latin Modern Math"/>
              </a:rPr>
              <a:t> </a:t>
            </a:r>
            <a:r>
              <a:rPr dirty="0" baseline="37878" sz="1650" spc="37" i="1">
                <a:latin typeface="Times New Roman"/>
                <a:cs typeface="Times New Roman"/>
              </a:rPr>
              <a:t>.</a:t>
            </a:r>
            <a:endParaRPr baseline="37878"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81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31570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Some Probability 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" y="439316"/>
            <a:ext cx="29635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170" i="1">
                <a:latin typeface="Arial"/>
                <a:cs typeface="Arial"/>
              </a:rPr>
              <a:t>X </a:t>
            </a:r>
            <a:r>
              <a:rPr dirty="0" sz="1200" spc="-80" i="1">
                <a:latin typeface="DejaVu Sans"/>
                <a:cs typeface="DejaVu Sans"/>
              </a:rPr>
              <a:t>∼ </a:t>
            </a:r>
            <a:r>
              <a:rPr dirty="0" sz="1200" spc="-5">
                <a:latin typeface="LM Roman 12"/>
                <a:cs typeface="LM Roman 12"/>
              </a:rPr>
              <a:t>Normal(</a:t>
            </a:r>
            <a:r>
              <a:rPr dirty="0" sz="1200" spc="-5" i="1">
                <a:latin typeface="Arial"/>
                <a:cs typeface="Arial"/>
              </a:rPr>
              <a:t>µ, </a:t>
            </a:r>
            <a:r>
              <a:rPr dirty="0" sz="1200" spc="5" i="1">
                <a:latin typeface="Arial"/>
                <a:cs typeface="Arial"/>
              </a:rPr>
              <a:t>σ</a:t>
            </a:r>
            <a:r>
              <a:rPr dirty="0" baseline="31250" sz="1200" spc="7">
                <a:latin typeface="LM Roman 8"/>
                <a:cs typeface="LM Roman 8"/>
              </a:rPr>
              <a:t>2</a:t>
            </a:r>
            <a:r>
              <a:rPr dirty="0" sz="1200" spc="5">
                <a:latin typeface="LM Roman 12"/>
                <a:cs typeface="LM Roman 12"/>
              </a:rPr>
              <a:t>)</a:t>
            </a:r>
            <a:r>
              <a:rPr dirty="0" sz="1200" spc="5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Most important</a:t>
            </a:r>
            <a:r>
              <a:rPr dirty="0" sz="1100" spc="-1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distribution.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2523" y="920026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 h="0">
                <a:moveTo>
                  <a:pt x="0" y="0"/>
                </a:moveTo>
                <a:lnTo>
                  <a:pt x="29745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52398" y="775714"/>
            <a:ext cx="12858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baseline="2525" sz="1650" spc="120" i="1">
                <a:latin typeface="DejaVu Sans"/>
                <a:cs typeface="DejaVu Sans"/>
              </a:rPr>
              <a:t>√</a:t>
            </a:r>
            <a:r>
              <a:rPr dirty="0" baseline="-47979" sz="1650" spc="120">
                <a:latin typeface="Latin Modern Math"/>
                <a:cs typeface="Latin Modern Math"/>
              </a:rPr>
              <a:t>2</a:t>
            </a:r>
            <a:r>
              <a:rPr dirty="0" baseline="-47979" sz="1650" spc="120" i="1">
                <a:latin typeface="Times New Roman"/>
                <a:cs typeface="Times New Roman"/>
              </a:rPr>
              <a:t>πσ</a:t>
            </a:r>
            <a:r>
              <a:rPr dirty="0" baseline="-41666" sz="1200" spc="120">
                <a:latin typeface="LM Roman 8"/>
                <a:cs typeface="LM Roman 8"/>
              </a:rPr>
              <a:t>2</a:t>
            </a:r>
            <a:r>
              <a:rPr dirty="0" baseline="-41666" sz="1200" spc="-232">
                <a:latin typeface="LM Roman 8"/>
                <a:cs typeface="LM Roman 8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exp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368" y="681988"/>
            <a:ext cx="1347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4150" algn="l"/>
                <a:tab pos="425450" algn="l"/>
                <a:tab pos="786765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	</a:t>
            </a:r>
            <a:r>
              <a:rPr dirty="0" sz="1100" spc="-5">
                <a:latin typeface="Latin Modern Math"/>
                <a:cs typeface="Latin Modern Math"/>
              </a:rPr>
              <a:t>	</a:t>
            </a:r>
            <a:r>
              <a:rPr dirty="0" sz="1100" spc="15" i="1">
                <a:latin typeface="DejaVu Sans"/>
                <a:cs typeface="DejaVu Sans"/>
              </a:rPr>
              <a:t>−</a:t>
            </a:r>
            <a:r>
              <a:rPr dirty="0" sz="1100" spc="15">
                <a:latin typeface="Latin Modern Math"/>
                <a:cs typeface="Latin Modern Math"/>
              </a:rPr>
              <a:t>(</a:t>
            </a:r>
            <a:r>
              <a:rPr dirty="0" sz="1100" spc="15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225" i="1">
                <a:latin typeface="DejaVu Sans"/>
                <a:cs typeface="DejaVu Sans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µ</a:t>
            </a:r>
            <a:r>
              <a:rPr dirty="0" sz="1100" spc="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6120" y="66903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11311" y="892314"/>
            <a:ext cx="607695" cy="0"/>
          </a:xfrm>
          <a:custGeom>
            <a:avLst/>
            <a:gdLst/>
            <a:ahLst/>
            <a:cxnLst/>
            <a:rect l="l" t="t" r="r" b="b"/>
            <a:pathLst>
              <a:path w="607694" h="0">
                <a:moveTo>
                  <a:pt x="0" y="0"/>
                </a:moveTo>
                <a:lnTo>
                  <a:pt x="60760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70264" y="870748"/>
            <a:ext cx="2838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latin typeface="Latin Modern Math"/>
                <a:cs typeface="Latin Modern Math"/>
              </a:rPr>
              <a:t>2</a:t>
            </a:r>
            <a:r>
              <a:rPr dirty="0" sz="1100" spc="30" i="1">
                <a:latin typeface="Times New Roman"/>
                <a:cs typeface="Times New Roman"/>
              </a:rPr>
              <a:t>σ</a:t>
            </a:r>
            <a:r>
              <a:rPr dirty="0" baseline="20833" sz="1200" spc="44">
                <a:latin typeface="LM Roman 8"/>
                <a:cs typeface="LM Roman 8"/>
              </a:rPr>
              <a:t>2</a:t>
            </a:r>
            <a:endParaRPr baseline="20833" sz="1200">
              <a:latin typeface="LM Roman 8"/>
              <a:cs typeface="LM Roman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0307" y="580363"/>
            <a:ext cx="809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3265" algn="l"/>
              </a:tabLst>
            </a:pPr>
            <a:r>
              <a:rPr dirty="0" sz="1100" spc="-70" b="0">
                <a:latin typeface="Tuffy"/>
                <a:cs typeface="Tuffy"/>
              </a:rPr>
              <a:t>Σ</a:t>
            </a:r>
            <a:r>
              <a:rPr dirty="0" sz="1100" spc="-70" b="0">
                <a:latin typeface="Tuffy"/>
                <a:cs typeface="Tuffy"/>
              </a:rPr>
              <a:t>	</a:t>
            </a:r>
            <a:r>
              <a:rPr dirty="0" sz="1100" spc="-7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7621" y="775714"/>
            <a:ext cx="612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2725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,	</a:t>
            </a:r>
            <a:r>
              <a:rPr dirty="0" sz="1100" spc="130" i="1">
                <a:latin typeface="Times New Roman"/>
                <a:cs typeface="Times New Roman"/>
              </a:rPr>
              <a:t>x </a:t>
            </a:r>
            <a:r>
              <a:rPr dirty="0" sz="1100" spc="-235" i="1">
                <a:latin typeface="DejaVu Sans"/>
                <a:cs typeface="DejaVu Sans"/>
              </a:rPr>
              <a:t>∈ </a:t>
            </a:r>
            <a:r>
              <a:rPr dirty="0" sz="1100" spc="10">
                <a:latin typeface="Arial"/>
                <a:cs typeface="Arial"/>
              </a:rPr>
              <a:t>R</a:t>
            </a:r>
            <a:r>
              <a:rPr dirty="0" sz="1100" spc="1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7108" y="118812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894" y="1103031"/>
            <a:ext cx="33680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sz="1100" spc="1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σ</a:t>
            </a:r>
            <a:r>
              <a:rPr dirty="0" baseline="27777" sz="1200" spc="75">
                <a:latin typeface="LM Roman 8"/>
                <a:cs typeface="LM Roman 8"/>
              </a:rPr>
              <a:t>2</a:t>
            </a:r>
            <a:r>
              <a:rPr dirty="0" sz="1100" spc="5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and </a:t>
            </a:r>
            <a:r>
              <a:rPr dirty="0" sz="1100" spc="170" i="1">
                <a:latin typeface="Times New Roman"/>
                <a:cs typeface="Times New Roman"/>
              </a:rPr>
              <a:t>M</a:t>
            </a:r>
            <a:r>
              <a:rPr dirty="0" baseline="-10416" sz="1200" spc="254" i="1">
                <a:latin typeface="Times New Roman"/>
                <a:cs typeface="Times New Roman"/>
              </a:rPr>
              <a:t>X</a:t>
            </a:r>
            <a:r>
              <a:rPr dirty="0" baseline="-10416" sz="1200" spc="-13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(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exp(</a:t>
            </a:r>
            <a:r>
              <a:rPr dirty="0" sz="1100" spc="10" i="1">
                <a:latin typeface="Times New Roman"/>
                <a:cs typeface="Times New Roman"/>
              </a:rPr>
              <a:t>µt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5">
                <a:latin typeface="Latin Modern Math"/>
                <a:cs typeface="Latin Modern Math"/>
              </a:rPr>
              <a:t> </a:t>
            </a:r>
            <a:r>
              <a:rPr dirty="0" u="sng" baseline="31250" sz="1200" spc="-7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1</a:t>
            </a:r>
            <a:r>
              <a:rPr dirty="0" baseline="31250" sz="1200" spc="-247">
                <a:latin typeface="LM Roman 8"/>
                <a:cs typeface="LM Roman 8"/>
              </a:rPr>
              <a:t> </a:t>
            </a:r>
            <a:r>
              <a:rPr dirty="0" sz="1100" spc="45" i="1">
                <a:latin typeface="Times New Roman"/>
                <a:cs typeface="Times New Roman"/>
              </a:rPr>
              <a:t>σ</a:t>
            </a:r>
            <a:r>
              <a:rPr dirty="0" baseline="27777" sz="1200" spc="67">
                <a:latin typeface="LM Roman 8"/>
                <a:cs typeface="LM Roman 8"/>
              </a:rPr>
              <a:t>2</a:t>
            </a:r>
            <a:r>
              <a:rPr dirty="0" sz="1100" spc="45" i="1">
                <a:latin typeface="Times New Roman"/>
                <a:cs typeface="Times New Roman"/>
              </a:rPr>
              <a:t>t</a:t>
            </a:r>
            <a:r>
              <a:rPr dirty="0" baseline="27777" sz="1200" spc="67">
                <a:latin typeface="LM Roman 8"/>
                <a:cs typeface="LM Roman 8"/>
              </a:rPr>
              <a:t>2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4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894" y="1426932"/>
            <a:ext cx="3837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Theorem: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14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45" i="1">
                <a:latin typeface="DejaVu Sans"/>
                <a:cs typeface="DejaVu Sans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Nor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µ,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σ</a:t>
            </a:r>
            <a:r>
              <a:rPr dirty="0" baseline="27777" sz="1200" spc="52">
                <a:latin typeface="LM Roman 8"/>
                <a:cs typeface="LM Roman 8"/>
              </a:rPr>
              <a:t>2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3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then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25" i="1">
                <a:latin typeface="Times New Roman"/>
                <a:cs typeface="Times New Roman"/>
              </a:rPr>
              <a:t>aX</a:t>
            </a:r>
            <a:r>
              <a:rPr dirty="0" sz="1100" spc="5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0">
                <a:latin typeface="Latin Modern Math"/>
                <a:cs typeface="Latin Modern Math"/>
              </a:rPr>
              <a:t> </a:t>
            </a:r>
            <a:r>
              <a:rPr dirty="0" sz="1100" spc="-85" i="1">
                <a:latin typeface="Times New Roman"/>
                <a:cs typeface="Times New Roman"/>
              </a:rPr>
              <a:t>b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45" i="1">
                <a:latin typeface="DejaVu Sans"/>
                <a:cs typeface="DejaVu Sans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Nor</a:t>
            </a:r>
            <a:r>
              <a:rPr dirty="0" sz="1100">
                <a:latin typeface="Latin Modern Math"/>
                <a:cs typeface="Latin Modern Math"/>
              </a:rPr>
              <a:t>(</a:t>
            </a:r>
            <a:r>
              <a:rPr dirty="0" sz="1100" i="1">
                <a:latin typeface="Times New Roman"/>
                <a:cs typeface="Times New Roman"/>
              </a:rPr>
              <a:t>aµ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30" i="1">
                <a:latin typeface="Times New Roman"/>
                <a:cs typeface="Times New Roman"/>
              </a:rPr>
              <a:t>b,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a</a:t>
            </a:r>
            <a:r>
              <a:rPr dirty="0" baseline="27777" sz="1200" spc="52">
                <a:latin typeface="LM Roman 8"/>
                <a:cs typeface="LM Roman 8"/>
              </a:rPr>
              <a:t>2</a:t>
            </a:r>
            <a:r>
              <a:rPr dirty="0" sz="1100" spc="35" i="1">
                <a:latin typeface="Times New Roman"/>
                <a:cs typeface="Times New Roman"/>
              </a:rPr>
              <a:t>σ</a:t>
            </a:r>
            <a:r>
              <a:rPr dirty="0" baseline="27777" sz="1200" spc="52">
                <a:latin typeface="LM Roman 8"/>
                <a:cs typeface="LM Roman 8"/>
              </a:rPr>
              <a:t>2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3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94" y="1750833"/>
            <a:ext cx="23647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Corollary: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5">
                <a:latin typeface="Times New Roman"/>
                <a:cs typeface="Times New Roman"/>
              </a:rPr>
              <a:t>Nor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µ, </a:t>
            </a:r>
            <a:r>
              <a:rPr dirty="0" sz="1100" spc="80" i="1">
                <a:latin typeface="Times New Roman"/>
                <a:cs typeface="Times New Roman"/>
              </a:rPr>
              <a:t>σ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, then </a:t>
            </a:r>
            <a:r>
              <a:rPr dirty="0" sz="1100" spc="130" i="1">
                <a:latin typeface="Times New Roman"/>
                <a:cs typeface="Times New Roman"/>
              </a:rPr>
              <a:t>Z</a:t>
            </a:r>
            <a:r>
              <a:rPr dirty="0" sz="1100" spc="6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3602" y="1737892"/>
            <a:ext cx="10820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98830" algn="l"/>
              </a:tabLst>
            </a:pPr>
            <a:r>
              <a:rPr dirty="0" sz="800" spc="-5">
                <a:latin typeface="LM Roman 8"/>
                <a:cs typeface="LM Roman 8"/>
              </a:rPr>
              <a:t>2	</a:t>
            </a:r>
            <a:r>
              <a:rPr dirty="0" u="sng" baseline="6944" sz="1200" spc="24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baseline="6944" sz="1200" spc="247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dirty="0" u="sng" baseline="6944" sz="1200" spc="24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µ</a:t>
            </a:r>
            <a:endParaRPr baseline="6944"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9661" y="1835936"/>
            <a:ext cx="869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85" i="1">
                <a:latin typeface="Times New Roman"/>
                <a:cs typeface="Times New Roman"/>
              </a:rPr>
              <a:t>σ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8220" y="1750833"/>
            <a:ext cx="934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>
                <a:latin typeface="Times New Roman"/>
                <a:cs typeface="Times New Roman"/>
              </a:rPr>
              <a:t>Nor</a:t>
            </a:r>
            <a:r>
              <a:rPr dirty="0" sz="1100">
                <a:latin typeface="Latin Modern Math"/>
                <a:cs typeface="Latin Modern Math"/>
              </a:rPr>
              <a:t>(0</a:t>
            </a:r>
            <a:r>
              <a:rPr dirty="0" sz="1100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r>
              <a:rPr dirty="0" sz="1100" spc="-1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91307" y="2062797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 h="0">
                <a:moveTo>
                  <a:pt x="0" y="0"/>
                </a:moveTo>
                <a:lnTo>
                  <a:pt x="2087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78607" y="1966301"/>
            <a:ext cx="1155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265" i="1">
                <a:latin typeface="Arial"/>
                <a:cs typeface="Arial"/>
              </a:rPr>
              <a:t>√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81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068231" y="2050096"/>
            <a:ext cx="1409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85" i="1">
                <a:latin typeface="Times New Roman"/>
                <a:cs typeface="Times New Roman"/>
              </a:rPr>
              <a:t>π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294" y="1946184"/>
            <a:ext cx="2945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7660" algn="l"/>
              </a:tabLst>
            </a:pPr>
            <a:r>
              <a:rPr dirty="0" sz="1100" spc="-5" i="1">
                <a:latin typeface="Times New Roman"/>
                <a:cs typeface="Times New Roman"/>
              </a:rPr>
              <a:t>standa</a:t>
            </a:r>
            <a:r>
              <a:rPr dirty="0" sz="1100" spc="-50" i="1">
                <a:latin typeface="Times New Roman"/>
                <a:cs typeface="Times New Roman"/>
              </a:rPr>
              <a:t>r</a:t>
            </a:r>
            <a:r>
              <a:rPr dirty="0" sz="1100" spc="-5" i="1">
                <a:latin typeface="Times New Roman"/>
                <a:cs typeface="Times New Roman"/>
              </a:rPr>
              <a:t>d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normal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distri</a:t>
            </a:r>
            <a:r>
              <a:rPr dirty="0" sz="1100" spc="-30" i="1">
                <a:latin typeface="Times New Roman"/>
                <a:cs typeface="Times New Roman"/>
              </a:rPr>
              <a:t>b</a:t>
            </a:r>
            <a:r>
              <a:rPr dirty="0" sz="1100" spc="-5" i="1">
                <a:latin typeface="Times New Roman"/>
                <a:cs typeface="Times New Roman"/>
              </a:rPr>
              <a:t>utio</a:t>
            </a:r>
            <a:r>
              <a:rPr dirty="0" sz="1100" spc="-10" i="1">
                <a:latin typeface="Times New Roman"/>
                <a:cs typeface="Times New Roman"/>
              </a:rPr>
              <a:t>n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pdf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0" i="1">
                <a:latin typeface="Times New Roman"/>
                <a:cs typeface="Times New Roman"/>
              </a:rPr>
              <a:t>φ</a:t>
            </a:r>
            <a:r>
              <a:rPr dirty="0" sz="1100" spc="-5">
                <a:latin typeface="Latin Modern Math"/>
                <a:cs typeface="Latin Modern Math"/>
              </a:rPr>
              <a:t>(</a:t>
            </a:r>
            <a:r>
              <a:rPr dirty="0" sz="1100" spc="120" i="1">
                <a:latin typeface="Times New Roman"/>
                <a:cs typeface="Times New Roman"/>
              </a:rPr>
              <a:t>z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i="1">
                <a:latin typeface="DejaVu Sans"/>
                <a:cs typeface="DejaVu Sans"/>
              </a:rPr>
              <a:t>	</a:t>
            </a:r>
            <a:r>
              <a:rPr dirty="0" sz="1100" spc="15" i="1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05035" y="1922823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56115" y="1933231"/>
            <a:ext cx="5346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baseline="3472" sz="1200" spc="-7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1</a:t>
            </a:r>
            <a:r>
              <a:rPr dirty="0" baseline="3472" sz="1200" spc="-7">
                <a:latin typeface="LM Roman 8"/>
                <a:cs typeface="LM Roman 8"/>
              </a:rPr>
              <a:t> </a:t>
            </a:r>
            <a:r>
              <a:rPr dirty="0" sz="800" spc="135" i="1">
                <a:latin typeface="Arial"/>
                <a:cs typeface="Arial"/>
              </a:rPr>
              <a:t>−</a:t>
            </a:r>
            <a:r>
              <a:rPr dirty="0" sz="800" spc="135" i="1">
                <a:latin typeface="Times New Roman"/>
                <a:cs typeface="Times New Roman"/>
              </a:rPr>
              <a:t>z</a:t>
            </a:r>
            <a:r>
              <a:rPr dirty="0" sz="800" spc="285" i="1">
                <a:latin typeface="Times New Roman"/>
                <a:cs typeface="Times New Roman"/>
              </a:rPr>
              <a:t> </a:t>
            </a:r>
            <a:r>
              <a:rPr dirty="0" sz="800" spc="95" i="1">
                <a:latin typeface="Times New Roman"/>
                <a:cs typeface="Times New Roman"/>
              </a:rPr>
              <a:t>/</a:t>
            </a:r>
            <a:r>
              <a:rPr dirty="0" sz="800" spc="9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06266" y="1946184"/>
            <a:ext cx="437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cdf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31084" y="2066771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294" y="2145308"/>
            <a:ext cx="25711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Latin Modern Math"/>
                <a:cs typeface="Latin Modern Math"/>
              </a:rPr>
              <a:t>Φ(</a:t>
            </a:r>
            <a:r>
              <a:rPr dirty="0" sz="1100" spc="20" i="1">
                <a:latin typeface="Times New Roman"/>
                <a:cs typeface="Times New Roman"/>
              </a:rPr>
              <a:t>z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which is tabled. E.g., </a:t>
            </a:r>
            <a:r>
              <a:rPr dirty="0" sz="1100" spc="-5">
                <a:latin typeface="Latin Modern Math"/>
                <a:cs typeface="Latin Modern Math"/>
              </a:rPr>
              <a:t>Φ(1</a:t>
            </a:r>
            <a:r>
              <a:rPr dirty="0" sz="1100" spc="-5" i="1">
                <a:latin typeface="Times New Roman"/>
                <a:cs typeface="Times New Roman"/>
              </a:rPr>
              <a:t>.</a:t>
            </a:r>
            <a:r>
              <a:rPr dirty="0" sz="1100" spc="-5">
                <a:latin typeface="Latin Modern Math"/>
                <a:cs typeface="Latin Modern Math"/>
              </a:rPr>
              <a:t>96)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14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975</a:t>
            </a:r>
            <a:r>
              <a:rPr dirty="0" sz="1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63141" y="2527324"/>
            <a:ext cx="2507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  <a:tab pos="1864995" algn="l"/>
                <a:tab pos="2457450" algn="l"/>
              </a:tabLst>
            </a:pP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65" i="1">
                <a:latin typeface="Times New Roman"/>
                <a:cs typeface="Times New Roman"/>
              </a:rPr>
              <a:t>	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7096" y="2456267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92131" y="2545345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7294" y="2469208"/>
            <a:ext cx="3724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Theorem: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4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 </a:t>
            </a:r>
            <a:r>
              <a:rPr dirty="0" sz="1100" spc="-5" i="1">
                <a:latin typeface="Times New Roman"/>
                <a:cs typeface="Times New Roman"/>
              </a:rPr>
              <a:t>independent </a:t>
            </a:r>
            <a:r>
              <a:rPr dirty="0" sz="1100" spc="-5">
                <a:latin typeface="Times New Roman"/>
                <a:cs typeface="Times New Roman"/>
              </a:rPr>
              <a:t>with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>
                <a:latin typeface="Latin Modern Math"/>
                <a:cs typeface="Latin Modern Math"/>
              </a:rPr>
              <a:t>Nor(</a:t>
            </a:r>
            <a:r>
              <a:rPr dirty="0" sz="1100" i="1">
                <a:latin typeface="Times New Roman"/>
                <a:cs typeface="Times New Roman"/>
              </a:rPr>
              <a:t>µ </a:t>
            </a:r>
            <a:r>
              <a:rPr dirty="0" sz="1100" spc="25" i="1">
                <a:latin typeface="Times New Roman"/>
                <a:cs typeface="Times New Roman"/>
              </a:rPr>
              <a:t>, </a:t>
            </a:r>
            <a:r>
              <a:rPr dirty="0" sz="1100" spc="80" i="1">
                <a:latin typeface="Times New Roman"/>
                <a:cs typeface="Times New Roman"/>
              </a:rPr>
              <a:t>σ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294" y="2641294"/>
            <a:ext cx="172021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 i="1">
                <a:latin typeface="Times New Roman"/>
                <a:cs typeface="Times New Roman"/>
              </a:rPr>
              <a:t>i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5">
                <a:latin typeface="Latin Modern Math"/>
                <a:cs typeface="Latin Modern Math"/>
              </a:rPr>
              <a:t>1</a:t>
            </a:r>
            <a:r>
              <a:rPr dirty="0" sz="1100" spc="5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2</a:t>
            </a:r>
            <a:r>
              <a:rPr dirty="0" sz="1100" spc="-5">
                <a:latin typeface="Times New Roman"/>
                <a:cs typeface="Times New Roman"/>
              </a:rPr>
              <a:t>, then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5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7145" y="2699396"/>
            <a:ext cx="13341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235" algn="l"/>
                <a:tab pos="954405" algn="l"/>
                <a:tab pos="1266825" algn="l"/>
              </a:tabLst>
            </a:pP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20797" y="262833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34360" y="262833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5818" y="2715741"/>
            <a:ext cx="3930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755" algn="l"/>
              </a:tabLst>
            </a:pP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41613" y="2641294"/>
            <a:ext cx="1167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µ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20" i="1">
                <a:latin typeface="Times New Roman"/>
                <a:cs typeface="Times New Roman"/>
              </a:rPr>
              <a:t>µ </a:t>
            </a:r>
            <a:r>
              <a:rPr dirty="0" sz="1100" spc="25" i="1">
                <a:latin typeface="Times New Roman"/>
                <a:cs typeface="Times New Roman"/>
              </a:rPr>
              <a:t>, </a:t>
            </a:r>
            <a:r>
              <a:rPr dirty="0" sz="1100" spc="80" i="1">
                <a:latin typeface="Times New Roman"/>
                <a:cs typeface="Times New Roman"/>
              </a:rPr>
              <a:t>σ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80" i="1">
                <a:latin typeface="Times New Roman"/>
                <a:cs typeface="Times New Roman"/>
              </a:rPr>
              <a:t>σ</a:t>
            </a:r>
            <a:r>
              <a:rPr dirty="0" sz="1100" spc="6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294" y="2965194"/>
            <a:ext cx="369062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Example: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>
                <a:latin typeface="Times New Roman"/>
                <a:cs typeface="Times New Roman"/>
              </a:rPr>
              <a:t>Nor</a:t>
            </a:r>
            <a:r>
              <a:rPr dirty="0" sz="1100">
                <a:latin typeface="Latin Modern Math"/>
                <a:cs typeface="Latin Modern Math"/>
              </a:rPr>
              <a:t>(3</a:t>
            </a:r>
            <a:r>
              <a:rPr dirty="0" sz="1100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4)</a:t>
            </a:r>
            <a:r>
              <a:rPr dirty="0" sz="1100" spc="-5">
                <a:latin typeface="Times New Roman"/>
                <a:cs typeface="Times New Roman"/>
              </a:rPr>
              <a:t>,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-5">
                <a:latin typeface="Times New Roman"/>
                <a:cs typeface="Times New Roman"/>
              </a:rPr>
              <a:t>Nor</a:t>
            </a:r>
            <a:r>
              <a:rPr dirty="0" sz="1100" spc="-5">
                <a:latin typeface="Latin Modern Math"/>
                <a:cs typeface="Latin Modern Math"/>
              </a:rPr>
              <a:t>(4</a:t>
            </a:r>
            <a:r>
              <a:rPr dirty="0" sz="1100" spc="-5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6)</a:t>
            </a:r>
            <a:r>
              <a:rPr dirty="0" sz="1100" spc="-5">
                <a:latin typeface="Times New Roman"/>
                <a:cs typeface="Times New Roman"/>
              </a:rPr>
              <a:t>, and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130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175000" algn="l"/>
              </a:tabLst>
            </a:pPr>
            <a:r>
              <a:rPr dirty="0" sz="1100" spc="-5">
                <a:latin typeface="Times New Roman"/>
                <a:cs typeface="Times New Roman"/>
              </a:rPr>
              <a:t>are independent. Then </a:t>
            </a:r>
            <a:r>
              <a:rPr dirty="0" sz="1100" spc="110">
                <a:latin typeface="Latin Modern Math"/>
                <a:cs typeface="Latin Modern Math"/>
              </a:rPr>
              <a:t>2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5">
                <a:latin typeface="Latin Modern Math"/>
                <a:cs typeface="Latin Modern Math"/>
              </a:rPr>
              <a:t>3</a:t>
            </a:r>
            <a:r>
              <a:rPr dirty="0" sz="1100" spc="5" i="1">
                <a:latin typeface="Times New Roman"/>
                <a:cs typeface="Times New Roman"/>
              </a:rPr>
              <a:t>Y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spc="-10" i="1">
                <a:latin typeface="DejaVu Sans"/>
                <a:cs typeface="DejaVu Sans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Nor</a:t>
            </a:r>
            <a:r>
              <a:rPr dirty="0" sz="1100" spc="-15">
                <a:latin typeface="Latin Modern Math"/>
                <a:cs typeface="Latin Modern Math"/>
              </a:rPr>
              <a:t>(</a:t>
            </a:r>
            <a:r>
              <a:rPr dirty="0" sz="1100" spc="-15" i="1">
                <a:latin typeface="DejaVu Sans"/>
                <a:cs typeface="DejaVu Sans"/>
              </a:rPr>
              <a:t>−</a:t>
            </a:r>
            <a:r>
              <a:rPr dirty="0" sz="1100" spc="-15">
                <a:latin typeface="Latin Modern Math"/>
                <a:cs typeface="Latin Modern Math"/>
              </a:rPr>
              <a:t>5</a:t>
            </a:r>
            <a:r>
              <a:rPr dirty="0" sz="1100" spc="-1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70)</a:t>
            </a:r>
            <a:r>
              <a:rPr dirty="0" sz="1100" spc="-5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64262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Limit</a:t>
            </a:r>
            <a:r>
              <a:rPr dirty="0" sz="6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81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00" y="499553"/>
            <a:ext cx="4265295" cy="2604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Limit</a:t>
            </a: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 Theorems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302260" marR="68580">
              <a:lnSpc>
                <a:spcPct val="102600"/>
              </a:lnSpc>
            </a:pPr>
            <a:r>
              <a:rPr dirty="0" sz="1100" spc="-10" b="1">
                <a:latin typeface="Arial"/>
                <a:cs typeface="Arial"/>
              </a:rPr>
              <a:t>Corollary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(of a </a:t>
            </a:r>
            <a:r>
              <a:rPr dirty="0" sz="1100" spc="-10">
                <a:latin typeface="Times New Roman"/>
                <a:cs typeface="Times New Roman"/>
              </a:rPr>
              <a:t>previous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theorem):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9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 iid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Nor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µ,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σ</a:t>
            </a:r>
            <a:r>
              <a:rPr dirty="0" baseline="27777" sz="1200" spc="52">
                <a:latin typeface="LM Roman 8"/>
                <a:cs typeface="LM Roman 8"/>
              </a:rPr>
              <a:t>2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r>
              <a:rPr dirty="0" sz="1100" spc="35">
                <a:latin typeface="Times New Roman"/>
                <a:cs typeface="Times New Roman"/>
              </a:rPr>
              <a:t>,  </a:t>
            </a:r>
            <a:r>
              <a:rPr dirty="0" sz="1100" spc="-5">
                <a:latin typeface="Times New Roman"/>
                <a:cs typeface="Times New Roman"/>
              </a:rPr>
              <a:t>then the sample mean </a:t>
            </a:r>
            <a:r>
              <a:rPr dirty="0" sz="1100" spc="-70" i="1">
                <a:latin typeface="Times New Roman"/>
                <a:cs typeface="Times New Roman"/>
              </a:rPr>
              <a:t>X</a:t>
            </a:r>
            <a:r>
              <a:rPr dirty="0" baseline="15151" sz="1650" spc="-104">
                <a:latin typeface="Latin Modern Math"/>
                <a:cs typeface="Latin Modern Math"/>
              </a:rPr>
              <a:t>¯</a:t>
            </a:r>
            <a:r>
              <a:rPr dirty="0" baseline="-10416" sz="1200" spc="-104" i="1">
                <a:latin typeface="Times New Roman"/>
                <a:cs typeface="Times New Roman"/>
              </a:rPr>
              <a:t>n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>
                <a:latin typeface="Times New Roman"/>
                <a:cs typeface="Times New Roman"/>
              </a:rPr>
              <a:t>Nor</a:t>
            </a:r>
            <a:r>
              <a:rPr dirty="0" sz="1100">
                <a:latin typeface="Latin Modern Math"/>
                <a:cs typeface="Latin Modern Math"/>
              </a:rPr>
              <a:t>(</a:t>
            </a:r>
            <a:r>
              <a:rPr dirty="0" sz="1100" i="1">
                <a:latin typeface="Times New Roman"/>
                <a:cs typeface="Times New Roman"/>
              </a:rPr>
              <a:t>µ,</a:t>
            </a:r>
            <a:r>
              <a:rPr dirty="0" sz="1100" spc="-120" i="1">
                <a:latin typeface="Times New Roman"/>
                <a:cs typeface="Times New Roman"/>
              </a:rPr>
              <a:t> </a:t>
            </a:r>
            <a:r>
              <a:rPr dirty="0" sz="1100" spc="80" i="1">
                <a:latin typeface="Times New Roman"/>
                <a:cs typeface="Times New Roman"/>
              </a:rPr>
              <a:t>σ</a:t>
            </a:r>
            <a:r>
              <a:rPr dirty="0" baseline="27777" sz="1200" spc="120">
                <a:latin typeface="LM Roman 8"/>
                <a:cs typeface="LM Roman 8"/>
              </a:rPr>
              <a:t>2</a:t>
            </a:r>
            <a:r>
              <a:rPr dirty="0" sz="1100" spc="80" i="1">
                <a:latin typeface="Times New Roman"/>
                <a:cs typeface="Times New Roman"/>
              </a:rPr>
              <a:t>/n</a:t>
            </a:r>
            <a:r>
              <a:rPr dirty="0" sz="1100" spc="80">
                <a:latin typeface="Latin Modern Math"/>
                <a:cs typeface="Latin Modern Math"/>
              </a:rPr>
              <a:t>)</a:t>
            </a:r>
            <a:r>
              <a:rPr dirty="0" sz="1100" spc="8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1230"/>
              </a:spcBef>
            </a:pPr>
            <a:r>
              <a:rPr dirty="0" sz="1100" spc="-5">
                <a:latin typeface="Times New Roman"/>
                <a:cs typeface="Times New Roman"/>
              </a:rPr>
              <a:t>This is a special case of the </a:t>
            </a:r>
            <a:r>
              <a:rPr dirty="0" sz="1100" spc="-10" i="1">
                <a:latin typeface="Times New Roman"/>
                <a:cs typeface="Times New Roman"/>
              </a:rPr>
              <a:t>Law </a:t>
            </a:r>
            <a:r>
              <a:rPr dirty="0" sz="1100" spc="-5" i="1">
                <a:latin typeface="Times New Roman"/>
                <a:cs typeface="Times New Roman"/>
              </a:rPr>
              <a:t>of </a:t>
            </a:r>
            <a:r>
              <a:rPr dirty="0" sz="1100" spc="-20" i="1">
                <a:latin typeface="Times New Roman"/>
                <a:cs typeface="Times New Roman"/>
              </a:rPr>
              <a:t>Large </a:t>
            </a:r>
            <a:r>
              <a:rPr dirty="0" sz="1100" spc="-10" i="1">
                <a:latin typeface="Times New Roman"/>
                <a:cs typeface="Times New Roman"/>
              </a:rPr>
              <a:t>Numbers</a:t>
            </a:r>
            <a:r>
              <a:rPr dirty="0" sz="1100" spc="-1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which says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</a:t>
            </a:r>
            <a:endParaRPr sz="11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dirty="0" sz="1100" spc="-70" i="1">
                <a:latin typeface="Times New Roman"/>
                <a:cs typeface="Times New Roman"/>
              </a:rPr>
              <a:t>X</a:t>
            </a:r>
            <a:r>
              <a:rPr dirty="0" baseline="15151" sz="1650" spc="-104">
                <a:latin typeface="Latin Modern Math"/>
                <a:cs typeface="Latin Modern Math"/>
              </a:rPr>
              <a:t>¯</a:t>
            </a:r>
            <a:r>
              <a:rPr dirty="0" baseline="-10416" sz="1200" spc="-104" i="1">
                <a:latin typeface="Times New Roman"/>
                <a:cs typeface="Times New Roman"/>
              </a:rPr>
              <a:t>n </a:t>
            </a:r>
            <a:r>
              <a:rPr dirty="0" sz="1100" spc="-5">
                <a:latin typeface="Times New Roman"/>
                <a:cs typeface="Times New Roman"/>
              </a:rPr>
              <a:t>approximates </a:t>
            </a:r>
            <a:r>
              <a:rPr dirty="0" sz="1100" spc="20" i="1">
                <a:latin typeface="Times New Roman"/>
                <a:cs typeface="Times New Roman"/>
              </a:rPr>
              <a:t>µ </a:t>
            </a:r>
            <a:r>
              <a:rPr dirty="0" sz="1100" spc="-5">
                <a:latin typeface="Times New Roman"/>
                <a:cs typeface="Times New Roman"/>
              </a:rPr>
              <a:t>well as </a:t>
            </a:r>
            <a:r>
              <a:rPr dirty="0" sz="1100" spc="100" i="1">
                <a:latin typeface="Times New Roman"/>
                <a:cs typeface="Times New Roman"/>
              </a:rPr>
              <a:t>n </a:t>
            </a:r>
            <a:r>
              <a:rPr dirty="0" sz="1100" spc="-5">
                <a:latin typeface="Times New Roman"/>
                <a:cs typeface="Times New Roman"/>
              </a:rPr>
              <a:t>becomes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large.</a:t>
            </a:r>
            <a:endParaRPr sz="1100">
              <a:latin typeface="Times New Roman"/>
              <a:cs typeface="Times New Roman"/>
            </a:endParaRPr>
          </a:p>
          <a:p>
            <a:pPr marL="302260" marR="153670">
              <a:lnSpc>
                <a:spcPct val="102600"/>
              </a:lnSpc>
              <a:spcBef>
                <a:spcPts val="1200"/>
              </a:spcBef>
            </a:pPr>
            <a:r>
              <a:rPr dirty="0" sz="1100" spc="-5" b="1">
                <a:latin typeface="Arial"/>
                <a:cs typeface="Arial"/>
              </a:rPr>
              <a:t>Definition: </a:t>
            </a:r>
            <a:r>
              <a:rPr dirty="0" sz="1100" spc="-5">
                <a:latin typeface="Times New Roman"/>
                <a:cs typeface="Times New Roman"/>
              </a:rPr>
              <a:t>The sequence of </a:t>
            </a:r>
            <a:r>
              <a:rPr dirty="0" sz="1100" spc="-45">
                <a:latin typeface="Times New Roman"/>
                <a:cs typeface="Times New Roman"/>
              </a:rPr>
              <a:t>RV’s </a:t>
            </a:r>
            <a:r>
              <a:rPr dirty="0" sz="1100" spc="30" i="1">
                <a:latin typeface="Times New Roman"/>
                <a:cs typeface="Times New Roman"/>
              </a:rPr>
              <a:t>Y</a:t>
            </a:r>
            <a:r>
              <a:rPr dirty="0" baseline="-10416" sz="1200" spc="44">
                <a:latin typeface="LM Roman 8"/>
                <a:cs typeface="LM Roman 8"/>
              </a:rPr>
              <a:t>1</a:t>
            </a:r>
            <a:r>
              <a:rPr dirty="0" sz="1100" spc="30" i="1">
                <a:latin typeface="Times New Roman"/>
                <a:cs typeface="Times New Roman"/>
              </a:rPr>
              <a:t>, Y</a:t>
            </a:r>
            <a:r>
              <a:rPr dirty="0" baseline="-10416" sz="1200" spc="44">
                <a:latin typeface="LM Roman 8"/>
                <a:cs typeface="LM Roman 8"/>
              </a:rPr>
              <a:t>2</a:t>
            </a:r>
            <a:r>
              <a:rPr dirty="0" sz="1100" spc="30" i="1">
                <a:latin typeface="Times New Roman"/>
                <a:cs typeface="Times New Roman"/>
              </a:rPr>
              <a:t>, </a:t>
            </a:r>
            <a:r>
              <a:rPr dirty="0" sz="1100" spc="25" i="1">
                <a:latin typeface="Times New Roman"/>
                <a:cs typeface="Times New Roman"/>
              </a:rPr>
              <a:t>. . . </a:t>
            </a:r>
            <a:r>
              <a:rPr dirty="0" sz="1100" spc="-5">
                <a:latin typeface="Times New Roman"/>
                <a:cs typeface="Times New Roman"/>
              </a:rPr>
              <a:t>with </a:t>
            </a:r>
            <a:r>
              <a:rPr dirty="0" sz="1100" spc="-10">
                <a:latin typeface="Times New Roman"/>
                <a:cs typeface="Times New Roman"/>
              </a:rPr>
              <a:t>respective </a:t>
            </a:r>
            <a:r>
              <a:rPr dirty="0" sz="1100" spc="-5">
                <a:latin typeface="Times New Roman"/>
                <a:cs typeface="Times New Roman"/>
              </a:rPr>
              <a:t>cdf’s  </a:t>
            </a:r>
            <a:r>
              <a:rPr dirty="0" sz="1100" spc="20" i="1">
                <a:latin typeface="Times New Roman"/>
                <a:cs typeface="Times New Roman"/>
              </a:rPr>
              <a:t>F</a:t>
            </a:r>
            <a:r>
              <a:rPr dirty="0" baseline="-10416" sz="1200" spc="30" i="1">
                <a:latin typeface="Times New Roman"/>
                <a:cs typeface="Times New Roman"/>
              </a:rPr>
              <a:t>Y</a:t>
            </a:r>
            <a:r>
              <a:rPr dirty="0" baseline="-27777" sz="900" spc="30">
                <a:latin typeface="LM Roman 6"/>
                <a:cs typeface="LM Roman 6"/>
              </a:rPr>
              <a:t>1</a:t>
            </a:r>
            <a:r>
              <a:rPr dirty="0" baseline="-27777" sz="900" spc="-232">
                <a:latin typeface="LM Roman 6"/>
                <a:cs typeface="LM Roman 6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 i="1">
                <a:latin typeface="Times New Roman"/>
                <a:cs typeface="Times New Roman"/>
              </a:rPr>
              <a:t>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F</a:t>
            </a:r>
            <a:r>
              <a:rPr dirty="0" baseline="-10416" sz="1200" spc="30" i="1">
                <a:latin typeface="Times New Roman"/>
                <a:cs typeface="Times New Roman"/>
              </a:rPr>
              <a:t>Y</a:t>
            </a:r>
            <a:r>
              <a:rPr dirty="0" baseline="-27777" sz="900" spc="30">
                <a:latin typeface="LM Roman 6"/>
                <a:cs typeface="LM Roman 6"/>
              </a:rPr>
              <a:t>2</a:t>
            </a:r>
            <a:r>
              <a:rPr dirty="0" baseline="-27777" sz="900" spc="-232">
                <a:latin typeface="LM Roman 6"/>
                <a:cs typeface="LM Roman 6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 i="1">
                <a:latin typeface="Times New Roman"/>
                <a:cs typeface="Times New Roman"/>
              </a:rPr>
              <a:t>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-20" i="1">
                <a:latin typeface="Times New Roman"/>
                <a:cs typeface="Times New Roman"/>
              </a:rPr>
              <a:t>converges</a:t>
            </a:r>
            <a:r>
              <a:rPr dirty="0" sz="1100" spc="5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in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-10" i="1">
                <a:latin typeface="Times New Roman"/>
                <a:cs typeface="Times New Roman"/>
              </a:rPr>
              <a:t>distribution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Times New Roman"/>
                <a:cs typeface="Times New Roman"/>
              </a:rPr>
              <a:t>RV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54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having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cdf  </a:t>
            </a:r>
            <a:r>
              <a:rPr dirty="0" sz="1100" spc="35" i="1">
                <a:latin typeface="Times New Roman"/>
                <a:cs typeface="Times New Roman"/>
              </a:rPr>
              <a:t>F</a:t>
            </a:r>
            <a:r>
              <a:rPr dirty="0" baseline="-10416" sz="1200" spc="52" i="1">
                <a:latin typeface="Times New Roman"/>
                <a:cs typeface="Times New Roman"/>
              </a:rPr>
              <a:t>Y</a:t>
            </a:r>
            <a:r>
              <a:rPr dirty="0" baseline="-10416" sz="1200" spc="44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70">
                <a:latin typeface="Latin Modern Math"/>
                <a:cs typeface="Latin Modern Math"/>
              </a:rPr>
              <a:t>lim</a:t>
            </a:r>
            <a:r>
              <a:rPr dirty="0" baseline="-10416" sz="1200" spc="104" i="1">
                <a:latin typeface="Times New Roman"/>
                <a:cs typeface="Times New Roman"/>
              </a:rPr>
              <a:t>n</a:t>
            </a:r>
            <a:r>
              <a:rPr dirty="0" baseline="-10416" sz="1200" spc="104" i="1">
                <a:latin typeface="Arial"/>
                <a:cs typeface="Arial"/>
              </a:rPr>
              <a:t>→∞</a:t>
            </a:r>
            <a:r>
              <a:rPr dirty="0" baseline="-10416" sz="1200" spc="7" i="1">
                <a:latin typeface="Arial"/>
                <a:cs typeface="Arial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F</a:t>
            </a:r>
            <a:r>
              <a:rPr dirty="0" baseline="-10416" sz="1200" spc="97" i="1">
                <a:latin typeface="Times New Roman"/>
                <a:cs typeface="Times New Roman"/>
              </a:rPr>
              <a:t>Y</a:t>
            </a:r>
            <a:r>
              <a:rPr dirty="0" baseline="-23148" sz="900" spc="97" i="1">
                <a:latin typeface="Arial"/>
                <a:cs typeface="Arial"/>
              </a:rPr>
              <a:t>n</a:t>
            </a:r>
            <a:r>
              <a:rPr dirty="0" baseline="-23148" sz="900" spc="-104" i="1">
                <a:latin typeface="Arial"/>
                <a:cs typeface="Arial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F</a:t>
            </a:r>
            <a:r>
              <a:rPr dirty="0" baseline="-10416" sz="1200" spc="52" i="1">
                <a:latin typeface="Times New Roman"/>
                <a:cs typeface="Times New Roman"/>
              </a:rPr>
              <a:t>Y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 all </a:t>
            </a:r>
            <a:r>
              <a:rPr dirty="0" sz="1100" spc="45" i="1">
                <a:latin typeface="Times New Roman"/>
                <a:cs typeface="Times New Roman"/>
              </a:rPr>
              <a:t>y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belonging to the</a:t>
            </a:r>
            <a:endParaRPr sz="11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Times New Roman"/>
                <a:cs typeface="Times New Roman"/>
              </a:rPr>
              <a:t>continuity set of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. Notation: </a:t>
            </a:r>
            <a:r>
              <a:rPr dirty="0" sz="1100" spc="65" i="1">
                <a:latin typeface="Times New Roman"/>
                <a:cs typeface="Times New Roman"/>
              </a:rPr>
              <a:t>Y</a:t>
            </a:r>
            <a:r>
              <a:rPr dirty="0" baseline="-10416" sz="1200" spc="97" i="1">
                <a:latin typeface="Times New Roman"/>
                <a:cs typeface="Times New Roman"/>
              </a:rPr>
              <a:t>n </a:t>
            </a:r>
            <a:r>
              <a:rPr dirty="0" sz="1100" spc="-165" i="1">
                <a:latin typeface="DejaVu Sans"/>
                <a:cs typeface="DejaVu Sans"/>
              </a:rPr>
              <a:t>−</a:t>
            </a:r>
            <a:r>
              <a:rPr dirty="0" baseline="41666" sz="1200" spc="-247" i="1">
                <a:latin typeface="Times New Roman"/>
                <a:cs typeface="Times New Roman"/>
              </a:rPr>
              <a:t>d</a:t>
            </a:r>
            <a:r>
              <a:rPr dirty="0" sz="1100" spc="-165" i="1">
                <a:latin typeface="DejaVu Sans"/>
                <a:cs typeface="DejaVu Sans"/>
              </a:rPr>
              <a:t>→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-1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302260" marR="375285">
              <a:lnSpc>
                <a:spcPct val="102699"/>
              </a:lnSpc>
              <a:spcBef>
                <a:spcPts val="1460"/>
              </a:spcBef>
            </a:pPr>
            <a:r>
              <a:rPr dirty="0" sz="1100" spc="-5" b="1">
                <a:latin typeface="Arial"/>
                <a:cs typeface="Arial"/>
              </a:rPr>
              <a:t>Idea: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65" i="1">
                <a:latin typeface="Times New Roman"/>
                <a:cs typeface="Times New Roman"/>
              </a:rPr>
              <a:t>Y</a:t>
            </a:r>
            <a:r>
              <a:rPr dirty="0" baseline="-10416" sz="1200" spc="97" i="1">
                <a:latin typeface="Times New Roman"/>
                <a:cs typeface="Times New Roman"/>
              </a:rPr>
              <a:t>n </a:t>
            </a:r>
            <a:r>
              <a:rPr dirty="0" sz="1100" spc="-165" i="1">
                <a:latin typeface="DejaVu Sans"/>
                <a:cs typeface="DejaVu Sans"/>
              </a:rPr>
              <a:t>−</a:t>
            </a:r>
            <a:r>
              <a:rPr dirty="0" baseline="41666" sz="1200" spc="-247" i="1">
                <a:latin typeface="Times New Roman"/>
                <a:cs typeface="Times New Roman"/>
              </a:rPr>
              <a:t>d</a:t>
            </a:r>
            <a:r>
              <a:rPr dirty="0" sz="1100" spc="-165" i="1">
                <a:latin typeface="DejaVu Sans"/>
                <a:cs typeface="DejaVu Sans"/>
              </a:rPr>
              <a:t>→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100" i="1">
                <a:latin typeface="Times New Roman"/>
                <a:cs typeface="Times New Roman"/>
              </a:rPr>
              <a:t>n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10">
                <a:latin typeface="Times New Roman"/>
                <a:cs typeface="Times New Roman"/>
              </a:rPr>
              <a:t>large, </a:t>
            </a:r>
            <a:r>
              <a:rPr dirty="0" sz="1100" spc="-5">
                <a:latin typeface="Times New Roman"/>
                <a:cs typeface="Times New Roman"/>
              </a:rPr>
              <a:t>then you ought to be able to  approximate the </a:t>
            </a:r>
            <a:r>
              <a:rPr dirty="0" sz="1100" spc="-10">
                <a:latin typeface="Times New Roman"/>
                <a:cs typeface="Times New Roman"/>
              </a:rPr>
              <a:t>distribution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65" i="1">
                <a:latin typeface="Times New Roman"/>
                <a:cs typeface="Times New Roman"/>
              </a:rPr>
              <a:t>Y</a:t>
            </a:r>
            <a:r>
              <a:rPr dirty="0" baseline="-10416" sz="1200" spc="97" i="1">
                <a:latin typeface="Times New Roman"/>
                <a:cs typeface="Times New Roman"/>
              </a:rPr>
              <a:t>n </a:t>
            </a:r>
            <a:r>
              <a:rPr dirty="0" sz="1100" spc="-5">
                <a:latin typeface="Times New Roman"/>
                <a:cs typeface="Times New Roman"/>
              </a:rPr>
              <a:t>by the limit </a:t>
            </a:r>
            <a:r>
              <a:rPr dirty="0" sz="1100" spc="-10">
                <a:latin typeface="Times New Roman"/>
                <a:cs typeface="Times New Roman"/>
              </a:rPr>
              <a:t>distribution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7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64262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Limit</a:t>
            </a:r>
            <a:r>
              <a:rPr dirty="0" sz="6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194" y="638872"/>
            <a:ext cx="388620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Central Limit </a:t>
            </a:r>
            <a:r>
              <a:rPr dirty="0" sz="1100" spc="-10" b="1">
                <a:latin typeface="Arial"/>
                <a:cs typeface="Arial"/>
              </a:rPr>
              <a:t>Theorem: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2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9" i="1">
                <a:latin typeface="Times New Roman"/>
                <a:cs typeface="Times New Roman"/>
              </a:rPr>
              <a:t> </a:t>
            </a:r>
            <a:r>
              <a:rPr dirty="0" baseline="41666" sz="1200" spc="-352">
                <a:latin typeface="LM Roman 8"/>
                <a:cs typeface="LM Roman 8"/>
              </a:rPr>
              <a:t>i</a:t>
            </a:r>
            <a:r>
              <a:rPr dirty="0" sz="1100" spc="-235" i="1">
                <a:latin typeface="DejaVu Sans"/>
                <a:cs typeface="DejaVu Sans"/>
              </a:rPr>
              <a:t>∼</a:t>
            </a:r>
            <a:r>
              <a:rPr dirty="0" baseline="41666" sz="1200" spc="-352">
                <a:latin typeface="LM Roman 8"/>
                <a:cs typeface="LM Roman 8"/>
              </a:rPr>
              <a:t>id</a:t>
            </a:r>
            <a:r>
              <a:rPr dirty="0" baseline="41666" sz="1200" spc="-307">
                <a:latin typeface="LM Roman 8"/>
                <a:cs typeface="LM Roman 8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 mean </a:t>
            </a:r>
            <a:r>
              <a:rPr dirty="0" sz="1100" spc="20" i="1">
                <a:latin typeface="Times New Roman"/>
                <a:cs typeface="Times New Roman"/>
              </a:rPr>
              <a:t>µ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variance </a:t>
            </a:r>
            <a:r>
              <a:rPr dirty="0" sz="1100" spc="50" i="1">
                <a:latin typeface="Times New Roman"/>
                <a:cs typeface="Times New Roman"/>
              </a:rPr>
              <a:t>σ</a:t>
            </a:r>
            <a:r>
              <a:rPr dirty="0" baseline="27777" sz="1200" spc="75">
                <a:latin typeface="LM Roman 8"/>
                <a:cs typeface="LM Roman 8"/>
              </a:rPr>
              <a:t>2</a:t>
            </a:r>
            <a:r>
              <a:rPr dirty="0" sz="1100" spc="5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656" y="1190204"/>
            <a:ext cx="427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20" i="1">
                <a:latin typeface="Times New Roman"/>
                <a:cs typeface="Times New Roman"/>
              </a:rPr>
              <a:t>Z</a:t>
            </a:r>
            <a:r>
              <a:rPr dirty="0" baseline="-10416" sz="1200" spc="179" i="1">
                <a:latin typeface="Times New Roman"/>
                <a:cs typeface="Times New Roman"/>
              </a:rPr>
              <a:t>n</a:t>
            </a:r>
            <a:r>
              <a:rPr dirty="0" baseline="-10416" sz="1200" spc="58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096" y="991297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5336" y="1068691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1796" y="1306817"/>
            <a:ext cx="843915" cy="0"/>
          </a:xfrm>
          <a:custGeom>
            <a:avLst/>
            <a:gdLst/>
            <a:ahLst/>
            <a:cxnLst/>
            <a:rect l="l" t="t" r="r" b="b"/>
            <a:pathLst>
              <a:path w="843914" h="0">
                <a:moveTo>
                  <a:pt x="0" y="0"/>
                </a:moveTo>
                <a:lnTo>
                  <a:pt x="84339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19936" y="1136178"/>
            <a:ext cx="325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800" spc="-15" i="1">
                <a:latin typeface="Times New Roman"/>
                <a:cs typeface="Times New Roman"/>
              </a:rPr>
              <a:t>i</a:t>
            </a:r>
            <a:r>
              <a:rPr dirty="0" sz="800" spc="-15">
                <a:latin typeface="LM Roman 8"/>
                <a:cs typeface="LM Roman 8"/>
              </a:rPr>
              <a:t>=1</a:t>
            </a:r>
            <a:r>
              <a:rPr dirty="0" baseline="-20202" sz="1650" spc="-22" i="1">
                <a:latin typeface="DejaVu Sans"/>
                <a:cs typeface="DejaVu Sans"/>
              </a:rPr>
              <a:t>√</a:t>
            </a:r>
            <a:endParaRPr baseline="-20202" sz="165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7578" y="1334528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 h="0">
                <a:moveTo>
                  <a:pt x="0" y="0"/>
                </a:moveTo>
                <a:lnTo>
                  <a:pt x="8315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707" y="1145159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5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23390" y="1096478"/>
            <a:ext cx="1607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23594" algn="l"/>
              </a:tabLst>
            </a:pP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</a:t>
            </a:r>
            <a:r>
              <a:rPr dirty="0" baseline="-10416" sz="1200" spc="13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60" i="1">
                <a:latin typeface="Times New Roman"/>
                <a:cs typeface="Times New Roman"/>
              </a:rPr>
              <a:t>nµ	</a:t>
            </a:r>
            <a:r>
              <a:rPr dirty="0" baseline="40404" sz="1650" spc="22" i="1">
                <a:latin typeface="DejaVu Sans"/>
                <a:cs typeface="DejaVu Sans"/>
              </a:rPr>
              <a:t>√</a:t>
            </a:r>
            <a:r>
              <a:rPr dirty="0" sz="1100" spc="15" i="1">
                <a:latin typeface="Times New Roman"/>
                <a:cs typeface="Times New Roman"/>
              </a:rPr>
              <a:t>n</a:t>
            </a:r>
            <a:r>
              <a:rPr dirty="0" sz="1100" spc="15">
                <a:latin typeface="Latin Modern Math"/>
                <a:cs typeface="Latin Modern Math"/>
              </a:rPr>
              <a:t>(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r>
              <a:rPr dirty="0" baseline="15151" sz="1650" spc="22">
                <a:latin typeface="Latin Modern Math"/>
                <a:cs typeface="Latin Modern Math"/>
              </a:rPr>
              <a:t>¯</a:t>
            </a:r>
            <a:r>
              <a:rPr dirty="0" baseline="-10416" sz="1200" spc="22" i="1">
                <a:latin typeface="Times New Roman"/>
                <a:cs typeface="Times New Roman"/>
              </a:rPr>
              <a:t>n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85" i="1">
                <a:latin typeface="DejaVu Sans"/>
                <a:cs typeface="DejaVu Sans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µ</a:t>
            </a:r>
            <a:r>
              <a:rPr dirty="0" sz="1100" spc="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7252" y="1306817"/>
            <a:ext cx="746125" cy="0"/>
          </a:xfrm>
          <a:custGeom>
            <a:avLst/>
            <a:gdLst/>
            <a:ahLst/>
            <a:cxnLst/>
            <a:rect l="l" t="t" r="r" b="b"/>
            <a:pathLst>
              <a:path w="746125" h="0">
                <a:moveTo>
                  <a:pt x="0" y="0"/>
                </a:moveTo>
                <a:lnTo>
                  <a:pt x="74555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94878" y="1285835"/>
            <a:ext cx="1175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82675" algn="l"/>
              </a:tabLst>
            </a:pPr>
            <a:r>
              <a:rPr dirty="0" sz="1100" spc="90" i="1">
                <a:latin typeface="Times New Roman"/>
                <a:cs typeface="Times New Roman"/>
              </a:rPr>
              <a:t>nσ</a:t>
            </a:r>
            <a:r>
              <a:rPr dirty="0" sz="1100" spc="90" i="1">
                <a:latin typeface="Times New Roman"/>
                <a:cs typeface="Times New Roman"/>
              </a:rPr>
              <a:t>	</a:t>
            </a:r>
            <a:r>
              <a:rPr dirty="0" sz="1100" spc="80" i="1">
                <a:latin typeface="Times New Roman"/>
                <a:cs typeface="Times New Roman"/>
              </a:rPr>
              <a:t>σ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1929" y="3344092"/>
            <a:ext cx="283210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83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7F7F7F"/>
                </a:solidFill>
                <a:latin typeface="Arial"/>
                <a:cs typeface="Arial"/>
              </a:rPr>
              <a:t>104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2343" y="1148993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35" i="1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4641" y="1190204"/>
            <a:ext cx="1917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45844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-45" i="1">
                <a:latin typeface="DejaVu Sans"/>
                <a:cs typeface="DejaVu Sans"/>
              </a:rPr>
              <a:t>−→ </a:t>
            </a:r>
            <a:r>
              <a:rPr dirty="0" sz="1100">
                <a:latin typeface="Times New Roman"/>
                <a:cs typeface="Times New Roman"/>
              </a:rPr>
              <a:t>Nor</a:t>
            </a:r>
            <a:r>
              <a:rPr dirty="0" sz="1100">
                <a:latin typeface="Latin Modern Math"/>
                <a:cs typeface="Latin Modern Math"/>
              </a:rPr>
              <a:t>(0</a:t>
            </a:r>
            <a:r>
              <a:rPr dirty="0" sz="1100" i="1">
                <a:latin typeface="Times New Roman"/>
                <a:cs typeface="Times New Roman"/>
              </a:rPr>
              <a:t>,</a:t>
            </a:r>
            <a:r>
              <a:rPr dirty="0" sz="1100" spc="-215" i="1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Latin Modern Math"/>
                <a:cs typeface="Latin Modern Math"/>
              </a:rPr>
              <a:t>1)</a:t>
            </a:r>
            <a:r>
              <a:rPr dirty="0" sz="1100" spc="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194" y="1574798"/>
            <a:ext cx="3774440" cy="150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Thus, the cdf of </a:t>
            </a:r>
            <a:r>
              <a:rPr dirty="0" sz="1100" spc="120" i="1">
                <a:latin typeface="Times New Roman"/>
                <a:cs typeface="Times New Roman"/>
              </a:rPr>
              <a:t>Z</a:t>
            </a:r>
            <a:r>
              <a:rPr dirty="0" baseline="-10416" sz="1200" spc="179" i="1">
                <a:latin typeface="Times New Roman"/>
                <a:cs typeface="Times New Roman"/>
              </a:rPr>
              <a:t>n </a:t>
            </a:r>
            <a:r>
              <a:rPr dirty="0" sz="1100" spc="-5">
                <a:latin typeface="Times New Roman"/>
                <a:cs typeface="Times New Roman"/>
              </a:rPr>
              <a:t>approaches </a:t>
            </a:r>
            <a:r>
              <a:rPr dirty="0" sz="1100" spc="25">
                <a:latin typeface="Latin Modern Math"/>
                <a:cs typeface="Latin Modern Math"/>
              </a:rPr>
              <a:t>Φ(</a:t>
            </a:r>
            <a:r>
              <a:rPr dirty="0" sz="1100" spc="25" i="1">
                <a:latin typeface="Times New Roman"/>
                <a:cs typeface="Times New Roman"/>
              </a:rPr>
              <a:t>z</a:t>
            </a:r>
            <a:r>
              <a:rPr dirty="0" sz="1100" spc="25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as </a:t>
            </a:r>
            <a:r>
              <a:rPr dirty="0" sz="1100" spc="100" i="1">
                <a:latin typeface="Times New Roman"/>
                <a:cs typeface="Times New Roman"/>
              </a:rPr>
              <a:t>n</a:t>
            </a:r>
            <a:r>
              <a:rPr dirty="0" sz="1100" spc="-14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increases.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45">
                <a:latin typeface="Times New Roman"/>
                <a:cs typeface="Times New Roman"/>
              </a:rPr>
              <a:t>CLT </a:t>
            </a:r>
            <a:r>
              <a:rPr dirty="0" sz="1100" spc="-5">
                <a:latin typeface="Times New Roman"/>
                <a:cs typeface="Times New Roman"/>
              </a:rPr>
              <a:t>is the most-important theorem in the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universe.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45">
                <a:latin typeface="Times New Roman"/>
                <a:cs typeface="Times New Roman"/>
              </a:rPr>
              <a:t>CLT </a:t>
            </a:r>
            <a:r>
              <a:rPr dirty="0" sz="1100" spc="-5">
                <a:latin typeface="Times New Roman"/>
                <a:cs typeface="Times New Roman"/>
              </a:rPr>
              <a:t>usually </a:t>
            </a:r>
            <a:r>
              <a:rPr dirty="0" sz="1100" spc="-10">
                <a:latin typeface="Times New Roman"/>
                <a:cs typeface="Times New Roman"/>
              </a:rPr>
              <a:t>works </a:t>
            </a:r>
            <a:r>
              <a:rPr dirty="0" sz="1100" spc="-5">
                <a:latin typeface="Times New Roman"/>
                <a:cs typeface="Times New Roman"/>
              </a:rPr>
              <a:t>well if the pmf/pdf is </a:t>
            </a:r>
            <a:r>
              <a:rPr dirty="0" sz="1100" spc="-10">
                <a:latin typeface="Times New Roman"/>
                <a:cs typeface="Times New Roman"/>
              </a:rPr>
              <a:t>fairly </a:t>
            </a:r>
            <a:r>
              <a:rPr dirty="0" sz="1100" spc="-5">
                <a:latin typeface="Times New Roman"/>
                <a:cs typeface="Times New Roman"/>
              </a:rPr>
              <a:t>symmetric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100" i="1">
                <a:latin typeface="Times New Roman"/>
                <a:cs typeface="Times New Roman"/>
              </a:rPr>
              <a:t>n </a:t>
            </a:r>
            <a:r>
              <a:rPr dirty="0" sz="1100" spc="-75" i="1">
                <a:latin typeface="DejaVu Sans"/>
                <a:cs typeface="DejaVu Sans"/>
              </a:rPr>
              <a:t>≥</a:t>
            </a:r>
            <a:r>
              <a:rPr dirty="0" sz="1100" spc="-13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15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50800" marR="356870">
              <a:lnSpc>
                <a:spcPct val="102600"/>
              </a:lnSpc>
              <a:spcBef>
                <a:spcPts val="1195"/>
              </a:spcBef>
            </a:pPr>
            <a:r>
              <a:rPr dirty="0" sz="1100" spc="-55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will </a:t>
            </a:r>
            <a:r>
              <a:rPr dirty="0" sz="1100" spc="-10">
                <a:latin typeface="Times New Roman"/>
                <a:cs typeface="Times New Roman"/>
              </a:rPr>
              <a:t>eventually </a:t>
            </a:r>
            <a:r>
              <a:rPr dirty="0" sz="1100" spc="-5">
                <a:latin typeface="Times New Roman"/>
                <a:cs typeface="Times New Roman"/>
              </a:rPr>
              <a:t>look at more-general </a:t>
            </a:r>
            <a:r>
              <a:rPr dirty="0" sz="1100" spc="-10">
                <a:latin typeface="Times New Roman"/>
                <a:cs typeface="Times New Roman"/>
              </a:rPr>
              <a:t>versions </a:t>
            </a:r>
            <a:r>
              <a:rPr dirty="0" sz="1100" spc="-5">
                <a:latin typeface="Times New Roman"/>
                <a:cs typeface="Times New Roman"/>
              </a:rPr>
              <a:t>of the </a:t>
            </a:r>
            <a:r>
              <a:rPr dirty="0" sz="1100" spc="-45">
                <a:latin typeface="Times New Roman"/>
                <a:cs typeface="Times New Roman"/>
              </a:rPr>
              <a:t>CLT  </a:t>
            </a:r>
            <a:r>
              <a:rPr dirty="0" sz="1100" spc="-5">
                <a:latin typeface="Times New Roman"/>
                <a:cs typeface="Times New Roman"/>
              </a:rPr>
              <a:t>described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above.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64262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Limit</a:t>
            </a:r>
            <a:r>
              <a:rPr dirty="0" sz="6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" y="673848"/>
            <a:ext cx="37331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Example: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2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baseline="-10416" sz="1200" spc="82">
                <a:latin typeface="LM Roman 8"/>
                <a:cs typeface="LM Roman 8"/>
              </a:rPr>
              <a:t>100</a:t>
            </a:r>
            <a:r>
              <a:rPr dirty="0" baseline="-10416" sz="1200" spc="52">
                <a:latin typeface="LM Roman 8"/>
                <a:cs typeface="LM Roman 8"/>
              </a:rPr>
              <a:t> </a:t>
            </a:r>
            <a:r>
              <a:rPr dirty="0" baseline="41666" sz="1200" spc="-352">
                <a:latin typeface="LM Roman 8"/>
                <a:cs typeface="LM Roman 8"/>
              </a:rPr>
              <a:t>i</a:t>
            </a:r>
            <a:r>
              <a:rPr dirty="0" sz="1100" spc="-235" i="1">
                <a:latin typeface="DejaVu Sans"/>
                <a:cs typeface="DejaVu Sans"/>
              </a:rPr>
              <a:t>∼</a:t>
            </a:r>
            <a:r>
              <a:rPr dirty="0" baseline="41666" sz="1200" spc="-352">
                <a:latin typeface="LM Roman 8"/>
                <a:cs typeface="LM Roman 8"/>
              </a:rPr>
              <a:t>id</a:t>
            </a:r>
            <a:r>
              <a:rPr dirty="0" baseline="41666" sz="1200" spc="-307">
                <a:latin typeface="LM Roman 8"/>
                <a:cs typeface="LM Roman 8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Exp(1)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(so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µ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σ</a:t>
            </a:r>
            <a:r>
              <a:rPr dirty="0" baseline="27777" sz="1200" spc="82">
                <a:latin typeface="LM Roman 8"/>
                <a:cs typeface="LM Roman 8"/>
              </a:rPr>
              <a:t>2</a:t>
            </a:r>
            <a:r>
              <a:rPr dirty="0" baseline="27777" sz="1200" spc="104">
                <a:latin typeface="LM Roman 8"/>
                <a:cs typeface="LM Roman 8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),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1122" y="976717"/>
            <a:ext cx="187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100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1729" y="980959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9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878" y="1112582"/>
            <a:ext cx="1383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94385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P  </a:t>
            </a:r>
            <a:r>
              <a:rPr dirty="0" sz="1100" spc="7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90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	</a:t>
            </a: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105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110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6469" y="917230"/>
            <a:ext cx="1326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10945" algn="l"/>
              </a:tabLst>
            </a:pPr>
            <a:r>
              <a:rPr dirty="0" sz="1100" spc="585" b="0">
                <a:latin typeface="Tuffy"/>
                <a:cs typeface="Tuffy"/>
              </a:rPr>
              <a:t>.</a:t>
            </a:r>
            <a:r>
              <a:rPr dirty="0" sz="1100" spc="585" b="0">
                <a:latin typeface="Tuffy"/>
                <a:cs typeface="Tuffy"/>
              </a:rPr>
              <a:t>	</a:t>
            </a:r>
            <a:r>
              <a:rPr dirty="0" sz="1100" spc="15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4772" y="1316112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4808" y="1544141"/>
            <a:ext cx="349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185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7276" y="1348789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8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8817" y="168846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 h="0">
                <a:moveTo>
                  <a:pt x="0" y="0"/>
                </a:moveTo>
                <a:lnTo>
                  <a:pt x="20782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19046" y="1412491"/>
            <a:ext cx="592455" cy="43434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90</a:t>
            </a:r>
            <a:r>
              <a:rPr dirty="0" u="sng" sz="1100" spc="-22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100</a:t>
            </a:r>
            <a:endParaRPr sz="1100">
              <a:latin typeface="Latin Modern Math"/>
              <a:cs typeface="Latin Modern Math"/>
            </a:endParaRPr>
          </a:p>
          <a:p>
            <a:pPr marL="133985">
              <a:lnSpc>
                <a:spcPct val="100000"/>
              </a:lnSpc>
              <a:spcBef>
                <a:spcPts val="285"/>
              </a:spcBef>
            </a:pPr>
            <a:r>
              <a:rPr dirty="0" baseline="45454" sz="1650" spc="67" i="1">
                <a:latin typeface="DejaVu Sans"/>
                <a:cs typeface="DejaVu Sans"/>
              </a:rPr>
              <a:t>√</a:t>
            </a:r>
            <a:r>
              <a:rPr dirty="0" sz="1100" spc="45">
                <a:latin typeface="Latin Modern Math"/>
                <a:cs typeface="Latin Modern Math"/>
              </a:rPr>
              <a:t>100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84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88413" y="1544141"/>
            <a:ext cx="6311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30" i="1">
                <a:latin typeface="Times New Roman"/>
                <a:cs typeface="Times New Roman"/>
              </a:rPr>
              <a:t>Z</a:t>
            </a:r>
            <a:r>
              <a:rPr dirty="0" baseline="-10416" sz="1200" spc="44">
                <a:latin typeface="LM Roman 8"/>
                <a:cs typeface="LM Roman 8"/>
              </a:rPr>
              <a:t>100</a:t>
            </a:r>
            <a:r>
              <a:rPr dirty="0" baseline="-10416" sz="1200" spc="37">
                <a:latin typeface="LM Roman 8"/>
                <a:cs typeface="LM Roman 8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6781" y="1412491"/>
            <a:ext cx="661670" cy="43434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110</a:t>
            </a:r>
            <a:r>
              <a:rPr dirty="0" u="sng" sz="1100" spc="-220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 </a:t>
            </a:r>
            <a:r>
              <a:rPr dirty="0" u="sng" sz="1100" spc="-75" i="1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−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r>
              <a:rPr dirty="0" sz="1100" spc="-5">
                <a:latin typeface="Latin Modern Math"/>
                <a:cs typeface="Latin Modern Math"/>
              </a:rPr>
              <a:t>00</a:t>
            </a:r>
            <a:endParaRPr sz="1100">
              <a:latin typeface="Latin Modern Math"/>
              <a:cs typeface="Latin Modern Math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baseline="45454" sz="1650" spc="67" i="1">
                <a:latin typeface="DejaVu Sans"/>
                <a:cs typeface="DejaVu Sans"/>
              </a:rPr>
              <a:t>√</a:t>
            </a:r>
            <a:r>
              <a:rPr dirty="0" sz="1100" spc="45">
                <a:latin typeface="Latin Modern Math"/>
                <a:cs typeface="Latin Modern Math"/>
              </a:rPr>
              <a:t>100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2332" y="1348789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4808" y="1830284"/>
            <a:ext cx="2299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DejaVu Sans"/>
                <a:cs typeface="DejaVu Sans"/>
              </a:rPr>
              <a:t>≈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-30">
                <a:latin typeface="Latin Modern Math"/>
                <a:cs typeface="Latin Modern Math"/>
              </a:rPr>
              <a:t>(</a:t>
            </a:r>
            <a:r>
              <a:rPr dirty="0" sz="1100" spc="-30" i="1">
                <a:latin typeface="DejaVu Sans"/>
                <a:cs typeface="DejaVu Sans"/>
              </a:rPr>
              <a:t>−</a:t>
            </a:r>
            <a:r>
              <a:rPr dirty="0" sz="1100" spc="-30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>
                <a:latin typeface="Times New Roman"/>
                <a:cs typeface="Times New Roman"/>
              </a:rPr>
              <a:t>Nor</a:t>
            </a:r>
            <a:r>
              <a:rPr dirty="0" sz="1100">
                <a:latin typeface="Latin Modern Math"/>
                <a:cs typeface="Latin Modern Math"/>
              </a:rPr>
              <a:t>(0</a:t>
            </a:r>
            <a:r>
              <a:rPr dirty="0" sz="1100" i="1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Latin Modern Math"/>
                <a:cs typeface="Latin Modern Math"/>
              </a:rPr>
              <a:t>1)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-5">
                <a:latin typeface="Latin Modern Math"/>
                <a:cs typeface="Latin Modern Math"/>
              </a:rPr>
              <a:t>1)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4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6827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294" y="2141536"/>
            <a:ext cx="1000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By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30">
                <a:latin typeface="Times New Roman"/>
                <a:cs typeface="Times New Roman"/>
              </a:rPr>
              <a:t>way,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6588" y="2037624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2841" y="2115018"/>
            <a:ext cx="187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100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21078" y="2199638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6295" y="2141536"/>
            <a:ext cx="7372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∼</a:t>
            </a:r>
            <a:r>
              <a:rPr dirty="0" sz="110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Erlang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02841" y="2219819"/>
            <a:ext cx="12446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735" algn="l"/>
              </a:tabLst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baseline="3472" sz="1200" spc="157" i="1">
                <a:latin typeface="Times New Roman"/>
                <a:cs typeface="Times New Roman"/>
              </a:rPr>
              <a:t>k</a:t>
            </a:r>
            <a:r>
              <a:rPr dirty="0" baseline="3472" sz="1200" spc="-7">
                <a:latin typeface="LM Roman 8"/>
                <a:cs typeface="LM Roman 8"/>
              </a:rPr>
              <a:t>=100</a:t>
            </a:r>
            <a:endParaRPr baseline="3472" sz="1200">
              <a:latin typeface="LM Roman 8"/>
              <a:cs typeface="LM Roman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8086" y="2141536"/>
            <a:ext cx="1349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λ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5">
                <a:latin typeface="Times New Roman"/>
                <a:cs typeface="Times New Roman"/>
              </a:rPr>
              <a:t>,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can use</a:t>
            </a:r>
            <a:r>
              <a:rPr dirty="0" sz="1100" spc="-1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294" y="2313608"/>
            <a:ext cx="38411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cdf (which </a:t>
            </a:r>
            <a:r>
              <a:rPr dirty="0" sz="1100" spc="-10">
                <a:latin typeface="Times New Roman"/>
                <a:cs typeface="Times New Roman"/>
              </a:rPr>
              <a:t>may </a:t>
            </a:r>
            <a:r>
              <a:rPr dirty="0" sz="1100" spc="-5">
                <a:latin typeface="Times New Roman"/>
                <a:cs typeface="Times New Roman"/>
              </a:rPr>
              <a:t>be tedious) or </a:t>
            </a:r>
            <a:r>
              <a:rPr dirty="0" sz="1100" spc="-10">
                <a:latin typeface="Times New Roman"/>
                <a:cs typeface="Times New Roman"/>
              </a:rPr>
              <a:t>software </a:t>
            </a:r>
            <a:r>
              <a:rPr dirty="0" sz="1100" spc="-5">
                <a:latin typeface="Times New Roman"/>
                <a:cs typeface="Times New Roman"/>
              </a:rPr>
              <a:t>such as Minitab to obtain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7294" y="2485680"/>
            <a:ext cx="1278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Times New Roman"/>
                <a:cs typeface="Times New Roman"/>
              </a:rPr>
              <a:t>exact</a:t>
            </a:r>
            <a:r>
              <a:rPr dirty="0" sz="1100" spc="-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value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P</a:t>
            </a:r>
            <a:r>
              <a:rPr dirty="0" sz="1100" spc="-13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(90</a:t>
            </a:r>
            <a:r>
              <a:rPr dirty="0" sz="1100" spc="-8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8134" y="2381769"/>
            <a:ext cx="172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84375" y="2459163"/>
            <a:ext cx="200025" cy="252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100</a:t>
            </a:r>
            <a:endParaRPr sz="800">
              <a:latin typeface="LM Roman 8"/>
              <a:cs typeface="LM Roman 8"/>
            </a:endParaRPr>
          </a:p>
          <a:p>
            <a:pPr marL="12700">
              <a:lnSpc>
                <a:spcPts val="894"/>
              </a:lnSpc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02611" y="2543796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87829" y="2485680"/>
            <a:ext cx="1233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-5">
                <a:latin typeface="Latin Modern Math"/>
                <a:cs typeface="Latin Modern Math"/>
              </a:rPr>
              <a:t>110)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55">
                <a:latin typeface="Latin Modern Math"/>
                <a:cs typeface="Latin Modern Math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Latin Modern Math"/>
                <a:cs typeface="Latin Modern Math"/>
              </a:rPr>
              <a:t>6835</a:t>
            </a:r>
            <a:r>
              <a:rPr dirty="0" sz="110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294" y="2809594"/>
            <a:ext cx="30175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00680" algn="l"/>
              </a:tabLst>
            </a:pPr>
            <a:r>
              <a:rPr dirty="0" sz="1100" spc="-100">
                <a:latin typeface="Times New Roman"/>
                <a:cs typeface="Times New Roman"/>
              </a:rPr>
              <a:t>W</a:t>
            </a:r>
            <a:r>
              <a:rPr dirty="0" sz="1100" spc="-35">
                <a:latin typeface="Times New Roman"/>
                <a:cs typeface="Times New Roman"/>
              </a:rPr>
              <a:t>o</a:t>
            </a:r>
            <a:r>
              <a:rPr dirty="0" sz="1100" spc="-5">
                <a:latin typeface="Times New Roman"/>
                <a:cs typeface="Times New Roman"/>
              </a:rPr>
              <a:t>w!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</a:t>
            </a:r>
            <a:r>
              <a:rPr dirty="0" sz="1100" spc="-114">
                <a:latin typeface="Times New Roman"/>
                <a:cs typeface="Times New Roman"/>
              </a:rPr>
              <a:t>L</a:t>
            </a:r>
            <a:r>
              <a:rPr dirty="0" sz="1100" spc="-10">
                <a:latin typeface="Times New Roman"/>
                <a:cs typeface="Times New Roman"/>
              </a:rPr>
              <a:t>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e</a:t>
            </a:r>
            <a:r>
              <a:rPr dirty="0" sz="1100" spc="-5">
                <a:latin typeface="Times New Roman"/>
                <a:cs typeface="Times New Roman"/>
              </a:rPr>
              <a:t>xact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answers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match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nicely!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64262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Probability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Limit</a:t>
            </a:r>
            <a:r>
              <a:rPr dirty="0" sz="600" spc="-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Theorems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703" y="121672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9113" y="0"/>
                </a:moveTo>
                <a:lnTo>
                  <a:pt x="0" y="0"/>
                </a:lnTo>
                <a:lnTo>
                  <a:pt x="0" y="119113"/>
                </a:lnTo>
                <a:lnTo>
                  <a:pt x="119113" y="119113"/>
                </a:lnTo>
                <a:lnTo>
                  <a:pt x="11911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8703" y="142675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9113" y="0"/>
                </a:moveTo>
                <a:lnTo>
                  <a:pt x="0" y="0"/>
                </a:lnTo>
                <a:lnTo>
                  <a:pt x="0" y="119113"/>
                </a:lnTo>
                <a:lnTo>
                  <a:pt x="119113" y="119113"/>
                </a:lnTo>
                <a:lnTo>
                  <a:pt x="11911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8703" y="180886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9113" y="0"/>
                </a:moveTo>
                <a:lnTo>
                  <a:pt x="0" y="0"/>
                </a:lnTo>
                <a:lnTo>
                  <a:pt x="0" y="119113"/>
                </a:lnTo>
                <a:lnTo>
                  <a:pt x="119113" y="119113"/>
                </a:lnTo>
                <a:lnTo>
                  <a:pt x="11911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8703" y="201889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9113" y="0"/>
                </a:moveTo>
                <a:lnTo>
                  <a:pt x="0" y="0"/>
                </a:lnTo>
                <a:lnTo>
                  <a:pt x="0" y="119113"/>
                </a:lnTo>
                <a:lnTo>
                  <a:pt x="119113" y="119113"/>
                </a:lnTo>
                <a:lnTo>
                  <a:pt x="11911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8703" y="222892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119113" y="0"/>
                </a:moveTo>
                <a:lnTo>
                  <a:pt x="0" y="0"/>
                </a:lnTo>
                <a:lnTo>
                  <a:pt x="0" y="119113"/>
                </a:lnTo>
                <a:lnTo>
                  <a:pt x="119113" y="119113"/>
                </a:lnTo>
                <a:lnTo>
                  <a:pt x="11911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4594" y="909597"/>
            <a:ext cx="3946525" cy="1630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Exercise: </a:t>
            </a:r>
            <a:r>
              <a:rPr dirty="0" sz="1100" spc="-5">
                <a:latin typeface="Times New Roman"/>
                <a:cs typeface="Times New Roman"/>
              </a:rPr>
              <a:t>Demonstrate that the </a:t>
            </a:r>
            <a:r>
              <a:rPr dirty="0" sz="1100" spc="-45">
                <a:latin typeface="Times New Roman"/>
                <a:cs typeface="Times New Roman"/>
              </a:rPr>
              <a:t>CLT </a:t>
            </a:r>
            <a:r>
              <a:rPr dirty="0" sz="1100" spc="-5">
                <a:latin typeface="Times New Roman"/>
                <a:cs typeface="Times New Roman"/>
              </a:rPr>
              <a:t>actually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works.</a:t>
            </a:r>
            <a:endParaRPr sz="1100">
              <a:latin typeface="Times New Roman"/>
              <a:cs typeface="Times New Roman"/>
            </a:endParaRPr>
          </a:p>
          <a:p>
            <a:pPr marL="3022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302895" algn="l"/>
              </a:tabLst>
            </a:pPr>
            <a:r>
              <a:rPr dirty="0" sz="1100" spc="-5">
                <a:latin typeface="Times New Roman"/>
                <a:cs typeface="Times New Roman"/>
              </a:rPr>
              <a:t>Pick your </a:t>
            </a:r>
            <a:r>
              <a:rPr dirty="0" sz="1100" spc="-15">
                <a:latin typeface="Times New Roman"/>
                <a:cs typeface="Times New Roman"/>
              </a:rPr>
              <a:t>favorite </a:t>
            </a:r>
            <a:r>
              <a:rPr dirty="0" sz="1100" spc="-55">
                <a:latin typeface="Times New Roman"/>
                <a:cs typeface="Times New Roman"/>
              </a:rPr>
              <a:t>RV </a:t>
            </a:r>
            <a:r>
              <a:rPr dirty="0" sz="1100" spc="90" i="1">
                <a:latin typeface="Times New Roman"/>
                <a:cs typeface="Times New Roman"/>
              </a:rPr>
              <a:t>X</a:t>
            </a:r>
            <a:r>
              <a:rPr dirty="0" baseline="-10416" sz="1200" spc="135">
                <a:latin typeface="LM Roman 8"/>
                <a:cs typeface="LM Roman 8"/>
              </a:rPr>
              <a:t>1</a:t>
            </a:r>
            <a:r>
              <a:rPr dirty="0" sz="1100" spc="90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Simulate it and </a:t>
            </a:r>
            <a:r>
              <a:rPr dirty="0" sz="1100" spc="-10">
                <a:latin typeface="Times New Roman"/>
                <a:cs typeface="Times New Roman"/>
              </a:rPr>
              <a:t>make </a:t>
            </a:r>
            <a:r>
              <a:rPr dirty="0" sz="1100" spc="-5">
                <a:latin typeface="Times New Roman"/>
                <a:cs typeface="Times New Roman"/>
              </a:rPr>
              <a:t>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histogram.</a:t>
            </a:r>
            <a:endParaRPr sz="1100">
              <a:latin typeface="Times New Roman"/>
              <a:cs typeface="Times New Roman"/>
            </a:endParaRPr>
          </a:p>
          <a:p>
            <a:pPr marL="302260" marR="93980" indent="-157480">
              <a:lnSpc>
                <a:spcPct val="102600"/>
              </a:lnSpc>
              <a:spcBef>
                <a:spcPts val="295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302895" algn="l"/>
              </a:tabLst>
            </a:pPr>
            <a:r>
              <a:rPr dirty="0" sz="1100" spc="-20">
                <a:latin typeface="Times New Roman"/>
                <a:cs typeface="Times New Roman"/>
              </a:rPr>
              <a:t>Now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baseline="-10416" sz="1200" spc="165">
                <a:latin typeface="LM Roman 8"/>
                <a:cs typeface="LM Roman 8"/>
              </a:rPr>
              <a:t>1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baseline="-10416" sz="1200" spc="165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are iid from your </a:t>
            </a:r>
            <a:r>
              <a:rPr dirty="0" sz="1100" spc="-15">
                <a:latin typeface="Times New Roman"/>
                <a:cs typeface="Times New Roman"/>
              </a:rPr>
              <a:t>favorite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distribution.  Make </a:t>
            </a:r>
            <a:r>
              <a:rPr dirty="0" sz="1100" spc="-5">
                <a:latin typeface="Times New Roman"/>
                <a:cs typeface="Times New Roman"/>
              </a:rPr>
              <a:t>a histogram of 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baseline="-10416" sz="1200" spc="165">
                <a:latin typeface="LM Roman 8"/>
                <a:cs typeface="LM Roman 8"/>
              </a:rPr>
              <a:t>1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235">
                <a:latin typeface="Latin Modern Math"/>
                <a:cs typeface="Latin Modern Math"/>
              </a:rPr>
              <a:t> </a:t>
            </a:r>
            <a:r>
              <a:rPr dirty="0" sz="1100" spc="90" i="1">
                <a:latin typeface="Times New Roman"/>
                <a:cs typeface="Times New Roman"/>
              </a:rPr>
              <a:t>X</a:t>
            </a:r>
            <a:r>
              <a:rPr dirty="0" baseline="-10416" sz="1200" spc="135">
                <a:latin typeface="LM Roman 8"/>
                <a:cs typeface="LM Roman 8"/>
              </a:rPr>
              <a:t>2</a:t>
            </a:r>
            <a:r>
              <a:rPr dirty="0" sz="1100" spc="9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3022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302895" algn="l"/>
              </a:tabLst>
            </a:pPr>
            <a:r>
              <a:rPr dirty="0" sz="1100" spc="-20">
                <a:latin typeface="Times New Roman"/>
                <a:cs typeface="Times New Roman"/>
              </a:rPr>
              <a:t>Now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baseline="-10416" sz="1200" spc="165">
                <a:latin typeface="LM Roman 8"/>
                <a:cs typeface="LM Roman 8"/>
              </a:rPr>
              <a:t>1</a:t>
            </a:r>
            <a:r>
              <a:rPr dirty="0" baseline="-10416" sz="1200" spc="7">
                <a:latin typeface="LM Roman 8"/>
                <a:cs typeface="LM Roman 8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baseline="-10416" sz="1200" spc="165">
                <a:latin typeface="LM Roman 8"/>
                <a:cs typeface="LM Roman 8"/>
              </a:rPr>
              <a:t>2</a:t>
            </a:r>
            <a:r>
              <a:rPr dirty="0" baseline="-10416" sz="1200" spc="7">
                <a:latin typeface="LM Roman 8"/>
                <a:cs typeface="LM Roman 8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90" i="1">
                <a:latin typeface="Times New Roman"/>
                <a:cs typeface="Times New Roman"/>
              </a:rPr>
              <a:t>X</a:t>
            </a:r>
            <a:r>
              <a:rPr dirty="0" baseline="-10416" sz="1200" spc="135">
                <a:latin typeface="LM Roman 8"/>
                <a:cs typeface="LM Roman 8"/>
              </a:rPr>
              <a:t>3</a:t>
            </a:r>
            <a:r>
              <a:rPr dirty="0" sz="1100" spc="9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3022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302895" algn="l"/>
              </a:tabLst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Now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baseline="-10416" sz="1200" spc="165">
                <a:latin typeface="LM Roman 8"/>
                <a:cs typeface="LM Roman 8"/>
              </a:rPr>
              <a:t>1</a:t>
            </a:r>
            <a:r>
              <a:rPr dirty="0" baseline="-10416" sz="1200" spc="7">
                <a:latin typeface="LM Roman 8"/>
                <a:cs typeface="LM Roman 8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baseline="-10416" sz="1200" spc="165">
                <a:latin typeface="LM Roman 8"/>
                <a:cs typeface="LM Roman 8"/>
              </a:rPr>
              <a:t>2</a:t>
            </a:r>
            <a:r>
              <a:rPr dirty="0" baseline="-10416" sz="1200" spc="7">
                <a:latin typeface="LM Roman 8"/>
                <a:cs typeface="LM Roman 8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50" i="1">
                <a:latin typeface="DejaVu Sans"/>
                <a:cs typeface="DejaVu Sans"/>
              </a:rPr>
              <a:t>·</a:t>
            </a:r>
            <a:r>
              <a:rPr dirty="0" sz="1100" spc="-170" i="1">
                <a:latin typeface="DejaVu Sans"/>
                <a:cs typeface="DejaVu Sans"/>
              </a:rPr>
              <a:t> </a:t>
            </a:r>
            <a:r>
              <a:rPr dirty="0" sz="1100" spc="-50" i="1">
                <a:latin typeface="DejaVu Sans"/>
                <a:cs typeface="DejaVu Sans"/>
              </a:rPr>
              <a:t>·</a:t>
            </a:r>
            <a:r>
              <a:rPr dirty="0" sz="1100" spc="-170" i="1">
                <a:latin typeface="DejaVu Sans"/>
                <a:cs typeface="DejaVu Sans"/>
              </a:rPr>
              <a:t> </a:t>
            </a:r>
            <a:r>
              <a:rPr dirty="0" sz="1100" spc="-50" i="1">
                <a:latin typeface="DejaVu Sans"/>
                <a:cs typeface="DejaVu Sans"/>
              </a:rPr>
              <a:t>·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130">
                <a:latin typeface="Latin Modern Math"/>
                <a:cs typeface="Latin Modern Math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9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 some reasonably </a:t>
            </a:r>
            <a:r>
              <a:rPr dirty="0" sz="1100" spc="-10">
                <a:latin typeface="Times New Roman"/>
                <a:cs typeface="Times New Roman"/>
              </a:rPr>
              <a:t>large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n</a:t>
            </a:r>
            <a:r>
              <a:rPr dirty="0" sz="1100" spc="5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3022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Font typeface="Arial"/>
              <a:buAutoNum type="arabicPlain"/>
              <a:tabLst>
                <a:tab pos="302895" algn="l"/>
              </a:tabLst>
            </a:pPr>
            <a:r>
              <a:rPr dirty="0" sz="1100" spc="-5">
                <a:latin typeface="Times New Roman"/>
                <a:cs typeface="Times New Roman"/>
              </a:rPr>
              <a:t>Does the </a:t>
            </a:r>
            <a:r>
              <a:rPr dirty="0" sz="1100" spc="-45">
                <a:latin typeface="Times New Roman"/>
                <a:cs typeface="Times New Roman"/>
              </a:rPr>
              <a:t>CLT </a:t>
            </a:r>
            <a:r>
              <a:rPr dirty="0" sz="1100" spc="-10">
                <a:latin typeface="Times New Roman"/>
                <a:cs typeface="Times New Roman"/>
              </a:rPr>
              <a:t>work </a:t>
            </a:r>
            <a:r>
              <a:rPr dirty="0" sz="1100" spc="-5">
                <a:latin typeface="Times New Roman"/>
                <a:cs typeface="Times New Roman"/>
              </a:rPr>
              <a:t>for the </a:t>
            </a:r>
            <a:r>
              <a:rPr dirty="0" sz="1100" spc="-10">
                <a:latin typeface="Times New Roman"/>
                <a:cs typeface="Times New Roman"/>
              </a:rPr>
              <a:t>Cauchy distribution,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i.e.,</a:t>
            </a:r>
            <a:endParaRPr sz="1100">
              <a:latin typeface="Times New Roman"/>
              <a:cs typeface="Times New Roman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>
                <a:latin typeface="Latin Modern Math"/>
                <a:cs typeface="Latin Modern Math"/>
              </a:rPr>
              <a:t>tan(2</a:t>
            </a:r>
            <a:r>
              <a:rPr dirty="0" sz="1100" i="1">
                <a:latin typeface="Times New Roman"/>
                <a:cs typeface="Times New Roman"/>
              </a:rPr>
              <a:t>πU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, where </a:t>
            </a:r>
            <a:r>
              <a:rPr dirty="0" sz="1100" spc="-55" i="1">
                <a:latin typeface="Times New Roman"/>
                <a:cs typeface="Times New Roman"/>
              </a:rPr>
              <a:t>U </a:t>
            </a:r>
            <a:r>
              <a:rPr dirty="0" sz="1100" spc="-75" i="1">
                <a:latin typeface="DejaVu Sans"/>
                <a:cs typeface="DejaVu Sans"/>
              </a:rPr>
              <a:t>∼ </a:t>
            </a:r>
            <a:r>
              <a:rPr dirty="0" sz="1100" spc="10">
                <a:latin typeface="Latin Modern Math"/>
                <a:cs typeface="Latin Modern Math"/>
              </a:rPr>
              <a:t>Unif(0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21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1)</a:t>
            </a:r>
            <a:r>
              <a:rPr dirty="0" sz="1100" spc="-5">
                <a:latin typeface="Times New Roman"/>
                <a:cs typeface="Times New Roman"/>
              </a:rPr>
              <a:t>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84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88290"/>
            <a:chOff x="0" y="0"/>
            <a:chExt cx="4608195" cy="2882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3916"/>
              <a:ext cx="4608195" cy="144145"/>
            </a:xfrm>
            <a:custGeom>
              <a:avLst/>
              <a:gdLst/>
              <a:ahLst/>
              <a:cxnLst/>
              <a:rect l="l" t="t" r="r" b="b"/>
              <a:pathLst>
                <a:path w="4608195" h="144145">
                  <a:moveTo>
                    <a:pt x="4608004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4608004" y="14392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839" y="144691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744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366" y="2166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 h="0">
                  <a:moveTo>
                    <a:pt x="0" y="0"/>
                  </a:moveTo>
                  <a:lnTo>
                    <a:pt x="6325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1587" y="154564"/>
            <a:ext cx="5753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7908" y="688251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882" y="0"/>
                </a:moveTo>
                <a:lnTo>
                  <a:pt x="0" y="0"/>
                </a:lnTo>
                <a:lnTo>
                  <a:pt x="0" y="148882"/>
                </a:lnTo>
                <a:lnTo>
                  <a:pt x="148882" y="148882"/>
                </a:lnTo>
                <a:lnTo>
                  <a:pt x="14888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7908" y="882573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882" y="0"/>
                </a:moveTo>
                <a:lnTo>
                  <a:pt x="0" y="0"/>
                </a:lnTo>
                <a:lnTo>
                  <a:pt x="0" y="148882"/>
                </a:lnTo>
                <a:lnTo>
                  <a:pt x="148882" y="148882"/>
                </a:lnTo>
                <a:lnTo>
                  <a:pt x="14888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7380" y="11046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7380" y="12766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7380" y="14487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7380" y="16208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7380" y="179290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7380" y="19649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7380" y="21370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7380" y="23091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7908" y="245350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882" y="0"/>
                </a:moveTo>
                <a:lnTo>
                  <a:pt x="0" y="0"/>
                </a:lnTo>
                <a:lnTo>
                  <a:pt x="0" y="148882"/>
                </a:lnTo>
                <a:lnTo>
                  <a:pt x="148882" y="148882"/>
                </a:lnTo>
                <a:lnTo>
                  <a:pt x="14888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7380" y="26755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7380" y="28476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7380" y="30196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7380" y="31917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5300" y="499553"/>
            <a:ext cx="3512185" cy="2805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90"/>
              </a:spcBef>
            </a:pP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Outline</a:t>
            </a:r>
            <a:endParaRPr sz="1100">
              <a:latin typeface="Arial"/>
              <a:cs typeface="Arial"/>
            </a:endParaRPr>
          </a:p>
          <a:p>
            <a:pPr marL="481965" indent="-201295">
              <a:lnSpc>
                <a:spcPts val="1290"/>
              </a:lnSpc>
              <a:buClr>
                <a:srgbClr val="FFFFFF"/>
              </a:buClr>
              <a:buSzPct val="90909"/>
              <a:buAutoNum type="arabicPlain"/>
              <a:tabLst>
                <a:tab pos="481965" algn="l"/>
                <a:tab pos="482600" algn="l"/>
              </a:tabLst>
            </a:pPr>
            <a:r>
              <a:rPr dirty="0" sz="1100" spc="-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Calculus</a:t>
            </a:r>
            <a:r>
              <a:rPr dirty="0" sz="1100" spc="-10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100" spc="-5">
                <a:solidFill>
                  <a:srgbClr val="D6D6EF"/>
                </a:solidFill>
                <a:latin typeface="Arial"/>
                <a:cs typeface="Arial"/>
                <a:hlinkClick r:id="rId3" action="ppaction://hlinksldjump"/>
              </a:rPr>
              <a:t>Primer</a:t>
            </a:r>
            <a:endParaRPr sz="1100">
              <a:latin typeface="Arial"/>
              <a:cs typeface="Arial"/>
            </a:endParaRPr>
          </a:p>
          <a:p>
            <a:pPr marL="626745" marR="1926589" indent="-345440">
              <a:lnSpc>
                <a:spcPct val="102600"/>
              </a:lnSpc>
              <a:spcBef>
                <a:spcPts val="175"/>
              </a:spcBef>
              <a:buClr>
                <a:srgbClr val="FFFFFF"/>
              </a:buClr>
              <a:buSzPct val="90909"/>
              <a:buAutoNum type="arabicPlain"/>
              <a:tabLst>
                <a:tab pos="481965" algn="l"/>
                <a:tab pos="482600" algn="l"/>
              </a:tabLst>
            </a:pPr>
            <a:r>
              <a:rPr dirty="0" sz="1100" spc="-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Probability</a:t>
            </a:r>
            <a:r>
              <a:rPr dirty="0" sz="1100" spc="-7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5">
                <a:solidFill>
                  <a:srgbClr val="D6D6EF"/>
                </a:solidFill>
                <a:latin typeface="Arial"/>
                <a:cs typeface="Arial"/>
                <a:hlinkClick r:id="rId4" action="ppaction://hlinksldjump"/>
              </a:rPr>
              <a:t>Primer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Basics</a:t>
            </a:r>
            <a:endParaRPr sz="1100">
              <a:latin typeface="Arial"/>
              <a:cs typeface="Arial"/>
            </a:endParaRPr>
          </a:p>
          <a:p>
            <a:pPr marL="626745" marR="1063625">
              <a:lnSpc>
                <a:spcPct val="102600"/>
              </a:lnSpc>
            </a:pPr>
            <a:r>
              <a:rPr dirty="0" sz="1100" spc="-1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Simulating Random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Variables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Great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Expectations</a:t>
            </a:r>
            <a:endParaRPr sz="1100">
              <a:latin typeface="Arial"/>
              <a:cs typeface="Arial"/>
            </a:endParaRPr>
          </a:p>
          <a:p>
            <a:pPr marL="626745" marR="616585">
              <a:lnSpc>
                <a:spcPct val="102600"/>
              </a:lnSpc>
            </a:pP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Functions of </a:t>
            </a:r>
            <a:r>
              <a:rPr dirty="0" sz="1100" spc="-1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a Random </a:t>
            </a:r>
            <a:r>
              <a:rPr dirty="0" sz="1100" spc="-20">
                <a:solidFill>
                  <a:srgbClr val="CCCCCC"/>
                </a:solidFill>
                <a:latin typeface="Arial"/>
                <a:cs typeface="Arial"/>
                <a:hlinkClick r:id="rId8" action="ppaction://hlinksldjump"/>
              </a:rPr>
              <a:t>Variable </a:t>
            </a:r>
            <a:r>
              <a:rPr dirty="0" sz="1100" spc="-2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Jointly Distributed </a:t>
            </a:r>
            <a:r>
              <a:rPr dirty="0" sz="1100" spc="-1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Random</a:t>
            </a:r>
            <a:r>
              <a:rPr dirty="0" sz="1100" spc="-6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Variables </a:t>
            </a:r>
            <a:r>
              <a:rPr dirty="0" sz="11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Covariance and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Correlation</a:t>
            </a:r>
            <a:endParaRPr sz="1100">
              <a:latin typeface="Arial"/>
              <a:cs typeface="Arial"/>
            </a:endParaRPr>
          </a:p>
          <a:p>
            <a:pPr marL="626745" marR="1029969">
              <a:lnSpc>
                <a:spcPct val="102600"/>
              </a:lnSpc>
            </a:pPr>
            <a:r>
              <a:rPr dirty="0" sz="1100" spc="-1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Some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Probability</a:t>
            </a:r>
            <a:r>
              <a:rPr dirty="0" sz="1100" spc="-7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Distributions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Limit</a:t>
            </a:r>
            <a:r>
              <a:rPr dirty="0" sz="1100" spc="-10">
                <a:solidFill>
                  <a:srgbClr val="CCCCCC"/>
                </a:solidFill>
                <a:latin typeface="Arial"/>
                <a:cs typeface="Arial"/>
                <a:hlinkClick r:id="rId12" action="ppaction://hlinksldjump"/>
              </a:rPr>
              <a:t> Theorems</a:t>
            </a:r>
            <a:endParaRPr sz="1100">
              <a:latin typeface="Arial"/>
              <a:cs typeface="Arial"/>
            </a:endParaRPr>
          </a:p>
          <a:p>
            <a:pPr marL="626745" marR="1760220" indent="-345440">
              <a:lnSpc>
                <a:spcPct val="102600"/>
              </a:lnSpc>
              <a:spcBef>
                <a:spcPts val="180"/>
              </a:spcBef>
              <a:buClr>
                <a:srgbClr val="FFFFFF"/>
              </a:buClr>
              <a:buSzPct val="90909"/>
              <a:buAutoNum type="arabicPlain" startAt="3"/>
              <a:tabLst>
                <a:tab pos="481965" algn="l"/>
                <a:tab pos="482600" algn="l"/>
              </a:tabLst>
            </a:pPr>
            <a:r>
              <a:rPr dirty="0" sz="1100" spc="-5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Statistics Primer </a:t>
            </a:r>
            <a:r>
              <a:rPr dirty="0" sz="1100" spc="-5">
                <a:latin typeface="Arial"/>
                <a:cs typeface="Arial"/>
                <a:hlinkClick r:id="rId13" action="ppaction://hlinksldjump"/>
              </a:rPr>
              <a:t> Intro to</a:t>
            </a:r>
            <a:r>
              <a:rPr dirty="0" sz="1100" spc="-90"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100" spc="-5">
                <a:latin typeface="Arial"/>
                <a:cs typeface="Arial"/>
                <a:hlinkClick r:id="rId13" action="ppaction://hlinksldjump"/>
              </a:rPr>
              <a:t>Estimation</a:t>
            </a:r>
            <a:endParaRPr sz="110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  <a:hlinkClick r:id="rId14" action="ppaction://hlinksldjump"/>
              </a:rPr>
              <a:t>Unbiased</a:t>
            </a:r>
            <a:r>
              <a:rPr dirty="0" sz="1100" spc="-10"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1100" spc="-5">
                <a:latin typeface="Arial"/>
                <a:cs typeface="Arial"/>
                <a:hlinkClick r:id="rId14" action="ppaction://hlinksldjump"/>
              </a:rPr>
              <a:t>Estimation</a:t>
            </a:r>
            <a:endParaRPr sz="110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  <a:hlinkClick r:id="rId15" action="ppaction://hlinksldjump"/>
              </a:rPr>
              <a:t>Maximum Likelihood</a:t>
            </a:r>
            <a:r>
              <a:rPr dirty="0" sz="1100" spc="-5">
                <a:latin typeface="Arial"/>
                <a:cs typeface="Arial"/>
                <a:hlinkClick r:id="rId15" action="ppaction://hlinksldjump"/>
              </a:rPr>
              <a:t> Estimation</a:t>
            </a:r>
            <a:endParaRPr sz="1100">
              <a:latin typeface="Arial"/>
              <a:cs typeface="Arial"/>
            </a:endParaRPr>
          </a:p>
          <a:p>
            <a:pPr marL="626745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  <a:hlinkClick r:id="rId16" action="ppaction://hlinksldjump"/>
              </a:rPr>
              <a:t>Distributional Results </a:t>
            </a:r>
            <a:r>
              <a:rPr dirty="0" sz="1100" spc="-10">
                <a:latin typeface="Arial"/>
                <a:cs typeface="Arial"/>
                <a:hlinkClick r:id="rId16" action="ppaction://hlinksldjump"/>
              </a:rPr>
              <a:t>and </a:t>
            </a:r>
            <a:r>
              <a:rPr dirty="0" sz="1100" spc="-5">
                <a:latin typeface="Arial"/>
                <a:cs typeface="Arial"/>
                <a:hlinkClick r:id="rId16" action="ppaction://hlinksldjump"/>
              </a:rPr>
              <a:t>Confidence</a:t>
            </a:r>
            <a:r>
              <a:rPr dirty="0" sz="1100" spc="-60">
                <a:latin typeface="Arial"/>
                <a:cs typeface="Arial"/>
                <a:hlinkClick r:id="rId16" action="ppaction://hlinksldjump"/>
              </a:rPr>
              <a:t> </a:t>
            </a:r>
            <a:r>
              <a:rPr dirty="0" sz="1100" spc="-5">
                <a:latin typeface="Arial"/>
                <a:cs typeface="Arial"/>
                <a:hlinkClick r:id="rId16" action="ppaction://hlinksldjump"/>
              </a:rPr>
              <a:t>Intervals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84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73088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 to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84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00" y="499553"/>
            <a:ext cx="4157979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Intr</a:t>
            </a: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o</a:t>
            </a: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to Estimation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Arial"/>
              <a:cs typeface="Arial"/>
            </a:endParaRPr>
          </a:p>
          <a:p>
            <a:pPr marL="276860" marR="43180">
              <a:lnSpc>
                <a:spcPct val="102600"/>
              </a:lnSpc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statistic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 function of 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observations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baseline="-10416" sz="1200" spc="195" i="1">
                <a:latin typeface="Times New Roman"/>
                <a:cs typeface="Times New Roman"/>
              </a:rPr>
              <a:t>n</a:t>
            </a:r>
            <a:r>
              <a:rPr dirty="0" sz="1100" spc="130">
                <a:latin typeface="Times New Roman"/>
                <a:cs typeface="Times New Roman"/>
              </a:rPr>
              <a:t>,  </a:t>
            </a:r>
            <a:r>
              <a:rPr dirty="0" sz="1100" spc="-5">
                <a:latin typeface="Times New Roman"/>
                <a:cs typeface="Times New Roman"/>
              </a:rPr>
              <a:t>and not </a:t>
            </a:r>
            <a:r>
              <a:rPr dirty="0" sz="1100" spc="-10">
                <a:latin typeface="Times New Roman"/>
                <a:cs typeface="Times New Roman"/>
              </a:rPr>
              <a:t>explicitly </a:t>
            </a:r>
            <a:r>
              <a:rPr dirty="0" sz="1100" spc="-5">
                <a:latin typeface="Times New Roman"/>
                <a:cs typeface="Times New Roman"/>
              </a:rPr>
              <a:t>dependent on </a:t>
            </a:r>
            <a:r>
              <a:rPr dirty="0" sz="1100" spc="-15">
                <a:latin typeface="Times New Roman"/>
                <a:cs typeface="Times New Roman"/>
              </a:rPr>
              <a:t>any </a:t>
            </a:r>
            <a:r>
              <a:rPr dirty="0" sz="1100" spc="-10">
                <a:latin typeface="Times New Roman"/>
                <a:cs typeface="Times New Roman"/>
              </a:rPr>
              <a:t>unknown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parameters.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869" y="1342579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377593"/>
            <a:ext cx="1587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Examples of statistics: </a:t>
            </a:r>
            <a:r>
              <a:rPr dirty="0" sz="1100" spc="229" i="1">
                <a:latin typeface="Times New Roman"/>
                <a:cs typeface="Times New Roman"/>
              </a:rPr>
              <a:t>X</a:t>
            </a:r>
            <a:r>
              <a:rPr dirty="0" sz="1100" spc="11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0703" y="1435708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5920" y="1377593"/>
            <a:ext cx="5518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, </a:t>
            </a:r>
            <a:r>
              <a:rPr dirty="0" sz="1100" spc="114" i="1">
                <a:latin typeface="Times New Roman"/>
                <a:cs typeface="Times New Roman"/>
              </a:rPr>
              <a:t>S</a:t>
            </a:r>
            <a:r>
              <a:rPr dirty="0" sz="1100" spc="30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5859" y="1364651"/>
            <a:ext cx="4883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415" algn="l"/>
              </a:tabLst>
            </a:pPr>
            <a:r>
              <a:rPr dirty="0" sz="800" spc="-5">
                <a:latin typeface="LM Roman 8"/>
                <a:cs typeface="LM Roman 8"/>
              </a:rPr>
              <a:t>2	</a:t>
            </a:r>
            <a:r>
              <a:rPr dirty="0" u="sng" baseline="3472" sz="1200" spc="-7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 1</a:t>
            </a:r>
            <a:r>
              <a:rPr dirty="0" u="sng" baseline="3472" sz="1200" spc="30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 </a:t>
            </a:r>
            <a:endParaRPr baseline="3472" sz="1200">
              <a:latin typeface="LM Roman 8"/>
              <a:cs typeface="LM Roman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2696" y="1360372"/>
            <a:ext cx="1261745" cy="249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>
              <a:lnSpc>
                <a:spcPts val="885"/>
              </a:lnSpc>
              <a:spcBef>
                <a:spcPts val="95"/>
              </a:spcBef>
              <a:tabLst>
                <a:tab pos="262255" algn="l"/>
              </a:tabLst>
            </a:pP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baseline="3472" sz="1200" spc="165" i="1">
                <a:latin typeface="Times New Roman"/>
                <a:cs typeface="Times New Roman"/>
              </a:rPr>
              <a:t>n</a:t>
            </a:r>
            <a:endParaRPr baseline="3472" sz="1200">
              <a:latin typeface="Times New Roman"/>
              <a:cs typeface="Times New Roman"/>
            </a:endParaRPr>
          </a:p>
          <a:p>
            <a:pPr marL="12700">
              <a:lnSpc>
                <a:spcPts val="885"/>
              </a:lnSpc>
              <a:tabLst>
                <a:tab pos="262255" algn="l"/>
                <a:tab pos="1045210" algn="l"/>
              </a:tabLst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110" i="1">
                <a:latin typeface="Times New Roman"/>
                <a:cs typeface="Times New Roman"/>
              </a:rPr>
              <a:t>	</a:t>
            </a:r>
            <a:r>
              <a:rPr dirty="0" baseline="3472" sz="1200" spc="97" i="1">
                <a:latin typeface="Times New Roman"/>
                <a:cs typeface="Times New Roman"/>
              </a:rPr>
              <a:t>i</a:t>
            </a:r>
            <a:r>
              <a:rPr dirty="0" baseline="3472" sz="1200" spc="-7">
                <a:latin typeface="LM Roman 8"/>
                <a:cs typeface="LM Roman 8"/>
              </a:rPr>
              <a:t>=1</a:t>
            </a:r>
            <a:r>
              <a:rPr dirty="0" baseline="3472" sz="1200" spc="-7">
                <a:latin typeface="LM Roman 8"/>
                <a:cs typeface="LM Roman 8"/>
              </a:rPr>
              <a:t>	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190" i="1">
                <a:latin typeface="Arial"/>
                <a:cs typeface="Arial"/>
              </a:rPr>
              <a:t>−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6226" y="1273694"/>
            <a:ext cx="13423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83005" algn="l"/>
              </a:tabLst>
            </a:pPr>
            <a:r>
              <a:rPr dirty="0" sz="1100" spc="505" b="0">
                <a:latin typeface="Tuffy"/>
                <a:cs typeface="Tuffy"/>
              </a:rPr>
              <a:t>Σ</a:t>
            </a:r>
            <a:r>
              <a:rPr dirty="0" sz="1100" spc="505" b="0">
                <a:latin typeface="Tuffy"/>
                <a:cs typeface="Tuffy"/>
              </a:rPr>
              <a:t>	</a:t>
            </a: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3064" y="1351075"/>
            <a:ext cx="200025" cy="2520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dirty="0" sz="800" spc="110" i="1">
                <a:latin typeface="Times New Roman"/>
                <a:cs typeface="Times New Roman"/>
              </a:rPr>
              <a:t>n  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8029" y="1377593"/>
            <a:ext cx="7315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95">
                <a:latin typeface="Latin Modern Math"/>
                <a:cs typeface="Latin Modern Math"/>
              </a:rPr>
              <a:t>(</a:t>
            </a:r>
            <a:r>
              <a:rPr dirty="0" sz="1100" spc="95" i="1">
                <a:latin typeface="Times New Roman"/>
                <a:cs typeface="Times New Roman"/>
              </a:rPr>
              <a:t>X</a:t>
            </a:r>
            <a:r>
              <a:rPr dirty="0" baseline="-10416" sz="1200" spc="142" i="1">
                <a:latin typeface="Times New Roman"/>
                <a:cs typeface="Times New Roman"/>
              </a:rPr>
              <a:t>i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185" i="1">
                <a:latin typeface="Times New Roman"/>
                <a:cs typeface="Times New Roman"/>
              </a:rPr>
              <a:t>X</a:t>
            </a:r>
            <a:r>
              <a:rPr dirty="0" baseline="15151" sz="1650" spc="-277">
                <a:latin typeface="Latin Modern Math"/>
                <a:cs typeface="Latin Modern Math"/>
              </a:rPr>
              <a:t>¯</a:t>
            </a:r>
            <a:r>
              <a:rPr dirty="0" baseline="15151" sz="1650" spc="-494">
                <a:latin typeface="Latin Modern Math"/>
                <a:cs typeface="Latin Modern Math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)</a:t>
            </a:r>
            <a:r>
              <a:rPr dirty="0" baseline="27777" sz="1200" spc="15">
                <a:latin typeface="LM Roman 8"/>
                <a:cs typeface="LM Roman 8"/>
              </a:rPr>
              <a:t>2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494" y="1701506"/>
            <a:ext cx="3962400" cy="11836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63500" marR="27749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Times New Roman"/>
                <a:cs typeface="Times New Roman"/>
              </a:rPr>
              <a:t>Statistics are </a:t>
            </a:r>
            <a:r>
              <a:rPr dirty="0" sz="1100" spc="-10" i="1">
                <a:latin typeface="Times New Roman"/>
                <a:cs typeface="Times New Roman"/>
              </a:rPr>
              <a:t>random </a:t>
            </a:r>
            <a:r>
              <a:rPr dirty="0" sz="1100" spc="-5" i="1">
                <a:latin typeface="Times New Roman"/>
                <a:cs typeface="Times New Roman"/>
              </a:rPr>
              <a:t>variables</a:t>
            </a:r>
            <a:r>
              <a:rPr dirty="0" sz="1100" spc="-5">
                <a:latin typeface="Times New Roman"/>
                <a:cs typeface="Times New Roman"/>
              </a:rPr>
              <a:t>. If </a:t>
            </a:r>
            <a:r>
              <a:rPr dirty="0" sz="1100" spc="-10">
                <a:latin typeface="Times New Roman"/>
                <a:cs typeface="Times New Roman"/>
              </a:rPr>
              <a:t>we take two different </a:t>
            </a:r>
            <a:r>
              <a:rPr dirty="0" sz="1100" spc="-5">
                <a:latin typeface="Times New Roman"/>
                <a:cs typeface="Times New Roman"/>
              </a:rPr>
              <a:t>samples,  </a:t>
            </a:r>
            <a:r>
              <a:rPr dirty="0" sz="1100" spc="-20">
                <a:latin typeface="Times New Roman"/>
                <a:cs typeface="Times New Roman"/>
              </a:rPr>
              <a:t>we’d </a:t>
            </a:r>
            <a:r>
              <a:rPr dirty="0" sz="1100" spc="-10">
                <a:latin typeface="Times New Roman"/>
                <a:cs typeface="Times New Roman"/>
              </a:rPr>
              <a:t>expect </a:t>
            </a:r>
            <a:r>
              <a:rPr dirty="0" sz="1100" spc="-5">
                <a:latin typeface="Times New Roman"/>
                <a:cs typeface="Times New Roman"/>
              </a:rPr>
              <a:t>to get </a:t>
            </a:r>
            <a:r>
              <a:rPr dirty="0" sz="1100" spc="-10">
                <a:latin typeface="Times New Roman"/>
                <a:cs typeface="Times New Roman"/>
              </a:rPr>
              <a:t>two different values </a:t>
            </a:r>
            <a:r>
              <a:rPr dirty="0" sz="1100" spc="-5">
                <a:latin typeface="Times New Roman"/>
                <a:cs typeface="Times New Roman"/>
              </a:rPr>
              <a:t>of 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statistic.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63500" marR="55880">
              <a:lnSpc>
                <a:spcPct val="102699"/>
              </a:lnSpc>
            </a:pPr>
            <a:r>
              <a:rPr dirty="0" sz="1100" spc="-1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statistic is usually used to estimate some </a:t>
            </a:r>
            <a:r>
              <a:rPr dirty="0" sz="1100" spc="-10">
                <a:latin typeface="Times New Roman"/>
                <a:cs typeface="Times New Roman"/>
              </a:rPr>
              <a:t>unknown </a:t>
            </a:r>
            <a:r>
              <a:rPr dirty="0" sz="1100" spc="-10" i="1">
                <a:latin typeface="Times New Roman"/>
                <a:cs typeface="Times New Roman"/>
              </a:rPr>
              <a:t>parameter </a:t>
            </a:r>
            <a:r>
              <a:rPr dirty="0" sz="1100" spc="-5">
                <a:latin typeface="Times New Roman"/>
                <a:cs typeface="Times New Roman"/>
              </a:rPr>
              <a:t>from  the underlying probability </a:t>
            </a:r>
            <a:r>
              <a:rPr dirty="0" sz="1100" spc="-10">
                <a:latin typeface="Times New Roman"/>
                <a:cs typeface="Times New Roman"/>
              </a:rPr>
              <a:t>distribution </a:t>
            </a:r>
            <a:r>
              <a:rPr dirty="0" sz="1100" spc="-5">
                <a:latin typeface="Times New Roman"/>
                <a:cs typeface="Times New Roman"/>
              </a:rPr>
              <a:t>of the 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baseline="-10416" sz="1200" spc="82" i="1">
                <a:latin typeface="Times New Roman"/>
                <a:cs typeface="Times New Roman"/>
              </a:rPr>
              <a:t>i</a:t>
            </a:r>
            <a:r>
              <a:rPr dirty="0" sz="1100" spc="55">
                <a:latin typeface="Times New Roman"/>
                <a:cs typeface="Times New Roman"/>
              </a:rPr>
              <a:t>’s.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Examples of parameters: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sz="1100" spc="10">
                <a:latin typeface="Times New Roman"/>
                <a:cs typeface="Times New Roman"/>
              </a:rPr>
              <a:t>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σ</a:t>
            </a:r>
            <a:r>
              <a:rPr dirty="0" baseline="27777" sz="1200" spc="75">
                <a:latin typeface="LM Roman 8"/>
                <a:cs typeface="LM Roman 8"/>
              </a:rPr>
              <a:t>2</a:t>
            </a:r>
            <a:r>
              <a:rPr dirty="0" sz="1100" spc="5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73088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 to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89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694" y="754112"/>
            <a:ext cx="4025900" cy="20040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13664" marR="17335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Times New Roman"/>
                <a:cs typeface="Times New Roman"/>
              </a:rPr>
              <a:t>Let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2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 iid </a:t>
            </a:r>
            <a:r>
              <a:rPr dirty="0" sz="1100" spc="-45">
                <a:latin typeface="Times New Roman"/>
                <a:cs typeface="Times New Roman"/>
              </a:rPr>
              <a:t>RV’s</a:t>
            </a:r>
            <a:r>
              <a:rPr dirty="0" sz="1100" spc="-5">
                <a:latin typeface="Times New Roman"/>
                <a:cs typeface="Times New Roman"/>
              </a:rPr>
              <a:t> and let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(</a:t>
            </a:r>
            <a:r>
              <a:rPr dirty="0" sz="1100" spc="-10" b="1">
                <a:latin typeface="LM Roman 10"/>
                <a:cs typeface="LM Roman 10"/>
              </a:rPr>
              <a:t>X</a:t>
            </a:r>
            <a:r>
              <a:rPr dirty="0" sz="1100" spc="-1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baseline="-10416" sz="1200" spc="112">
                <a:latin typeface="LM Roman 8"/>
                <a:cs typeface="LM Roman 8"/>
              </a:rPr>
              <a:t>1</a:t>
            </a:r>
            <a:r>
              <a:rPr dirty="0" sz="1100" spc="7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baseline="-10416" sz="1200" spc="195" i="1">
                <a:latin typeface="Times New Roman"/>
                <a:cs typeface="Times New Roman"/>
              </a:rPr>
              <a:t>n</a:t>
            </a:r>
            <a:r>
              <a:rPr dirty="0" sz="1100" spc="13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 a  statistic based on the 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baseline="-10416" sz="1200" spc="82" i="1">
                <a:latin typeface="Times New Roman"/>
                <a:cs typeface="Times New Roman"/>
              </a:rPr>
              <a:t>i</a:t>
            </a:r>
            <a:r>
              <a:rPr dirty="0" sz="1100" spc="55">
                <a:latin typeface="Times New Roman"/>
                <a:cs typeface="Times New Roman"/>
              </a:rPr>
              <a:t>’s.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use </a:t>
            </a:r>
            <a:r>
              <a:rPr dirty="0" sz="1100" spc="25" i="1">
                <a:latin typeface="Times New Roman"/>
                <a:cs typeface="Times New Roman"/>
              </a:rPr>
              <a:t>T </a:t>
            </a:r>
            <a:r>
              <a:rPr dirty="0" sz="1100" spc="-10">
                <a:latin typeface="Latin Modern Math"/>
                <a:cs typeface="Latin Modern Math"/>
              </a:rPr>
              <a:t>(</a:t>
            </a:r>
            <a:r>
              <a:rPr dirty="0" sz="1100" spc="-10" b="1">
                <a:latin typeface="LM Roman 10"/>
                <a:cs typeface="LM Roman 10"/>
              </a:rPr>
              <a:t>X</a:t>
            </a:r>
            <a:r>
              <a:rPr dirty="0" sz="1100" spc="-10">
                <a:latin typeface="Latin Modern Math"/>
                <a:cs typeface="Latin Modern Math"/>
              </a:rPr>
              <a:t>)</a:t>
            </a:r>
            <a:r>
              <a:rPr dirty="0" sz="1100" spc="-26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 estimate some  </a:t>
            </a:r>
            <a:r>
              <a:rPr dirty="0" sz="1100" spc="-10">
                <a:latin typeface="Times New Roman"/>
                <a:cs typeface="Times New Roman"/>
              </a:rPr>
              <a:t>unknown </a:t>
            </a:r>
            <a:r>
              <a:rPr dirty="0" sz="1100" spc="-5">
                <a:latin typeface="Times New Roman"/>
                <a:cs typeface="Times New Roman"/>
              </a:rPr>
              <a:t>parameter </a:t>
            </a:r>
            <a:r>
              <a:rPr dirty="0" sz="1100" spc="-5" i="1">
                <a:latin typeface="Times New Roman"/>
                <a:cs typeface="Times New Roman"/>
              </a:rPr>
              <a:t>θ</a:t>
            </a:r>
            <a:r>
              <a:rPr dirty="0" sz="1100" spc="-5">
                <a:latin typeface="Times New Roman"/>
                <a:cs typeface="Times New Roman"/>
              </a:rPr>
              <a:t>. Then </a:t>
            </a:r>
            <a:r>
              <a:rPr dirty="0" sz="1100" spc="25" i="1">
                <a:latin typeface="Times New Roman"/>
                <a:cs typeface="Times New Roman"/>
              </a:rPr>
              <a:t>T </a:t>
            </a:r>
            <a:r>
              <a:rPr dirty="0" sz="1100" spc="-10">
                <a:latin typeface="Latin Modern Math"/>
                <a:cs typeface="Latin Modern Math"/>
              </a:rPr>
              <a:t>(</a:t>
            </a:r>
            <a:r>
              <a:rPr dirty="0" sz="1100" spc="-10" b="1">
                <a:latin typeface="LM Roman 10"/>
                <a:cs typeface="LM Roman 10"/>
              </a:rPr>
              <a:t>X</a:t>
            </a:r>
            <a:r>
              <a:rPr dirty="0" sz="1100" spc="-10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is called a </a:t>
            </a:r>
            <a:r>
              <a:rPr dirty="0" sz="1100" spc="-5" i="1">
                <a:latin typeface="Times New Roman"/>
                <a:cs typeface="Times New Roman"/>
              </a:rPr>
              <a:t>point estimator </a:t>
            </a:r>
            <a:r>
              <a:rPr dirty="0" sz="1100" spc="-5">
                <a:latin typeface="Times New Roman"/>
                <a:cs typeface="Times New Roman"/>
              </a:rPr>
              <a:t>for</a:t>
            </a:r>
            <a:r>
              <a:rPr dirty="0" sz="1100" spc="-185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θ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13664" marR="221615">
              <a:lnSpc>
                <a:spcPct val="102600"/>
              </a:lnSpc>
            </a:pPr>
            <a:r>
              <a:rPr dirty="0" sz="1100" spc="-5">
                <a:latin typeface="Times New Roman"/>
                <a:cs typeface="Times New Roman"/>
              </a:rPr>
              <a:t>Examples: </a:t>
            </a:r>
            <a:r>
              <a:rPr dirty="0" sz="1100" spc="-185" i="1">
                <a:latin typeface="Times New Roman"/>
                <a:cs typeface="Times New Roman"/>
              </a:rPr>
              <a:t>X</a:t>
            </a:r>
            <a:r>
              <a:rPr dirty="0" baseline="15151" sz="1650" spc="-277">
                <a:latin typeface="Latin Modern Math"/>
                <a:cs typeface="Latin Modern Math"/>
              </a:rPr>
              <a:t>¯ </a:t>
            </a:r>
            <a:r>
              <a:rPr dirty="0" sz="1100" spc="-5">
                <a:latin typeface="Times New Roman"/>
                <a:cs typeface="Times New Roman"/>
              </a:rPr>
              <a:t>is usually a point estimator for the mean </a:t>
            </a:r>
            <a:r>
              <a:rPr dirty="0" sz="1100" spc="20" i="1">
                <a:latin typeface="Times New Roman"/>
                <a:cs typeface="Times New Roman"/>
              </a:rPr>
              <a:t>µ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55">
                <a:latin typeface="Latin Modern Math"/>
                <a:cs typeface="Latin Modern Math"/>
              </a:rPr>
              <a:t>E[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baseline="-10416" sz="1200" spc="82" i="1">
                <a:latin typeface="Times New Roman"/>
                <a:cs typeface="Times New Roman"/>
              </a:rPr>
              <a:t>i</a:t>
            </a:r>
            <a:r>
              <a:rPr dirty="0" sz="1100" spc="55">
                <a:latin typeface="Latin Modern Math"/>
                <a:cs typeface="Latin Modern Math"/>
              </a:rPr>
              <a:t>]</a:t>
            </a:r>
            <a:r>
              <a:rPr dirty="0" sz="1100" spc="55">
                <a:latin typeface="Times New Roman"/>
                <a:cs typeface="Times New Roman"/>
              </a:rPr>
              <a:t>, 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85" i="1">
                <a:latin typeface="Times New Roman"/>
                <a:cs typeface="Times New Roman"/>
              </a:rPr>
              <a:t>S</a:t>
            </a:r>
            <a:r>
              <a:rPr dirty="0" baseline="27777" sz="1200" spc="127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is often a point estimator for the </a:t>
            </a:r>
            <a:r>
              <a:rPr dirty="0" sz="1100" spc="-10">
                <a:latin typeface="Times New Roman"/>
                <a:cs typeface="Times New Roman"/>
              </a:rPr>
              <a:t>variance </a:t>
            </a:r>
            <a:r>
              <a:rPr dirty="0" sz="1100" spc="55" i="1">
                <a:latin typeface="Times New Roman"/>
                <a:cs typeface="Times New Roman"/>
              </a:rPr>
              <a:t>σ</a:t>
            </a:r>
            <a:r>
              <a:rPr dirty="0" baseline="27777" sz="1200" spc="82">
                <a:latin typeface="LM Roman 8"/>
                <a:cs typeface="LM Roman 8"/>
              </a:rPr>
              <a:t>2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5">
                <a:latin typeface="Latin Modern Math"/>
                <a:cs typeface="Latin Modern Math"/>
              </a:rPr>
              <a:t> </a:t>
            </a:r>
            <a:r>
              <a:rPr dirty="0" sz="1100" spc="25">
                <a:latin typeface="Latin Modern Math"/>
                <a:cs typeface="Latin Modern Math"/>
              </a:rPr>
              <a:t>Var(</a:t>
            </a:r>
            <a:r>
              <a:rPr dirty="0" sz="1100" spc="25" i="1">
                <a:latin typeface="Times New Roman"/>
                <a:cs typeface="Times New Roman"/>
              </a:rPr>
              <a:t>X</a:t>
            </a:r>
            <a:r>
              <a:rPr dirty="0" baseline="-10416" sz="1200" spc="37" i="1">
                <a:latin typeface="Times New Roman"/>
                <a:cs typeface="Times New Roman"/>
              </a:rPr>
              <a:t>i</a:t>
            </a:r>
            <a:r>
              <a:rPr dirty="0" sz="1100" spc="25">
                <a:latin typeface="Latin Modern Math"/>
                <a:cs typeface="Latin Modern Math"/>
              </a:rPr>
              <a:t>)</a:t>
            </a:r>
            <a:r>
              <a:rPr dirty="0" sz="1100" spc="2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It </a:t>
            </a:r>
            <a:r>
              <a:rPr dirty="0" sz="1100" spc="-10">
                <a:latin typeface="Times New Roman"/>
                <a:cs typeface="Times New Roman"/>
              </a:rPr>
              <a:t>would </a:t>
            </a:r>
            <a:r>
              <a:rPr dirty="0" sz="1100" spc="-5">
                <a:latin typeface="Times New Roman"/>
                <a:cs typeface="Times New Roman"/>
              </a:rPr>
              <a:t>be nice if </a:t>
            </a:r>
            <a:r>
              <a:rPr dirty="0" sz="1100" spc="25" i="1">
                <a:latin typeface="Times New Roman"/>
                <a:cs typeface="Times New Roman"/>
              </a:rPr>
              <a:t>T </a:t>
            </a:r>
            <a:r>
              <a:rPr dirty="0" sz="1100" spc="-10">
                <a:latin typeface="Latin Modern Math"/>
                <a:cs typeface="Latin Modern Math"/>
              </a:rPr>
              <a:t>(</a:t>
            </a:r>
            <a:r>
              <a:rPr dirty="0" sz="1100" spc="-10" b="1">
                <a:latin typeface="LM Roman 10"/>
                <a:cs typeface="LM Roman 10"/>
              </a:rPr>
              <a:t>X</a:t>
            </a:r>
            <a:r>
              <a:rPr dirty="0" sz="1100" spc="-10">
                <a:latin typeface="Latin Modern Math"/>
                <a:cs typeface="Latin Modern Math"/>
              </a:rPr>
              <a:t>)</a:t>
            </a:r>
            <a:r>
              <a:rPr dirty="0" sz="1100" spc="-25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had certain properties: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17804" indent="-104775">
              <a:lnSpc>
                <a:spcPct val="100000"/>
              </a:lnSpc>
              <a:buChar char="*"/>
              <a:tabLst>
                <a:tab pos="218440" algn="l"/>
              </a:tabLst>
            </a:pPr>
            <a:r>
              <a:rPr dirty="0" sz="1100" spc="-5">
                <a:latin typeface="Times New Roman"/>
                <a:cs typeface="Times New Roman"/>
              </a:rPr>
              <a:t>Its </a:t>
            </a:r>
            <a:r>
              <a:rPr dirty="0" sz="1100" spc="-10">
                <a:latin typeface="Times New Roman"/>
                <a:cs typeface="Times New Roman"/>
              </a:rPr>
              <a:t>expected value </a:t>
            </a:r>
            <a:r>
              <a:rPr dirty="0" sz="1100" spc="-5">
                <a:latin typeface="Times New Roman"/>
                <a:cs typeface="Times New Roman"/>
              </a:rPr>
              <a:t>should equal the parameter </a:t>
            </a:r>
            <a:r>
              <a:rPr dirty="0" sz="1100" spc="-20">
                <a:latin typeface="Times New Roman"/>
                <a:cs typeface="Times New Roman"/>
              </a:rPr>
              <a:t>it’s </a:t>
            </a:r>
            <a:r>
              <a:rPr dirty="0" sz="1100" spc="-5">
                <a:latin typeface="Times New Roman"/>
                <a:cs typeface="Times New Roman"/>
              </a:rPr>
              <a:t>trying to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estimate.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*"/>
            </a:pPr>
            <a:endParaRPr sz="1050">
              <a:latin typeface="Times New Roman"/>
              <a:cs typeface="Times New Roman"/>
            </a:endParaRPr>
          </a:p>
          <a:p>
            <a:pPr marL="217804" indent="-104775">
              <a:lnSpc>
                <a:spcPct val="100000"/>
              </a:lnSpc>
              <a:buChar char="*"/>
              <a:tabLst>
                <a:tab pos="218440" algn="l"/>
              </a:tabLst>
            </a:pPr>
            <a:r>
              <a:rPr dirty="0" sz="1100" spc="-5">
                <a:latin typeface="Times New Roman"/>
                <a:cs typeface="Times New Roman"/>
              </a:rPr>
              <a:t>It should </a:t>
            </a:r>
            <a:r>
              <a:rPr dirty="0" sz="1100" spc="-20">
                <a:latin typeface="Times New Roman"/>
                <a:cs typeface="Times New Roman"/>
              </a:rPr>
              <a:t>have </a:t>
            </a:r>
            <a:r>
              <a:rPr dirty="0" sz="1100" spc="-15">
                <a:latin typeface="Times New Roman"/>
                <a:cs typeface="Times New Roman"/>
              </a:rPr>
              <a:t>low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variance.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81534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Unbiased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89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00" y="481175"/>
            <a:ext cx="3959860" cy="89090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35"/>
              </a:spcBef>
            </a:pP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Unbiased Estimators</a:t>
            </a:r>
            <a:endParaRPr sz="110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  <a:spcBef>
                <a:spcPts val="135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(</a:t>
            </a:r>
            <a:r>
              <a:rPr dirty="0" sz="1100" spc="-10" b="1">
                <a:latin typeface="LM Roman 10"/>
                <a:cs typeface="LM Roman 10"/>
              </a:rPr>
              <a:t>X</a:t>
            </a:r>
            <a:r>
              <a:rPr dirty="0" sz="1100" spc="-1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5" i="1">
                <a:latin typeface="Times New Roman"/>
                <a:cs typeface="Times New Roman"/>
              </a:rPr>
              <a:t>unbiased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-30" i="1">
                <a:latin typeface="Times New Roman"/>
                <a:cs typeface="Times New Roman"/>
              </a:rPr>
              <a:t>θ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T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(</a:t>
            </a:r>
            <a:r>
              <a:rPr dirty="0" sz="1100" spc="-10" b="1">
                <a:latin typeface="LM Roman 10"/>
                <a:cs typeface="LM Roman 10"/>
              </a:rPr>
              <a:t>X</a:t>
            </a:r>
            <a:r>
              <a:rPr dirty="0" sz="1100" spc="-10">
                <a:latin typeface="Latin Modern Math"/>
                <a:cs typeface="Latin Modern Math"/>
              </a:rPr>
              <a:t>)]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θ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76860" marR="43180">
              <a:lnSpc>
                <a:spcPct val="102600"/>
              </a:lnSpc>
            </a:pPr>
            <a:r>
              <a:rPr dirty="0" sz="1100" spc="-10" b="1">
                <a:latin typeface="Arial"/>
                <a:cs typeface="Arial"/>
              </a:rPr>
              <a:t>Example</a:t>
            </a:r>
            <a:r>
              <a:rPr dirty="0" sz="1100" spc="-10">
                <a:latin typeface="Times New Roman"/>
                <a:cs typeface="Times New Roman"/>
              </a:rPr>
              <a:t>/</a:t>
            </a: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87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iid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anything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  mean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134" y="1558377"/>
            <a:ext cx="729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Latin Modern Math"/>
                <a:cs typeface="Latin Modern Math"/>
              </a:rPr>
              <a:t>E[</a:t>
            </a:r>
            <a:r>
              <a:rPr dirty="0" sz="1100" spc="-95" i="1">
                <a:latin typeface="Times New Roman"/>
                <a:cs typeface="Times New Roman"/>
              </a:rPr>
              <a:t>X</a:t>
            </a:r>
            <a:r>
              <a:rPr dirty="0" baseline="15151" sz="1650" spc="-142">
                <a:latin typeface="Latin Modern Math"/>
                <a:cs typeface="Latin Modern Math"/>
              </a:rPr>
              <a:t>¯ </a:t>
            </a:r>
            <a:r>
              <a:rPr dirty="0" sz="1100" spc="-5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E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1732" y="1442146"/>
            <a:ext cx="10858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265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606" y="1422513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3169" y="1426754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3428" y="1363026"/>
            <a:ext cx="6896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3250" algn="l"/>
              </a:tabLst>
            </a:pPr>
            <a:r>
              <a:rPr dirty="0" sz="1100" spc="-70" b="0">
                <a:latin typeface="Tuffy"/>
                <a:cs typeface="Tuffy"/>
              </a:rPr>
              <a:t>Σ</a:t>
            </a:r>
            <a:r>
              <a:rPr dirty="0" sz="1100" spc="-70" b="0">
                <a:latin typeface="Tuffy"/>
                <a:cs typeface="Tuffy"/>
              </a:rPr>
              <a:t>	</a:t>
            </a:r>
            <a:r>
              <a:rPr dirty="0" sz="1100" spc="-7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8284" y="1558377"/>
            <a:ext cx="504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58140" algn="l"/>
              </a:tabLst>
            </a:pP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105" y="1442146"/>
            <a:ext cx="10858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265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6212" y="1761907"/>
            <a:ext cx="1052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4869" algn="l"/>
              </a:tabLst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2966" y="1422513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5529" y="1426754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3345" y="1558377"/>
            <a:ext cx="13798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Latin Modern Math"/>
                <a:cs typeface="Latin Modern Math"/>
              </a:rPr>
              <a:t>E[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 i="1">
                <a:latin typeface="Times New Roman"/>
                <a:cs typeface="Times New Roman"/>
              </a:rPr>
              <a:t>i</a:t>
            </a:r>
            <a:r>
              <a:rPr dirty="0" sz="1100" spc="65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65">
                <a:latin typeface="Latin Modern Math"/>
                <a:cs typeface="Latin Modern Math"/>
              </a:rPr>
              <a:t>E[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 i="1">
                <a:latin typeface="Times New Roman"/>
                <a:cs typeface="Times New Roman"/>
              </a:rPr>
              <a:t>i</a:t>
            </a:r>
            <a:r>
              <a:rPr dirty="0" sz="1100" spc="65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55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µ.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194" y="1972778"/>
            <a:ext cx="3832225" cy="13557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10160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Times New Roman"/>
                <a:cs typeface="Times New Roman"/>
              </a:rPr>
              <a:t>So </a:t>
            </a:r>
            <a:r>
              <a:rPr dirty="0" sz="1100" spc="-185" i="1">
                <a:latin typeface="Times New Roman"/>
                <a:cs typeface="Times New Roman"/>
              </a:rPr>
              <a:t>X</a:t>
            </a:r>
            <a:r>
              <a:rPr dirty="0" baseline="15151" sz="1650" spc="-277">
                <a:latin typeface="Latin Modern Math"/>
                <a:cs typeface="Latin Modern Math"/>
              </a:rPr>
              <a:t>¯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10">
                <a:latin typeface="Times New Roman"/>
                <a:cs typeface="Times New Roman"/>
              </a:rPr>
              <a:t>always </a:t>
            </a:r>
            <a:r>
              <a:rPr dirty="0" sz="1100" spc="-5">
                <a:latin typeface="Times New Roman"/>
                <a:cs typeface="Times New Roman"/>
              </a:rPr>
              <a:t>unbiased for </a:t>
            </a:r>
            <a:r>
              <a:rPr dirty="0" sz="1100" spc="10" i="1">
                <a:latin typeface="Times New Roman"/>
                <a:cs typeface="Times New Roman"/>
              </a:rPr>
              <a:t>µ</a:t>
            </a:r>
            <a:r>
              <a:rPr dirty="0" sz="1100" spc="10">
                <a:latin typeface="Times New Roman"/>
                <a:cs typeface="Times New Roman"/>
              </a:rPr>
              <a:t>. </a:t>
            </a:r>
            <a:r>
              <a:rPr dirty="0" sz="1100" spc="-15">
                <a:latin typeface="Times New Roman"/>
                <a:cs typeface="Times New Roman"/>
              </a:rPr>
              <a:t>That’s </a:t>
            </a:r>
            <a:r>
              <a:rPr dirty="0" sz="1100" spc="-10">
                <a:latin typeface="Times New Roman"/>
                <a:cs typeface="Times New Roman"/>
              </a:rPr>
              <a:t>why </a:t>
            </a:r>
            <a:r>
              <a:rPr dirty="0" sz="1100" spc="-185" i="1">
                <a:latin typeface="Times New Roman"/>
                <a:cs typeface="Times New Roman"/>
              </a:rPr>
              <a:t>X</a:t>
            </a:r>
            <a:r>
              <a:rPr dirty="0" baseline="15151" sz="1650" spc="-277">
                <a:latin typeface="Latin Modern Math"/>
                <a:cs typeface="Latin Modern Math"/>
              </a:rPr>
              <a:t>¯ </a:t>
            </a:r>
            <a:r>
              <a:rPr dirty="0" sz="1100" spc="-5">
                <a:latin typeface="Times New Roman"/>
                <a:cs typeface="Times New Roman"/>
              </a:rPr>
              <a:t>is called the </a:t>
            </a:r>
            <a:r>
              <a:rPr dirty="0" sz="1100" spc="-5" i="1">
                <a:latin typeface="Times New Roman"/>
                <a:cs typeface="Times New Roman"/>
              </a:rPr>
              <a:t>sample  </a:t>
            </a:r>
            <a:r>
              <a:rPr dirty="0" sz="1100" spc="-5" i="1">
                <a:latin typeface="Times New Roman"/>
                <a:cs typeface="Times New Roman"/>
              </a:rPr>
              <a:t>mean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 marR="127000">
              <a:lnSpc>
                <a:spcPct val="102699"/>
              </a:lnSpc>
            </a:pPr>
            <a:r>
              <a:rPr dirty="0" sz="1100" spc="-5">
                <a:latin typeface="Times New Roman"/>
                <a:cs typeface="Times New Roman"/>
              </a:rPr>
              <a:t>Baby Example: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 </a:t>
            </a:r>
            <a:r>
              <a:rPr dirty="0" sz="1100" spc="-10">
                <a:latin typeface="Times New Roman"/>
                <a:cs typeface="Times New Roman"/>
              </a:rPr>
              <a:t>particular,</a:t>
            </a:r>
            <a:r>
              <a:rPr dirty="0" sz="1100" spc="-5">
                <a:latin typeface="Times New Roman"/>
                <a:cs typeface="Times New Roman"/>
              </a:rPr>
              <a:t> suppose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9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 iid </a:t>
            </a:r>
            <a:r>
              <a:rPr dirty="0" sz="1100" spc="15">
                <a:latin typeface="Times New Roman"/>
                <a:cs typeface="Times New Roman"/>
              </a:rPr>
              <a:t>Exp(</a:t>
            </a:r>
            <a:r>
              <a:rPr dirty="0" sz="1100" spc="15" i="1">
                <a:latin typeface="Times New Roman"/>
                <a:cs typeface="Times New Roman"/>
              </a:rPr>
              <a:t>λ</a:t>
            </a:r>
            <a:r>
              <a:rPr dirty="0" sz="1100" spc="15">
                <a:latin typeface="Times New Roman"/>
                <a:cs typeface="Times New Roman"/>
              </a:rPr>
              <a:t>).  </a:t>
            </a: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 spc="-185" i="1">
                <a:latin typeface="Times New Roman"/>
                <a:cs typeface="Times New Roman"/>
              </a:rPr>
              <a:t>X</a:t>
            </a:r>
            <a:r>
              <a:rPr dirty="0" baseline="15151" sz="1650" spc="-277">
                <a:latin typeface="Latin Modern Math"/>
                <a:cs typeface="Latin Modern Math"/>
              </a:rPr>
              <a:t>¯ </a:t>
            </a:r>
            <a:r>
              <a:rPr dirty="0" sz="1100" spc="-5">
                <a:latin typeface="Times New Roman"/>
                <a:cs typeface="Times New Roman"/>
              </a:rPr>
              <a:t>is unbiased for </a:t>
            </a:r>
            <a:r>
              <a:rPr dirty="0" sz="1100" spc="20" i="1">
                <a:latin typeface="Times New Roman"/>
                <a:cs typeface="Times New Roman"/>
              </a:rPr>
              <a:t>µ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65">
                <a:latin typeface="Latin Modern Math"/>
                <a:cs typeface="Latin Modern Math"/>
              </a:rPr>
              <a:t>E[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baseline="-10416" sz="1200" spc="97" i="1">
                <a:latin typeface="Times New Roman"/>
                <a:cs typeface="Times New Roman"/>
              </a:rPr>
              <a:t>i</a:t>
            </a:r>
            <a:r>
              <a:rPr dirty="0" sz="1100" spc="65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20">
                <a:latin typeface="Latin Modern Math"/>
                <a:cs typeface="Latin Modern Math"/>
              </a:rPr>
              <a:t> </a:t>
            </a:r>
            <a:r>
              <a:rPr dirty="0" sz="1100" spc="95">
                <a:latin typeface="Latin Modern Math"/>
                <a:cs typeface="Latin Modern Math"/>
              </a:rPr>
              <a:t>1</a:t>
            </a:r>
            <a:r>
              <a:rPr dirty="0" sz="1100" spc="95" i="1">
                <a:latin typeface="Times New Roman"/>
                <a:cs typeface="Times New Roman"/>
              </a:rPr>
              <a:t>/λ</a:t>
            </a:r>
            <a:r>
              <a:rPr dirty="0" sz="1100" spc="9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30"/>
              </a:spcBef>
            </a:pPr>
            <a:r>
              <a:rPr dirty="0" sz="1100" spc="-5">
                <a:latin typeface="Times New Roman"/>
                <a:cs typeface="Times New Roman"/>
              </a:rPr>
              <a:t>But be careful. . . . </a:t>
            </a:r>
            <a:r>
              <a:rPr dirty="0" sz="1100" spc="-35">
                <a:latin typeface="Latin Modern Math"/>
                <a:cs typeface="Latin Modern Math"/>
              </a:rPr>
              <a:t>1</a:t>
            </a:r>
            <a:r>
              <a:rPr dirty="0" sz="1100" spc="-35" i="1">
                <a:latin typeface="Times New Roman"/>
                <a:cs typeface="Times New Roman"/>
              </a:rPr>
              <a:t>/X</a:t>
            </a:r>
            <a:r>
              <a:rPr dirty="0" baseline="15151" sz="1650" spc="-52">
                <a:latin typeface="Latin Modern Math"/>
                <a:cs typeface="Latin Modern Math"/>
              </a:rPr>
              <a:t>¯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5" i="1">
                <a:latin typeface="Times New Roman"/>
                <a:cs typeface="Times New Roman"/>
              </a:rPr>
              <a:t>biased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155" i="1">
                <a:latin typeface="Times New Roman"/>
                <a:cs typeface="Times New Roman"/>
              </a:rPr>
              <a:t>λ</a:t>
            </a:r>
            <a:r>
              <a:rPr dirty="0" sz="1100" spc="-17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 this </a:t>
            </a:r>
            <a:r>
              <a:rPr dirty="0" sz="1100" spc="-10">
                <a:latin typeface="Times New Roman"/>
                <a:cs typeface="Times New Roman"/>
              </a:rPr>
              <a:t>exponential </a:t>
            </a:r>
            <a:r>
              <a:rPr dirty="0" sz="1100" spc="-5">
                <a:latin typeface="Times New Roman"/>
                <a:cs typeface="Times New Roman"/>
              </a:rPr>
              <a:t>case, i.e.,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latin typeface="Latin Modern Math"/>
                <a:cs typeface="Latin Modern Math"/>
              </a:rPr>
              <a:t>E[1</a:t>
            </a:r>
            <a:r>
              <a:rPr dirty="0" sz="1100" spc="-25" i="1">
                <a:latin typeface="Times New Roman"/>
                <a:cs typeface="Times New Roman"/>
              </a:rPr>
              <a:t>/X</a:t>
            </a:r>
            <a:r>
              <a:rPr dirty="0" baseline="15151" sz="1650" spc="-37">
                <a:latin typeface="Latin Modern Math"/>
                <a:cs typeface="Latin Modern Math"/>
              </a:rPr>
              <a:t>¯</a:t>
            </a:r>
            <a:r>
              <a:rPr dirty="0" baseline="15151" sz="1650" spc="-359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 i="1">
                <a:latin typeface="DejaVu Sans"/>
                <a:cs typeface="DejaVu Sans"/>
              </a:rPr>
              <a:t>ƒ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25">
                <a:latin typeface="Latin Modern Math"/>
                <a:cs typeface="Latin Modern Math"/>
              </a:rPr>
              <a:t>1</a:t>
            </a:r>
            <a:r>
              <a:rPr dirty="0" sz="1100" spc="-25" i="1">
                <a:latin typeface="Times New Roman"/>
                <a:cs typeface="Times New Roman"/>
              </a:rPr>
              <a:t>/</a:t>
            </a:r>
            <a:r>
              <a:rPr dirty="0" sz="1100" spc="-25">
                <a:latin typeface="Latin Modern Math"/>
                <a:cs typeface="Latin Modern Math"/>
              </a:rPr>
              <a:t>E[</a:t>
            </a:r>
            <a:r>
              <a:rPr dirty="0" sz="1100" spc="-25" i="1">
                <a:latin typeface="Times New Roman"/>
                <a:cs typeface="Times New Roman"/>
              </a:rPr>
              <a:t>X</a:t>
            </a:r>
            <a:r>
              <a:rPr dirty="0" baseline="15151" sz="1650" spc="-37">
                <a:latin typeface="Latin Modern Math"/>
                <a:cs typeface="Latin Modern Math"/>
              </a:rPr>
              <a:t>¯</a:t>
            </a:r>
            <a:r>
              <a:rPr dirty="0" baseline="15151" sz="1650" spc="-352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70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λ</a:t>
            </a:r>
            <a:r>
              <a:rPr dirty="0" sz="1100" spc="7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54564"/>
            <a:ext cx="5626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Calculus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4608004" y="0"/>
                </a:moveTo>
                <a:lnTo>
                  <a:pt x="0" y="0"/>
                </a:lnTo>
                <a:lnTo>
                  <a:pt x="0" y="143929"/>
                </a:lnTo>
                <a:lnTo>
                  <a:pt x="4608004" y="1439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363" y="15689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5363" y="17790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5363" y="19890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294" y="1108073"/>
            <a:ext cx="3910965" cy="99441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pc="-5" b="1">
                <a:latin typeface="Arial"/>
                <a:cs typeface="Arial"/>
              </a:rPr>
              <a:t>Finding </a:t>
            </a:r>
            <a:r>
              <a:rPr dirty="0" spc="-10" b="1">
                <a:latin typeface="Arial"/>
                <a:cs typeface="Arial"/>
              </a:rPr>
              <a:t>Zeroes</a:t>
            </a:r>
            <a:r>
              <a:rPr dirty="0" spc="-10"/>
              <a:t>: </a:t>
            </a:r>
            <a:r>
              <a:rPr dirty="0" spc="-5"/>
              <a:t>Speaking of solving for a 0, </a:t>
            </a:r>
            <a:r>
              <a:rPr dirty="0" spc="-20"/>
              <a:t>how </a:t>
            </a:r>
            <a:r>
              <a:rPr dirty="0" spc="-5"/>
              <a:t>might you do it if  a continuous function </a:t>
            </a:r>
            <a:r>
              <a:rPr dirty="0" spc="30" i="1">
                <a:latin typeface="Times New Roman"/>
                <a:cs typeface="Times New Roman"/>
              </a:rPr>
              <a:t>g</a:t>
            </a:r>
            <a:r>
              <a:rPr dirty="0" spc="30">
                <a:latin typeface="Latin Modern Math"/>
                <a:cs typeface="Latin Modern Math"/>
              </a:rPr>
              <a:t>(</a:t>
            </a:r>
            <a:r>
              <a:rPr dirty="0" spc="30" i="1">
                <a:latin typeface="Times New Roman"/>
                <a:cs typeface="Times New Roman"/>
              </a:rPr>
              <a:t>x</a:t>
            </a:r>
            <a:r>
              <a:rPr dirty="0" spc="30">
                <a:latin typeface="Latin Modern Math"/>
                <a:cs typeface="Latin Modern Math"/>
              </a:rPr>
              <a:t>) </a:t>
            </a:r>
            <a:r>
              <a:rPr dirty="0" spc="-5"/>
              <a:t>is a complicated nonlinear</a:t>
            </a:r>
            <a:r>
              <a:rPr dirty="0" spc="-140"/>
              <a:t> </a:t>
            </a:r>
            <a:r>
              <a:rPr dirty="0" spc="-10"/>
              <a:t>fellow?</a:t>
            </a:r>
          </a:p>
          <a:p>
            <a:pPr marL="289560" marR="1541780">
              <a:lnSpc>
                <a:spcPct val="125299"/>
              </a:lnSpc>
            </a:pPr>
            <a:r>
              <a:rPr dirty="0" spc="-10"/>
              <a:t>Trial-and-error </a:t>
            </a:r>
            <a:r>
              <a:rPr dirty="0" spc="-5"/>
              <a:t>(not so great).  Bisection </a:t>
            </a:r>
            <a:r>
              <a:rPr dirty="0" spc="-10"/>
              <a:t>(divide-and-conquer).  </a:t>
            </a:r>
            <a:r>
              <a:rPr dirty="0" spc="-20"/>
              <a:t>Newton’s </a:t>
            </a:r>
            <a:r>
              <a:rPr dirty="0" spc="-5"/>
              <a:t>method (or some</a:t>
            </a:r>
            <a:r>
              <a:rPr dirty="0" spc="-15"/>
              <a:t> </a:t>
            </a:r>
            <a:r>
              <a:rPr dirty="0" spc="-10"/>
              <a:t>variation)</a:t>
            </a:r>
          </a:p>
        </p:txBody>
      </p:sp>
      <p:sp>
        <p:nvSpPr>
          <p:cNvPr id="8" name="object 8"/>
          <p:cNvSpPr/>
          <p:nvPr/>
        </p:nvSpPr>
        <p:spPr>
          <a:xfrm>
            <a:off x="495363" y="21990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453" y="0"/>
                </a:moveTo>
                <a:lnTo>
                  <a:pt x="0" y="0"/>
                </a:lnTo>
                <a:lnTo>
                  <a:pt x="0" y="72453"/>
                </a:lnTo>
                <a:lnTo>
                  <a:pt x="72453" y="72453"/>
                </a:lnTo>
                <a:lnTo>
                  <a:pt x="7245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4395" y="2120289"/>
            <a:ext cx="2254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Fixed-point </a:t>
            </a:r>
            <a:r>
              <a:rPr dirty="0" sz="1100" spc="-5">
                <a:latin typeface="Times New Roman"/>
                <a:cs typeface="Times New Roman"/>
              </a:rPr>
              <a:t>method </a:t>
            </a:r>
            <a:r>
              <a:rPr dirty="0" sz="1100" spc="-10">
                <a:latin typeface="Times New Roman"/>
                <a:cs typeface="Times New Roman"/>
              </a:rPr>
              <a:t>(we’ll </a:t>
            </a:r>
            <a:r>
              <a:rPr dirty="0" sz="1100" spc="-5">
                <a:latin typeface="Times New Roman"/>
                <a:cs typeface="Times New Roman"/>
              </a:rPr>
              <a:t>do this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later).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81534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Unbiased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" y="838363"/>
            <a:ext cx="37077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Example</a:t>
            </a:r>
            <a:r>
              <a:rPr dirty="0" sz="1100" spc="-10">
                <a:latin typeface="Times New Roman"/>
                <a:cs typeface="Times New Roman"/>
              </a:rPr>
              <a:t>/</a:t>
            </a:r>
            <a:r>
              <a:rPr dirty="0" sz="1100" spc="-10" b="1">
                <a:latin typeface="Arial"/>
                <a:cs typeface="Arial"/>
              </a:rPr>
              <a:t>Theorem</a:t>
            </a:r>
            <a:r>
              <a:rPr dirty="0" sz="1100" spc="-10">
                <a:latin typeface="Times New Roman"/>
                <a:cs typeface="Times New Roman"/>
              </a:rPr>
              <a:t>: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87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iid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anything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  mean </a:t>
            </a:r>
            <a:r>
              <a:rPr dirty="0" sz="1100" spc="20" i="1">
                <a:latin typeface="Times New Roman"/>
                <a:cs typeface="Times New Roman"/>
              </a:rPr>
              <a:t>µ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variance </a:t>
            </a:r>
            <a:r>
              <a:rPr dirty="0" sz="1100" spc="50" i="1">
                <a:latin typeface="Times New Roman"/>
                <a:cs typeface="Times New Roman"/>
              </a:rPr>
              <a:t>σ</a:t>
            </a:r>
            <a:r>
              <a:rPr dirty="0" baseline="27777" sz="1200" spc="75">
                <a:latin typeface="LM Roman 8"/>
                <a:cs typeface="LM Roman 8"/>
              </a:rPr>
              <a:t>2</a:t>
            </a:r>
            <a:r>
              <a:rPr dirty="0" sz="1100" spc="50">
                <a:latin typeface="Times New Roman"/>
                <a:cs typeface="Times New Roman"/>
              </a:rPr>
              <a:t>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115" y="1399716"/>
            <a:ext cx="756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0">
                <a:latin typeface="Latin Modern Math"/>
                <a:cs typeface="Latin Modern Math"/>
              </a:rPr>
              <a:t>E[</a:t>
            </a:r>
            <a:r>
              <a:rPr dirty="0" sz="1100" spc="40" i="1">
                <a:latin typeface="Times New Roman"/>
                <a:cs typeface="Times New Roman"/>
              </a:rPr>
              <a:t>S</a:t>
            </a:r>
            <a:r>
              <a:rPr dirty="0" baseline="31250" sz="1200" spc="60">
                <a:latin typeface="LM Roman 8"/>
                <a:cs typeface="LM Roman 8"/>
              </a:rPr>
              <a:t>2</a:t>
            </a:r>
            <a:r>
              <a:rPr dirty="0" sz="1100" spc="40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3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E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0347" y="1278203"/>
            <a:ext cx="200025" cy="2520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dirty="0" sz="800" spc="110" i="1">
                <a:latin typeface="Times New Roman"/>
                <a:cs typeface="Times New Roman"/>
              </a:rPr>
              <a:t>n  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368" y="1362823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387" y="1269694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712" y="1304720"/>
            <a:ext cx="5861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5" i="1">
                <a:latin typeface="DejaVu Sans"/>
                <a:cs typeface="DejaVu Sans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X</a:t>
            </a:r>
            <a:r>
              <a:rPr dirty="0" sz="1100" spc="15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1176" y="129176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6806" y="1516316"/>
            <a:ext cx="947419" cy="0"/>
          </a:xfrm>
          <a:custGeom>
            <a:avLst/>
            <a:gdLst/>
            <a:ahLst/>
            <a:cxnLst/>
            <a:rect l="l" t="t" r="r" b="b"/>
            <a:pathLst>
              <a:path w="947419" h="0">
                <a:moveTo>
                  <a:pt x="0" y="0"/>
                </a:moveTo>
                <a:lnTo>
                  <a:pt x="9471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76805" y="1494750"/>
            <a:ext cx="347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r>
              <a:rPr dirty="0" sz="1100" spc="-15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89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75803" y="1204365"/>
            <a:ext cx="1149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62990" algn="l"/>
              </a:tabLst>
            </a:pPr>
            <a:r>
              <a:rPr dirty="0" sz="1100" spc="50" b="0">
                <a:latin typeface="Tuffy"/>
                <a:cs typeface="Tuffy"/>
              </a:rPr>
              <a:t>Σ</a:t>
            </a:r>
            <a:r>
              <a:rPr dirty="0" baseline="2525" sz="1650" spc="757" b="0">
                <a:latin typeface="Tuffy"/>
                <a:cs typeface="Tuffy"/>
              </a:rPr>
              <a:t>Σ</a:t>
            </a:r>
            <a:r>
              <a:rPr dirty="0" baseline="2525" sz="1650" b="0">
                <a:latin typeface="Tuffy"/>
                <a:cs typeface="Tuffy"/>
              </a:rPr>
              <a:t>	</a:t>
            </a:r>
            <a:r>
              <a:rPr dirty="0" sz="1100" spc="-7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1150" y="1399716"/>
            <a:ext cx="11868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baseline="-10416" sz="1200" spc="44" i="1">
                <a:latin typeface="Times New Roman"/>
                <a:cs typeface="Times New Roman"/>
              </a:rPr>
              <a:t>i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10">
                <a:latin typeface="Latin Modern Math"/>
                <a:cs typeface="Latin Modern Math"/>
              </a:rPr>
              <a:t> </a:t>
            </a:r>
            <a:r>
              <a:rPr dirty="0" sz="1100" spc="60" i="1">
                <a:latin typeface="Times New Roman"/>
                <a:cs typeface="Times New Roman"/>
              </a:rPr>
              <a:t>σ</a:t>
            </a:r>
            <a:r>
              <a:rPr dirty="0" baseline="31250" sz="1200" spc="89">
                <a:latin typeface="LM Roman 8"/>
                <a:cs typeface="LM Roman 8"/>
              </a:rPr>
              <a:t>2</a:t>
            </a:r>
            <a:r>
              <a:rPr dirty="0" sz="1100" spc="6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194" y="1890114"/>
            <a:ext cx="3669029" cy="859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Thus, </a:t>
            </a:r>
            <a:r>
              <a:rPr dirty="0" sz="1100" spc="85" i="1">
                <a:latin typeface="Times New Roman"/>
                <a:cs typeface="Times New Roman"/>
              </a:rPr>
              <a:t>S</a:t>
            </a:r>
            <a:r>
              <a:rPr dirty="0" baseline="27777" sz="1200" spc="127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10">
                <a:latin typeface="Times New Roman"/>
                <a:cs typeface="Times New Roman"/>
              </a:rPr>
              <a:t>always </a:t>
            </a:r>
            <a:r>
              <a:rPr dirty="0" sz="1100" spc="-5">
                <a:latin typeface="Times New Roman"/>
                <a:cs typeface="Times New Roman"/>
              </a:rPr>
              <a:t>unbiased for </a:t>
            </a:r>
            <a:r>
              <a:rPr dirty="0" sz="1100" spc="50" i="1">
                <a:latin typeface="Times New Roman"/>
                <a:cs typeface="Times New Roman"/>
              </a:rPr>
              <a:t>σ</a:t>
            </a:r>
            <a:r>
              <a:rPr dirty="0" baseline="27777" sz="1200" spc="75">
                <a:latin typeface="LM Roman 8"/>
                <a:cs typeface="LM Roman 8"/>
              </a:rPr>
              <a:t>2</a:t>
            </a:r>
            <a:r>
              <a:rPr dirty="0" sz="1100" spc="50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This is </a:t>
            </a:r>
            <a:r>
              <a:rPr dirty="0" sz="1100" spc="-10">
                <a:latin typeface="Times New Roman"/>
                <a:cs typeface="Times New Roman"/>
              </a:rPr>
              <a:t>why </a:t>
            </a:r>
            <a:r>
              <a:rPr dirty="0" sz="1100" spc="85" i="1">
                <a:latin typeface="Times New Roman"/>
                <a:cs typeface="Times New Roman"/>
              </a:rPr>
              <a:t>S</a:t>
            </a:r>
            <a:r>
              <a:rPr dirty="0" baseline="27777" sz="1200" spc="127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is called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-5" i="1">
                <a:latin typeface="Times New Roman"/>
                <a:cs typeface="Times New Roman"/>
              </a:rPr>
              <a:t>sample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variance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50800" marR="43180">
              <a:lnSpc>
                <a:spcPct val="102600"/>
              </a:lnSpc>
            </a:pPr>
            <a:r>
              <a:rPr dirty="0" sz="1100" spc="-5">
                <a:latin typeface="Times New Roman"/>
                <a:cs typeface="Times New Roman"/>
              </a:rPr>
              <a:t>Baby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Example: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2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 iid </a:t>
            </a:r>
            <a:r>
              <a:rPr dirty="0" sz="1100" spc="15">
                <a:latin typeface="Times New Roman"/>
                <a:cs typeface="Times New Roman"/>
              </a:rPr>
              <a:t>Exp(</a:t>
            </a:r>
            <a:r>
              <a:rPr dirty="0" sz="1100" spc="15" i="1">
                <a:latin typeface="Times New Roman"/>
                <a:cs typeface="Times New Roman"/>
              </a:rPr>
              <a:t>λ</a:t>
            </a:r>
            <a:r>
              <a:rPr dirty="0" sz="1100" spc="15">
                <a:latin typeface="Times New Roman"/>
                <a:cs typeface="Times New Roman"/>
              </a:rPr>
              <a:t>).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 spc="85" i="1">
                <a:latin typeface="Times New Roman"/>
                <a:cs typeface="Times New Roman"/>
              </a:rPr>
              <a:t>S</a:t>
            </a:r>
            <a:r>
              <a:rPr dirty="0" baseline="27777" sz="1200" spc="127">
                <a:latin typeface="LM Roman 8"/>
                <a:cs typeface="LM Roman 8"/>
              </a:rPr>
              <a:t>2</a:t>
            </a:r>
            <a:r>
              <a:rPr dirty="0" baseline="27777" sz="1200" spc="52">
                <a:latin typeface="LM Roman 8"/>
                <a:cs typeface="LM Roman 8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 unbiased for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baseline="-10416" sz="1200" spc="44" i="1">
                <a:latin typeface="Times New Roman"/>
                <a:cs typeface="Times New Roman"/>
              </a:rPr>
              <a:t>i</a:t>
            </a:r>
            <a:r>
              <a:rPr dirty="0" sz="1100" spc="3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65">
                <a:latin typeface="Latin Modern Math"/>
                <a:cs typeface="Latin Modern Math"/>
              </a:rPr>
              <a:t> </a:t>
            </a:r>
            <a:r>
              <a:rPr dirty="0" sz="1100" spc="85">
                <a:latin typeface="Latin Modern Math"/>
                <a:cs typeface="Latin Modern Math"/>
              </a:rPr>
              <a:t>1</a:t>
            </a:r>
            <a:r>
              <a:rPr dirty="0" sz="1100" spc="85" i="1">
                <a:latin typeface="Times New Roman"/>
                <a:cs typeface="Times New Roman"/>
              </a:rPr>
              <a:t>/λ</a:t>
            </a:r>
            <a:r>
              <a:rPr dirty="0" baseline="27777" sz="1200" spc="127">
                <a:latin typeface="LM Roman 8"/>
                <a:cs typeface="LM Roman 8"/>
              </a:rPr>
              <a:t>2</a:t>
            </a:r>
            <a:r>
              <a:rPr dirty="0" sz="1100" spc="8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81534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Unbiased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78915"/>
            <a:ext cx="2873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Proof </a:t>
            </a:r>
            <a:r>
              <a:rPr dirty="0" sz="1100" spc="-5">
                <a:latin typeface="Times New Roman"/>
                <a:cs typeface="Times New Roman"/>
              </a:rPr>
              <a:t>(of general result): First, some algebra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gives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083" y="914043"/>
            <a:ext cx="2228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2727" sz="1650" spc="127" i="1">
                <a:latin typeface="Times New Roman"/>
                <a:cs typeface="Times New Roman"/>
              </a:rPr>
              <a:t>S</a:t>
            </a:r>
            <a:r>
              <a:rPr dirty="0" sz="800" spc="8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048" y="971244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3720" y="876248"/>
            <a:ext cx="690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95">
                <a:latin typeface="Latin Modern Math"/>
                <a:cs typeface="Latin Modern Math"/>
              </a:rPr>
              <a:t>(</a:t>
            </a:r>
            <a:r>
              <a:rPr dirty="0" sz="1100" spc="95" i="1">
                <a:latin typeface="Times New Roman"/>
                <a:cs typeface="Times New Roman"/>
              </a:rPr>
              <a:t>X</a:t>
            </a:r>
            <a:r>
              <a:rPr dirty="0" baseline="-10416" sz="1200" spc="142" i="1">
                <a:latin typeface="Times New Roman"/>
                <a:cs typeface="Times New Roman"/>
              </a:rPr>
              <a:t>i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225" i="1">
                <a:latin typeface="DejaVu Sans"/>
                <a:cs typeface="DejaVu Sans"/>
              </a:rPr>
              <a:t> </a:t>
            </a:r>
            <a:r>
              <a:rPr dirty="0" sz="1100" spc="-185" i="1">
                <a:latin typeface="Times New Roman"/>
                <a:cs typeface="Times New Roman"/>
              </a:rPr>
              <a:t>X</a:t>
            </a:r>
            <a:r>
              <a:rPr dirty="0" baseline="15151" sz="1650" spc="-277">
                <a:latin typeface="Latin Modern Math"/>
                <a:cs typeface="Latin Modern Math"/>
              </a:rPr>
              <a:t>¯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baseline="27777" sz="1200" spc="-7">
                <a:latin typeface="LM Roman 8"/>
                <a:cs typeface="LM Roman 8"/>
              </a:rPr>
              <a:t>2</a:t>
            </a:r>
            <a:endParaRPr baseline="27777" sz="1200">
              <a:latin typeface="LM Roman 8"/>
              <a:cs typeface="LM Roman 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5214" y="1087856"/>
            <a:ext cx="947419" cy="0"/>
          </a:xfrm>
          <a:custGeom>
            <a:avLst/>
            <a:gdLst/>
            <a:ahLst/>
            <a:cxnLst/>
            <a:rect l="l" t="t" r="r" b="b"/>
            <a:pathLst>
              <a:path w="947419" h="0">
                <a:moveTo>
                  <a:pt x="0" y="0"/>
                </a:moveTo>
                <a:lnTo>
                  <a:pt x="94717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22514" y="772349"/>
            <a:ext cx="14109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51585" algn="l"/>
              </a:tabLst>
            </a:pPr>
            <a:r>
              <a:rPr dirty="0" sz="1100" spc="505" b="0">
                <a:latin typeface="Tuffy"/>
                <a:cs typeface="Tuffy"/>
              </a:rPr>
              <a:t>Σ</a:t>
            </a:r>
            <a:r>
              <a:rPr dirty="0" sz="1100" spc="505" b="0">
                <a:latin typeface="Tuffy"/>
                <a:cs typeface="Tuffy"/>
              </a:rPr>
              <a:t>	</a:t>
            </a:r>
            <a:r>
              <a:rPr dirty="0" sz="1100" spc="50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8754" y="849730"/>
            <a:ext cx="1330325" cy="252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  <a:tabLst>
                <a:tab pos="1251585" algn="l"/>
              </a:tabLst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110" i="1">
                <a:latin typeface="Times New Roman"/>
                <a:cs typeface="Times New Roman"/>
              </a:rPr>
              <a:t>	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</a:pPr>
            <a:r>
              <a:rPr dirty="0" sz="800" spc="20" i="1">
                <a:latin typeface="Times New Roman"/>
                <a:cs typeface="Times New Roman"/>
              </a:rPr>
              <a:t>i</a:t>
            </a:r>
            <a:r>
              <a:rPr dirty="0" sz="800" spc="20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7103" y="86330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7995" y="954543"/>
            <a:ext cx="3803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</a:tabLst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9426" y="841234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1449" y="876248"/>
            <a:ext cx="5657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120" i="1">
                <a:latin typeface="DejaVu Sans"/>
                <a:cs typeface="DejaVu Sans"/>
              </a:rPr>
              <a:t> </a:t>
            </a:r>
            <a:r>
              <a:rPr dirty="0" sz="1100" spc="-130" i="1">
                <a:latin typeface="Times New Roman"/>
                <a:cs typeface="Times New Roman"/>
              </a:rPr>
              <a:t>nX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5354" y="86330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4454" y="1087856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 h="0">
                <a:moveTo>
                  <a:pt x="0" y="0"/>
                </a:moveTo>
                <a:lnTo>
                  <a:pt x="97369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35226" y="1066278"/>
            <a:ext cx="1600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64920" algn="l"/>
              </a:tabLst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	</a:t>
            </a:r>
            <a:r>
              <a:rPr dirty="0" sz="1100" spc="100" i="1">
                <a:latin typeface="Times New Roman"/>
                <a:cs typeface="Times New Roman"/>
              </a:rPr>
              <a:t>n</a:t>
            </a:r>
            <a:r>
              <a:rPr dirty="0" sz="1100" spc="-15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1844" y="971244"/>
            <a:ext cx="12528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0142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0">
                <a:latin typeface="Latin Modern Math"/>
                <a:cs typeface="Latin Modern Math"/>
              </a:rPr>
              <a:t>	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894" y="1345170"/>
            <a:ext cx="3804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Since </a:t>
            </a:r>
            <a:r>
              <a:rPr dirty="0" sz="1100" spc="50">
                <a:latin typeface="Latin Modern Math"/>
                <a:cs typeface="Latin Modern Math"/>
              </a:rPr>
              <a:t>E[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baseline="-10416" sz="1200" spc="75">
                <a:latin typeface="LM Roman 8"/>
                <a:cs typeface="LM Roman 8"/>
              </a:rPr>
              <a:t>1</a:t>
            </a:r>
            <a:r>
              <a:rPr dirty="0" sz="1100" spc="50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0">
                <a:latin typeface="Latin Modern Math"/>
                <a:cs typeface="Latin Modern Math"/>
              </a:rPr>
              <a:t>E[</a:t>
            </a:r>
            <a:r>
              <a:rPr dirty="0" sz="1100" spc="-100" i="1">
                <a:latin typeface="Times New Roman"/>
                <a:cs typeface="Times New Roman"/>
              </a:rPr>
              <a:t>X</a:t>
            </a:r>
            <a:r>
              <a:rPr dirty="0" baseline="15151" sz="1650" spc="-150">
                <a:latin typeface="Latin Modern Math"/>
                <a:cs typeface="Latin Modern Math"/>
              </a:rPr>
              <a:t>¯</a:t>
            </a:r>
            <a:r>
              <a:rPr dirty="0" baseline="15151" sz="1650" spc="-352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Latin Modern Math"/>
                <a:cs typeface="Latin Modern Math"/>
              </a:rPr>
              <a:t>Var(</a:t>
            </a:r>
            <a:r>
              <a:rPr dirty="0" sz="1100" spc="-85" i="1">
                <a:latin typeface="Times New Roman"/>
                <a:cs typeface="Times New Roman"/>
              </a:rPr>
              <a:t>X</a:t>
            </a:r>
            <a:r>
              <a:rPr dirty="0" baseline="15151" sz="1650" spc="-127">
                <a:latin typeface="Latin Modern Math"/>
                <a:cs typeface="Latin Modern Math"/>
              </a:rPr>
              <a:t>¯</a:t>
            </a:r>
            <a:r>
              <a:rPr dirty="0" baseline="15151" sz="1650" spc="-352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5">
                <a:latin typeface="Latin Modern Math"/>
                <a:cs typeface="Latin Modern Math"/>
              </a:rPr>
              <a:t>Var(</a:t>
            </a:r>
            <a:r>
              <a:rPr dirty="0" sz="1100" spc="55" i="1">
                <a:latin typeface="Times New Roman"/>
                <a:cs typeface="Times New Roman"/>
              </a:rPr>
              <a:t>X</a:t>
            </a:r>
            <a:r>
              <a:rPr dirty="0" baseline="-10416" sz="1200" spc="82">
                <a:latin typeface="LM Roman 8"/>
                <a:cs typeface="LM Roman 8"/>
              </a:rPr>
              <a:t>1</a:t>
            </a:r>
            <a:r>
              <a:rPr dirty="0" sz="1100" spc="55">
                <a:latin typeface="Latin Modern Math"/>
                <a:cs typeface="Latin Modern Math"/>
              </a:rPr>
              <a:t>)</a:t>
            </a:r>
            <a:r>
              <a:rPr dirty="0" sz="1100" spc="55" i="1">
                <a:latin typeface="Times New Roman"/>
                <a:cs typeface="Times New Roman"/>
              </a:rPr>
              <a:t>/n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σ</a:t>
            </a:r>
            <a:r>
              <a:rPr dirty="0" baseline="27777" sz="1200" spc="150">
                <a:latin typeface="LM Roman 8"/>
                <a:cs typeface="LM Roman 8"/>
              </a:rPr>
              <a:t>2</a:t>
            </a:r>
            <a:r>
              <a:rPr dirty="0" sz="1100" spc="100" i="1">
                <a:latin typeface="Times New Roman"/>
                <a:cs typeface="Times New Roman"/>
              </a:rPr>
              <a:t>/n</a:t>
            </a:r>
            <a:r>
              <a:rPr dirty="0" sz="1100" spc="10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have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778" y="1742133"/>
            <a:ext cx="647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40">
                <a:latin typeface="Latin Modern Math"/>
                <a:cs typeface="Latin Modern Math"/>
              </a:rPr>
              <a:t>E[</a:t>
            </a:r>
            <a:r>
              <a:rPr dirty="0" sz="1100" spc="40" i="1">
                <a:latin typeface="Times New Roman"/>
                <a:cs typeface="Times New Roman"/>
              </a:rPr>
              <a:t>S</a:t>
            </a:r>
            <a:r>
              <a:rPr dirty="0" baseline="31250" sz="1200" spc="60">
                <a:latin typeface="LM Roman 8"/>
                <a:cs typeface="LM Roman 8"/>
              </a:rPr>
              <a:t>2</a:t>
            </a:r>
            <a:r>
              <a:rPr dirty="0" sz="1100" spc="40">
                <a:latin typeface="Latin Modern Math"/>
                <a:cs typeface="Latin Modern Math"/>
              </a:rPr>
              <a:t>]</a:t>
            </a:r>
            <a:r>
              <a:rPr dirty="0" sz="1100" spc="15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1409" y="1620620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3295" y="163419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71409" y="1725433"/>
            <a:ext cx="5130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3550" algn="l"/>
              </a:tabLst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6878" y="1612124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42794" y="163419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4876" y="1647138"/>
            <a:ext cx="9918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0">
                <a:latin typeface="Latin Modern Math"/>
                <a:cs typeface="Latin Modern Math"/>
              </a:rPr>
              <a:t>E[</a:t>
            </a:r>
            <a:r>
              <a:rPr dirty="0" sz="1100" spc="70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Latin Modern Math"/>
                <a:cs typeface="Latin Modern Math"/>
              </a:rPr>
              <a:t>]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80" i="1">
                <a:latin typeface="Times New Roman"/>
                <a:cs typeface="Times New Roman"/>
              </a:rPr>
              <a:t>n</a:t>
            </a:r>
            <a:r>
              <a:rPr dirty="0" sz="1100" spc="80">
                <a:latin typeface="Latin Modern Math"/>
                <a:cs typeface="Latin Modern Math"/>
              </a:rPr>
              <a:t>E[</a:t>
            </a:r>
            <a:r>
              <a:rPr dirty="0" sz="1100" spc="80" i="1">
                <a:latin typeface="Times New Roman"/>
                <a:cs typeface="Times New Roman"/>
              </a:rPr>
              <a:t>X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7869" y="1858746"/>
            <a:ext cx="1316355" cy="0"/>
          </a:xfrm>
          <a:custGeom>
            <a:avLst/>
            <a:gdLst/>
            <a:ahLst/>
            <a:cxnLst/>
            <a:rect l="l" t="t" r="r" b="b"/>
            <a:pathLst>
              <a:path w="1316355" h="0">
                <a:moveTo>
                  <a:pt x="0" y="0"/>
                </a:moveTo>
                <a:lnTo>
                  <a:pt x="131621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33535" y="1742133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89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733446" y="1648407"/>
            <a:ext cx="347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100" spc="1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22399" y="1837168"/>
            <a:ext cx="1458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3315" algn="l"/>
              </a:tabLst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1	</a:t>
            </a:r>
            <a:r>
              <a:rPr dirty="0" sz="1100" spc="100" i="1">
                <a:latin typeface="Times New Roman"/>
                <a:cs typeface="Times New Roman"/>
              </a:rPr>
              <a:t>n</a:t>
            </a:r>
            <a:r>
              <a:rPr dirty="0" sz="1100" spc="-15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5169" y="1546782"/>
            <a:ext cx="20726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57705" algn="l"/>
              </a:tabLst>
            </a:pPr>
            <a:r>
              <a:rPr dirty="0" baseline="2525" sz="1650" spc="757" b="0">
                <a:latin typeface="Tuffy"/>
                <a:cs typeface="Tuffy"/>
              </a:rPr>
              <a:t>Σ</a:t>
            </a:r>
            <a:r>
              <a:rPr dirty="0" baseline="2525" sz="1650" spc="757" b="0">
                <a:latin typeface="Tuffy"/>
                <a:cs typeface="Tuffy"/>
              </a:rPr>
              <a:t>	</a:t>
            </a:r>
            <a:r>
              <a:rPr dirty="0" sz="1100" spc="58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30803" y="172225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19932" y="181371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72383" y="1742133"/>
            <a:ext cx="52133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0">
                <a:latin typeface="Latin Modern Math"/>
                <a:cs typeface="Latin Modern Math"/>
              </a:rPr>
              <a:t>E[</a:t>
            </a:r>
            <a:r>
              <a:rPr dirty="0" sz="1100" spc="70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71226" y="1707120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57142" y="172225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98722" y="1742133"/>
            <a:ext cx="3829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0">
                <a:latin typeface="Latin Modern Math"/>
                <a:cs typeface="Latin Modern Math"/>
              </a:rPr>
              <a:t>E[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sz="1100" spc="204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55732" y="1546782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75703" y="2203677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25169" y="2087446"/>
            <a:ext cx="347345" cy="40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99"/>
              </a:lnSpc>
              <a:spcBef>
                <a:spcPts val="10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dirty="0" sz="1100" spc="100" i="1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n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62125" y="2008326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85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48662" y="2261779"/>
            <a:ext cx="6642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6900" algn="l"/>
              </a:tabLst>
            </a:pP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85872" y="218378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24822" y="2168650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64106" y="2203677"/>
            <a:ext cx="19646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Latin Modern Math"/>
                <a:cs typeface="Latin Modern Math"/>
              </a:rPr>
              <a:t>Var(</a:t>
            </a:r>
            <a:r>
              <a:rPr dirty="0" sz="1100" spc="20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50">
                <a:latin typeface="Latin Modern Math"/>
                <a:cs typeface="Latin Modern Math"/>
              </a:rPr>
              <a:t>(E[</a:t>
            </a:r>
            <a:r>
              <a:rPr dirty="0" sz="1100" spc="50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Latin Modern Math"/>
                <a:cs typeface="Latin Modern Math"/>
              </a:rPr>
              <a:t>])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30">
                <a:latin typeface="Latin Modern Math"/>
                <a:cs typeface="Latin Modern Math"/>
              </a:rPr>
              <a:t>Var(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60342" y="2168650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33952" y="2203677"/>
            <a:ext cx="430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(E[</a:t>
            </a:r>
            <a:r>
              <a:rPr dirty="0" sz="1100" spc="315" i="1">
                <a:latin typeface="Times New Roman"/>
                <a:cs typeface="Times New Roman"/>
              </a:rPr>
              <a:t>X</a:t>
            </a:r>
            <a:r>
              <a:rPr dirty="0" sz="1100" spc="-5">
                <a:latin typeface="Latin Modern Math"/>
                <a:cs typeface="Latin Modern Math"/>
              </a:rPr>
              <a:t>])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38625" y="218378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98721" y="2008326"/>
            <a:ext cx="127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5703" y="2623742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25169" y="2718776"/>
            <a:ext cx="347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r>
              <a:rPr dirty="0" sz="1100" spc="-150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99769" y="2530016"/>
            <a:ext cx="1818005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ts val="103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100" spc="1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marL="374650">
              <a:lnSpc>
                <a:spcPts val="1030"/>
              </a:lnSpc>
              <a:tabLst>
                <a:tab pos="1675764" algn="l"/>
              </a:tabLst>
            </a:pPr>
            <a:r>
              <a:rPr dirty="0" sz="1100" spc="35">
                <a:latin typeface="Latin Modern Math"/>
                <a:cs typeface="Latin Modern Math"/>
              </a:rPr>
              <a:t>(</a:t>
            </a:r>
            <a:r>
              <a:rPr dirty="0" sz="1100" spc="35" i="1">
                <a:latin typeface="Times New Roman"/>
                <a:cs typeface="Times New Roman"/>
              </a:rPr>
              <a:t>σ</a:t>
            </a:r>
            <a:r>
              <a:rPr dirty="0" baseline="31250" sz="1200" spc="52">
                <a:latin typeface="LM Roman 8"/>
                <a:cs typeface="LM Roman 8"/>
              </a:rPr>
              <a:t>2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100" i="1">
                <a:latin typeface="Times New Roman"/>
                <a:cs typeface="Times New Roman"/>
              </a:rPr>
              <a:t>σ</a:t>
            </a:r>
            <a:r>
              <a:rPr dirty="0" baseline="31250" sz="1200" spc="150">
                <a:latin typeface="LM Roman 8"/>
                <a:cs typeface="LM Roman 8"/>
              </a:rPr>
              <a:t>2</a:t>
            </a:r>
            <a:r>
              <a:rPr dirty="0" sz="1100" spc="100" i="1">
                <a:latin typeface="Times New Roman"/>
                <a:cs typeface="Times New Roman"/>
              </a:rPr>
              <a:t>/n</a:t>
            </a:r>
            <a:r>
              <a:rPr dirty="0" sz="1100" spc="100">
                <a:latin typeface="Latin Modern Math"/>
                <a:cs typeface="Latin Modern Math"/>
              </a:rPr>
              <a:t>)</a:t>
            </a:r>
            <a:r>
              <a:rPr dirty="0" sz="1100" spc="18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45">
                <a:latin typeface="Latin Modern Math"/>
                <a:cs typeface="Latin Modern Math"/>
              </a:rPr>
              <a:t> </a:t>
            </a:r>
            <a:r>
              <a:rPr dirty="0" sz="1100" spc="60" i="1">
                <a:latin typeface="Times New Roman"/>
                <a:cs typeface="Times New Roman"/>
              </a:rPr>
              <a:t>σ</a:t>
            </a:r>
            <a:r>
              <a:rPr dirty="0" baseline="31250" sz="1200" spc="89">
                <a:latin typeface="LM Roman 8"/>
                <a:cs typeface="LM Roman 8"/>
              </a:rPr>
              <a:t>2</a:t>
            </a:r>
            <a:r>
              <a:rPr dirty="0" sz="1100" spc="60" i="1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7294" y="2980244"/>
            <a:ext cx="28359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Remark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114" i="1">
                <a:latin typeface="Times New Roman"/>
                <a:cs typeface="Times New Roman"/>
              </a:rPr>
              <a:t>S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5" i="1">
                <a:latin typeface="Times New Roman"/>
                <a:cs typeface="Times New Roman"/>
              </a:rPr>
              <a:t>biased </a:t>
            </a:r>
            <a:r>
              <a:rPr dirty="0" sz="1100" spc="-5">
                <a:latin typeface="Times New Roman"/>
                <a:cs typeface="Times New Roman"/>
              </a:rPr>
              <a:t>for the standard </a:t>
            </a:r>
            <a:r>
              <a:rPr dirty="0" sz="1100" spc="-10">
                <a:latin typeface="Times New Roman"/>
                <a:cs typeface="Times New Roman"/>
              </a:rPr>
              <a:t>deviation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 i="1">
                <a:latin typeface="Times New Roman"/>
                <a:cs typeface="Times New Roman"/>
              </a:rPr>
              <a:t>σ</a:t>
            </a:r>
            <a:r>
              <a:rPr dirty="0" sz="1100" spc="5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81534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Unbiased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89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52601"/>
            <a:ext cx="390334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Big </a:t>
            </a:r>
            <a:r>
              <a:rPr dirty="0" sz="1100" spc="-10" b="1">
                <a:latin typeface="Arial"/>
                <a:cs typeface="Arial"/>
              </a:rPr>
              <a:t>Example: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87" i="1">
                <a:latin typeface="Times New Roman"/>
                <a:cs typeface="Times New Roman"/>
              </a:rPr>
              <a:t> </a:t>
            </a:r>
            <a:r>
              <a:rPr dirty="0" baseline="41666" sz="1200" spc="-352">
                <a:latin typeface="LM Roman 8"/>
                <a:cs typeface="LM Roman 8"/>
              </a:rPr>
              <a:t>i</a:t>
            </a:r>
            <a:r>
              <a:rPr dirty="0" sz="1100" spc="-235" i="1">
                <a:latin typeface="DejaVu Sans"/>
                <a:cs typeface="DejaVu Sans"/>
              </a:rPr>
              <a:t>∼</a:t>
            </a:r>
            <a:r>
              <a:rPr dirty="0" baseline="41666" sz="1200" spc="-352">
                <a:latin typeface="LM Roman 8"/>
                <a:cs typeface="LM Roman 8"/>
              </a:rPr>
              <a:t>id</a:t>
            </a:r>
            <a:r>
              <a:rPr dirty="0" baseline="41666" sz="1200" spc="-315">
                <a:latin typeface="LM Roman 8"/>
                <a:cs typeface="LM Roman 8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Unif(0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90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θ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, i.e., 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pdf  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5">
                <a:latin typeface="Latin Modern Math"/>
                <a:cs typeface="Latin Modern Math"/>
              </a:rPr>
              <a:t>1</a:t>
            </a:r>
            <a:r>
              <a:rPr dirty="0" sz="1100" spc="55" i="1">
                <a:latin typeface="Times New Roman"/>
                <a:cs typeface="Times New Roman"/>
              </a:rPr>
              <a:t>/θ</a:t>
            </a:r>
            <a:r>
              <a:rPr dirty="0" sz="1100" spc="55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0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105" i="1">
                <a:latin typeface="Times New Roman"/>
                <a:cs typeface="Times New Roman"/>
              </a:rPr>
              <a:t>&lt;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θ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8568" y="913560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Latin Modern Math"/>
                <a:cs typeface="Latin Modern Math"/>
              </a:rPr>
              <a:t>¯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948587"/>
            <a:ext cx="23228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Consider </a:t>
            </a:r>
            <a:r>
              <a:rPr dirty="0" sz="1100" spc="-10">
                <a:latin typeface="Times New Roman"/>
                <a:cs typeface="Times New Roman"/>
              </a:rPr>
              <a:t>two </a:t>
            </a:r>
            <a:r>
              <a:rPr dirty="0" sz="1100" spc="-5">
                <a:latin typeface="Times New Roman"/>
                <a:cs typeface="Times New Roman"/>
              </a:rPr>
              <a:t>estimators: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75" i="1">
                <a:latin typeface="DejaVu Sans"/>
                <a:cs typeface="DejaVu Sans"/>
              </a:rPr>
              <a:t>≡ </a:t>
            </a:r>
            <a:r>
              <a:rPr dirty="0" sz="1100" spc="110">
                <a:latin typeface="Latin Modern Math"/>
                <a:cs typeface="Latin Modern Math"/>
              </a:rPr>
              <a:t>2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733" y="1006689"/>
            <a:ext cx="8686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2005" algn="l"/>
              </a:tabLst>
            </a:pP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4261" y="931353"/>
            <a:ext cx="2286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1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+1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2968" y="1033689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2831" y="948587"/>
            <a:ext cx="6858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4655" algn="l"/>
              </a:tabLst>
            </a:pP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-75" i="1">
                <a:latin typeface="DejaVu Sans"/>
                <a:cs typeface="DejaVu Sans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max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55415" y="948587"/>
            <a:ext cx="1403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3053" y="1006689"/>
            <a:ext cx="5295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9425" algn="l"/>
              </a:tabLst>
            </a:pP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215" i="1">
                <a:latin typeface="Arial"/>
                <a:cs typeface="Arial"/>
              </a:rPr>
              <a:t>≤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215" i="1">
                <a:latin typeface="Arial"/>
                <a:cs typeface="Arial"/>
              </a:rPr>
              <a:t>≤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110" i="1">
                <a:latin typeface="Times New Roman"/>
                <a:cs typeface="Times New Roman"/>
              </a:rPr>
              <a:t>	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194" y="1272488"/>
            <a:ext cx="3989704" cy="958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Since </a:t>
            </a:r>
            <a:r>
              <a:rPr dirty="0" sz="1100" spc="10">
                <a:latin typeface="Latin Modern Math"/>
                <a:cs typeface="Latin Modern Math"/>
              </a:rPr>
              <a:t>E[</a:t>
            </a:r>
            <a:r>
              <a:rPr dirty="0" sz="1100" spc="10" i="1">
                <a:latin typeface="Times New Roman"/>
                <a:cs typeface="Times New Roman"/>
              </a:rPr>
              <a:t>Y</a:t>
            </a:r>
            <a:r>
              <a:rPr dirty="0" baseline="-10416" sz="1200" spc="15">
                <a:latin typeface="LM Roman 8"/>
                <a:cs typeface="LM Roman 8"/>
              </a:rPr>
              <a:t>1</a:t>
            </a:r>
            <a:r>
              <a:rPr dirty="0" sz="1100" spc="10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80">
                <a:latin typeface="Latin Modern Math"/>
                <a:cs typeface="Latin Modern Math"/>
              </a:rPr>
              <a:t>2E[</a:t>
            </a:r>
            <a:r>
              <a:rPr dirty="0" sz="1100" spc="-80" i="1">
                <a:latin typeface="Times New Roman"/>
                <a:cs typeface="Times New Roman"/>
              </a:rPr>
              <a:t>X</a:t>
            </a:r>
            <a:r>
              <a:rPr dirty="0" baseline="15151" sz="1650" spc="-120">
                <a:latin typeface="Latin Modern Math"/>
                <a:cs typeface="Latin Modern Math"/>
              </a:rPr>
              <a:t>¯</a:t>
            </a:r>
            <a:r>
              <a:rPr dirty="0" baseline="15151" sz="1650" spc="-34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50">
                <a:latin typeface="Latin Modern Math"/>
                <a:cs typeface="Latin Modern Math"/>
              </a:rPr>
              <a:t>2E[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baseline="-10416" sz="1200" spc="75" i="1">
                <a:latin typeface="Times New Roman"/>
                <a:cs typeface="Times New Roman"/>
              </a:rPr>
              <a:t>i</a:t>
            </a:r>
            <a:r>
              <a:rPr dirty="0" sz="1100" spc="50">
                <a:latin typeface="Latin Modern Math"/>
                <a:cs typeface="Latin Modern Math"/>
              </a:rPr>
              <a:t>]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60">
                <a:latin typeface="Latin Modern Math"/>
                <a:cs typeface="Latin Modern Math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θ</a:t>
            </a:r>
            <a:r>
              <a:rPr dirty="0" sz="1100" spc="-5">
                <a:latin typeface="Times New Roman"/>
                <a:cs typeface="Times New Roman"/>
              </a:rPr>
              <a:t>,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 spc="-5">
                <a:latin typeface="Times New Roman"/>
                <a:cs typeface="Times New Roman"/>
              </a:rPr>
              <a:t> see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baseline="-10416" sz="1200" spc="7">
                <a:latin typeface="LM Roman 8"/>
                <a:cs typeface="LM Roman 8"/>
              </a:rPr>
              <a:t>1</a:t>
            </a:r>
            <a:r>
              <a:rPr dirty="0" baseline="-10416" sz="1200" spc="52">
                <a:latin typeface="LM Roman 8"/>
                <a:cs typeface="LM Roman 8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unbiased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-5" i="1">
                <a:latin typeface="Times New Roman"/>
                <a:cs typeface="Times New Roman"/>
              </a:rPr>
              <a:t>θ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50800" marR="109220">
              <a:lnSpc>
                <a:spcPct val="102699"/>
              </a:lnSpc>
              <a:spcBef>
                <a:spcPts val="1195"/>
              </a:spcBef>
            </a:pPr>
            <a:r>
              <a:rPr dirty="0" sz="1100" spc="-20">
                <a:latin typeface="Times New Roman"/>
                <a:cs typeface="Times New Roman"/>
              </a:rPr>
              <a:t>It’s </a:t>
            </a:r>
            <a:r>
              <a:rPr dirty="0" sz="1100" spc="-5">
                <a:latin typeface="Times New Roman"/>
                <a:cs typeface="Times New Roman"/>
              </a:rPr>
              <a:t>also the case that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baseline="-10416" sz="1200" spc="7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is unbiased, </a:t>
            </a:r>
            <a:r>
              <a:rPr dirty="0" sz="1100" spc="-15">
                <a:latin typeface="Times New Roman"/>
                <a:cs typeface="Times New Roman"/>
              </a:rPr>
              <a:t>but </a:t>
            </a:r>
            <a:r>
              <a:rPr dirty="0" sz="1100" spc="-5">
                <a:latin typeface="Times New Roman"/>
                <a:cs typeface="Times New Roman"/>
              </a:rPr>
              <a:t>it </a:t>
            </a:r>
            <a:r>
              <a:rPr dirty="0" sz="1100" spc="-10">
                <a:latin typeface="Times New Roman"/>
                <a:cs typeface="Times New Roman"/>
              </a:rPr>
              <a:t>takes </a:t>
            </a:r>
            <a:r>
              <a:rPr dirty="0" sz="1100" spc="-5">
                <a:latin typeface="Times New Roman"/>
                <a:cs typeface="Times New Roman"/>
              </a:rPr>
              <a:t>a little more </a:t>
            </a:r>
            <a:r>
              <a:rPr dirty="0" sz="1100" spc="-10">
                <a:latin typeface="Times New Roman"/>
                <a:cs typeface="Times New Roman"/>
              </a:rPr>
              <a:t>work </a:t>
            </a:r>
            <a:r>
              <a:rPr dirty="0" sz="1100" spc="-5">
                <a:latin typeface="Times New Roman"/>
                <a:cs typeface="Times New Roman"/>
              </a:rPr>
              <a:t>to  </a:t>
            </a:r>
            <a:r>
              <a:rPr dirty="0" sz="1100" spc="-15">
                <a:latin typeface="Times New Roman"/>
                <a:cs typeface="Times New Roman"/>
              </a:rPr>
              <a:t>show </a:t>
            </a:r>
            <a:r>
              <a:rPr dirty="0" sz="1100" spc="-5">
                <a:latin typeface="Times New Roman"/>
                <a:cs typeface="Times New Roman"/>
              </a:rPr>
              <a:t>this. </a:t>
            </a:r>
            <a:r>
              <a:rPr dirty="0" sz="1100" spc="-10">
                <a:latin typeface="Times New Roman"/>
                <a:cs typeface="Times New Roman"/>
              </a:rPr>
              <a:t>As </a:t>
            </a:r>
            <a:r>
              <a:rPr dirty="0" sz="1100" spc="-5">
                <a:latin typeface="Times New Roman"/>
                <a:cs typeface="Times New Roman"/>
              </a:rPr>
              <a:t>a </a:t>
            </a:r>
            <a:r>
              <a:rPr dirty="0" sz="1100" spc="-15">
                <a:latin typeface="Times New Roman"/>
                <a:cs typeface="Times New Roman"/>
              </a:rPr>
              <a:t>first </a:t>
            </a:r>
            <a:r>
              <a:rPr dirty="0" sz="1100" spc="-5">
                <a:latin typeface="Times New Roman"/>
                <a:cs typeface="Times New Roman"/>
              </a:rPr>
              <a:t>step, </a:t>
            </a:r>
            <a:r>
              <a:rPr dirty="0" sz="1100" spc="-20">
                <a:latin typeface="Times New Roman"/>
                <a:cs typeface="Times New Roman"/>
              </a:rPr>
              <a:t>let’s </a:t>
            </a:r>
            <a:r>
              <a:rPr dirty="0" sz="1100" spc="-5">
                <a:latin typeface="Times New Roman"/>
                <a:cs typeface="Times New Roman"/>
              </a:rPr>
              <a:t>get the cdf of </a:t>
            </a:r>
            <a:r>
              <a:rPr dirty="0" sz="1100" spc="140" i="1">
                <a:latin typeface="Times New Roman"/>
                <a:cs typeface="Times New Roman"/>
              </a:rPr>
              <a:t>M </a:t>
            </a:r>
            <a:r>
              <a:rPr dirty="0" sz="1100" spc="-75" i="1">
                <a:latin typeface="DejaVu Sans"/>
                <a:cs typeface="DejaVu Sans"/>
              </a:rPr>
              <a:t>≡ </a:t>
            </a:r>
            <a:r>
              <a:rPr dirty="0" sz="1100" spc="10">
                <a:latin typeface="Latin Modern Math"/>
                <a:cs typeface="Latin Modern Math"/>
              </a:rPr>
              <a:t>max</a:t>
            </a:r>
            <a:r>
              <a:rPr dirty="0" baseline="-10416" sz="1200" spc="15" i="1">
                <a:latin typeface="Times New Roman"/>
                <a:cs typeface="Times New Roman"/>
              </a:rPr>
              <a:t>i</a:t>
            </a:r>
            <a:r>
              <a:rPr dirty="0" baseline="-10416" sz="1200" spc="247" i="1">
                <a:latin typeface="Times New Roman"/>
                <a:cs typeface="Times New Roman"/>
              </a:rPr>
              <a:t> 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baseline="-10416" sz="1200" spc="165" i="1">
                <a:latin typeface="Times New Roman"/>
                <a:cs typeface="Times New Roman"/>
              </a:rPr>
              <a:t>i</a:t>
            </a:r>
            <a:r>
              <a:rPr dirty="0" sz="1100" spc="11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810"/>
              </a:spcBef>
            </a:pP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65">
                <a:latin typeface="Latin Modern Math"/>
                <a:cs typeface="Latin Modern Math"/>
              </a:rPr>
              <a:t>(</a:t>
            </a:r>
            <a:r>
              <a:rPr dirty="0" sz="1100" spc="65" i="1">
                <a:latin typeface="Times New Roman"/>
                <a:cs typeface="Times New Roman"/>
              </a:rPr>
              <a:t>M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75">
                <a:latin typeface="Latin Modern Math"/>
                <a:cs typeface="Latin Modern Math"/>
              </a:rPr>
              <a:t>(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baseline="-10416" sz="1200" spc="112">
                <a:latin typeface="LM Roman 8"/>
                <a:cs typeface="LM Roman 8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45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baseline="-10416" sz="1200" spc="165">
                <a:latin typeface="LM Roman 8"/>
                <a:cs typeface="LM Roman 8"/>
              </a:rPr>
              <a:t>2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45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50" i="1">
                <a:latin typeface="DejaVu Sans"/>
                <a:cs typeface="DejaVu Sans"/>
              </a:rPr>
              <a:t>· · ·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100" i="1">
                <a:latin typeface="DejaVu Sans"/>
                <a:cs typeface="DejaVu Sans"/>
              </a:rPr>
              <a:t>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1183" y="2294723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5303" y="2298965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5" b="0">
                <a:latin typeface="Tuffy"/>
                <a:cs typeface="Tuffy"/>
              </a:rPr>
              <a:t>Y</a:t>
            </a:r>
            <a:endParaRPr sz="1100">
              <a:latin typeface="Tuffy"/>
              <a:cs typeface="Tuffy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6789" y="2634105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62264" y="2488690"/>
            <a:ext cx="101091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3610" algn="l"/>
              </a:tabLst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65" i="1">
                <a:latin typeface="Times New Roman"/>
                <a:cs typeface="Times New Roman"/>
              </a:rPr>
              <a:t>	</a:t>
            </a: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3829" y="2410700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5613" y="2430575"/>
            <a:ext cx="30791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72440" algn="l"/>
                <a:tab pos="2300605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 </a:t>
            </a:r>
            <a:r>
              <a:rPr dirty="0" sz="1100" spc="-75" i="1">
                <a:latin typeface="DejaVu Sans"/>
                <a:cs typeface="DejaVu Sans"/>
              </a:rPr>
              <a:t>≤ </a:t>
            </a:r>
            <a:r>
              <a:rPr dirty="0" sz="1100" spc="35" i="1">
                <a:latin typeface="Times New Roman"/>
                <a:cs typeface="Times New Roman"/>
              </a:rPr>
              <a:t>y</a:t>
            </a:r>
            <a:r>
              <a:rPr dirty="0" sz="1100" spc="3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sz="1100" spc="10">
                <a:latin typeface="Latin Modern Math"/>
                <a:cs typeface="Latin Modern Math"/>
              </a:rPr>
              <a:t>[</a:t>
            </a:r>
            <a:r>
              <a:rPr dirty="0" sz="1100" spc="10" i="1">
                <a:latin typeface="Times New Roman"/>
                <a:cs typeface="Times New Roman"/>
              </a:rPr>
              <a:t>P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sz="1100" spc="235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≤</a:t>
            </a:r>
            <a:r>
              <a:rPr dirty="0" sz="1100" spc="-45" i="1">
                <a:latin typeface="DejaVu Sans"/>
                <a:cs typeface="DejaVu Sans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)]	</a:t>
            </a:r>
            <a:r>
              <a:rPr dirty="0" sz="1100" spc="50">
                <a:latin typeface="Times New Roman"/>
                <a:cs typeface="Times New Roman"/>
              </a:rPr>
              <a:t>(</a:t>
            </a:r>
            <a:r>
              <a:rPr dirty="0" sz="1100" spc="50" i="1">
                <a:latin typeface="Times New Roman"/>
                <a:cs typeface="Times New Roman"/>
              </a:rPr>
              <a:t>X</a:t>
            </a:r>
            <a:r>
              <a:rPr dirty="0" baseline="-10416" sz="1200" spc="75" i="1">
                <a:latin typeface="Times New Roman"/>
                <a:cs typeface="Times New Roman"/>
              </a:rPr>
              <a:t>i</a:t>
            </a:r>
            <a:r>
              <a:rPr dirty="0" sz="1100" spc="50">
                <a:latin typeface="Times New Roman"/>
                <a:cs typeface="Times New Roman"/>
              </a:rPr>
              <a:t>’s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iid)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1013" y="2941572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5303" y="2752990"/>
            <a:ext cx="175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2525" sz="1650" spc="-104" b="0">
                <a:latin typeface="Tuffy"/>
                <a:cs typeface="Tuffy"/>
              </a:rPr>
              <a:t>Σ</a:t>
            </a: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96961" y="2830384"/>
            <a:ext cx="787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5391" y="310452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9455" y="3039712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LM Roman 6"/>
                <a:cs typeface="LM Roman 6"/>
              </a:rPr>
              <a:t>1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7896" y="2830384"/>
            <a:ext cx="787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0" i="1"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6313" y="310452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09025" y="2752990"/>
            <a:ext cx="1351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469265" algn="l"/>
                <a:tab pos="1149350" algn="l"/>
              </a:tabLst>
            </a:pPr>
            <a:r>
              <a:rPr dirty="0" baseline="2525" sz="1650" spc="30" b="0">
                <a:latin typeface="Tuffy"/>
                <a:cs typeface="Tuffy"/>
              </a:rPr>
              <a:t>Σ</a:t>
            </a:r>
            <a:r>
              <a:rPr dirty="0" baseline="-13888" sz="1200" spc="30" i="1">
                <a:latin typeface="Times New Roman"/>
                <a:cs typeface="Times New Roman"/>
              </a:rPr>
              <a:t>n	</a:t>
            </a:r>
            <a:r>
              <a:rPr dirty="0" baseline="2525" sz="1650" spc="89" b="0">
                <a:latin typeface="Tuffy"/>
                <a:cs typeface="Tuffy"/>
              </a:rPr>
              <a:t>Σ</a:t>
            </a:r>
            <a:r>
              <a:rPr dirty="0" sz="1100" spc="60" b="0">
                <a:latin typeface="Tuffy"/>
                <a:cs typeface="Tuffy"/>
              </a:rPr>
              <a:t>∫	</a:t>
            </a:r>
            <a:r>
              <a:rPr dirty="0" baseline="2525" sz="1650" spc="30" b="0">
                <a:latin typeface="Tuffy"/>
                <a:cs typeface="Tuffy"/>
              </a:rPr>
              <a:t>Σ</a:t>
            </a:r>
            <a:r>
              <a:rPr dirty="0" baseline="-13888" sz="1200" spc="30" i="1">
                <a:latin typeface="Times New Roman"/>
                <a:cs typeface="Times New Roman"/>
              </a:rPr>
              <a:t>n</a:t>
            </a:r>
            <a:endParaRPr baseline="-13888"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45069" y="2941572"/>
            <a:ext cx="25996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848994" algn="l"/>
                <a:tab pos="1331595" algn="l"/>
                <a:tab pos="1934845" algn="l"/>
              </a:tabLst>
            </a:pPr>
            <a:r>
              <a:rPr dirty="0" sz="1100" spc="215" i="1">
                <a:latin typeface="Times New Roman"/>
                <a:cs typeface="Times New Roman"/>
              </a:rPr>
              <a:t>f</a:t>
            </a:r>
            <a:r>
              <a:rPr dirty="0" baseline="-10416" sz="1200" spc="322" i="1">
                <a:latin typeface="Times New Roman"/>
                <a:cs typeface="Times New Roman"/>
              </a:rPr>
              <a:t>X</a:t>
            </a:r>
            <a:r>
              <a:rPr dirty="0" baseline="-10416" sz="1200" spc="397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	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65">
                <a:latin typeface="Latin Modern Math"/>
                <a:cs typeface="Latin Modern Math"/>
              </a:rPr>
              <a:t>1</a:t>
            </a:r>
            <a:r>
              <a:rPr dirty="0" sz="1100" spc="65" i="1">
                <a:latin typeface="Times New Roman"/>
                <a:cs typeface="Times New Roman"/>
              </a:rPr>
              <a:t>/θ</a:t>
            </a:r>
            <a:r>
              <a:rPr dirty="0" sz="1100" spc="-65" i="1">
                <a:latin typeface="Times New Roman"/>
                <a:cs typeface="Times New Roman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dx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190">
                <a:latin typeface="Latin Modern Math"/>
                <a:cs typeface="Latin Modern Math"/>
              </a:rPr>
              <a:t> </a:t>
            </a:r>
            <a:r>
              <a:rPr dirty="0" sz="1100" spc="70">
                <a:latin typeface="Latin Modern Math"/>
                <a:cs typeface="Latin Modern Math"/>
              </a:rPr>
              <a:t>(</a:t>
            </a:r>
            <a:r>
              <a:rPr dirty="0" sz="1100" spc="70" i="1">
                <a:latin typeface="Times New Roman"/>
                <a:cs typeface="Times New Roman"/>
              </a:rPr>
              <a:t>y/θ</a:t>
            </a:r>
            <a:r>
              <a:rPr dirty="0" sz="1100" spc="70">
                <a:latin typeface="Latin Modern Math"/>
                <a:cs typeface="Latin Modern Math"/>
              </a:rPr>
              <a:t>)</a:t>
            </a:r>
            <a:r>
              <a:rPr dirty="0" baseline="31250" sz="1200" spc="104" i="1">
                <a:latin typeface="Times New Roman"/>
                <a:cs typeface="Times New Roman"/>
              </a:rPr>
              <a:t>n</a:t>
            </a:r>
            <a:r>
              <a:rPr dirty="0" sz="1100" spc="7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81534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Unbiased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52601"/>
            <a:ext cx="18415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This implies that the pdf of </a:t>
            </a:r>
            <a:r>
              <a:rPr dirty="0" sz="1100" spc="140" i="1">
                <a:latin typeface="Times New Roman"/>
                <a:cs typeface="Times New Roman"/>
              </a:rPr>
              <a:t>M</a:t>
            </a:r>
            <a:r>
              <a:rPr dirty="0" sz="1100" spc="5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529" y="674025"/>
            <a:ext cx="977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 i="1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3780" y="884351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 h="0">
                <a:moveTo>
                  <a:pt x="0" y="0"/>
                </a:moveTo>
                <a:lnTo>
                  <a:pt x="14500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70086" y="747863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94" y="767751"/>
            <a:ext cx="2455545" cy="483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35685">
              <a:lnSpc>
                <a:spcPct val="100000"/>
              </a:lnSpc>
              <a:spcBef>
                <a:spcPts val="90"/>
              </a:spcBef>
              <a:tabLst>
                <a:tab pos="2308860" algn="l"/>
              </a:tabLst>
            </a:pPr>
            <a:r>
              <a:rPr dirty="0" sz="1100" spc="185" i="1">
                <a:latin typeface="Times New Roman"/>
                <a:cs typeface="Times New Roman"/>
              </a:rPr>
              <a:t>f</a:t>
            </a:r>
            <a:r>
              <a:rPr dirty="0" baseline="-10416" sz="1200" spc="277" i="1">
                <a:latin typeface="Times New Roman"/>
                <a:cs typeface="Times New Roman"/>
              </a:rPr>
              <a:t>M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 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-25" i="1">
                <a:latin typeface="DejaVu Sans"/>
                <a:cs typeface="DejaVu Sans"/>
              </a:rPr>
              <a:t> </a:t>
            </a:r>
            <a:r>
              <a:rPr dirty="0" baseline="-37878" sz="1650" spc="44" i="1">
                <a:latin typeface="Times New Roman"/>
                <a:cs typeface="Times New Roman"/>
              </a:rPr>
              <a:t>dy</a:t>
            </a:r>
            <a:r>
              <a:rPr dirty="0" baseline="-37878" sz="1650" spc="-179" i="1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Latin Modern Math"/>
                <a:cs typeface="Latin Modern Math"/>
              </a:rPr>
              <a:t>(</a:t>
            </a:r>
            <a:r>
              <a:rPr dirty="0" sz="1100" spc="60" i="1">
                <a:latin typeface="Times New Roman"/>
                <a:cs typeface="Times New Roman"/>
              </a:rPr>
              <a:t>y/θ</a:t>
            </a:r>
            <a:r>
              <a:rPr dirty="0" sz="1100" spc="60">
                <a:latin typeface="Latin Modern Math"/>
                <a:cs typeface="Latin Modern Math"/>
              </a:rPr>
              <a:t>)	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dirty="0" sz="1100" spc="-5">
                <a:latin typeface="Times New Roman"/>
                <a:cs typeface="Times New Roman"/>
              </a:rPr>
              <a:t>and this implies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3149" y="623746"/>
            <a:ext cx="434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202" sz="1650" spc="142" i="1">
                <a:latin typeface="Times New Roman"/>
                <a:cs typeface="Times New Roman"/>
              </a:rPr>
              <a:t>ny</a:t>
            </a:r>
            <a:r>
              <a:rPr dirty="0" sz="800" spc="95" i="1">
                <a:latin typeface="Times New Roman"/>
                <a:cs typeface="Times New Roman"/>
              </a:rPr>
              <a:t>n</a:t>
            </a:r>
            <a:r>
              <a:rPr dirty="0" sz="800" spc="95" i="1">
                <a:latin typeface="Arial"/>
                <a:cs typeface="Arial"/>
              </a:rPr>
              <a:t>−</a:t>
            </a:r>
            <a:r>
              <a:rPr dirty="0" sz="800" spc="9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1249" y="884351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 h="0">
                <a:moveTo>
                  <a:pt x="0" y="0"/>
                </a:moveTo>
                <a:lnTo>
                  <a:pt x="36506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05442" y="822755"/>
            <a:ext cx="210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5151" sz="1650" spc="82" i="1">
                <a:latin typeface="Times New Roman"/>
                <a:cs typeface="Times New Roman"/>
              </a:rPr>
              <a:t>θ</a:t>
            </a:r>
            <a:r>
              <a:rPr dirty="0" sz="800" spc="55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8787" y="767751"/>
            <a:ext cx="64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 i="1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7444" y="154723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2609" y="1384286"/>
            <a:ext cx="16744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41375" algn="l"/>
              </a:tabLst>
            </a:pPr>
            <a:r>
              <a:rPr dirty="0" sz="1100" spc="40">
                <a:latin typeface="Latin Modern Math"/>
                <a:cs typeface="Latin Modern Math"/>
              </a:rPr>
              <a:t>E[</a:t>
            </a:r>
            <a:r>
              <a:rPr dirty="0" sz="1100" spc="40" i="1">
                <a:latin typeface="Times New Roman"/>
                <a:cs typeface="Times New Roman"/>
              </a:rPr>
              <a:t>M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150" i="1">
                <a:latin typeface="Times New Roman"/>
                <a:cs typeface="Times New Roman"/>
              </a:rPr>
              <a:t>yf</a:t>
            </a:r>
            <a:r>
              <a:rPr dirty="0" baseline="-10416" sz="1200" spc="225" i="1">
                <a:latin typeface="Times New Roman"/>
                <a:cs typeface="Times New Roman"/>
              </a:rPr>
              <a:t>M</a:t>
            </a:r>
            <a:r>
              <a:rPr dirty="0" baseline="-10416" sz="1200" spc="-104" i="1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-200">
                <a:latin typeface="Latin Modern Math"/>
                <a:cs typeface="Latin Modern Math"/>
              </a:rPr>
              <a:t> </a:t>
            </a:r>
            <a:r>
              <a:rPr dirty="0" sz="1100" spc="30" i="1">
                <a:latin typeface="Times New Roman"/>
                <a:cs typeface="Times New Roman"/>
              </a:rPr>
              <a:t>dy 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0469" y="1195703"/>
            <a:ext cx="1195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04900" algn="l"/>
              </a:tabLst>
            </a:pPr>
            <a:r>
              <a:rPr dirty="0" sz="1100" spc="195" b="0">
                <a:latin typeface="Tuffy"/>
                <a:cs typeface="Tuffy"/>
              </a:rPr>
              <a:t>∫</a:t>
            </a:r>
            <a:r>
              <a:rPr dirty="0" sz="1100" spc="195" b="0">
                <a:latin typeface="Tuffy"/>
                <a:cs typeface="Tuffy"/>
              </a:rPr>
              <a:t>	</a:t>
            </a:r>
            <a:r>
              <a:rPr dirty="0" sz="1100" spc="195" b="0">
                <a:latin typeface="Tuffy"/>
                <a:cs typeface="Tuffy"/>
              </a:rPr>
              <a:t>∫</a:t>
            </a:r>
            <a:endParaRPr sz="1100">
              <a:latin typeface="Tuffy"/>
              <a:cs typeface="Tuffy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9013" y="1273097"/>
            <a:ext cx="11684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4900" algn="l"/>
              </a:tabLst>
            </a:pPr>
            <a:r>
              <a:rPr dirty="0" sz="800" i="1">
                <a:latin typeface="Times New Roman"/>
                <a:cs typeface="Times New Roman"/>
              </a:rPr>
              <a:t>θ</a:t>
            </a:r>
            <a:r>
              <a:rPr dirty="0" sz="800" i="1">
                <a:latin typeface="Times New Roman"/>
                <a:cs typeface="Times New Roman"/>
              </a:rPr>
              <a:t>	</a:t>
            </a:r>
            <a:r>
              <a:rPr dirty="0" sz="800" i="1">
                <a:latin typeface="Times New Roman"/>
                <a:cs typeface="Times New Roman"/>
              </a:rPr>
              <a:t>θ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0126" y="154723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0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9460" y="1290559"/>
            <a:ext cx="176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75" i="1">
                <a:latin typeface="Times New Roman"/>
                <a:cs typeface="Times New Roman"/>
              </a:rPr>
              <a:t>ny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5518" y="1277606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12160" y="150088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4" h="0">
                <a:moveTo>
                  <a:pt x="0" y="0"/>
                </a:moveTo>
                <a:lnTo>
                  <a:pt x="22763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817647" y="1439289"/>
            <a:ext cx="210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5151" sz="1650" spc="82" i="1">
                <a:latin typeface="Times New Roman"/>
                <a:cs typeface="Times New Roman"/>
              </a:rPr>
              <a:t>θ</a:t>
            </a:r>
            <a:r>
              <a:rPr dirty="0" sz="800" spc="55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19259" y="1384286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9157" y="1290559"/>
            <a:ext cx="401320" cy="381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1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nθ</a:t>
            </a:r>
            <a:endParaRPr sz="1100">
              <a:latin typeface="Times New Roman"/>
              <a:cs typeface="Times New Roman"/>
            </a:endParaRPr>
          </a:p>
          <a:p>
            <a:pPr marL="349250">
              <a:lnSpc>
                <a:spcPts val="745"/>
              </a:lnSpc>
            </a:pP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035"/>
              </a:lnSpc>
            </a:pPr>
            <a:r>
              <a:rPr dirty="0" sz="1100" spc="100" i="1">
                <a:latin typeface="Times New Roman"/>
                <a:cs typeface="Times New Roman"/>
              </a:rPr>
              <a:t>n</a:t>
            </a:r>
            <a:r>
              <a:rPr dirty="0" sz="1100" spc="-19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 spc="-5">
                <a:latin typeface="Latin Modern Math"/>
                <a:cs typeface="Latin Modern Math"/>
              </a:rPr>
              <a:t>1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6079" y="185516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6086" y="1779827"/>
            <a:ext cx="2286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1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800" spc="-5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+1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34794" y="1882151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7294" y="1797048"/>
            <a:ext cx="2143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71980" algn="l"/>
              </a:tabLst>
            </a:pPr>
            <a:r>
              <a:rPr dirty="0" sz="1100" spc="-10">
                <a:latin typeface="Times New Roman"/>
                <a:cs typeface="Times New Roman"/>
              </a:rPr>
              <a:t>Wh</a:t>
            </a:r>
            <a:r>
              <a:rPr dirty="0" sz="1100" spc="-35">
                <a:latin typeface="Times New Roman"/>
                <a:cs typeface="Times New Roman"/>
              </a:rPr>
              <a:t>e</a:t>
            </a:r>
            <a:r>
              <a:rPr dirty="0" sz="1100" spc="-5">
                <a:latin typeface="Times New Roman"/>
                <a:cs typeface="Times New Roman"/>
              </a:rPr>
              <a:t>w!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sz="1100" i="1">
                <a:latin typeface="Times New Roman"/>
                <a:cs typeface="Times New Roman"/>
              </a:rPr>
              <a:t>  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>
                <a:latin typeface="Latin Modern Math"/>
                <a:cs typeface="Latin Modern Math"/>
              </a:rPr>
              <a:t>	</a:t>
            </a:r>
            <a:r>
              <a:rPr dirty="0" sz="1100" spc="-10">
                <a:latin typeface="Latin Modern Math"/>
                <a:cs typeface="Latin Modern Math"/>
              </a:rPr>
              <a:t>max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64892" y="1855164"/>
            <a:ext cx="5295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9425" algn="l"/>
              </a:tabLst>
            </a:pPr>
            <a:r>
              <a:rPr dirty="0" sz="800" spc="-5">
                <a:latin typeface="LM Roman 8"/>
                <a:cs typeface="LM Roman 8"/>
              </a:rPr>
              <a:t>1</a:t>
            </a:r>
            <a:r>
              <a:rPr dirty="0" sz="800" spc="215" i="1">
                <a:latin typeface="Arial"/>
                <a:cs typeface="Arial"/>
              </a:rPr>
              <a:t>≤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215" i="1">
                <a:latin typeface="Arial"/>
                <a:cs typeface="Arial"/>
              </a:rPr>
              <a:t>≤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110" i="1">
                <a:latin typeface="Times New Roman"/>
                <a:cs typeface="Times New Roman"/>
              </a:rPr>
              <a:t>	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17241" y="1797048"/>
            <a:ext cx="1172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is unbiased for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θ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1894" y="2120962"/>
            <a:ext cx="3462020" cy="515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So both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baseline="-10416" sz="1200" spc="7">
                <a:latin typeface="LM Roman 8"/>
                <a:cs typeface="LM Roman 8"/>
              </a:rPr>
              <a:t>1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baseline="-10416" sz="1200" spc="7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are unbiased for </a:t>
            </a:r>
            <a:r>
              <a:rPr dirty="0" sz="1100" spc="-5" i="1">
                <a:latin typeface="Times New Roman"/>
                <a:cs typeface="Times New Roman"/>
              </a:rPr>
              <a:t>θ</a:t>
            </a:r>
            <a:r>
              <a:rPr dirty="0" sz="1100" spc="-5">
                <a:latin typeface="Times New Roman"/>
                <a:cs typeface="Times New Roman"/>
              </a:rPr>
              <a:t>, </a:t>
            </a:r>
            <a:r>
              <a:rPr dirty="0" sz="1100" spc="-15">
                <a:latin typeface="Times New Roman"/>
                <a:cs typeface="Times New Roman"/>
              </a:rPr>
              <a:t>but </a:t>
            </a:r>
            <a:r>
              <a:rPr dirty="0" sz="1100" spc="-5">
                <a:latin typeface="Times New Roman"/>
                <a:cs typeface="Times New Roman"/>
              </a:rPr>
              <a:t>which is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better?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100" spc="-20">
                <a:latin typeface="Times New Roman"/>
                <a:cs typeface="Times New Roman"/>
              </a:rPr>
              <a:t>Let’s now </a:t>
            </a:r>
            <a:r>
              <a:rPr dirty="0" sz="1100" spc="-5">
                <a:latin typeface="Times New Roman"/>
                <a:cs typeface="Times New Roman"/>
              </a:rPr>
              <a:t>compare </a:t>
            </a:r>
            <a:r>
              <a:rPr dirty="0" sz="1100" spc="-5" i="1">
                <a:latin typeface="Times New Roman"/>
                <a:cs typeface="Times New Roman"/>
              </a:rPr>
              <a:t>variances</a:t>
            </a:r>
            <a:r>
              <a:rPr dirty="0" sz="1100" spc="-5">
                <a:latin typeface="Times New Roman"/>
                <a:cs typeface="Times New Roman"/>
              </a:rPr>
              <a:t>. After similar algebra, </a:t>
            </a: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have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9276" y="2760013"/>
            <a:ext cx="725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Latin Modern Math"/>
                <a:cs typeface="Latin Modern Math"/>
              </a:rPr>
              <a:t>Var(</a:t>
            </a:r>
            <a:r>
              <a:rPr dirty="0" sz="1100" spc="-10" i="1">
                <a:latin typeface="Times New Roman"/>
                <a:cs typeface="Times New Roman"/>
              </a:rPr>
              <a:t>Y</a:t>
            </a:r>
            <a:r>
              <a:rPr dirty="0" baseline="-10416" sz="1200" spc="-15">
                <a:latin typeface="LM Roman 8"/>
                <a:cs typeface="LM Roman 8"/>
              </a:rPr>
              <a:t>1</a:t>
            </a:r>
            <a:r>
              <a:rPr dirty="0" sz="1100" spc="-10">
                <a:latin typeface="Latin Modern Math"/>
                <a:cs typeface="Latin Modern Math"/>
              </a:rPr>
              <a:t>)</a:t>
            </a:r>
            <a:r>
              <a:rPr dirty="0" sz="1100" spc="18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98447" y="2876613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 h="0">
                <a:moveTo>
                  <a:pt x="0" y="0"/>
                </a:moveTo>
                <a:lnTo>
                  <a:pt x="15243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647647" y="2543223"/>
            <a:ext cx="1802130" cy="50355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665"/>
              </a:spcBef>
              <a:tabLst>
                <a:tab pos="1628139" algn="l"/>
              </a:tabLst>
            </a:pPr>
            <a:r>
              <a:rPr dirty="0" baseline="-20202" sz="1650" spc="-7" i="1">
                <a:latin typeface="Times New Roman"/>
                <a:cs typeface="Times New Roman"/>
              </a:rPr>
              <a:t>θ</a:t>
            </a:r>
            <a:r>
              <a:rPr dirty="0" sz="800" spc="-5">
                <a:latin typeface="LM Roman 8"/>
                <a:cs typeface="LM Roman 8"/>
              </a:rPr>
              <a:t>2	</a:t>
            </a:r>
            <a:r>
              <a:rPr dirty="0" baseline="-20202" sz="1650" spc="-7" i="1">
                <a:latin typeface="Times New Roman"/>
                <a:cs typeface="Times New Roman"/>
              </a:rPr>
              <a:t>θ</a:t>
            </a: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dirty="0" sz="1100" spc="45">
                <a:latin typeface="Latin Modern Math"/>
                <a:cs typeface="Latin Modern Math"/>
              </a:rPr>
              <a:t>3</a:t>
            </a:r>
            <a:r>
              <a:rPr dirty="0" sz="1100" spc="45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84271" y="2876613"/>
            <a:ext cx="513080" cy="0"/>
          </a:xfrm>
          <a:custGeom>
            <a:avLst/>
            <a:gdLst/>
            <a:ahLst/>
            <a:cxnLst/>
            <a:rect l="l" t="t" r="r" b="b"/>
            <a:pathLst>
              <a:path w="513079" h="0">
                <a:moveTo>
                  <a:pt x="0" y="0"/>
                </a:moveTo>
                <a:lnTo>
                  <a:pt x="51268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071571" y="2855047"/>
            <a:ext cx="5384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 i="1">
                <a:latin typeface="Times New Roman"/>
                <a:cs typeface="Times New Roman"/>
              </a:rPr>
              <a:t>n</a:t>
            </a:r>
            <a:r>
              <a:rPr dirty="0" sz="1100" spc="65">
                <a:latin typeface="Latin Modern Math"/>
                <a:cs typeface="Latin Modern Math"/>
              </a:rPr>
              <a:t>(</a:t>
            </a:r>
            <a:r>
              <a:rPr dirty="0" sz="1100" spc="65" i="1">
                <a:latin typeface="Times New Roman"/>
                <a:cs typeface="Times New Roman"/>
              </a:rPr>
              <a:t>n </a:t>
            </a:r>
            <a:r>
              <a:rPr dirty="0" sz="1100" spc="-10">
                <a:latin typeface="Latin Modern Math"/>
                <a:cs typeface="Latin Modern Math"/>
              </a:rPr>
              <a:t>+</a:t>
            </a:r>
            <a:r>
              <a:rPr dirty="0" sz="1100" spc="-30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2)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93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953806" y="2760013"/>
            <a:ext cx="1734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89255" algn="l"/>
                <a:tab pos="1657985" algn="l"/>
              </a:tabLst>
            </a:pPr>
            <a:r>
              <a:rPr dirty="0" sz="1100" spc="-5">
                <a:latin typeface="Times New Roman"/>
                <a:cs typeface="Times New Roman"/>
              </a:rPr>
              <a:t>and	</a:t>
            </a:r>
            <a:r>
              <a:rPr dirty="0" sz="1100" spc="-10">
                <a:latin typeface="Latin Modern Math"/>
                <a:cs typeface="Latin Modern Math"/>
              </a:rPr>
              <a:t>Var(</a:t>
            </a:r>
            <a:r>
              <a:rPr dirty="0" sz="1100" spc="-10" i="1">
                <a:latin typeface="Times New Roman"/>
                <a:cs typeface="Times New Roman"/>
              </a:rPr>
              <a:t>Y</a:t>
            </a:r>
            <a:r>
              <a:rPr dirty="0" baseline="-10416" sz="1200" spc="-15">
                <a:latin typeface="LM Roman 8"/>
                <a:cs typeface="LM Roman 8"/>
              </a:rPr>
              <a:t>2</a:t>
            </a:r>
            <a:r>
              <a:rPr dirty="0" sz="1100" spc="-10">
                <a:latin typeface="Latin Modern Math"/>
                <a:cs typeface="Latin Modern Math"/>
              </a:rPr>
              <a:t>)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9194" y="3151719"/>
            <a:ext cx="2731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588895" algn="l"/>
              </a:tabLst>
            </a:pPr>
            <a:r>
              <a:rPr dirty="0" sz="1100" spc="-5">
                <a:latin typeface="Times New Roman"/>
                <a:cs typeface="Times New Roman"/>
              </a:rPr>
              <a:t>Thus,</a:t>
            </a:r>
            <a:r>
              <a:rPr dirty="0" sz="1100" spc="-5" i="1">
                <a:latin typeface="Times New Roman"/>
                <a:cs typeface="Times New Roman"/>
              </a:rPr>
              <a:t>Y</a:t>
            </a:r>
            <a:r>
              <a:rPr dirty="0" baseline="-10416" sz="1200" spc="-7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has </a:t>
            </a:r>
            <a:r>
              <a:rPr dirty="0" sz="1100" spc="-10" i="1">
                <a:latin typeface="Times New Roman"/>
                <a:cs typeface="Times New Roman"/>
              </a:rPr>
              <a:t>much </a:t>
            </a:r>
            <a:r>
              <a:rPr dirty="0" sz="1100" spc="-5" i="1">
                <a:latin typeface="Times New Roman"/>
                <a:cs typeface="Times New Roman"/>
              </a:rPr>
              <a:t>lower variance</a:t>
            </a:r>
            <a:r>
              <a:rPr dirty="0" sz="1100" spc="7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Y</a:t>
            </a:r>
            <a:r>
              <a:rPr dirty="0" baseline="-10416" sz="1200" spc="30">
                <a:latin typeface="LM Roman 8"/>
                <a:cs typeface="LM Roman 8"/>
              </a:rPr>
              <a:t>1</a:t>
            </a:r>
            <a:r>
              <a:rPr dirty="0" sz="1100" spc="20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81534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Unbiased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600" y="499553"/>
            <a:ext cx="4078604" cy="16135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Mean Squared</a:t>
            </a: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Error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27686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The </a:t>
            </a:r>
            <a:r>
              <a:rPr dirty="0" sz="1100" spc="-5" i="1">
                <a:latin typeface="Times New Roman"/>
                <a:cs typeface="Times New Roman"/>
              </a:rPr>
              <a:t>bias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5" i="1">
                <a:latin typeface="Times New Roman"/>
                <a:cs typeface="Times New Roman"/>
              </a:rPr>
              <a:t>T </a:t>
            </a:r>
            <a:r>
              <a:rPr dirty="0" sz="1100" spc="-10">
                <a:latin typeface="Latin Modern Math"/>
                <a:cs typeface="Latin Modern Math"/>
              </a:rPr>
              <a:t>(</a:t>
            </a:r>
            <a:r>
              <a:rPr dirty="0" sz="1100" spc="-10" b="1">
                <a:latin typeface="LM Roman 10"/>
                <a:cs typeface="LM Roman 10"/>
              </a:rPr>
              <a:t>X</a:t>
            </a:r>
            <a:r>
              <a:rPr dirty="0" sz="1100" spc="-10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as an estimator of </a:t>
            </a:r>
            <a:r>
              <a:rPr dirty="0" sz="1100" spc="-30" i="1">
                <a:latin typeface="Times New Roman"/>
                <a:cs typeface="Times New Roman"/>
              </a:rPr>
              <a:t>θ</a:t>
            </a:r>
            <a:r>
              <a:rPr dirty="0" sz="1100" spc="-16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atin Modern Math"/>
                <a:cs typeface="Latin Modern Math"/>
              </a:rPr>
              <a:t>Bias(</a:t>
            </a:r>
            <a:r>
              <a:rPr dirty="0" sz="1100" i="1">
                <a:latin typeface="Times New Roman"/>
                <a:cs typeface="Times New Roman"/>
              </a:rPr>
              <a:t>T</a:t>
            </a:r>
            <a:r>
              <a:rPr dirty="0" sz="1100" spc="-13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E[</a:t>
            </a:r>
            <a:r>
              <a:rPr dirty="0" sz="1100" i="1">
                <a:latin typeface="Times New Roman"/>
                <a:cs typeface="Times New Roman"/>
              </a:rPr>
              <a:t>T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]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θ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76860">
              <a:lnSpc>
                <a:spcPct val="100000"/>
              </a:lnSpc>
              <a:spcBef>
                <a:spcPts val="1230"/>
              </a:spcBef>
            </a:pP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5" i="1">
                <a:latin typeface="Times New Roman"/>
                <a:cs typeface="Times New Roman"/>
              </a:rPr>
              <a:t>mean </a:t>
            </a:r>
            <a:r>
              <a:rPr dirty="0" sz="1100" spc="-15" i="1">
                <a:latin typeface="Times New Roman"/>
                <a:cs typeface="Times New Roman"/>
              </a:rPr>
              <a:t>squared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15" i="1">
                <a:latin typeface="Times New Roman"/>
                <a:cs typeface="Times New Roman"/>
              </a:rPr>
              <a:t>error</a:t>
            </a:r>
            <a:r>
              <a:rPr dirty="0" sz="1100" spc="-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25" i="1">
                <a:latin typeface="Times New Roman"/>
                <a:cs typeface="Times New Roman"/>
              </a:rPr>
              <a:t>T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(</a:t>
            </a:r>
            <a:r>
              <a:rPr dirty="0" sz="1100" spc="-10" b="1">
                <a:latin typeface="LM Roman 10"/>
                <a:cs typeface="LM Roman 10"/>
              </a:rPr>
              <a:t>X</a:t>
            </a:r>
            <a:r>
              <a:rPr dirty="0" sz="1100" spc="-10">
                <a:latin typeface="Latin Modern Math"/>
                <a:cs typeface="Latin Modern Math"/>
              </a:rPr>
              <a:t>)</a:t>
            </a:r>
            <a:r>
              <a:rPr dirty="0" sz="1100" spc="-9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Latin Modern Math"/>
                <a:cs typeface="Latin Modern Math"/>
              </a:rPr>
              <a:t>MSE(</a:t>
            </a:r>
            <a:r>
              <a:rPr dirty="0" sz="1100" spc="-5" i="1">
                <a:latin typeface="Times New Roman"/>
                <a:cs typeface="Times New Roman"/>
              </a:rPr>
              <a:t>T</a:t>
            </a:r>
            <a:r>
              <a:rPr dirty="0" sz="1100" spc="-12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-50" i="1">
                <a:latin typeface="DejaVu Sans"/>
                <a:cs typeface="DejaVu Sans"/>
              </a:rPr>
              <a:t> </a:t>
            </a:r>
            <a:r>
              <a:rPr dirty="0" sz="1100">
                <a:latin typeface="Latin Modern Math"/>
                <a:cs typeface="Latin Modern Math"/>
              </a:rPr>
              <a:t>E[(</a:t>
            </a:r>
            <a:r>
              <a:rPr dirty="0" sz="1100" i="1">
                <a:latin typeface="Times New Roman"/>
                <a:cs typeface="Times New Roman"/>
              </a:rPr>
              <a:t>T</a:t>
            </a:r>
            <a:r>
              <a:rPr dirty="0" sz="1100" spc="114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θ</a:t>
            </a:r>
            <a:r>
              <a:rPr dirty="0" sz="1100" spc="5">
                <a:latin typeface="Latin Modern Math"/>
                <a:cs typeface="Latin Modern Math"/>
              </a:rPr>
              <a:t>)</a:t>
            </a:r>
            <a:r>
              <a:rPr dirty="0" baseline="27777" sz="1200" spc="7">
                <a:latin typeface="LM Roman 8"/>
                <a:cs typeface="LM Roman 8"/>
              </a:rPr>
              <a:t>2</a:t>
            </a:r>
            <a:r>
              <a:rPr dirty="0" sz="1100" spc="5">
                <a:latin typeface="Latin Modern Math"/>
                <a:cs typeface="Latin Modern Math"/>
              </a:rPr>
              <a:t>]</a:t>
            </a:r>
            <a:r>
              <a:rPr dirty="0" sz="1100" spc="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76860" marR="43180">
              <a:lnSpc>
                <a:spcPct val="102699"/>
              </a:lnSpc>
              <a:spcBef>
                <a:spcPts val="1195"/>
              </a:spcBef>
            </a:pPr>
            <a:r>
              <a:rPr dirty="0" sz="1100" spc="-10" b="1">
                <a:latin typeface="Arial"/>
                <a:cs typeface="Arial"/>
              </a:rPr>
              <a:t>Remark</a:t>
            </a:r>
            <a:r>
              <a:rPr dirty="0" sz="1100" spc="-10">
                <a:latin typeface="Times New Roman"/>
                <a:cs typeface="Times New Roman"/>
              </a:rPr>
              <a:t>: </a:t>
            </a:r>
            <a:r>
              <a:rPr dirty="0" sz="1100" spc="-5">
                <a:latin typeface="Times New Roman"/>
                <a:cs typeface="Times New Roman"/>
              </a:rPr>
              <a:t>After some algebra,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get an easier </a:t>
            </a:r>
            <a:r>
              <a:rPr dirty="0" sz="1100" spc="-10">
                <a:latin typeface="Times New Roman"/>
                <a:cs typeface="Times New Roman"/>
              </a:rPr>
              <a:t>expression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-10">
                <a:latin typeface="Times New Roman"/>
                <a:cs typeface="Times New Roman"/>
              </a:rPr>
              <a:t>MSE  </a:t>
            </a:r>
            <a:r>
              <a:rPr dirty="0" sz="1100" spc="-5">
                <a:latin typeface="Times New Roman"/>
                <a:cs typeface="Times New Roman"/>
              </a:rPr>
              <a:t>that combines the bias and </a:t>
            </a:r>
            <a:r>
              <a:rPr dirty="0" sz="1100" spc="-10">
                <a:latin typeface="Times New Roman"/>
                <a:cs typeface="Times New Roman"/>
              </a:rPr>
              <a:t>variance </a:t>
            </a:r>
            <a:r>
              <a:rPr dirty="0" sz="1100" spc="-5">
                <a:latin typeface="Times New Roman"/>
                <a:cs typeface="Times New Roman"/>
              </a:rPr>
              <a:t>of 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estimator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2323" y="2456103"/>
            <a:ext cx="130175" cy="17145"/>
          </a:xfrm>
          <a:custGeom>
            <a:avLst/>
            <a:gdLst/>
            <a:ahLst/>
            <a:cxnLst/>
            <a:rect l="l" t="t" r="r" b="b"/>
            <a:pathLst>
              <a:path w="130175" h="17144">
                <a:moveTo>
                  <a:pt x="130149" y="0"/>
                </a:moveTo>
                <a:lnTo>
                  <a:pt x="0" y="0"/>
                </a:lnTo>
                <a:lnTo>
                  <a:pt x="0" y="16624"/>
                </a:lnTo>
                <a:lnTo>
                  <a:pt x="130149" y="16624"/>
                </a:lnTo>
                <a:lnTo>
                  <a:pt x="130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7161" y="2456103"/>
            <a:ext cx="130175" cy="17145"/>
          </a:xfrm>
          <a:custGeom>
            <a:avLst/>
            <a:gdLst/>
            <a:ahLst/>
            <a:cxnLst/>
            <a:rect l="l" t="t" r="r" b="b"/>
            <a:pathLst>
              <a:path w="130175" h="17144">
                <a:moveTo>
                  <a:pt x="130149" y="0"/>
                </a:moveTo>
                <a:lnTo>
                  <a:pt x="0" y="0"/>
                </a:lnTo>
                <a:lnTo>
                  <a:pt x="0" y="16624"/>
                </a:lnTo>
                <a:lnTo>
                  <a:pt x="130149" y="16624"/>
                </a:lnTo>
                <a:lnTo>
                  <a:pt x="130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17279" y="2321482"/>
            <a:ext cx="5353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9740" algn="l"/>
              </a:tabLst>
            </a:pPr>
            <a:r>
              <a:rPr dirty="0" sz="1100" spc="-5" b="0">
                <a:latin typeface="Tuffy"/>
                <a:cs typeface="Tuffy"/>
              </a:rPr>
              <a:t>s</a:t>
            </a:r>
            <a:r>
              <a:rPr dirty="0" sz="1100" spc="-5" b="0">
                <a:latin typeface="Tuffy"/>
                <a:cs typeface="Tuffy"/>
              </a:rPr>
              <a:t>	</a:t>
            </a:r>
            <a:r>
              <a:rPr dirty="0" sz="1100" spc="5" b="0">
                <a:latin typeface="Tuffy"/>
                <a:cs typeface="Tuffy"/>
              </a:rPr>
              <a:t>x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93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03172" y="2212376"/>
            <a:ext cx="2201545" cy="212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49530">
              <a:lnSpc>
                <a:spcPts val="555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  <a:p>
            <a:pPr marL="12700">
              <a:lnSpc>
                <a:spcPts val="915"/>
              </a:lnSpc>
            </a:pPr>
            <a:r>
              <a:rPr dirty="0" sz="1100" spc="-5">
                <a:latin typeface="Latin Modern Math"/>
                <a:cs typeface="Latin Modern Math"/>
              </a:rPr>
              <a:t>MSE(</a:t>
            </a:r>
            <a:r>
              <a:rPr dirty="0" sz="1100" spc="-5" i="1">
                <a:latin typeface="Times New Roman"/>
                <a:cs typeface="Times New Roman"/>
              </a:rPr>
              <a:t>T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T </a:t>
            </a:r>
            <a:r>
              <a:rPr dirty="0" sz="1100" spc="-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+ </a:t>
            </a:r>
            <a:r>
              <a:rPr dirty="0" sz="1100">
                <a:latin typeface="Latin Modern Math"/>
                <a:cs typeface="Latin Modern Math"/>
              </a:rPr>
              <a:t>(E[</a:t>
            </a:r>
            <a:r>
              <a:rPr dirty="0" sz="1100" i="1">
                <a:latin typeface="Times New Roman"/>
                <a:cs typeface="Times New Roman"/>
              </a:rPr>
              <a:t>T </a:t>
            </a:r>
            <a:r>
              <a:rPr dirty="0" sz="1100" spc="-5">
                <a:latin typeface="Latin Modern Math"/>
                <a:cs typeface="Latin Modern Math"/>
              </a:rPr>
              <a:t>]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-5" i="1">
                <a:latin typeface="Times New Roman"/>
                <a:cs typeface="Times New Roman"/>
              </a:rPr>
              <a:t>θ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120">
                <a:latin typeface="Latin Modern Math"/>
                <a:cs typeface="Latin Modern Math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594" y="2451695"/>
            <a:ext cx="2870200" cy="542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111125">
              <a:lnSpc>
                <a:spcPct val="100000"/>
              </a:lnSpc>
              <a:spcBef>
                <a:spcPts val="90"/>
              </a:spcBef>
            </a:pPr>
            <a:r>
              <a:rPr dirty="0" sz="800" spc="-300">
                <a:latin typeface="LM Roman 8"/>
                <a:cs typeface="LM Roman 8"/>
              </a:rPr>
              <a:t>B</a:t>
            </a:r>
            <a:r>
              <a:rPr dirty="0" baseline="53030" sz="1650" spc="52" b="0">
                <a:latin typeface="Tuffy"/>
                <a:cs typeface="Tuffy"/>
              </a:rPr>
              <a:t>˛</a:t>
            </a:r>
            <a:r>
              <a:rPr dirty="0" sz="800" spc="-45">
                <a:latin typeface="LM Roman 8"/>
                <a:cs typeface="LM Roman 8"/>
              </a:rPr>
              <a:t>i</a:t>
            </a:r>
            <a:r>
              <a:rPr dirty="0" baseline="53030" sz="1650" spc="-330" b="0">
                <a:latin typeface="Tuffy"/>
                <a:cs typeface="Tuffy"/>
              </a:rPr>
              <a:t>¸</a:t>
            </a:r>
            <a:r>
              <a:rPr dirty="0" sz="800" spc="-5">
                <a:latin typeface="LM Roman 8"/>
                <a:cs typeface="LM Roman 8"/>
              </a:rPr>
              <a:t>as</a:t>
            </a:r>
            <a:endParaRPr sz="800">
              <a:latin typeface="LM Roman 8"/>
              <a:cs typeface="LM Roman 8"/>
            </a:endParaRPr>
          </a:p>
          <a:p>
            <a:pPr marL="25400">
              <a:lnSpc>
                <a:spcPct val="100000"/>
              </a:lnSpc>
              <a:spcBef>
                <a:spcPts val="1445"/>
              </a:spcBef>
            </a:pPr>
            <a:r>
              <a:rPr dirty="0" sz="1100" spc="-15">
                <a:latin typeface="Times New Roman"/>
                <a:cs typeface="Times New Roman"/>
              </a:rPr>
              <a:t>Lower </a:t>
            </a:r>
            <a:r>
              <a:rPr dirty="0" sz="1100" spc="-10">
                <a:latin typeface="Times New Roman"/>
                <a:cs typeface="Times New Roman"/>
              </a:rPr>
              <a:t>MSE </a:t>
            </a:r>
            <a:r>
              <a:rPr dirty="0" sz="1100" spc="-5">
                <a:latin typeface="Times New Roman"/>
                <a:cs typeface="Times New Roman"/>
              </a:rPr>
              <a:t>is better </a:t>
            </a:r>
            <a:r>
              <a:rPr dirty="0" sz="1100" spc="-10">
                <a:latin typeface="Times New Roman"/>
                <a:cs typeface="Times New Roman"/>
              </a:rPr>
              <a:t>— </a:t>
            </a:r>
            <a:r>
              <a:rPr dirty="0" sz="1100" spc="-20">
                <a:latin typeface="Times New Roman"/>
                <a:cs typeface="Times New Roman"/>
              </a:rPr>
              <a:t>even </a:t>
            </a:r>
            <a:r>
              <a:rPr dirty="0" sz="1100" spc="-5">
                <a:latin typeface="Times New Roman"/>
                <a:cs typeface="Times New Roman"/>
              </a:rPr>
              <a:t>if </a:t>
            </a:r>
            <a:r>
              <a:rPr dirty="0" sz="1100" spc="-15">
                <a:latin typeface="Times New Roman"/>
                <a:cs typeface="Times New Roman"/>
              </a:rPr>
              <a:t>there’s </a:t>
            </a:r>
            <a:r>
              <a:rPr dirty="0" sz="1100" spc="-5">
                <a:latin typeface="Times New Roman"/>
                <a:cs typeface="Times New Roman"/>
              </a:rPr>
              <a:t>a little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bias.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815340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 Primer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Unbiased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194" y="750746"/>
            <a:ext cx="3661410" cy="725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The </a:t>
            </a:r>
            <a:r>
              <a:rPr dirty="0" sz="1100" spc="-10" i="1">
                <a:latin typeface="Times New Roman"/>
                <a:cs typeface="Times New Roman"/>
              </a:rPr>
              <a:t>relative </a:t>
            </a:r>
            <a:r>
              <a:rPr dirty="0" sz="1100" spc="-15" i="1">
                <a:latin typeface="Times New Roman"/>
                <a:cs typeface="Times New Roman"/>
              </a:rPr>
              <a:t>efficiency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10" i="1">
                <a:latin typeface="Times New Roman"/>
                <a:cs typeface="Times New Roman"/>
              </a:rPr>
              <a:t>T</a:t>
            </a:r>
            <a:r>
              <a:rPr dirty="0" baseline="-10416" sz="1200" spc="15">
                <a:latin typeface="LM Roman 8"/>
                <a:cs typeface="LM Roman 8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to </a:t>
            </a:r>
            <a:r>
              <a:rPr dirty="0" sz="1100" spc="10" i="1">
                <a:latin typeface="Times New Roman"/>
                <a:cs typeface="Times New Roman"/>
              </a:rPr>
              <a:t>T</a:t>
            </a:r>
            <a:r>
              <a:rPr dirty="0" baseline="-10416" sz="1200" spc="15">
                <a:latin typeface="LM Roman 8"/>
                <a:cs typeface="LM Roman 8"/>
              </a:rPr>
              <a:t>1</a:t>
            </a:r>
            <a:r>
              <a:rPr dirty="0" baseline="-10416" sz="1200" spc="195">
                <a:latin typeface="LM Roman 8"/>
                <a:cs typeface="LM Roman 8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sz="1100" spc="15">
                <a:latin typeface="Latin Modern Math"/>
                <a:cs typeface="Latin Modern Math"/>
              </a:rPr>
              <a:t>MSE(</a:t>
            </a:r>
            <a:r>
              <a:rPr dirty="0" sz="1100" spc="15" i="1">
                <a:latin typeface="Times New Roman"/>
                <a:cs typeface="Times New Roman"/>
              </a:rPr>
              <a:t>T</a:t>
            </a:r>
            <a:r>
              <a:rPr dirty="0" baseline="-10416" sz="1200" spc="22">
                <a:latin typeface="LM Roman 8"/>
                <a:cs typeface="LM Roman 8"/>
              </a:rPr>
              <a:t>1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 i="1">
                <a:latin typeface="Times New Roman"/>
                <a:cs typeface="Times New Roman"/>
              </a:rPr>
              <a:t>/</a:t>
            </a:r>
            <a:r>
              <a:rPr dirty="0" sz="1100" spc="15">
                <a:latin typeface="Latin Modern Math"/>
                <a:cs typeface="Latin Modern Math"/>
              </a:rPr>
              <a:t>MSE(</a:t>
            </a:r>
            <a:r>
              <a:rPr dirty="0" sz="1100" spc="15" i="1">
                <a:latin typeface="Times New Roman"/>
                <a:cs typeface="Times New Roman"/>
              </a:rPr>
              <a:t>T</a:t>
            </a:r>
            <a:r>
              <a:rPr dirty="0" baseline="-10416" sz="1200" spc="22">
                <a:latin typeface="LM Roman 8"/>
                <a:cs typeface="LM Roman 8"/>
              </a:rPr>
              <a:t>2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If this quantity is </a:t>
            </a:r>
            <a:r>
              <a:rPr dirty="0" sz="1100" spc="105" i="1">
                <a:latin typeface="Times New Roman"/>
                <a:cs typeface="Times New Roman"/>
              </a:rPr>
              <a:t>&lt; </a:t>
            </a:r>
            <a:r>
              <a:rPr dirty="0" sz="1100" spc="-10">
                <a:latin typeface="Latin Modern Math"/>
                <a:cs typeface="Latin Modern Math"/>
              </a:rPr>
              <a:t>1</a:t>
            </a:r>
            <a:r>
              <a:rPr dirty="0" sz="1100" spc="-10">
                <a:latin typeface="Times New Roman"/>
                <a:cs typeface="Times New Roman"/>
              </a:rPr>
              <a:t>, </a:t>
            </a: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 spc="-20">
                <a:latin typeface="Times New Roman"/>
                <a:cs typeface="Times New Roman"/>
              </a:rPr>
              <a:t>we’d </a:t>
            </a:r>
            <a:r>
              <a:rPr dirty="0" sz="1100" spc="-10">
                <a:latin typeface="Times New Roman"/>
                <a:cs typeface="Times New Roman"/>
              </a:rPr>
              <a:t>want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 i="1">
                <a:latin typeface="Times New Roman"/>
                <a:cs typeface="Times New Roman"/>
              </a:rPr>
              <a:t>T</a:t>
            </a:r>
            <a:r>
              <a:rPr dirty="0" baseline="-10416" sz="1200" spc="30">
                <a:latin typeface="LM Roman 8"/>
                <a:cs typeface="LM Roman 8"/>
              </a:rPr>
              <a:t>1</a:t>
            </a:r>
            <a:r>
              <a:rPr dirty="0" sz="1100" spc="2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2" i="1">
                <a:latin typeface="Times New Roman"/>
                <a:cs typeface="Times New Roman"/>
              </a:rPr>
              <a:t> </a:t>
            </a:r>
            <a:r>
              <a:rPr dirty="0" baseline="41666" sz="1200" spc="-352">
                <a:latin typeface="LM Roman 8"/>
                <a:cs typeface="LM Roman 8"/>
              </a:rPr>
              <a:t>i</a:t>
            </a:r>
            <a:r>
              <a:rPr dirty="0" sz="1100" spc="-235" i="1">
                <a:latin typeface="DejaVu Sans"/>
                <a:cs typeface="DejaVu Sans"/>
              </a:rPr>
              <a:t>∼</a:t>
            </a:r>
            <a:r>
              <a:rPr dirty="0" baseline="41666" sz="1200" spc="-352">
                <a:latin typeface="LM Roman 8"/>
                <a:cs typeface="LM Roman 8"/>
              </a:rPr>
              <a:t>id</a:t>
            </a:r>
            <a:r>
              <a:rPr dirty="0" baseline="41666" sz="1200" spc="-307">
                <a:latin typeface="LM Roman 8"/>
                <a:cs typeface="LM Roman 8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Unif(0</a:t>
            </a:r>
            <a:r>
              <a:rPr dirty="0" sz="1100" spc="1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-5" i="1">
                <a:latin typeface="Times New Roman"/>
                <a:cs typeface="Times New Roman"/>
              </a:rPr>
              <a:t>θ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3109" y="1693632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1608529"/>
            <a:ext cx="28905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imes New Roman"/>
                <a:cs typeface="Times New Roman"/>
              </a:rPr>
              <a:t>Two </a:t>
            </a:r>
            <a:r>
              <a:rPr dirty="0" sz="1100" spc="-5">
                <a:latin typeface="Times New Roman"/>
                <a:cs typeface="Times New Roman"/>
              </a:rPr>
              <a:t>estimators: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baseline="-10416" sz="1200" spc="7">
                <a:latin typeface="LM Roman 8"/>
                <a:cs typeface="LM Roman 8"/>
              </a:rPr>
              <a:t>1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130">
                <a:latin typeface="Latin Modern Math"/>
                <a:cs typeface="Latin Modern Math"/>
              </a:rPr>
              <a:t>2</a:t>
            </a:r>
            <a:r>
              <a:rPr dirty="0" sz="1100" spc="-130" i="1">
                <a:latin typeface="Times New Roman"/>
                <a:cs typeface="Times New Roman"/>
              </a:rPr>
              <a:t>X</a:t>
            </a:r>
            <a:r>
              <a:rPr dirty="0" baseline="15151" sz="1650" spc="-195">
                <a:latin typeface="Latin Modern Math"/>
                <a:cs typeface="Latin Modern Math"/>
              </a:rPr>
              <a:t>¯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5" i="1">
                <a:latin typeface="Times New Roman"/>
                <a:cs typeface="Times New Roman"/>
              </a:rPr>
              <a:t>Y</a:t>
            </a:r>
            <a:r>
              <a:rPr dirty="0" baseline="-10416" sz="1200" spc="7">
                <a:latin typeface="LM Roman 8"/>
                <a:cs typeface="LM Roman 8"/>
              </a:rPr>
              <a:t>2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u="sng" baseline="31250" sz="1200" spc="5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1250" sz="1200" spc="52">
                <a:uFill>
                  <a:solidFill>
                    <a:srgbClr val="000000"/>
                  </a:solidFill>
                </a:uFill>
                <a:latin typeface="LM Roman 8"/>
                <a:cs typeface="LM Roman 8"/>
              </a:rPr>
              <a:t>+1</a:t>
            </a:r>
            <a:r>
              <a:rPr dirty="0" baseline="31250" sz="1200" spc="52">
                <a:latin typeface="LM Roman 8"/>
                <a:cs typeface="LM Roman 8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max</a:t>
            </a:r>
            <a:r>
              <a:rPr dirty="0" baseline="-10416" sz="1200" spc="15" i="1">
                <a:latin typeface="Times New Roman"/>
                <a:cs typeface="Times New Roman"/>
              </a:rPr>
              <a:t>i</a:t>
            </a:r>
            <a:r>
              <a:rPr dirty="0" baseline="-10416" sz="1200" spc="247" i="1">
                <a:latin typeface="Times New Roman"/>
                <a:cs typeface="Times New Roman"/>
              </a:rPr>
              <a:t> </a:t>
            </a:r>
            <a:r>
              <a:rPr dirty="0" sz="1100" spc="110" i="1">
                <a:latin typeface="Times New Roman"/>
                <a:cs typeface="Times New Roman"/>
              </a:rPr>
              <a:t>X</a:t>
            </a:r>
            <a:r>
              <a:rPr dirty="0" baseline="-10416" sz="1200" spc="165" i="1">
                <a:latin typeface="Times New Roman"/>
                <a:cs typeface="Times New Roman"/>
              </a:rPr>
              <a:t>i</a:t>
            </a:r>
            <a:r>
              <a:rPr dirty="0" sz="1100" spc="1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94" y="1932443"/>
            <a:ext cx="33013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Showed </a:t>
            </a:r>
            <a:r>
              <a:rPr dirty="0" sz="1100" spc="-5">
                <a:latin typeface="Times New Roman"/>
                <a:cs typeface="Times New Roman"/>
              </a:rPr>
              <a:t>before </a:t>
            </a:r>
            <a:r>
              <a:rPr dirty="0" sz="1100" spc="10">
                <a:latin typeface="Latin Modern Math"/>
                <a:cs typeface="Latin Modern Math"/>
              </a:rPr>
              <a:t>E[</a:t>
            </a:r>
            <a:r>
              <a:rPr dirty="0" sz="1100" spc="10" i="1">
                <a:latin typeface="Times New Roman"/>
                <a:cs typeface="Times New Roman"/>
              </a:rPr>
              <a:t>Y</a:t>
            </a:r>
            <a:r>
              <a:rPr dirty="0" baseline="-10416" sz="1200" spc="15">
                <a:latin typeface="LM Roman 8"/>
                <a:cs typeface="LM Roman 8"/>
              </a:rPr>
              <a:t>1</a:t>
            </a:r>
            <a:r>
              <a:rPr dirty="0" sz="1100" spc="10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0">
                <a:latin typeface="Latin Modern Math"/>
                <a:cs typeface="Latin Modern Math"/>
              </a:rPr>
              <a:t>E[</a:t>
            </a:r>
            <a:r>
              <a:rPr dirty="0" sz="1100" spc="10" i="1">
                <a:latin typeface="Times New Roman"/>
                <a:cs typeface="Times New Roman"/>
              </a:rPr>
              <a:t>Y</a:t>
            </a:r>
            <a:r>
              <a:rPr dirty="0" baseline="-10416" sz="1200" spc="15">
                <a:latin typeface="LM Roman 8"/>
                <a:cs typeface="LM Roman 8"/>
              </a:rPr>
              <a:t>2</a:t>
            </a:r>
            <a:r>
              <a:rPr dirty="0" sz="1100" spc="10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60">
                <a:latin typeface="Latin Modern Math"/>
                <a:cs typeface="Latin Modern Math"/>
              </a:rPr>
              <a:t> </a:t>
            </a:r>
            <a:r>
              <a:rPr dirty="0" sz="1100" spc="-30" i="1">
                <a:latin typeface="Times New Roman"/>
                <a:cs typeface="Times New Roman"/>
              </a:rPr>
              <a:t>θ </a:t>
            </a:r>
            <a:r>
              <a:rPr dirty="0" sz="1100" spc="-5">
                <a:latin typeface="Times New Roman"/>
                <a:cs typeface="Times New Roman"/>
              </a:rPr>
              <a:t>(so both are unbiased).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496" y="232886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8955" y="2253525"/>
            <a:ext cx="755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i="1">
                <a:latin typeface="Times New Roman"/>
                <a:cs typeface="Times New Roman"/>
              </a:rPr>
              <a:t>θ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2118" y="2243117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55077" y="2387358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 h="0">
                <a:moveTo>
                  <a:pt x="0" y="0"/>
                </a:moveTo>
                <a:lnTo>
                  <a:pt x="11902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42377" y="2355861"/>
            <a:ext cx="1447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3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6135" y="232886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294" y="2270758"/>
            <a:ext cx="20345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76020" algn="l"/>
              </a:tabLst>
            </a:pPr>
            <a:r>
              <a:rPr dirty="0" sz="1100" spc="-5">
                <a:latin typeface="Times New Roman"/>
                <a:cs typeface="Times New Roman"/>
              </a:rPr>
              <a:t>Also, </a:t>
            </a: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Y</a:t>
            </a:r>
            <a:r>
              <a:rPr dirty="0" sz="1100" spc="1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20">
                <a:latin typeface="Latin Modern Math"/>
                <a:cs typeface="Latin Modern Math"/>
              </a:rPr>
              <a:t>Var(</a:t>
            </a:r>
            <a:r>
              <a:rPr dirty="0" sz="1100" spc="-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18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7475" y="2217812"/>
            <a:ext cx="1758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1200" spc="15" i="1">
                <a:latin typeface="Times New Roman"/>
                <a:cs typeface="Times New Roman"/>
              </a:rPr>
              <a:t>θ</a:t>
            </a:r>
            <a:r>
              <a:rPr dirty="0" sz="600" spc="10"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22728" y="2387358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 h="0">
                <a:moveTo>
                  <a:pt x="0" y="0"/>
                </a:moveTo>
                <a:lnTo>
                  <a:pt x="35158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10028" y="2357677"/>
            <a:ext cx="3771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-5">
                <a:latin typeface="LM Roman 8"/>
                <a:cs typeface="LM Roman 8"/>
              </a:rPr>
              <a:t>(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-5">
                <a:latin typeface="LM Roman 8"/>
                <a:cs typeface="LM Roman 8"/>
              </a:rPr>
              <a:t>+2)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6791" y="2270758"/>
            <a:ext cx="60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6236" y="270743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46695" y="2632099"/>
            <a:ext cx="755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i="1">
                <a:latin typeface="Times New Roman"/>
                <a:cs typeface="Times New Roman"/>
              </a:rPr>
              <a:t>θ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9857" y="2621691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52816" y="2765933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 h="0">
                <a:moveTo>
                  <a:pt x="0" y="0"/>
                </a:moveTo>
                <a:lnTo>
                  <a:pt x="11902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440116" y="2734435"/>
            <a:ext cx="1447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3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76233" y="270743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294" y="2649333"/>
            <a:ext cx="2214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73810" algn="l"/>
              </a:tabLst>
            </a:pPr>
            <a:r>
              <a:rPr dirty="0" sz="1100" spc="-5">
                <a:latin typeface="Times New Roman"/>
                <a:cs typeface="Times New Roman"/>
              </a:rPr>
              <a:t>Thus, </a:t>
            </a:r>
            <a:r>
              <a:rPr dirty="0" sz="1100" spc="-5">
                <a:latin typeface="Latin Modern Math"/>
                <a:cs typeface="Latin Modern Math"/>
              </a:rPr>
              <a:t>MSE(</a:t>
            </a:r>
            <a:r>
              <a:rPr dirty="0" sz="1100" spc="-5" i="1">
                <a:latin typeface="Times New Roman"/>
                <a:cs typeface="Times New Roman"/>
              </a:rPr>
              <a:t>Y</a:t>
            </a:r>
            <a:r>
              <a:rPr dirty="0" sz="1100" spc="20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65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Latin Modern Math"/>
                <a:cs typeface="Latin Modern Math"/>
              </a:rPr>
              <a:t>MSE(</a:t>
            </a:r>
            <a:r>
              <a:rPr dirty="0" sz="1100" spc="-5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Latin Modern Math"/>
                <a:cs typeface="Latin Modern Math"/>
              </a:rPr>
              <a:t>)</a:t>
            </a:r>
            <a:r>
              <a:rPr dirty="0" sz="1100" spc="-20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87573" y="2596386"/>
            <a:ext cx="1758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1200" spc="15" i="1">
                <a:latin typeface="Times New Roman"/>
                <a:cs typeface="Times New Roman"/>
              </a:rPr>
              <a:t>θ</a:t>
            </a:r>
            <a:r>
              <a:rPr dirty="0" sz="600" spc="10">
                <a:latin typeface="LM Roman 6"/>
                <a:cs typeface="LM Roman 6"/>
              </a:rPr>
              <a:t>2</a:t>
            </a:r>
            <a:endParaRPr sz="600">
              <a:latin typeface="LM Roman 6"/>
              <a:cs typeface="LM Roman 6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02826" y="2765933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 h="0">
                <a:moveTo>
                  <a:pt x="0" y="0"/>
                </a:moveTo>
                <a:lnTo>
                  <a:pt x="35158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590126" y="2736251"/>
            <a:ext cx="3771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-5">
                <a:latin typeface="LM Roman 8"/>
                <a:cs typeface="LM Roman 8"/>
              </a:rPr>
              <a:t>(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-5">
                <a:latin typeface="LM Roman 8"/>
                <a:cs typeface="LM Roman 8"/>
              </a:rPr>
              <a:t>+2)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264395" y="270743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LM Roman 8"/>
                <a:cs typeface="LM Roman 8"/>
              </a:rPr>
              <a:t>2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56890" y="2649333"/>
            <a:ext cx="897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, so </a:t>
            </a:r>
            <a:r>
              <a:rPr dirty="0" sz="1100" spc="20" i="1">
                <a:latin typeface="Times New Roman"/>
                <a:cs typeface="Times New Roman"/>
              </a:rPr>
              <a:t>Y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better.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84275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Maximum Likelihood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95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" y="412303"/>
            <a:ext cx="4180204" cy="53276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Maximum </a:t>
            </a:r>
            <a:r>
              <a:rPr dirty="0" sz="1100" spc="-5" b="1">
                <a:solidFill>
                  <a:srgbClr val="3333B2"/>
                </a:solidFill>
                <a:latin typeface="Arial"/>
                <a:cs typeface="Arial"/>
              </a:rPr>
              <a:t>Likelihood </a:t>
            </a:r>
            <a:r>
              <a:rPr dirty="0" sz="1100" spc="-10" b="1">
                <a:solidFill>
                  <a:srgbClr val="3333B2"/>
                </a:solidFill>
                <a:latin typeface="Arial"/>
                <a:cs typeface="Arial"/>
              </a:rPr>
              <a:t>Estimators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80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Consider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iid random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sample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100" i="1">
                <a:latin typeface="Times New Roman"/>
                <a:cs typeface="Times New Roman"/>
              </a:rPr>
              <a:t> </a:t>
            </a:r>
            <a:r>
              <a:rPr dirty="0" sz="1100" spc="130" i="1">
                <a:latin typeface="Times New Roman"/>
                <a:cs typeface="Times New Roman"/>
              </a:rPr>
              <a:t>X</a:t>
            </a:r>
            <a:r>
              <a:rPr dirty="0" baseline="-10416" sz="1200" spc="195" i="1">
                <a:latin typeface="Times New Roman"/>
                <a:cs typeface="Times New Roman"/>
              </a:rPr>
              <a:t>n</a:t>
            </a:r>
            <a:r>
              <a:rPr dirty="0" sz="1100" spc="130">
                <a:latin typeface="Times New Roman"/>
                <a:cs typeface="Times New Roman"/>
              </a:rPr>
              <a:t>,</a:t>
            </a:r>
            <a:r>
              <a:rPr dirty="0" sz="1100" spc="-5">
                <a:latin typeface="Times New Roman"/>
                <a:cs typeface="Times New Roman"/>
              </a:rPr>
              <a:t> where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925130"/>
            <a:ext cx="3581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45" i="1">
                <a:latin typeface="Times New Roman"/>
                <a:cs typeface="Times New Roman"/>
              </a:rPr>
              <a:t>X</a:t>
            </a:r>
            <a:r>
              <a:rPr dirty="0" baseline="-10416" sz="1200" spc="217" i="1">
                <a:latin typeface="Times New Roman"/>
                <a:cs typeface="Times New Roman"/>
              </a:rPr>
              <a:t>i </a:t>
            </a:r>
            <a:r>
              <a:rPr dirty="0" sz="1100" spc="-5">
                <a:latin typeface="Times New Roman"/>
                <a:cs typeface="Times New Roman"/>
              </a:rPr>
              <a:t>has pdf/pmf 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40" i="1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x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30">
                <a:latin typeface="Times New Roman"/>
                <a:cs typeface="Times New Roman"/>
              </a:rPr>
              <a:t>. </a:t>
            </a:r>
            <a:r>
              <a:rPr dirty="0" sz="1100" spc="-10">
                <a:latin typeface="Times New Roman"/>
                <a:cs typeface="Times New Roman"/>
              </a:rPr>
              <a:t>Further, </a:t>
            </a:r>
            <a:r>
              <a:rPr dirty="0" sz="1100" spc="-5">
                <a:latin typeface="Times New Roman"/>
                <a:cs typeface="Times New Roman"/>
              </a:rPr>
              <a:t>suppose that </a:t>
            </a:r>
            <a:r>
              <a:rPr dirty="0" sz="1100" spc="-30" i="1">
                <a:latin typeface="Times New Roman"/>
                <a:cs typeface="Times New Roman"/>
              </a:rPr>
              <a:t>θ </a:t>
            </a:r>
            <a:r>
              <a:rPr dirty="0" sz="1100" spc="-5">
                <a:latin typeface="Times New Roman"/>
                <a:cs typeface="Times New Roman"/>
              </a:rPr>
              <a:t>is some </a:t>
            </a:r>
            <a:r>
              <a:rPr dirty="0" sz="1100" spc="-10">
                <a:latin typeface="Times New Roman"/>
                <a:cs typeface="Times New Roman"/>
              </a:rPr>
              <a:t>unknown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4582" y="1155317"/>
            <a:ext cx="622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097202"/>
            <a:ext cx="3023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parameter from </a:t>
            </a:r>
            <a:r>
              <a:rPr dirty="0" sz="1100" spc="229" i="1">
                <a:latin typeface="Times New Roman"/>
                <a:cs typeface="Times New Roman"/>
              </a:rPr>
              <a:t>X </a:t>
            </a:r>
            <a:r>
              <a:rPr dirty="0" sz="1100" spc="-5">
                <a:latin typeface="Times New Roman"/>
                <a:cs typeface="Times New Roman"/>
              </a:rPr>
              <a:t>. The </a:t>
            </a:r>
            <a:r>
              <a:rPr dirty="0" sz="1100" spc="-5" i="1">
                <a:latin typeface="Times New Roman"/>
                <a:cs typeface="Times New Roman"/>
              </a:rPr>
              <a:t>likelihood function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30" i="1">
                <a:latin typeface="Times New Roman"/>
                <a:cs typeface="Times New Roman"/>
              </a:rPr>
              <a:t>L</a:t>
            </a:r>
            <a:r>
              <a:rPr dirty="0" sz="1100" spc="30">
                <a:latin typeface="Latin Modern Math"/>
                <a:cs typeface="Latin Modern Math"/>
              </a:rPr>
              <a:t>(</a:t>
            </a:r>
            <a:r>
              <a:rPr dirty="0" sz="1100" spc="30" i="1">
                <a:latin typeface="Times New Roman"/>
                <a:cs typeface="Times New Roman"/>
              </a:rPr>
              <a:t>θ</a:t>
            </a:r>
            <a:r>
              <a:rPr dirty="0" sz="1100" spc="30">
                <a:latin typeface="Latin Modern Math"/>
                <a:cs typeface="Latin Modern Math"/>
              </a:rPr>
              <a:t>)</a:t>
            </a:r>
            <a:r>
              <a:rPr dirty="0" sz="1100" spc="-23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4092" y="993291"/>
            <a:ext cx="156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90" b="0">
                <a:latin typeface="Tuffy"/>
                <a:cs typeface="Tuffy"/>
              </a:rPr>
              <a:t>Q</a:t>
            </a:r>
            <a:endParaRPr sz="1100">
              <a:latin typeface="Tuffy"/>
              <a:cs typeface="Tuff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4940" y="1070684"/>
            <a:ext cx="200025" cy="25209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dirty="0" sz="800" spc="110" i="1">
                <a:latin typeface="Times New Roman"/>
                <a:cs typeface="Times New Roman"/>
              </a:rPr>
              <a:t>n  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2994" y="1097202"/>
            <a:ext cx="4235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185" i="1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Latin Modern Math"/>
                <a:cs typeface="Latin Modern Math"/>
              </a:rPr>
              <a:t>(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baseline="-10416" sz="1200" spc="67" i="1">
                <a:latin typeface="Times New Roman"/>
                <a:cs typeface="Times New Roman"/>
              </a:rPr>
              <a:t>i</a:t>
            </a:r>
            <a:r>
              <a:rPr dirty="0" sz="1100" spc="45">
                <a:latin typeface="Latin Modern Math"/>
                <a:cs typeface="Latin Modern Math"/>
              </a:rPr>
              <a:t>)</a:t>
            </a:r>
            <a:r>
              <a:rPr dirty="0" sz="1100" spc="4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894" y="1421116"/>
            <a:ext cx="3788410" cy="859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Definition</a:t>
            </a:r>
            <a:r>
              <a:rPr dirty="0" sz="1100" spc="-5">
                <a:latin typeface="Times New Roman"/>
                <a:cs typeface="Times New Roman"/>
              </a:rPr>
              <a:t>: The </a:t>
            </a:r>
            <a:r>
              <a:rPr dirty="0" sz="1100" spc="-10" i="1">
                <a:latin typeface="Times New Roman"/>
                <a:cs typeface="Times New Roman"/>
              </a:rPr>
              <a:t>maximum </a:t>
            </a:r>
            <a:r>
              <a:rPr dirty="0" sz="1100" spc="-5" i="1">
                <a:latin typeface="Times New Roman"/>
                <a:cs typeface="Times New Roman"/>
              </a:rPr>
              <a:t>likelihood estimator </a:t>
            </a:r>
            <a:r>
              <a:rPr dirty="0" sz="1100" spc="-5">
                <a:latin typeface="Times New Roman"/>
                <a:cs typeface="Times New Roman"/>
              </a:rPr>
              <a:t>(MLE) of </a:t>
            </a:r>
            <a:r>
              <a:rPr dirty="0" sz="1100" spc="-30" i="1">
                <a:latin typeface="Times New Roman"/>
                <a:cs typeface="Times New Roman"/>
              </a:rPr>
              <a:t>θ </a:t>
            </a:r>
            <a:r>
              <a:rPr dirty="0" sz="1100" spc="-5">
                <a:latin typeface="Times New Roman"/>
                <a:cs typeface="Times New Roman"/>
              </a:rPr>
              <a:t>is the  </a:t>
            </a:r>
            <a:r>
              <a:rPr dirty="0" sz="1100" spc="-10">
                <a:latin typeface="Times New Roman"/>
                <a:cs typeface="Times New Roman"/>
              </a:rPr>
              <a:t>value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-30" i="1">
                <a:latin typeface="Times New Roman"/>
                <a:cs typeface="Times New Roman"/>
              </a:rPr>
              <a:t>θ </a:t>
            </a:r>
            <a:r>
              <a:rPr dirty="0" sz="1100" spc="-5">
                <a:latin typeface="Times New Roman"/>
                <a:cs typeface="Times New Roman"/>
              </a:rPr>
              <a:t>that maximizes </a:t>
            </a:r>
            <a:r>
              <a:rPr dirty="0" sz="1100" spc="20" i="1">
                <a:latin typeface="Times New Roman"/>
                <a:cs typeface="Times New Roman"/>
              </a:rPr>
              <a:t>L</a:t>
            </a:r>
            <a:r>
              <a:rPr dirty="0" sz="1100" spc="20">
                <a:latin typeface="Latin Modern Math"/>
                <a:cs typeface="Latin Modern Math"/>
              </a:rPr>
              <a:t>(</a:t>
            </a:r>
            <a:r>
              <a:rPr dirty="0" sz="1100" spc="20" i="1">
                <a:latin typeface="Times New Roman"/>
                <a:cs typeface="Times New Roman"/>
              </a:rPr>
              <a:t>θ</a:t>
            </a:r>
            <a:r>
              <a:rPr dirty="0" sz="1100" spc="20">
                <a:latin typeface="Latin Modern Math"/>
                <a:cs typeface="Latin Modern Math"/>
              </a:rPr>
              <a:t>)</a:t>
            </a:r>
            <a:r>
              <a:rPr dirty="0" sz="1100" spc="20">
                <a:latin typeface="Times New Roman"/>
                <a:cs typeface="Times New Roman"/>
              </a:rPr>
              <a:t>.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MLE </a:t>
            </a:r>
            <a:r>
              <a:rPr dirty="0" sz="1100" spc="-5">
                <a:latin typeface="Times New Roman"/>
                <a:cs typeface="Times New Roman"/>
              </a:rPr>
              <a:t>is a function of the 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baseline="-10416" sz="1200" spc="104" i="1">
                <a:latin typeface="Times New Roman"/>
                <a:cs typeface="Times New Roman"/>
              </a:rPr>
              <a:t>i</a:t>
            </a:r>
            <a:r>
              <a:rPr dirty="0" sz="1100" spc="70">
                <a:latin typeface="Times New Roman"/>
                <a:cs typeface="Times New Roman"/>
              </a:rPr>
              <a:t>’s  </a:t>
            </a:r>
            <a:r>
              <a:rPr dirty="0" sz="1100" spc="-5">
                <a:latin typeface="Times New Roman"/>
                <a:cs typeface="Times New Roman"/>
              </a:rPr>
              <a:t>and is 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Times New Roman"/>
                <a:cs typeface="Times New Roman"/>
              </a:rPr>
              <a:t>RV.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9" i="1">
                <a:latin typeface="Times New Roman"/>
                <a:cs typeface="Times New Roman"/>
              </a:rPr>
              <a:t> </a:t>
            </a:r>
            <a:r>
              <a:rPr dirty="0" baseline="41666" sz="1200" spc="-352">
                <a:latin typeface="LM Roman 8"/>
                <a:cs typeface="LM Roman 8"/>
              </a:rPr>
              <a:t>i</a:t>
            </a:r>
            <a:r>
              <a:rPr dirty="0" sz="1100" spc="-235" i="1">
                <a:latin typeface="DejaVu Sans"/>
                <a:cs typeface="DejaVu Sans"/>
              </a:rPr>
              <a:t>∼</a:t>
            </a:r>
            <a:r>
              <a:rPr dirty="0" baseline="41666" sz="1200" spc="-352">
                <a:latin typeface="LM Roman 8"/>
                <a:cs typeface="LM Roman 8"/>
              </a:rPr>
              <a:t>id</a:t>
            </a:r>
            <a:r>
              <a:rPr dirty="0" baseline="41666" sz="1200" spc="-315">
                <a:latin typeface="LM Roman 8"/>
                <a:cs typeface="LM Roman 8"/>
              </a:rPr>
              <a:t> </a:t>
            </a:r>
            <a:r>
              <a:rPr dirty="0" sz="1100" spc="15">
                <a:latin typeface="Latin Modern Math"/>
                <a:cs typeface="Latin Modern Math"/>
              </a:rPr>
              <a:t>Exp(</a:t>
            </a:r>
            <a:r>
              <a:rPr dirty="0" sz="1100" spc="15" i="1">
                <a:latin typeface="Times New Roman"/>
                <a:cs typeface="Times New Roman"/>
              </a:rPr>
              <a:t>λ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Find the </a:t>
            </a:r>
            <a:r>
              <a:rPr dirty="0" sz="1100" spc="-10">
                <a:latin typeface="Times New Roman"/>
                <a:cs typeface="Times New Roman"/>
              </a:rPr>
              <a:t>MLE</a:t>
            </a:r>
            <a:r>
              <a:rPr dirty="0" sz="1100" spc="-5">
                <a:latin typeface="Times New Roman"/>
                <a:cs typeface="Times New Roman"/>
              </a:rPr>
              <a:t> 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 i="1">
                <a:latin typeface="Times New Roman"/>
                <a:cs typeface="Times New Roman"/>
              </a:rPr>
              <a:t>λ</a:t>
            </a:r>
            <a:r>
              <a:rPr dirty="0" sz="1100" spc="7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727" y="2506254"/>
            <a:ext cx="1318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82320" algn="l"/>
              </a:tabLst>
            </a:pPr>
            <a:r>
              <a:rPr dirty="0" sz="1100" spc="70" i="1">
                <a:latin typeface="Times New Roman"/>
                <a:cs typeface="Times New Roman"/>
              </a:rPr>
              <a:t>L</a:t>
            </a:r>
            <a:r>
              <a:rPr dirty="0" sz="1100" spc="70">
                <a:latin typeface="Latin Modern Math"/>
                <a:cs typeface="Latin Modern Math"/>
              </a:rPr>
              <a:t>(</a:t>
            </a:r>
            <a:r>
              <a:rPr dirty="0" sz="1100" spc="70" i="1">
                <a:latin typeface="Times New Roman"/>
                <a:cs typeface="Times New Roman"/>
              </a:rPr>
              <a:t>λ</a:t>
            </a:r>
            <a:r>
              <a:rPr dirty="0" sz="1100" spc="70">
                <a:latin typeface="Latin Modern Math"/>
                <a:cs typeface="Latin Modern Math"/>
              </a:rPr>
              <a:t>)</a:t>
            </a:r>
            <a:r>
              <a:rPr dirty="0" sz="1100" spc="24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	</a:t>
            </a:r>
            <a:r>
              <a:rPr dirty="0" sz="1100" spc="225" i="1">
                <a:latin typeface="Times New Roman"/>
                <a:cs typeface="Times New Roman"/>
              </a:rPr>
              <a:t>f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Latin Modern Math"/>
                <a:cs typeface="Latin Modern Math"/>
              </a:rPr>
              <a:t>(</a:t>
            </a:r>
            <a:r>
              <a:rPr dirty="0" sz="1100" spc="60" i="1">
                <a:latin typeface="Times New Roman"/>
                <a:cs typeface="Times New Roman"/>
              </a:rPr>
              <a:t>x</a:t>
            </a:r>
            <a:r>
              <a:rPr dirty="0" baseline="-10416" sz="1200" spc="89" i="1">
                <a:latin typeface="Times New Roman"/>
                <a:cs typeface="Times New Roman"/>
              </a:rPr>
              <a:t>i</a:t>
            </a:r>
            <a:r>
              <a:rPr dirty="0" sz="1100" spc="6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5570" y="2370390"/>
            <a:ext cx="8655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6765" algn="l"/>
              </a:tabLst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r>
              <a:rPr dirty="0" sz="800" spc="110" i="1">
                <a:latin typeface="Times New Roman"/>
                <a:cs typeface="Times New Roman"/>
              </a:rPr>
              <a:t>	</a:t>
            </a: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9690" y="2374632"/>
            <a:ext cx="964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6765" algn="l"/>
              </a:tabLst>
            </a:pPr>
            <a:r>
              <a:rPr dirty="0" sz="1100" spc="755" b="0">
                <a:latin typeface="Tuffy"/>
                <a:cs typeface="Tuffy"/>
              </a:rPr>
              <a:t>Y	</a:t>
            </a:r>
            <a:r>
              <a:rPr dirty="0" sz="1100" spc="-200" b="0">
                <a:latin typeface="Tuffy"/>
                <a:cs typeface="Tuffy"/>
              </a:rPr>
              <a:t>Y</a:t>
            </a:r>
            <a:endParaRPr sz="1100">
              <a:latin typeface="Tuffy"/>
              <a:cs typeface="Tuffy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1176" y="2709785"/>
            <a:ext cx="9740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6765" algn="l"/>
              </a:tabLst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r>
              <a:rPr dirty="0" sz="800" spc="-5">
                <a:latin typeface="LM Roman 8"/>
                <a:cs typeface="LM Roman 8"/>
              </a:rPr>
              <a:t>	</a:t>
            </a: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8850" y="2449041"/>
            <a:ext cx="4622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2727" sz="1650" spc="187" i="1">
                <a:latin typeface="Times New Roman"/>
                <a:cs typeface="Times New Roman"/>
              </a:rPr>
              <a:t>λe</a:t>
            </a:r>
            <a:r>
              <a:rPr dirty="0" sz="800" spc="125" i="1">
                <a:latin typeface="Arial"/>
                <a:cs typeface="Arial"/>
              </a:rPr>
              <a:t>−</a:t>
            </a:r>
            <a:r>
              <a:rPr dirty="0" sz="800" spc="125" i="1">
                <a:latin typeface="Times New Roman"/>
                <a:cs typeface="Times New Roman"/>
              </a:rPr>
              <a:t>λx</a:t>
            </a:r>
            <a:r>
              <a:rPr dirty="0" baseline="-9259" sz="900" spc="187" i="1">
                <a:latin typeface="Arial"/>
                <a:cs typeface="Arial"/>
              </a:rPr>
              <a:t>i</a:t>
            </a:r>
            <a:endParaRPr baseline="-9259"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8341" y="2370390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0904" y="2374632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74923" y="2352457"/>
            <a:ext cx="809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3740" algn="l"/>
              </a:tabLst>
            </a:pPr>
            <a:r>
              <a:rPr dirty="0" sz="1100" spc="430" b="0">
                <a:latin typeface="Tuffy"/>
                <a:cs typeface="Tuffy"/>
              </a:rPr>
              <a:t>.</a:t>
            </a:r>
            <a:r>
              <a:rPr dirty="0" sz="1100" spc="430" b="0">
                <a:latin typeface="Tuffy"/>
                <a:cs typeface="Tuffy"/>
              </a:rPr>
              <a:t>	</a:t>
            </a:r>
            <a:r>
              <a:rPr dirty="0" sz="1100" spc="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4554" y="2506254"/>
            <a:ext cx="1494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46125" algn="l"/>
                <a:tab pos="121158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245">
                <a:latin typeface="Latin Modern Math"/>
                <a:cs typeface="Latin Modern Math"/>
              </a:rPr>
              <a:t> </a:t>
            </a:r>
            <a:r>
              <a:rPr dirty="0" sz="1100" spc="135" i="1">
                <a:latin typeface="Times New Roman"/>
                <a:cs typeface="Times New Roman"/>
              </a:rPr>
              <a:t>λ</a:t>
            </a:r>
            <a:r>
              <a:rPr dirty="0" baseline="31250" sz="1200" spc="202" i="1">
                <a:latin typeface="Times New Roman"/>
                <a:cs typeface="Times New Roman"/>
              </a:rPr>
              <a:t>n</a:t>
            </a:r>
            <a:r>
              <a:rPr dirty="0" baseline="31250" sz="1200" spc="44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exp	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λ	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 i="1">
                <a:latin typeface="Times New Roman"/>
                <a:cs typeface="Times New Roman"/>
              </a:rPr>
              <a:t>i</a:t>
            </a:r>
            <a:r>
              <a:rPr dirty="0" baseline="-10416" sz="1200" spc="202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3947" y="2709785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294" y="3033495"/>
            <a:ext cx="2190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imes New Roman"/>
                <a:cs typeface="Times New Roman"/>
              </a:rPr>
              <a:t>Now </a:t>
            </a:r>
            <a:r>
              <a:rPr dirty="0" sz="1100" spc="-5">
                <a:latin typeface="Times New Roman"/>
                <a:cs typeface="Times New Roman"/>
              </a:rPr>
              <a:t>maximize </a:t>
            </a:r>
            <a:r>
              <a:rPr dirty="0" sz="1100" spc="70" i="1">
                <a:latin typeface="Times New Roman"/>
                <a:cs typeface="Times New Roman"/>
              </a:rPr>
              <a:t>L</a:t>
            </a:r>
            <a:r>
              <a:rPr dirty="0" sz="1100" spc="70">
                <a:latin typeface="Latin Modern Math"/>
                <a:cs typeface="Latin Modern Math"/>
              </a:rPr>
              <a:t>(</a:t>
            </a:r>
            <a:r>
              <a:rPr dirty="0" sz="1100" spc="70" i="1">
                <a:latin typeface="Times New Roman"/>
                <a:cs typeface="Times New Roman"/>
              </a:rPr>
              <a:t>λ</a:t>
            </a:r>
            <a:r>
              <a:rPr dirty="0" sz="1100" spc="70">
                <a:latin typeface="Latin Modern Math"/>
                <a:cs typeface="Latin Modern Math"/>
              </a:rPr>
              <a:t>)</a:t>
            </a:r>
            <a:r>
              <a:rPr dirty="0" sz="1100" spc="-13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 respect to </a:t>
            </a:r>
            <a:r>
              <a:rPr dirty="0" sz="1100" spc="75" i="1">
                <a:latin typeface="Times New Roman"/>
                <a:cs typeface="Times New Roman"/>
              </a:rPr>
              <a:t>λ</a:t>
            </a:r>
            <a:r>
              <a:rPr dirty="0" sz="1100" spc="7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84275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Maximum Likelihood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99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97902"/>
            <a:ext cx="3894454" cy="859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Times New Roman"/>
                <a:cs typeface="Times New Roman"/>
              </a:rPr>
              <a:t>Could </a:t>
            </a:r>
            <a:r>
              <a:rPr dirty="0" sz="1100" spc="-10">
                <a:latin typeface="Times New Roman"/>
                <a:cs typeface="Times New Roman"/>
              </a:rPr>
              <a:t>take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15">
                <a:latin typeface="Times New Roman"/>
                <a:cs typeface="Times New Roman"/>
              </a:rPr>
              <a:t>derivative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-15">
                <a:latin typeface="Times New Roman"/>
                <a:cs typeface="Times New Roman"/>
              </a:rPr>
              <a:t>plow </a:t>
            </a:r>
            <a:r>
              <a:rPr dirty="0" sz="1100" spc="-5">
                <a:latin typeface="Times New Roman"/>
                <a:cs typeface="Times New Roman"/>
              </a:rPr>
              <a:t>through all of the horrible algebra.  </a:t>
            </a:r>
            <a:r>
              <a:rPr dirty="0" sz="1100" spc="-35">
                <a:latin typeface="Times New Roman"/>
                <a:cs typeface="Times New Roman"/>
              </a:rPr>
              <a:t>Too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tedious.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Need a trick.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29845">
              <a:lnSpc>
                <a:spcPct val="102699"/>
              </a:lnSpc>
            </a:pPr>
            <a:r>
              <a:rPr dirty="0" sz="1100" spc="-5">
                <a:latin typeface="Times New Roman"/>
                <a:cs typeface="Times New Roman"/>
              </a:rPr>
              <a:t>Useful </a:t>
            </a:r>
            <a:r>
              <a:rPr dirty="0" sz="1100" spc="-15">
                <a:latin typeface="Times New Roman"/>
                <a:cs typeface="Times New Roman"/>
              </a:rPr>
              <a:t>Trick: </a:t>
            </a:r>
            <a:r>
              <a:rPr dirty="0" sz="1100" spc="-5">
                <a:latin typeface="Times New Roman"/>
                <a:cs typeface="Times New Roman"/>
              </a:rPr>
              <a:t>Since the natural log function is one-to-one, </a:t>
            </a:r>
            <a:r>
              <a:rPr dirty="0" sz="1100" spc="-20">
                <a:latin typeface="Times New Roman"/>
                <a:cs typeface="Times New Roman"/>
              </a:rPr>
              <a:t>it’s </a:t>
            </a:r>
            <a:r>
              <a:rPr dirty="0" sz="1100" spc="-5">
                <a:latin typeface="Times New Roman"/>
                <a:cs typeface="Times New Roman"/>
              </a:rPr>
              <a:t>easy to  see that the </a:t>
            </a:r>
            <a:r>
              <a:rPr dirty="0" sz="1100" spc="155" i="1">
                <a:latin typeface="Times New Roman"/>
                <a:cs typeface="Times New Roman"/>
              </a:rPr>
              <a:t>λ </a:t>
            </a:r>
            <a:r>
              <a:rPr dirty="0" sz="1100" spc="-5">
                <a:latin typeface="Times New Roman"/>
                <a:cs typeface="Times New Roman"/>
              </a:rPr>
              <a:t>that maximizes </a:t>
            </a:r>
            <a:r>
              <a:rPr dirty="0" sz="1100" spc="70" i="1">
                <a:latin typeface="Times New Roman"/>
                <a:cs typeface="Times New Roman"/>
              </a:rPr>
              <a:t>L</a:t>
            </a:r>
            <a:r>
              <a:rPr dirty="0" sz="1100" spc="70">
                <a:latin typeface="Latin Modern Math"/>
                <a:cs typeface="Latin Modern Math"/>
              </a:rPr>
              <a:t>(</a:t>
            </a:r>
            <a:r>
              <a:rPr dirty="0" sz="1100" spc="70" i="1">
                <a:latin typeface="Times New Roman"/>
                <a:cs typeface="Times New Roman"/>
              </a:rPr>
              <a:t>λ</a:t>
            </a:r>
            <a:r>
              <a:rPr dirty="0" sz="1100" spc="70">
                <a:latin typeface="Latin Modern Math"/>
                <a:cs typeface="Latin Modern Math"/>
              </a:rPr>
              <a:t>)</a:t>
            </a:r>
            <a:r>
              <a:rPr dirty="0" sz="1100" spc="-260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also maximizes </a:t>
            </a:r>
            <a:r>
              <a:rPr dirty="0" sz="1100" i="1">
                <a:latin typeface="Times New Roman"/>
                <a:cs typeface="Times New Roman"/>
              </a:rPr>
              <a:t>A</a:t>
            </a:r>
            <a:r>
              <a:rPr dirty="0" sz="1100">
                <a:latin typeface="Latin Modern Math"/>
                <a:cs typeface="Latin Modern Math"/>
              </a:rPr>
              <a:t>n(</a:t>
            </a:r>
            <a:r>
              <a:rPr dirty="0" sz="1100" i="1">
                <a:latin typeface="Times New Roman"/>
                <a:cs typeface="Times New Roman"/>
              </a:rPr>
              <a:t>L</a:t>
            </a:r>
            <a:r>
              <a:rPr dirty="0" sz="1100">
                <a:latin typeface="Latin Modern Math"/>
                <a:cs typeface="Latin Modern Math"/>
              </a:rPr>
              <a:t>(</a:t>
            </a:r>
            <a:r>
              <a:rPr dirty="0" sz="1100" i="1">
                <a:latin typeface="Times New Roman"/>
                <a:cs typeface="Times New Roman"/>
              </a:rPr>
              <a:t>λ</a:t>
            </a:r>
            <a:r>
              <a:rPr dirty="0" sz="1100">
                <a:latin typeface="Latin Modern Math"/>
                <a:cs typeface="Latin Modern Math"/>
              </a:rPr>
              <a:t>))</a:t>
            </a:r>
            <a:r>
              <a:rPr dirty="0" sz="1100">
                <a:latin typeface="Times New Roman"/>
                <a:cs typeface="Times New Roman"/>
              </a:rPr>
              <a:t>!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1891" y="1429256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30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5308" y="1447189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7884" y="1451418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546" y="1583041"/>
            <a:ext cx="2205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584960" algn="l"/>
                <a:tab pos="2051050" algn="l"/>
              </a:tabLst>
            </a:pPr>
            <a:r>
              <a:rPr dirty="0" sz="1100" spc="5" i="1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Latin Modern Math"/>
                <a:cs typeface="Latin Modern Math"/>
              </a:rPr>
              <a:t>n(</a:t>
            </a:r>
            <a:r>
              <a:rPr dirty="0" sz="1100" spc="5" i="1">
                <a:latin typeface="Times New Roman"/>
                <a:cs typeface="Times New Roman"/>
              </a:rPr>
              <a:t>L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λ</a:t>
            </a:r>
            <a:r>
              <a:rPr dirty="0" sz="1100" spc="5">
                <a:latin typeface="Latin Modern Math"/>
                <a:cs typeface="Latin Modern Math"/>
              </a:rPr>
              <a:t>))  </a:t>
            </a: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sz="1100" spc="-114" i="1">
                <a:latin typeface="Times New Roman"/>
                <a:cs typeface="Times New Roman"/>
              </a:rPr>
              <a:t>A</a:t>
            </a:r>
            <a:r>
              <a:rPr dirty="0" sz="1100" spc="-114">
                <a:latin typeface="Latin Modern Math"/>
                <a:cs typeface="Latin Modern Math"/>
              </a:rPr>
              <a:t>n </a:t>
            </a:r>
            <a:r>
              <a:rPr dirty="0" sz="1100" spc="-40">
                <a:latin typeface="Latin Modern Math"/>
                <a:cs typeface="Latin Modern Math"/>
              </a:rPr>
              <a:t> </a:t>
            </a:r>
            <a:r>
              <a:rPr dirty="0" sz="1100" spc="135" i="1">
                <a:latin typeface="Times New Roman"/>
                <a:cs typeface="Times New Roman"/>
              </a:rPr>
              <a:t>λ</a:t>
            </a:r>
            <a:r>
              <a:rPr dirty="0" baseline="31250" sz="1200" spc="202" i="1">
                <a:latin typeface="Times New Roman"/>
                <a:cs typeface="Times New Roman"/>
              </a:rPr>
              <a:t>n</a:t>
            </a:r>
            <a:r>
              <a:rPr dirty="0" baseline="31250" sz="1200" spc="52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exp	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λ	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 i="1">
                <a:latin typeface="Times New Roman"/>
                <a:cs typeface="Times New Roman"/>
              </a:rPr>
              <a:t>i</a:t>
            </a:r>
            <a:endParaRPr baseline="-10416"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261" y="1387689"/>
            <a:ext cx="1487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51585" algn="l"/>
              </a:tabLst>
            </a:pPr>
            <a:r>
              <a:rPr dirty="0" sz="1100" spc="585" b="0">
                <a:latin typeface="Tuffy"/>
                <a:cs typeface="Tuffy"/>
              </a:rPr>
              <a:t>.	</a:t>
            </a:r>
            <a:r>
              <a:rPr dirty="0" baseline="-17676" sz="1650" spc="120" b="0">
                <a:latin typeface="Tuffy"/>
                <a:cs typeface="Tuffy"/>
              </a:rPr>
              <a:t>Σ</a:t>
            </a:r>
            <a:r>
              <a:rPr dirty="0" sz="1100" spc="80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0914" y="1786571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6743" y="1447189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9319" y="1451418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9506" y="1583041"/>
            <a:ext cx="12801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125220" algn="l"/>
              </a:tabLst>
            </a:pPr>
            <a:r>
              <a:rPr dirty="0" sz="1100" spc="-10">
                <a:latin typeface="Latin Modern Math"/>
                <a:cs typeface="Latin Modern Math"/>
              </a:rPr>
              <a:t>=  </a:t>
            </a:r>
            <a:r>
              <a:rPr dirty="0" sz="1100" spc="5" i="1">
                <a:latin typeface="Times New Roman"/>
                <a:cs typeface="Times New Roman"/>
              </a:rPr>
              <a:t>nA</a:t>
            </a:r>
            <a:r>
              <a:rPr dirty="0" sz="1100" spc="5">
                <a:latin typeface="Latin Modern Math"/>
                <a:cs typeface="Latin Modern Math"/>
              </a:rPr>
              <a:t>n(</a:t>
            </a:r>
            <a:r>
              <a:rPr dirty="0" sz="1100" spc="5" i="1">
                <a:latin typeface="Times New Roman"/>
                <a:cs typeface="Times New Roman"/>
              </a:rPr>
              <a:t>λ</a:t>
            </a:r>
            <a:r>
              <a:rPr dirty="0" sz="1100" spc="5">
                <a:latin typeface="Latin Modern Math"/>
                <a:cs typeface="Latin Modern Math"/>
              </a:rPr>
              <a:t>)</a:t>
            </a:r>
            <a:r>
              <a:rPr dirty="0" sz="1100" spc="-229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λ	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 i="1">
                <a:latin typeface="Times New Roman"/>
                <a:cs typeface="Times New Roman"/>
              </a:rPr>
              <a:t>i</a:t>
            </a:r>
            <a:endParaRPr baseline="-10416"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2349" y="1786571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2100312"/>
            <a:ext cx="18408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This </a:t>
            </a:r>
            <a:r>
              <a:rPr dirty="0" sz="1100" spc="-10">
                <a:latin typeface="Times New Roman"/>
                <a:cs typeface="Times New Roman"/>
              </a:rPr>
              <a:t>makes </a:t>
            </a:r>
            <a:r>
              <a:rPr dirty="0" sz="1100" spc="-5">
                <a:latin typeface="Times New Roman"/>
                <a:cs typeface="Times New Roman"/>
              </a:rPr>
              <a:t>our job less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horrible.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172" y="2419031"/>
            <a:ext cx="977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761" y="2512757"/>
            <a:ext cx="903605" cy="287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0340">
              <a:lnSpc>
                <a:spcPts val="1035"/>
              </a:lnSpc>
              <a:spcBef>
                <a:spcPts val="90"/>
              </a:spcBef>
            </a:pPr>
            <a:r>
              <a:rPr dirty="0" sz="1100" spc="5" i="1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Latin Modern Math"/>
                <a:cs typeface="Latin Modern Math"/>
              </a:rPr>
              <a:t>n(</a:t>
            </a:r>
            <a:r>
              <a:rPr dirty="0" sz="1100" spc="5" i="1">
                <a:latin typeface="Times New Roman"/>
                <a:cs typeface="Times New Roman"/>
              </a:rPr>
              <a:t>L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Times New Roman"/>
                <a:cs typeface="Times New Roman"/>
              </a:rPr>
              <a:t>λ</a:t>
            </a:r>
            <a:r>
              <a:rPr dirty="0" sz="1100" spc="5">
                <a:latin typeface="Latin Modern Math"/>
                <a:cs typeface="Latin Modern Math"/>
              </a:rPr>
              <a:t>))</a:t>
            </a:r>
            <a:r>
              <a:rPr dirty="0" sz="1100" spc="160">
                <a:latin typeface="Latin Modern Math"/>
                <a:cs typeface="Latin Modern Math"/>
              </a:rPr>
              <a:t>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endParaRPr sz="1100">
              <a:latin typeface="Latin Modern Math"/>
              <a:cs typeface="Latin Modern Math"/>
            </a:endParaRPr>
          </a:p>
          <a:p>
            <a:pPr marL="12700">
              <a:lnSpc>
                <a:spcPts val="1035"/>
              </a:lnSpc>
            </a:pPr>
            <a:r>
              <a:rPr dirty="0" sz="1100" spc="85" i="1">
                <a:latin typeface="Times New Roman"/>
                <a:cs typeface="Times New Roman"/>
              </a:rPr>
              <a:t>dλ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5066" y="2396526"/>
            <a:ext cx="178435" cy="40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0005">
              <a:lnSpc>
                <a:spcPct val="112599"/>
              </a:lnSpc>
              <a:spcBef>
                <a:spcPts val="100"/>
              </a:spcBef>
            </a:pPr>
            <a:r>
              <a:rPr dirty="0" u="sng" sz="11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 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 spc="85" i="1">
                <a:latin typeface="Times New Roman"/>
                <a:cs typeface="Times New Roman"/>
              </a:rPr>
              <a:t>dλ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43189" y="2358973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430" b="0">
                <a:latin typeface="Tuffy"/>
                <a:cs typeface="Tuffy"/>
              </a:rPr>
              <a:t>.</a:t>
            </a:r>
            <a:endParaRPr sz="1100">
              <a:latin typeface="Tuffy"/>
              <a:cs typeface="Tuffy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3032" y="2376892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5595" y="2381134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18638" y="2716287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0934" y="2358973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0560" y="2419031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45662" y="2376892"/>
            <a:ext cx="908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78237" y="2381134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4" b="0">
                <a:latin typeface="Tuffy"/>
                <a:cs typeface="Tuffy"/>
              </a:rPr>
              <a:t>Σ</a:t>
            </a:r>
            <a:endParaRPr sz="1100">
              <a:latin typeface="Tuffy"/>
              <a:cs typeface="Tuffy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00529" y="2512757"/>
            <a:ext cx="24688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40435" algn="l"/>
                <a:tab pos="1222375" algn="l"/>
                <a:tab pos="1913255" algn="l"/>
              </a:tabLst>
            </a:pPr>
            <a:r>
              <a:rPr dirty="0" sz="1100" spc="5" i="1">
                <a:latin typeface="Times New Roman"/>
                <a:cs typeface="Times New Roman"/>
              </a:rPr>
              <a:t>nA</a:t>
            </a:r>
            <a:r>
              <a:rPr dirty="0" sz="1100" spc="5">
                <a:latin typeface="Latin Modern Math"/>
                <a:cs typeface="Latin Modern Math"/>
              </a:rPr>
              <a:t>n(</a:t>
            </a:r>
            <a:r>
              <a:rPr dirty="0" sz="1100" spc="5" i="1">
                <a:latin typeface="Times New Roman"/>
                <a:cs typeface="Times New Roman"/>
              </a:rPr>
              <a:t>λ</a:t>
            </a:r>
            <a:r>
              <a:rPr dirty="0" sz="1100" spc="5">
                <a:latin typeface="Latin Modern Math"/>
                <a:cs typeface="Latin Modern Math"/>
              </a:rPr>
              <a:t>)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</a:t>
            </a:r>
            <a:r>
              <a:rPr dirty="0" sz="1100" spc="-110" i="1">
                <a:latin typeface="DejaVu Sans"/>
                <a:cs typeface="DejaVu Sans"/>
              </a:rPr>
              <a:t> </a:t>
            </a:r>
            <a:r>
              <a:rPr dirty="0" sz="1100" spc="155" i="1">
                <a:latin typeface="Times New Roman"/>
                <a:cs typeface="Times New Roman"/>
              </a:rPr>
              <a:t>λ	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 i="1">
                <a:latin typeface="Times New Roman"/>
                <a:cs typeface="Times New Roman"/>
              </a:rPr>
              <a:t>i	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5">
                <a:latin typeface="Latin Modern Math"/>
                <a:cs typeface="Latin Modern Math"/>
              </a:rPr>
              <a:t> </a:t>
            </a:r>
            <a:r>
              <a:rPr dirty="0" baseline="-37878" sz="1650" spc="232" i="1">
                <a:latin typeface="Times New Roman"/>
                <a:cs typeface="Times New Roman"/>
              </a:rPr>
              <a:t>λ</a:t>
            </a:r>
            <a:r>
              <a:rPr dirty="0" baseline="-37878" sz="1650" spc="142" i="1">
                <a:latin typeface="Times New Roman"/>
                <a:cs typeface="Times New Roman"/>
              </a:rPr>
              <a:t> </a:t>
            </a:r>
            <a:r>
              <a:rPr dirty="0" sz="1100" spc="-75" i="1">
                <a:latin typeface="DejaVu Sans"/>
                <a:cs typeface="DejaVu Sans"/>
              </a:rPr>
              <a:t>−	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 i="1">
                <a:latin typeface="Times New Roman"/>
                <a:cs typeface="Times New Roman"/>
              </a:rPr>
              <a:t>i </a:t>
            </a:r>
            <a:r>
              <a:rPr dirty="0" sz="1100" spc="-75" i="1">
                <a:latin typeface="DejaVu Sans"/>
                <a:cs typeface="DejaVu Sans"/>
              </a:rPr>
              <a:t>≡</a:t>
            </a:r>
            <a:r>
              <a:rPr dirty="0" sz="1100" spc="-30" i="1">
                <a:latin typeface="DejaVu Sans"/>
                <a:cs typeface="DejaVu Sans"/>
              </a:rPr>
              <a:t> </a:t>
            </a:r>
            <a:r>
              <a:rPr dirty="0" sz="1100" spc="10">
                <a:latin typeface="Latin Modern Math"/>
                <a:cs typeface="Latin Modern Math"/>
              </a:rPr>
              <a:t>0</a:t>
            </a:r>
            <a:r>
              <a:rPr dirty="0" sz="1100" spc="1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1280" y="2716287"/>
            <a:ext cx="2000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5"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9194" y="3068865"/>
            <a:ext cx="2562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420620" algn="l"/>
              </a:tabLst>
            </a:pPr>
            <a:r>
              <a:rPr dirty="0" sz="1100" spc="-5">
                <a:latin typeface="Times New Roman"/>
                <a:cs typeface="Times New Roman"/>
              </a:rPr>
              <a:t>This implies that the </a:t>
            </a:r>
            <a:r>
              <a:rPr dirty="0" sz="1100" spc="-10">
                <a:latin typeface="Times New Roman"/>
                <a:cs typeface="Times New Roman"/>
              </a:rPr>
              <a:t>MLE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220" i="1">
                <a:latin typeface="Times New Roman"/>
                <a:cs typeface="Times New Roman"/>
              </a:rPr>
              <a:t>λ</a:t>
            </a:r>
            <a:r>
              <a:rPr dirty="0" baseline="15151" sz="1650" spc="-330">
                <a:latin typeface="Latin Modern Math"/>
                <a:cs typeface="Latin Modern Math"/>
              </a:rPr>
              <a:t>ˆ  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125">
                <a:latin typeface="Latin Modern Math"/>
                <a:cs typeface="Latin Modern Math"/>
              </a:rPr>
              <a:t> </a:t>
            </a:r>
            <a:r>
              <a:rPr dirty="0" sz="1100" spc="-35">
                <a:latin typeface="Latin Modern Math"/>
                <a:cs typeface="Latin Modern Math"/>
              </a:rPr>
              <a:t>1</a:t>
            </a:r>
            <a:r>
              <a:rPr dirty="0" sz="1100" spc="-35" i="1">
                <a:latin typeface="Times New Roman"/>
                <a:cs typeface="Times New Roman"/>
              </a:rPr>
              <a:t>/X</a:t>
            </a:r>
            <a:r>
              <a:rPr dirty="0" baseline="15151" sz="1650" spc="-52">
                <a:latin typeface="Latin Modern Math"/>
                <a:cs typeface="Latin Modern Math"/>
              </a:rPr>
              <a:t>¯</a:t>
            </a:r>
            <a:r>
              <a:rPr dirty="0" baseline="15151" sz="1650" spc="-352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84275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Maximum Likelihood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99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26692"/>
            <a:ext cx="328802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Remarks: </a:t>
            </a:r>
            <a:r>
              <a:rPr dirty="0" sz="1100" spc="-5">
                <a:latin typeface="Times New Roman"/>
                <a:cs typeface="Times New Roman"/>
              </a:rPr>
              <a:t>(1) </a:t>
            </a:r>
            <a:r>
              <a:rPr dirty="0" sz="1100" spc="-220" i="1">
                <a:latin typeface="Times New Roman"/>
                <a:cs typeface="Times New Roman"/>
              </a:rPr>
              <a:t>λ</a:t>
            </a:r>
            <a:r>
              <a:rPr dirty="0" baseline="15151" sz="1650" spc="-330">
                <a:latin typeface="Latin Modern Math"/>
                <a:cs typeface="Latin Modern Math"/>
              </a:rPr>
              <a:t>ˆ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35">
                <a:latin typeface="Latin Modern Math"/>
                <a:cs typeface="Latin Modern Math"/>
              </a:rPr>
              <a:t>1</a:t>
            </a:r>
            <a:r>
              <a:rPr dirty="0" sz="1100" spc="-35" i="1">
                <a:latin typeface="Times New Roman"/>
                <a:cs typeface="Times New Roman"/>
              </a:rPr>
              <a:t>/X</a:t>
            </a:r>
            <a:r>
              <a:rPr dirty="0" baseline="15151" sz="1650" spc="-52">
                <a:latin typeface="Latin Modern Math"/>
                <a:cs typeface="Latin Modern Math"/>
              </a:rPr>
              <a:t>¯ </a:t>
            </a:r>
            <a:r>
              <a:rPr dirty="0" sz="1100" spc="-10">
                <a:latin typeface="Times New Roman"/>
                <a:cs typeface="Times New Roman"/>
              </a:rPr>
              <a:t>makes </a:t>
            </a:r>
            <a:r>
              <a:rPr dirty="0" sz="1100" spc="-5">
                <a:latin typeface="Times New Roman"/>
                <a:cs typeface="Times New Roman"/>
              </a:rPr>
              <a:t>sense since </a:t>
            </a:r>
            <a:r>
              <a:rPr dirty="0" sz="1100" spc="75">
                <a:latin typeface="Latin Modern Math"/>
                <a:cs typeface="Latin Modern Math"/>
              </a:rPr>
              <a:t>E[</a:t>
            </a:r>
            <a:r>
              <a:rPr dirty="0" sz="1100" spc="75" i="1">
                <a:latin typeface="Times New Roman"/>
                <a:cs typeface="Times New Roman"/>
              </a:rPr>
              <a:t>X</a:t>
            </a:r>
            <a:r>
              <a:rPr dirty="0" sz="1100" spc="75">
                <a:latin typeface="Latin Modern Math"/>
                <a:cs typeface="Latin Modern Math"/>
              </a:rPr>
              <a:t>]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-250">
                <a:latin typeface="Latin Modern Math"/>
                <a:cs typeface="Latin Modern Math"/>
              </a:rPr>
              <a:t> </a:t>
            </a:r>
            <a:r>
              <a:rPr dirty="0" sz="1100" spc="95">
                <a:latin typeface="Latin Modern Math"/>
                <a:cs typeface="Latin Modern Math"/>
              </a:rPr>
              <a:t>1</a:t>
            </a:r>
            <a:r>
              <a:rPr dirty="0" sz="1100" spc="95" i="1">
                <a:latin typeface="Times New Roman"/>
                <a:cs typeface="Times New Roman"/>
              </a:rPr>
              <a:t>/λ</a:t>
            </a:r>
            <a:r>
              <a:rPr dirty="0" sz="1100" spc="9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2673" y="1229727"/>
            <a:ext cx="213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70" b="0">
                <a:latin typeface="Tuffy"/>
                <a:cs typeface="Tuffy"/>
              </a:rPr>
              <a:t>ˆ</a:t>
            </a:r>
            <a:endParaRPr sz="1100">
              <a:latin typeface="Tuffy"/>
              <a:cs typeface="Tuff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266277"/>
            <a:ext cx="3677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imes New Roman"/>
                <a:cs typeface="Times New Roman"/>
              </a:rPr>
              <a:t>(2) At the end,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put a little </a:t>
            </a:r>
            <a:r>
              <a:rPr dirty="0" sz="1100" spc="-10">
                <a:latin typeface="Latin Modern Math"/>
                <a:cs typeface="Latin Modern Math"/>
              </a:rPr>
              <a:t>hat </a:t>
            </a:r>
            <a:r>
              <a:rPr dirty="0" sz="1100" spc="-15">
                <a:latin typeface="Times New Roman"/>
                <a:cs typeface="Times New Roman"/>
              </a:rPr>
              <a:t>over </a:t>
            </a:r>
            <a:r>
              <a:rPr dirty="0" sz="1100" spc="155" i="1">
                <a:latin typeface="Times New Roman"/>
                <a:cs typeface="Times New Roman"/>
              </a:rPr>
              <a:t>λ</a:t>
            </a:r>
            <a:r>
              <a:rPr dirty="0" sz="1100" spc="-7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 indicate that this is the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494" y="1438362"/>
            <a:ext cx="3892550" cy="1183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imes New Roman"/>
                <a:cs typeface="Times New Roman"/>
              </a:rPr>
              <a:t>MLE.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63500" marR="55880">
              <a:lnSpc>
                <a:spcPct val="102600"/>
              </a:lnSpc>
              <a:buAutoNum type="arabicParenBoth" startAt="3"/>
              <a:tabLst>
                <a:tab pos="259715" algn="l"/>
              </a:tabLst>
            </a:pPr>
            <a:r>
              <a:rPr dirty="0" sz="1100" spc="-5">
                <a:latin typeface="Times New Roman"/>
                <a:cs typeface="Times New Roman"/>
              </a:rPr>
              <a:t>At the end, </a:t>
            </a:r>
            <a:r>
              <a:rPr dirty="0" sz="1100" spc="-10">
                <a:latin typeface="Times New Roman"/>
                <a:cs typeface="Times New Roman"/>
              </a:rPr>
              <a:t>we make </a:t>
            </a:r>
            <a:r>
              <a:rPr dirty="0" sz="1100" spc="-5">
                <a:latin typeface="Times New Roman"/>
                <a:cs typeface="Times New Roman"/>
              </a:rPr>
              <a:t>all of the little </a:t>
            </a:r>
            <a:r>
              <a:rPr dirty="0" sz="1100" spc="45" i="1">
                <a:latin typeface="Times New Roman"/>
                <a:cs typeface="Times New Roman"/>
              </a:rPr>
              <a:t>x</a:t>
            </a:r>
            <a:r>
              <a:rPr dirty="0" baseline="-10416" sz="1200" spc="67" i="1">
                <a:latin typeface="Times New Roman"/>
                <a:cs typeface="Times New Roman"/>
              </a:rPr>
              <a:t>i</a:t>
            </a:r>
            <a:r>
              <a:rPr dirty="0" sz="1100" spc="45">
                <a:latin typeface="Times New Roman"/>
                <a:cs typeface="Times New Roman"/>
              </a:rPr>
              <a:t>’s </a:t>
            </a:r>
            <a:r>
              <a:rPr dirty="0" sz="1100" spc="-5">
                <a:latin typeface="Times New Roman"/>
                <a:cs typeface="Times New Roman"/>
              </a:rPr>
              <a:t>into big </a:t>
            </a:r>
            <a:r>
              <a:rPr dirty="0" sz="1100" spc="70" i="1">
                <a:latin typeface="Times New Roman"/>
                <a:cs typeface="Times New Roman"/>
              </a:rPr>
              <a:t>X</a:t>
            </a:r>
            <a:r>
              <a:rPr dirty="0" baseline="-10416" sz="1200" spc="104" i="1">
                <a:latin typeface="Times New Roman"/>
                <a:cs typeface="Times New Roman"/>
              </a:rPr>
              <a:t>i</a:t>
            </a:r>
            <a:r>
              <a:rPr dirty="0" sz="1100" spc="70">
                <a:latin typeface="Times New Roman"/>
                <a:cs typeface="Times New Roman"/>
              </a:rPr>
              <a:t>’s </a:t>
            </a:r>
            <a:r>
              <a:rPr dirty="0" sz="1100" spc="-5">
                <a:latin typeface="Times New Roman"/>
                <a:cs typeface="Times New Roman"/>
              </a:rPr>
              <a:t>to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indicate  that this is 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Times New Roman"/>
                <a:cs typeface="Times New Roman"/>
              </a:rPr>
              <a:t>RV.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arenBoth" startAt="3"/>
            </a:pPr>
            <a:endParaRPr sz="1000">
              <a:latin typeface="Times New Roman"/>
              <a:cs typeface="Times New Roman"/>
            </a:endParaRPr>
          </a:p>
          <a:p>
            <a:pPr marL="63500" marR="605790">
              <a:lnSpc>
                <a:spcPct val="102600"/>
              </a:lnSpc>
              <a:buAutoNum type="arabicParenBoth" startAt="3"/>
              <a:tabLst>
                <a:tab pos="259715" algn="l"/>
              </a:tabLst>
            </a:pPr>
            <a:r>
              <a:rPr dirty="0" sz="1100" spc="-5">
                <a:latin typeface="Times New Roman"/>
                <a:cs typeface="Times New Roman"/>
              </a:rPr>
              <a:t>Just to be careful, you probably ought to perform a  </a:t>
            </a:r>
            <a:r>
              <a:rPr dirty="0" sz="1100" spc="-15">
                <a:latin typeface="Times New Roman"/>
                <a:cs typeface="Times New Roman"/>
              </a:rPr>
              <a:t>second-derivative </a:t>
            </a:r>
            <a:r>
              <a:rPr dirty="0" sz="1100" spc="-5">
                <a:latin typeface="Times New Roman"/>
                <a:cs typeface="Times New Roman"/>
              </a:rPr>
              <a:t>test, </a:t>
            </a:r>
            <a:r>
              <a:rPr dirty="0" sz="1100" spc="-15">
                <a:latin typeface="Times New Roman"/>
                <a:cs typeface="Times New Roman"/>
              </a:rPr>
              <a:t>but </a:t>
            </a:r>
            <a:r>
              <a:rPr dirty="0" sz="1100" spc="-5">
                <a:latin typeface="Times New Roman"/>
                <a:cs typeface="Times New Roman"/>
              </a:rPr>
              <a:t>I </a:t>
            </a:r>
            <a:r>
              <a:rPr dirty="0" sz="1100" spc="-15">
                <a:latin typeface="Times New Roman"/>
                <a:cs typeface="Times New Roman"/>
              </a:rPr>
              <a:t>won’t </a:t>
            </a:r>
            <a:r>
              <a:rPr dirty="0" sz="1100" spc="-5">
                <a:latin typeface="Times New Roman"/>
                <a:cs typeface="Times New Roman"/>
              </a:rPr>
              <a:t>blame you if you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don’t.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587" y="101733"/>
            <a:ext cx="1184275" cy="3136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Statistics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Primer</a:t>
            </a:r>
            <a:endParaRPr sz="6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41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Maximum Likelihood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Estimation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99</a:t>
            </a:fld>
            <a:r>
              <a:rPr dirty="0" spc="-95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094" y="452601"/>
            <a:ext cx="3978275" cy="2880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dirty="0" sz="1100" spc="-15" b="1">
                <a:latin typeface="Arial"/>
                <a:cs typeface="Arial"/>
              </a:rPr>
              <a:t>Invariance </a:t>
            </a:r>
            <a:r>
              <a:rPr dirty="0" sz="1100" spc="-10" b="1">
                <a:latin typeface="Arial"/>
                <a:cs typeface="Arial"/>
              </a:rPr>
              <a:t>Property </a:t>
            </a:r>
            <a:r>
              <a:rPr dirty="0" sz="1100" spc="-5" b="1">
                <a:latin typeface="Arial"/>
                <a:cs typeface="Arial"/>
              </a:rPr>
              <a:t>of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MLE’s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Theorem </a:t>
            </a:r>
            <a:r>
              <a:rPr dirty="0" sz="1100" spc="-15">
                <a:latin typeface="Times New Roman"/>
                <a:cs typeface="Times New Roman"/>
              </a:rPr>
              <a:t>(Invariance </a:t>
            </a:r>
            <a:r>
              <a:rPr dirty="0" sz="1100" spc="-5">
                <a:latin typeface="Times New Roman"/>
                <a:cs typeface="Times New Roman"/>
              </a:rPr>
              <a:t>Property): If </a:t>
            </a:r>
            <a:r>
              <a:rPr dirty="0" sz="1100" spc="-229" i="1">
                <a:latin typeface="Times New Roman"/>
                <a:cs typeface="Times New Roman"/>
              </a:rPr>
              <a:t>θ</a:t>
            </a:r>
            <a:r>
              <a:rPr dirty="0" baseline="15151" sz="1650" spc="-345">
                <a:latin typeface="Latin Modern Math"/>
                <a:cs typeface="Latin Modern Math"/>
              </a:rPr>
              <a:t>ˆ </a:t>
            </a:r>
            <a:r>
              <a:rPr dirty="0" sz="1100" spc="-5">
                <a:latin typeface="Times New Roman"/>
                <a:cs typeface="Times New Roman"/>
              </a:rPr>
              <a:t>is the </a:t>
            </a:r>
            <a:r>
              <a:rPr dirty="0" sz="1100" spc="-10">
                <a:latin typeface="Times New Roman"/>
                <a:cs typeface="Times New Roman"/>
              </a:rPr>
              <a:t>MLE </a:t>
            </a:r>
            <a:r>
              <a:rPr dirty="0" sz="1100" spc="-5">
                <a:latin typeface="Times New Roman"/>
                <a:cs typeface="Times New Roman"/>
              </a:rPr>
              <a:t>of some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parameter</a:t>
            </a: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dirty="0" sz="1100" spc="-30" i="1">
                <a:latin typeface="Times New Roman"/>
                <a:cs typeface="Times New Roman"/>
              </a:rPr>
              <a:t>θ </a:t>
            </a:r>
            <a:r>
              <a:rPr dirty="0" sz="1100" spc="-5">
                <a:latin typeface="Times New Roman"/>
                <a:cs typeface="Times New Roman"/>
              </a:rPr>
              <a:t>and </a:t>
            </a:r>
            <a:r>
              <a:rPr dirty="0" sz="1100" spc="5" i="1">
                <a:latin typeface="Times New Roman"/>
                <a:cs typeface="Times New Roman"/>
              </a:rPr>
              <a:t>h</a:t>
            </a:r>
            <a:r>
              <a:rPr dirty="0" sz="1100" spc="5">
                <a:latin typeface="Latin Modern Math"/>
                <a:cs typeface="Latin Modern Math"/>
              </a:rPr>
              <a:t>(</a:t>
            </a:r>
            <a:r>
              <a:rPr dirty="0" sz="1100" spc="5" i="1">
                <a:latin typeface="DejaVu Sans"/>
                <a:cs typeface="DejaVu Sans"/>
              </a:rPr>
              <a:t>·</a:t>
            </a:r>
            <a:r>
              <a:rPr dirty="0" sz="1100" spc="5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is a one-to-one function, then </a:t>
            </a:r>
            <a:r>
              <a:rPr dirty="0" sz="1100" spc="-100" i="1">
                <a:latin typeface="Times New Roman"/>
                <a:cs typeface="Times New Roman"/>
              </a:rPr>
              <a:t>h</a:t>
            </a:r>
            <a:r>
              <a:rPr dirty="0" sz="1100" spc="-100">
                <a:latin typeface="Latin Modern Math"/>
                <a:cs typeface="Latin Modern Math"/>
              </a:rPr>
              <a:t>(</a:t>
            </a:r>
            <a:r>
              <a:rPr dirty="0" sz="1100" spc="-100" i="1">
                <a:latin typeface="Times New Roman"/>
                <a:cs typeface="Times New Roman"/>
              </a:rPr>
              <a:t>θ</a:t>
            </a:r>
            <a:r>
              <a:rPr dirty="0" baseline="15151" sz="1650" spc="-150">
                <a:latin typeface="Latin Modern Math"/>
                <a:cs typeface="Latin Modern Math"/>
              </a:rPr>
              <a:t>ˆ</a:t>
            </a:r>
            <a:r>
              <a:rPr dirty="0" sz="1100" spc="-100">
                <a:latin typeface="Latin Modern Math"/>
                <a:cs typeface="Latin Modern Math"/>
              </a:rPr>
              <a:t>) </a:t>
            </a:r>
            <a:r>
              <a:rPr dirty="0" sz="1100" spc="-5">
                <a:latin typeface="Times New Roman"/>
                <a:cs typeface="Times New Roman"/>
              </a:rPr>
              <a:t>is the </a:t>
            </a:r>
            <a:r>
              <a:rPr dirty="0" sz="1100" spc="-10">
                <a:latin typeface="Times New Roman"/>
                <a:cs typeface="Times New Roman"/>
              </a:rPr>
              <a:t>MLE </a:t>
            </a:r>
            <a:r>
              <a:rPr dirty="0" sz="1100" spc="-5">
                <a:latin typeface="Times New Roman"/>
                <a:cs typeface="Times New Roman"/>
              </a:rPr>
              <a:t>of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10" i="1">
                <a:latin typeface="Times New Roman"/>
                <a:cs typeface="Times New Roman"/>
              </a:rPr>
              <a:t>h</a:t>
            </a:r>
            <a:r>
              <a:rPr dirty="0" sz="1100" spc="10">
                <a:latin typeface="Latin Modern Math"/>
                <a:cs typeface="Latin Modern Math"/>
              </a:rPr>
              <a:t>(</a:t>
            </a:r>
            <a:r>
              <a:rPr dirty="0" sz="1100" spc="10" i="1">
                <a:latin typeface="Times New Roman"/>
                <a:cs typeface="Times New Roman"/>
              </a:rPr>
              <a:t>θ</a:t>
            </a:r>
            <a:r>
              <a:rPr dirty="0" sz="1100" spc="10">
                <a:latin typeface="Latin Modern Math"/>
                <a:cs typeface="Latin Modern Math"/>
              </a:rPr>
              <a:t>)</a:t>
            </a:r>
            <a:r>
              <a:rPr dirty="0" sz="1100" spc="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 marR="118110">
              <a:lnSpc>
                <a:spcPct val="102600"/>
              </a:lnSpc>
              <a:spcBef>
                <a:spcPts val="1495"/>
              </a:spcBef>
            </a:pPr>
            <a:r>
              <a:rPr dirty="0" sz="1100" spc="-5" b="1">
                <a:latin typeface="Arial"/>
                <a:cs typeface="Arial"/>
              </a:rPr>
              <a:t>Example</a:t>
            </a:r>
            <a:r>
              <a:rPr dirty="0" sz="1100" spc="-5">
                <a:latin typeface="Times New Roman"/>
                <a:cs typeface="Times New Roman"/>
              </a:rPr>
              <a:t>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Suppose </a:t>
            </a:r>
            <a:r>
              <a:rPr dirty="0" sz="1100" spc="100" i="1">
                <a:latin typeface="Times New Roman"/>
                <a:cs typeface="Times New Roman"/>
              </a:rPr>
              <a:t>X</a:t>
            </a:r>
            <a:r>
              <a:rPr dirty="0" baseline="-10416" sz="1200" spc="150">
                <a:latin typeface="LM Roman 8"/>
                <a:cs typeface="LM Roman 8"/>
              </a:rPr>
              <a:t>1</a:t>
            </a:r>
            <a:r>
              <a:rPr dirty="0" sz="1100" spc="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spc="170" i="1">
                <a:latin typeface="Times New Roman"/>
                <a:cs typeface="Times New Roman"/>
              </a:rPr>
              <a:t>X</a:t>
            </a:r>
            <a:r>
              <a:rPr dirty="0" baseline="-10416" sz="1200" spc="254" i="1">
                <a:latin typeface="Times New Roman"/>
                <a:cs typeface="Times New Roman"/>
              </a:rPr>
              <a:t>n</a:t>
            </a:r>
            <a:r>
              <a:rPr dirty="0" baseline="-10416" sz="1200" spc="179" i="1">
                <a:latin typeface="Times New Roman"/>
                <a:cs typeface="Times New Roman"/>
              </a:rPr>
              <a:t> </a:t>
            </a:r>
            <a:r>
              <a:rPr dirty="0" baseline="41666" sz="1200" spc="-352">
                <a:latin typeface="LM Roman 8"/>
                <a:cs typeface="LM Roman 8"/>
              </a:rPr>
              <a:t>i</a:t>
            </a:r>
            <a:r>
              <a:rPr dirty="0" sz="1100" spc="-235" i="1">
                <a:latin typeface="DejaVu Sans"/>
                <a:cs typeface="DejaVu Sans"/>
              </a:rPr>
              <a:t>∼</a:t>
            </a:r>
            <a:r>
              <a:rPr dirty="0" baseline="41666" sz="1200" spc="-352">
                <a:latin typeface="LM Roman 8"/>
                <a:cs typeface="LM Roman 8"/>
              </a:rPr>
              <a:t>id</a:t>
            </a:r>
            <a:r>
              <a:rPr dirty="0" baseline="41666" sz="1200" spc="-315">
                <a:latin typeface="LM Roman 8"/>
                <a:cs typeface="LM Roman 8"/>
              </a:rPr>
              <a:t> </a:t>
            </a:r>
            <a:r>
              <a:rPr dirty="0" sz="1100" spc="15">
                <a:latin typeface="Latin Modern Math"/>
                <a:cs typeface="Latin Modern Math"/>
              </a:rPr>
              <a:t>Exp(</a:t>
            </a:r>
            <a:r>
              <a:rPr dirty="0" sz="1100" spc="15" i="1">
                <a:latin typeface="Times New Roman"/>
                <a:cs typeface="Times New Roman"/>
              </a:rPr>
              <a:t>λ</a:t>
            </a:r>
            <a:r>
              <a:rPr dirty="0" sz="1100" spc="15">
                <a:latin typeface="Latin Modern Math"/>
                <a:cs typeface="Latin Modern Math"/>
              </a:rPr>
              <a:t>)</a:t>
            </a:r>
            <a:r>
              <a:rPr dirty="0" sz="1100" spc="15">
                <a:latin typeface="Times New Roman"/>
                <a:cs typeface="Times New Roman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Times New Roman"/>
                <a:cs typeface="Times New Roman"/>
              </a:rPr>
              <a:t>We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define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 spc="-5" i="1">
                <a:latin typeface="Times New Roman"/>
                <a:cs typeface="Times New Roman"/>
              </a:rPr>
              <a:t>survival  </a:t>
            </a:r>
            <a:r>
              <a:rPr dirty="0" sz="1100" spc="-5" i="1">
                <a:latin typeface="Times New Roman"/>
                <a:cs typeface="Times New Roman"/>
              </a:rPr>
              <a:t>function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</a:t>
            </a:r>
            <a:endParaRPr sz="1100">
              <a:latin typeface="Times New Roman"/>
              <a:cs typeface="Times New Roman"/>
            </a:endParaRPr>
          </a:p>
          <a:p>
            <a:pPr algn="ctr" marL="86995">
              <a:lnSpc>
                <a:spcPct val="100000"/>
              </a:lnSpc>
              <a:spcBef>
                <a:spcPts val="875"/>
              </a:spcBef>
            </a:pPr>
            <a:r>
              <a:rPr dirty="0" sz="1100" spc="-50" i="1">
                <a:latin typeface="Times New Roman"/>
                <a:cs typeface="Times New Roman"/>
              </a:rPr>
              <a:t>F</a:t>
            </a:r>
            <a:r>
              <a:rPr dirty="0" baseline="15151" sz="1650" spc="-75">
                <a:latin typeface="Latin Modern Math"/>
                <a:cs typeface="Latin Modern Math"/>
              </a:rPr>
              <a:t>¯</a:t>
            </a:r>
            <a:r>
              <a:rPr dirty="0" sz="1100" spc="-50">
                <a:latin typeface="Latin Modern Math"/>
                <a:cs typeface="Latin Modern Math"/>
              </a:rPr>
              <a:t>(</a:t>
            </a:r>
            <a:r>
              <a:rPr dirty="0" sz="1100" spc="-50" i="1">
                <a:latin typeface="Times New Roman"/>
                <a:cs typeface="Times New Roman"/>
              </a:rPr>
              <a:t>x</a:t>
            </a:r>
            <a:r>
              <a:rPr dirty="0" sz="1100" spc="-5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25" i="1">
                <a:latin typeface="Times New Roman"/>
                <a:cs typeface="Times New Roman"/>
              </a:rPr>
              <a:t>P </a:t>
            </a:r>
            <a:r>
              <a:rPr dirty="0" sz="1100" spc="110">
                <a:latin typeface="Latin Modern Math"/>
                <a:cs typeface="Latin Modern Math"/>
              </a:rPr>
              <a:t>(</a:t>
            </a:r>
            <a:r>
              <a:rPr dirty="0" sz="1100" spc="110" i="1">
                <a:latin typeface="Times New Roman"/>
                <a:cs typeface="Times New Roman"/>
              </a:rPr>
              <a:t>X </a:t>
            </a:r>
            <a:r>
              <a:rPr dirty="0" sz="1100" spc="105" i="1">
                <a:latin typeface="Times New Roman"/>
                <a:cs typeface="Times New Roman"/>
              </a:rPr>
              <a:t>&gt; </a:t>
            </a:r>
            <a:r>
              <a:rPr dirty="0" sz="1100" spc="65" i="1">
                <a:latin typeface="Times New Roman"/>
                <a:cs typeface="Times New Roman"/>
              </a:rPr>
              <a:t>x</a:t>
            </a:r>
            <a:r>
              <a:rPr dirty="0" sz="1100" spc="65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5">
                <a:latin typeface="Latin Modern Math"/>
                <a:cs typeface="Latin Modern Math"/>
              </a:rPr>
              <a:t>1 </a:t>
            </a:r>
            <a:r>
              <a:rPr dirty="0" sz="1100" spc="-75" i="1">
                <a:latin typeface="DejaVu Sans"/>
                <a:cs typeface="DejaVu Sans"/>
              </a:rPr>
              <a:t>− </a:t>
            </a:r>
            <a:r>
              <a:rPr dirty="0" sz="1100" spc="25" i="1">
                <a:latin typeface="Times New Roman"/>
                <a:cs typeface="Times New Roman"/>
              </a:rPr>
              <a:t>F </a:t>
            </a:r>
            <a:r>
              <a:rPr dirty="0" sz="1100" spc="40">
                <a:latin typeface="Latin Modern Math"/>
                <a:cs typeface="Latin Modern Math"/>
              </a:rPr>
              <a:t>(</a:t>
            </a:r>
            <a:r>
              <a:rPr dirty="0" sz="1100" spc="40" i="1">
                <a:latin typeface="Times New Roman"/>
                <a:cs typeface="Times New Roman"/>
              </a:rPr>
              <a:t>x</a:t>
            </a:r>
            <a:r>
              <a:rPr dirty="0" sz="1100" spc="4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</a:t>
            </a:r>
            <a:r>
              <a:rPr dirty="0" sz="1100" spc="165">
                <a:latin typeface="Latin Modern Math"/>
                <a:cs typeface="Latin Modern Math"/>
              </a:rPr>
              <a:t> </a:t>
            </a:r>
            <a:r>
              <a:rPr dirty="0" sz="1100" spc="110" i="1">
                <a:latin typeface="Times New Roman"/>
                <a:cs typeface="Times New Roman"/>
              </a:rPr>
              <a:t>e</a:t>
            </a:r>
            <a:r>
              <a:rPr dirty="0" baseline="31250" sz="1200" spc="165" i="1">
                <a:latin typeface="Arial"/>
                <a:cs typeface="Arial"/>
              </a:rPr>
              <a:t>−</a:t>
            </a:r>
            <a:r>
              <a:rPr dirty="0" baseline="31250" sz="1200" spc="165" i="1">
                <a:latin typeface="Times New Roman"/>
                <a:cs typeface="Times New Roman"/>
              </a:rPr>
              <a:t>λx</a:t>
            </a:r>
            <a:r>
              <a:rPr dirty="0" sz="1100" spc="110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590"/>
              </a:spcBef>
            </a:pPr>
            <a:r>
              <a:rPr dirty="0" sz="1100" spc="-5">
                <a:latin typeface="Times New Roman"/>
                <a:cs typeface="Times New Roman"/>
              </a:rPr>
              <a:t>In addition,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15">
                <a:latin typeface="Times New Roman"/>
                <a:cs typeface="Times New Roman"/>
              </a:rPr>
              <a:t>saw </a:t>
            </a:r>
            <a:r>
              <a:rPr dirty="0" sz="1100" spc="-5">
                <a:latin typeface="Times New Roman"/>
                <a:cs typeface="Times New Roman"/>
              </a:rPr>
              <a:t>that the </a:t>
            </a:r>
            <a:r>
              <a:rPr dirty="0" sz="1100" spc="-10">
                <a:latin typeface="Times New Roman"/>
                <a:cs typeface="Times New Roman"/>
              </a:rPr>
              <a:t>MLE </a:t>
            </a:r>
            <a:r>
              <a:rPr dirty="0" sz="1100" spc="-5">
                <a:latin typeface="Times New Roman"/>
                <a:cs typeface="Times New Roman"/>
              </a:rPr>
              <a:t>for </a:t>
            </a:r>
            <a:r>
              <a:rPr dirty="0" sz="1100" spc="155" i="1">
                <a:latin typeface="Times New Roman"/>
                <a:cs typeface="Times New Roman"/>
              </a:rPr>
              <a:t>λ</a:t>
            </a:r>
            <a:r>
              <a:rPr dirty="0" sz="1100" spc="-195" i="1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220" i="1">
                <a:latin typeface="Times New Roman"/>
                <a:cs typeface="Times New Roman"/>
              </a:rPr>
              <a:t>λ</a:t>
            </a:r>
            <a:r>
              <a:rPr dirty="0" baseline="15151" sz="1650" spc="-330">
                <a:latin typeface="Latin Modern Math"/>
                <a:cs typeface="Latin Modern Math"/>
              </a:rPr>
              <a:t>ˆ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-35">
                <a:latin typeface="Latin Modern Math"/>
                <a:cs typeface="Latin Modern Math"/>
              </a:rPr>
              <a:t>1</a:t>
            </a:r>
            <a:r>
              <a:rPr dirty="0" sz="1100" spc="-35" i="1">
                <a:latin typeface="Times New Roman"/>
                <a:cs typeface="Times New Roman"/>
              </a:rPr>
              <a:t>/X</a:t>
            </a:r>
            <a:r>
              <a:rPr dirty="0" baseline="15151" sz="1650" spc="-52">
                <a:latin typeface="Latin Modern Math"/>
                <a:cs typeface="Latin Modern Math"/>
              </a:rPr>
              <a:t>¯ </a:t>
            </a:r>
            <a:r>
              <a:rPr dirty="0" sz="1100" spc="-5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230"/>
              </a:spcBef>
            </a:pPr>
            <a:r>
              <a:rPr dirty="0" sz="1100" spc="-5">
                <a:latin typeface="Times New Roman"/>
                <a:cs typeface="Times New Roman"/>
              </a:rPr>
              <a:t>Then the </a:t>
            </a:r>
            <a:r>
              <a:rPr dirty="0" sz="1100" spc="-15">
                <a:latin typeface="Times New Roman"/>
                <a:cs typeface="Times New Roman"/>
              </a:rPr>
              <a:t>invariance </a:t>
            </a:r>
            <a:r>
              <a:rPr dirty="0" sz="1100" spc="-5">
                <a:latin typeface="Times New Roman"/>
                <a:cs typeface="Times New Roman"/>
              </a:rPr>
              <a:t>property says that the </a:t>
            </a:r>
            <a:r>
              <a:rPr dirty="0" sz="1100" spc="-10">
                <a:latin typeface="Times New Roman"/>
                <a:cs typeface="Times New Roman"/>
              </a:rPr>
              <a:t>MLE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-50" i="1">
                <a:latin typeface="Times New Roman"/>
                <a:cs typeface="Times New Roman"/>
              </a:rPr>
              <a:t>F</a:t>
            </a:r>
            <a:r>
              <a:rPr dirty="0" baseline="15151" sz="1650" spc="-75">
                <a:latin typeface="Latin Modern Math"/>
                <a:cs typeface="Latin Modern Math"/>
              </a:rPr>
              <a:t>¯</a:t>
            </a:r>
            <a:r>
              <a:rPr dirty="0" sz="1100" spc="-50">
                <a:latin typeface="Latin Modern Math"/>
                <a:cs typeface="Latin Modern Math"/>
              </a:rPr>
              <a:t>(</a:t>
            </a:r>
            <a:r>
              <a:rPr dirty="0" sz="1100" spc="-50" i="1">
                <a:latin typeface="Times New Roman"/>
                <a:cs typeface="Times New Roman"/>
              </a:rPr>
              <a:t>x</a:t>
            </a:r>
            <a:r>
              <a:rPr dirty="0" sz="1100" spc="-50">
                <a:latin typeface="Latin Modern Math"/>
                <a:cs typeface="Latin Modern Math"/>
              </a:rPr>
              <a:t>)</a:t>
            </a:r>
            <a:r>
              <a:rPr dirty="0" sz="1100" spc="-85">
                <a:latin typeface="Latin Modern Math"/>
                <a:cs typeface="Latin Modern Math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algn="ctr" marL="86995">
              <a:lnSpc>
                <a:spcPct val="100000"/>
              </a:lnSpc>
              <a:spcBef>
                <a:spcPts val="1180"/>
              </a:spcBef>
            </a:pPr>
            <a:r>
              <a:rPr dirty="0" sz="1100" spc="-130" i="1">
                <a:latin typeface="Times New Roman"/>
                <a:cs typeface="Times New Roman"/>
              </a:rPr>
              <a:t>F</a:t>
            </a:r>
            <a:r>
              <a:rPr dirty="0" baseline="20202" sz="1650" spc="-195">
                <a:latin typeface="Arial"/>
                <a:cs typeface="Arial"/>
              </a:rPr>
              <a:t>^</a:t>
            </a:r>
            <a:r>
              <a:rPr dirty="0" baseline="15151" sz="1650" spc="-195">
                <a:latin typeface="Latin Modern Math"/>
                <a:cs typeface="Latin Modern Math"/>
              </a:rPr>
              <a:t>¯</a:t>
            </a:r>
            <a:r>
              <a:rPr dirty="0" sz="1100" spc="-130">
                <a:latin typeface="Latin Modern Math"/>
                <a:cs typeface="Latin Modern Math"/>
              </a:rPr>
              <a:t>(</a:t>
            </a:r>
            <a:r>
              <a:rPr dirty="0" sz="1100" spc="-130" i="1">
                <a:latin typeface="Times New Roman"/>
                <a:cs typeface="Times New Roman"/>
              </a:rPr>
              <a:t>x</a:t>
            </a:r>
            <a:r>
              <a:rPr dirty="0" sz="1100" spc="-130">
                <a:latin typeface="Latin Modern Math"/>
                <a:cs typeface="Latin Modern Math"/>
              </a:rPr>
              <a:t>)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10" i="1">
                <a:latin typeface="Times New Roman"/>
                <a:cs typeface="Times New Roman"/>
              </a:rPr>
              <a:t>e</a:t>
            </a:r>
            <a:r>
              <a:rPr dirty="0" baseline="31250" sz="1200" spc="15" i="1">
                <a:latin typeface="Arial"/>
                <a:cs typeface="Arial"/>
              </a:rPr>
              <a:t>−</a:t>
            </a:r>
            <a:r>
              <a:rPr dirty="0" baseline="31250" sz="1200" spc="15" i="1">
                <a:latin typeface="Times New Roman"/>
                <a:cs typeface="Times New Roman"/>
              </a:rPr>
              <a:t>λ</a:t>
            </a:r>
            <a:r>
              <a:rPr dirty="0" baseline="45138" sz="1200" spc="15">
                <a:latin typeface="LM Roman 8"/>
                <a:cs typeface="LM Roman 8"/>
              </a:rPr>
              <a:t>ˆ</a:t>
            </a:r>
            <a:r>
              <a:rPr dirty="0" baseline="31250" sz="1200" spc="15" i="1">
                <a:latin typeface="Times New Roman"/>
                <a:cs typeface="Times New Roman"/>
              </a:rPr>
              <a:t>x </a:t>
            </a:r>
            <a:r>
              <a:rPr dirty="0" sz="1100" spc="-10">
                <a:latin typeface="Latin Modern Math"/>
                <a:cs typeface="Latin Modern Math"/>
              </a:rPr>
              <a:t>= </a:t>
            </a:r>
            <a:r>
              <a:rPr dirty="0" sz="1100" spc="45" i="1">
                <a:latin typeface="Times New Roman"/>
                <a:cs typeface="Times New Roman"/>
              </a:rPr>
              <a:t>e</a:t>
            </a:r>
            <a:r>
              <a:rPr dirty="0" baseline="31250" sz="1200" spc="67" i="1">
                <a:latin typeface="Arial"/>
                <a:cs typeface="Arial"/>
              </a:rPr>
              <a:t>−</a:t>
            </a:r>
            <a:r>
              <a:rPr dirty="0" baseline="31250" sz="1200" spc="67" i="1">
                <a:latin typeface="Times New Roman"/>
                <a:cs typeface="Times New Roman"/>
              </a:rPr>
              <a:t>x/X</a:t>
            </a:r>
            <a:r>
              <a:rPr dirty="0" baseline="45138" sz="1200" spc="67">
                <a:latin typeface="LM Roman 8"/>
                <a:cs typeface="LM Roman 8"/>
              </a:rPr>
              <a:t>¯</a:t>
            </a:r>
            <a:r>
              <a:rPr dirty="0" baseline="45138" sz="1200" spc="-315">
                <a:latin typeface="LM Roman 8"/>
                <a:cs typeface="LM Roman 8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  <a:tabLst>
                <a:tab pos="3736975" algn="l"/>
              </a:tabLst>
            </a:pPr>
            <a:r>
              <a:rPr dirty="0" sz="1100" spc="-5">
                <a:latin typeface="Times New Roman"/>
                <a:cs typeface="Times New Roman"/>
              </a:rPr>
              <a:t>This kind of thing is used all of the time the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actuarial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sciences.	</a:t>
            </a:r>
            <a:r>
              <a:rPr dirty="0" sz="1100" spc="-10" i="1">
                <a:latin typeface="Cantarell"/>
                <a:cs typeface="Cantarell"/>
              </a:rPr>
              <a:t>Q</a:t>
            </a:r>
            <a:endParaRPr sz="1100">
              <a:latin typeface="Cantarell"/>
              <a:cs typeface="Cantarel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Dave Goldsman</dc:creator>
  <dc:title>Calculus, Probability, and Statistics Primers</dc:title>
  <dcterms:created xsi:type="dcterms:W3CDTF">2021-01-26T20:46:14Z</dcterms:created>
  <dcterms:modified xsi:type="dcterms:W3CDTF">2021-01-26T20:46:14Z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2018-12-31T00:00:00Z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2021-01-26T00:00:00Z</vt:filetime>
  </property>
</Properties>
</file>