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78" r:id="rId4"/>
    <p:sldId id="312" r:id="rId5"/>
    <p:sldId id="296" r:id="rId6"/>
    <p:sldId id="301" r:id="rId7"/>
    <p:sldId id="31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1B43B-DF13-4AB6-B090-E4DEEF9D741A}">
          <p14:sldIdLst>
            <p14:sldId id="267"/>
            <p14:sldId id="268"/>
            <p14:sldId id="278"/>
            <p14:sldId id="312"/>
            <p14:sldId id="296"/>
            <p14:sldId id="301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2232" userDrawn="1">
          <p15:clr>
            <a:srgbClr val="A4A3A4"/>
          </p15:clr>
        </p15:guide>
        <p15:guide id="4" pos="3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y McCanless" initials="CM" lastIdx="1" clrIdx="0">
    <p:extLst>
      <p:ext uri="{19B8F6BF-5375-455C-9EA6-DF929625EA0E}">
        <p15:presenceInfo xmlns:p15="http://schemas.microsoft.com/office/powerpoint/2012/main" userId="Christy McCanl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1896"/>
        <p:guide pos="1224"/>
        <p:guide pos="2232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7478F-D97E-4B30-92A8-BC336A7228FD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403F7-CCA1-4856-A432-060C73EC8055}">
      <dgm:prSet phldrT="[Text]"/>
      <dgm:spPr/>
      <dgm:t>
        <a:bodyPr/>
        <a:lstStyle/>
        <a:p>
          <a:pPr algn="l"/>
          <a:r>
            <a:rPr lang="en-US" dirty="0"/>
            <a:t>Credit  Limit</a:t>
          </a:r>
        </a:p>
      </dgm:t>
    </dgm:pt>
    <dgm:pt modelId="{79367EBC-375D-4B6B-98F7-5CABC1D28003}" type="parTrans" cxnId="{BB07A69D-1ED2-4551-92B0-C093E5FE6B89}">
      <dgm:prSet/>
      <dgm:spPr/>
      <dgm:t>
        <a:bodyPr/>
        <a:lstStyle/>
        <a:p>
          <a:endParaRPr lang="en-US"/>
        </a:p>
      </dgm:t>
    </dgm:pt>
    <dgm:pt modelId="{023FFC12-52C9-4F11-A1EF-290B70A9A880}" type="sibTrans" cxnId="{BB07A69D-1ED2-4551-92B0-C093E5FE6B89}">
      <dgm:prSet/>
      <dgm:spPr/>
      <dgm:t>
        <a:bodyPr/>
        <a:lstStyle/>
        <a:p>
          <a:endParaRPr lang="en-US"/>
        </a:p>
      </dgm:t>
    </dgm:pt>
    <dgm:pt modelId="{D274774C-D1D2-428F-822E-44377404A8EC}">
      <dgm:prSet phldrT="[Text]" custT="1"/>
      <dgm:spPr/>
      <dgm:t>
        <a:bodyPr/>
        <a:lstStyle/>
        <a:p>
          <a:r>
            <a:rPr lang="en-US" sz="1600" dirty="0"/>
            <a:t>81 different credit limits</a:t>
          </a:r>
        </a:p>
      </dgm:t>
    </dgm:pt>
    <dgm:pt modelId="{73BA699A-3F2C-408C-8E2D-96BFAC437150}" type="parTrans" cxnId="{108884EC-17A6-4B01-BF4E-43642652F152}">
      <dgm:prSet/>
      <dgm:spPr/>
      <dgm:t>
        <a:bodyPr/>
        <a:lstStyle/>
        <a:p>
          <a:endParaRPr lang="en-US"/>
        </a:p>
      </dgm:t>
    </dgm:pt>
    <dgm:pt modelId="{3909EF33-E3FB-4747-AFA2-B95829621C7C}" type="sibTrans" cxnId="{108884EC-17A6-4B01-BF4E-43642652F152}">
      <dgm:prSet/>
      <dgm:spPr/>
      <dgm:t>
        <a:bodyPr/>
        <a:lstStyle/>
        <a:p>
          <a:endParaRPr lang="en-US"/>
        </a:p>
      </dgm:t>
    </dgm:pt>
    <dgm:pt modelId="{D7A3EAA3-47D4-4ECE-8D92-843E1C2A0297}">
      <dgm:prSet phldrT="[Text]"/>
      <dgm:spPr/>
      <dgm:t>
        <a:bodyPr/>
        <a:lstStyle/>
        <a:p>
          <a:pPr algn="l"/>
          <a:r>
            <a:rPr lang="en-US" dirty="0"/>
            <a:t>Gender</a:t>
          </a:r>
        </a:p>
      </dgm:t>
    </dgm:pt>
    <dgm:pt modelId="{C528A5AB-EE33-4E45-AF39-195080BCBAC7}" type="parTrans" cxnId="{99621DC5-9469-4BBB-9D38-0347D209B83A}">
      <dgm:prSet/>
      <dgm:spPr/>
      <dgm:t>
        <a:bodyPr/>
        <a:lstStyle/>
        <a:p>
          <a:endParaRPr lang="en-US"/>
        </a:p>
      </dgm:t>
    </dgm:pt>
    <dgm:pt modelId="{2715C0D9-4A9F-458E-9CF7-B2EA217D4DE0}" type="sibTrans" cxnId="{99621DC5-9469-4BBB-9D38-0347D209B83A}">
      <dgm:prSet/>
      <dgm:spPr/>
      <dgm:t>
        <a:bodyPr/>
        <a:lstStyle/>
        <a:p>
          <a:endParaRPr lang="en-US"/>
        </a:p>
      </dgm:t>
    </dgm:pt>
    <dgm:pt modelId="{3C203507-48C9-446E-B53C-E6EFCCA33AC2}">
      <dgm:prSet phldrT="[Text]"/>
      <dgm:spPr/>
      <dgm:t>
        <a:bodyPr/>
        <a:lstStyle/>
        <a:p>
          <a:r>
            <a:rPr lang="en-US" dirty="0"/>
            <a:t>40 % Male</a:t>
          </a:r>
        </a:p>
      </dgm:t>
    </dgm:pt>
    <dgm:pt modelId="{8D863711-B24D-4429-961A-8C1ECB50AF7F}" type="parTrans" cxnId="{FA97D615-D231-49F0-B816-F5AB50974312}">
      <dgm:prSet/>
      <dgm:spPr/>
      <dgm:t>
        <a:bodyPr/>
        <a:lstStyle/>
        <a:p>
          <a:endParaRPr lang="en-US"/>
        </a:p>
      </dgm:t>
    </dgm:pt>
    <dgm:pt modelId="{587A2091-85F7-41C2-A7D9-5BDCAAE7FD3D}" type="sibTrans" cxnId="{FA97D615-D231-49F0-B816-F5AB50974312}">
      <dgm:prSet/>
      <dgm:spPr/>
      <dgm:t>
        <a:bodyPr/>
        <a:lstStyle/>
        <a:p>
          <a:endParaRPr lang="en-US"/>
        </a:p>
      </dgm:t>
    </dgm:pt>
    <dgm:pt modelId="{0852DCAA-8B52-4B47-8A51-00938AD019F0}">
      <dgm:prSet phldrT="[Text]" custT="1"/>
      <dgm:spPr/>
      <dgm:t>
        <a:bodyPr/>
        <a:lstStyle/>
        <a:p>
          <a:r>
            <a:rPr lang="en-US" sz="1600" dirty="0"/>
            <a:t>Average limit is $167,000 / Median limit is $400,000</a:t>
          </a:r>
        </a:p>
      </dgm:t>
    </dgm:pt>
    <dgm:pt modelId="{874D50B2-ECC3-47AF-ABD2-3A8143F09466}" type="parTrans" cxnId="{40117BDB-9B5C-4FCF-8942-0D1BA494F91A}">
      <dgm:prSet/>
      <dgm:spPr/>
      <dgm:t>
        <a:bodyPr/>
        <a:lstStyle/>
        <a:p>
          <a:endParaRPr lang="en-US"/>
        </a:p>
      </dgm:t>
    </dgm:pt>
    <dgm:pt modelId="{7920947F-C065-4649-B30A-8C327615C2F8}" type="sibTrans" cxnId="{40117BDB-9B5C-4FCF-8942-0D1BA494F91A}">
      <dgm:prSet/>
      <dgm:spPr/>
      <dgm:t>
        <a:bodyPr/>
        <a:lstStyle/>
        <a:p>
          <a:endParaRPr lang="en-US"/>
        </a:p>
      </dgm:t>
    </dgm:pt>
    <dgm:pt modelId="{724E43B1-D9D9-4CA2-8C15-8578DCB13670}">
      <dgm:prSet phldrT="[Text]"/>
      <dgm:spPr/>
      <dgm:t>
        <a:bodyPr/>
        <a:lstStyle/>
        <a:p>
          <a:r>
            <a:rPr lang="en-US" dirty="0"/>
            <a:t>6 different education levels</a:t>
          </a:r>
        </a:p>
      </dgm:t>
    </dgm:pt>
    <dgm:pt modelId="{94419346-AB4B-4C4F-A848-DAE48901CE9C}" type="parTrans" cxnId="{CD1B9F9B-99AC-4D22-BD9F-4EF2C7AA40C2}">
      <dgm:prSet/>
      <dgm:spPr/>
      <dgm:t>
        <a:bodyPr/>
        <a:lstStyle/>
        <a:p>
          <a:endParaRPr lang="en-US"/>
        </a:p>
      </dgm:t>
    </dgm:pt>
    <dgm:pt modelId="{41DE8D9E-E3EF-4E81-A03A-C07D9AD2976F}" type="sibTrans" cxnId="{CD1B9F9B-99AC-4D22-BD9F-4EF2C7AA40C2}">
      <dgm:prSet/>
      <dgm:spPr/>
      <dgm:t>
        <a:bodyPr/>
        <a:lstStyle/>
        <a:p>
          <a:endParaRPr lang="en-US"/>
        </a:p>
      </dgm:t>
    </dgm:pt>
    <dgm:pt modelId="{7614D119-E862-4F0A-86A2-C087357B3833}">
      <dgm:prSet phldrT="[Text]"/>
      <dgm:spPr/>
      <dgm:t>
        <a:bodyPr/>
        <a:lstStyle/>
        <a:p>
          <a:pPr algn="l"/>
          <a:r>
            <a:rPr lang="en-US" dirty="0"/>
            <a:t>Marital Status</a:t>
          </a:r>
        </a:p>
      </dgm:t>
    </dgm:pt>
    <dgm:pt modelId="{27473AEF-7EC0-48C4-9C29-6F2ADC533112}" type="parTrans" cxnId="{E9E55790-111D-4130-A5D5-882610A97C75}">
      <dgm:prSet/>
      <dgm:spPr/>
      <dgm:t>
        <a:bodyPr/>
        <a:lstStyle/>
        <a:p>
          <a:endParaRPr lang="en-US"/>
        </a:p>
      </dgm:t>
    </dgm:pt>
    <dgm:pt modelId="{BF048726-194E-40C6-9E6E-5F5E7FE04AD8}" type="sibTrans" cxnId="{E9E55790-111D-4130-A5D5-882610A97C75}">
      <dgm:prSet/>
      <dgm:spPr/>
      <dgm:t>
        <a:bodyPr/>
        <a:lstStyle/>
        <a:p>
          <a:endParaRPr lang="en-US"/>
        </a:p>
      </dgm:t>
    </dgm:pt>
    <dgm:pt modelId="{FB70557B-92F2-49A1-B1C0-D5CCEABA9DEF}">
      <dgm:prSet phldrT="[Text]"/>
      <dgm:spPr/>
      <dgm:t>
        <a:bodyPr/>
        <a:lstStyle/>
        <a:p>
          <a:pPr algn="l"/>
          <a:r>
            <a:rPr lang="en-US" dirty="0"/>
            <a:t>4 different marital status levels</a:t>
          </a:r>
        </a:p>
      </dgm:t>
    </dgm:pt>
    <dgm:pt modelId="{E781B038-21B6-4931-8D63-D079E285CE9B}" type="parTrans" cxnId="{D7AA9063-AB56-4AB3-A4EE-85BFAA002F39}">
      <dgm:prSet/>
      <dgm:spPr/>
      <dgm:t>
        <a:bodyPr/>
        <a:lstStyle/>
        <a:p>
          <a:endParaRPr lang="en-US"/>
        </a:p>
      </dgm:t>
    </dgm:pt>
    <dgm:pt modelId="{AC48C0C4-A0E3-44C7-94A0-B4D74047CD51}" type="sibTrans" cxnId="{D7AA9063-AB56-4AB3-A4EE-85BFAA002F39}">
      <dgm:prSet/>
      <dgm:spPr/>
      <dgm:t>
        <a:bodyPr/>
        <a:lstStyle/>
        <a:p>
          <a:endParaRPr lang="en-US"/>
        </a:p>
      </dgm:t>
    </dgm:pt>
    <dgm:pt modelId="{F0CFDAEA-7B94-4F52-8660-CB7014226D64}">
      <dgm:prSet phldrT="[Text]"/>
      <dgm:spPr/>
      <dgm:t>
        <a:bodyPr/>
        <a:lstStyle/>
        <a:p>
          <a:pPr algn="l"/>
          <a:r>
            <a:rPr lang="en-US" dirty="0"/>
            <a:t>Age</a:t>
          </a:r>
        </a:p>
      </dgm:t>
    </dgm:pt>
    <dgm:pt modelId="{1ACFA7EE-8D52-4750-9928-EA43209692BC}" type="parTrans" cxnId="{716BE2A1-5D6E-4575-A104-17DE4A96DE3E}">
      <dgm:prSet/>
      <dgm:spPr/>
      <dgm:t>
        <a:bodyPr/>
        <a:lstStyle/>
        <a:p>
          <a:endParaRPr lang="en-US"/>
        </a:p>
      </dgm:t>
    </dgm:pt>
    <dgm:pt modelId="{8BAF8863-B552-4BCC-BFA8-38FFE2B571DC}" type="sibTrans" cxnId="{716BE2A1-5D6E-4575-A104-17DE4A96DE3E}">
      <dgm:prSet/>
      <dgm:spPr/>
      <dgm:t>
        <a:bodyPr/>
        <a:lstStyle/>
        <a:p>
          <a:endParaRPr lang="en-US"/>
        </a:p>
      </dgm:t>
    </dgm:pt>
    <dgm:pt modelId="{F0CB42D4-5CB8-44D4-8F31-0D9B3ED26222}">
      <dgm:prSet phldrT="[Text]"/>
      <dgm:spPr/>
      <dgm:t>
        <a:bodyPr/>
        <a:lstStyle/>
        <a:p>
          <a:pPr algn="l"/>
          <a:r>
            <a:rPr lang="en-US" dirty="0"/>
            <a:t>56 different age levels /  average is 49 years</a:t>
          </a:r>
        </a:p>
      </dgm:t>
    </dgm:pt>
    <dgm:pt modelId="{98D75C11-AB3F-4130-8718-3B76AC9464A8}" type="parTrans" cxnId="{C370AC12-7F11-4CA4-AA0D-014934626497}">
      <dgm:prSet/>
      <dgm:spPr/>
      <dgm:t>
        <a:bodyPr/>
        <a:lstStyle/>
        <a:p>
          <a:endParaRPr lang="en-US"/>
        </a:p>
      </dgm:t>
    </dgm:pt>
    <dgm:pt modelId="{5408D5C5-2347-4849-A6CF-00AC26CA3B8F}" type="sibTrans" cxnId="{C370AC12-7F11-4CA4-AA0D-014934626497}">
      <dgm:prSet/>
      <dgm:spPr/>
      <dgm:t>
        <a:bodyPr/>
        <a:lstStyle/>
        <a:p>
          <a:endParaRPr lang="en-US"/>
        </a:p>
      </dgm:t>
    </dgm:pt>
    <dgm:pt modelId="{30857016-5DD7-4E7E-90BD-79E59C1BAD18}">
      <dgm:prSet phldrT="[Text]"/>
      <dgm:spPr/>
      <dgm:t>
        <a:bodyPr/>
        <a:lstStyle/>
        <a:p>
          <a:pPr algn="l"/>
          <a:r>
            <a:rPr lang="en-US" dirty="0"/>
            <a:t>Over 88% of all defaults occurred with customers under age 49 </a:t>
          </a:r>
        </a:p>
      </dgm:t>
    </dgm:pt>
    <dgm:pt modelId="{7A397933-18EE-4C3E-99FA-4BD484227AF9}" type="parTrans" cxnId="{4352EFFE-9E97-45B9-965F-88D5B3CF90E4}">
      <dgm:prSet/>
      <dgm:spPr/>
      <dgm:t>
        <a:bodyPr/>
        <a:lstStyle/>
        <a:p>
          <a:endParaRPr lang="en-US"/>
        </a:p>
      </dgm:t>
    </dgm:pt>
    <dgm:pt modelId="{05D15FB2-1C25-4E06-B34C-7E4B584C5509}" type="sibTrans" cxnId="{4352EFFE-9E97-45B9-965F-88D5B3CF90E4}">
      <dgm:prSet/>
      <dgm:spPr/>
      <dgm:t>
        <a:bodyPr/>
        <a:lstStyle/>
        <a:p>
          <a:endParaRPr lang="en-US"/>
        </a:p>
      </dgm:t>
    </dgm:pt>
    <dgm:pt modelId="{C438094D-9C91-4880-A4FB-E620A8212FE9}">
      <dgm:prSet phldrT="[Text]"/>
      <dgm:spPr/>
      <dgm:t>
        <a:bodyPr/>
        <a:lstStyle/>
        <a:p>
          <a:r>
            <a:rPr lang="en-US" dirty="0"/>
            <a:t>60% Female</a:t>
          </a:r>
        </a:p>
      </dgm:t>
    </dgm:pt>
    <dgm:pt modelId="{02338D9A-1C2B-4750-ABCB-8F7F0A7D23E1}" type="parTrans" cxnId="{455B4A78-27DE-4E5E-B019-C7B130DA3550}">
      <dgm:prSet/>
      <dgm:spPr/>
      <dgm:t>
        <a:bodyPr/>
        <a:lstStyle/>
        <a:p>
          <a:endParaRPr lang="en-US"/>
        </a:p>
      </dgm:t>
    </dgm:pt>
    <dgm:pt modelId="{0CFF09C5-76E0-4554-8929-F5005B852FA2}" type="sibTrans" cxnId="{455B4A78-27DE-4E5E-B019-C7B130DA3550}">
      <dgm:prSet/>
      <dgm:spPr/>
      <dgm:t>
        <a:bodyPr/>
        <a:lstStyle/>
        <a:p>
          <a:endParaRPr lang="en-US"/>
        </a:p>
      </dgm:t>
    </dgm:pt>
    <dgm:pt modelId="{9F643C22-3CC6-426C-A46E-D208F647856A}">
      <dgm:prSet phldrT="[Text]"/>
      <dgm:spPr/>
      <dgm:t>
        <a:bodyPr/>
        <a:lstStyle/>
        <a:p>
          <a:pPr algn="l"/>
          <a:r>
            <a:rPr lang="en-US" dirty="0"/>
            <a:t>Education</a:t>
          </a:r>
        </a:p>
      </dgm:t>
    </dgm:pt>
    <dgm:pt modelId="{A4EAED39-6F72-4487-87AF-99C9DA183146}" type="parTrans" cxnId="{57511D9B-1953-4A73-8B94-ADD4C5949A5E}">
      <dgm:prSet/>
      <dgm:spPr/>
      <dgm:t>
        <a:bodyPr/>
        <a:lstStyle/>
        <a:p>
          <a:endParaRPr lang="en-US"/>
        </a:p>
      </dgm:t>
    </dgm:pt>
    <dgm:pt modelId="{87A15A47-D7BD-4C83-8E40-02341845F39A}" type="sibTrans" cxnId="{57511D9B-1953-4A73-8B94-ADD4C5949A5E}">
      <dgm:prSet/>
      <dgm:spPr/>
      <dgm:t>
        <a:bodyPr/>
        <a:lstStyle/>
        <a:p>
          <a:endParaRPr lang="en-US"/>
        </a:p>
      </dgm:t>
    </dgm:pt>
    <dgm:pt modelId="{DE4B2196-BF67-4709-BBA1-34096FC23E7D}">
      <dgm:prSet phldrT="[Text]"/>
      <dgm:spPr/>
      <dgm:t>
        <a:bodyPr/>
        <a:lstStyle/>
        <a:p>
          <a:r>
            <a:rPr lang="en-US" dirty="0"/>
            <a:t>82% have College degree or higher</a:t>
          </a:r>
        </a:p>
      </dgm:t>
    </dgm:pt>
    <dgm:pt modelId="{28600596-8CDF-4BA5-BA0A-A470025D6AD9}" type="parTrans" cxnId="{C79FF513-FAD8-4A21-B1A8-0A0E19BFD00B}">
      <dgm:prSet/>
      <dgm:spPr/>
      <dgm:t>
        <a:bodyPr/>
        <a:lstStyle/>
        <a:p>
          <a:endParaRPr lang="en-US"/>
        </a:p>
      </dgm:t>
    </dgm:pt>
    <dgm:pt modelId="{224A4005-1474-4E6D-9289-CAD66EDE8BA0}" type="sibTrans" cxnId="{C79FF513-FAD8-4A21-B1A8-0A0E19BFD00B}">
      <dgm:prSet/>
      <dgm:spPr/>
      <dgm:t>
        <a:bodyPr/>
        <a:lstStyle/>
        <a:p>
          <a:endParaRPr lang="en-US"/>
        </a:p>
      </dgm:t>
    </dgm:pt>
    <dgm:pt modelId="{3CD785A0-4FFD-4837-B797-976CB535BD01}">
      <dgm:prSet phldrT="[Text]"/>
      <dgm:spPr/>
      <dgm:t>
        <a:bodyPr/>
        <a:lstStyle/>
        <a:p>
          <a:pPr algn="l"/>
          <a:r>
            <a:rPr lang="en-US" dirty="0"/>
            <a:t>53% Single / 46% Married</a:t>
          </a:r>
        </a:p>
      </dgm:t>
    </dgm:pt>
    <dgm:pt modelId="{3D709BC0-28C7-46FB-8E82-EF0D70CFE463}" type="parTrans" cxnId="{45640C85-B232-4542-9E38-15B11CB20415}">
      <dgm:prSet/>
      <dgm:spPr/>
      <dgm:t>
        <a:bodyPr/>
        <a:lstStyle/>
        <a:p>
          <a:endParaRPr lang="en-US"/>
        </a:p>
      </dgm:t>
    </dgm:pt>
    <dgm:pt modelId="{64EB868E-545D-440A-B077-CA9A112594DF}" type="sibTrans" cxnId="{45640C85-B232-4542-9E38-15B11CB20415}">
      <dgm:prSet/>
      <dgm:spPr/>
      <dgm:t>
        <a:bodyPr/>
        <a:lstStyle/>
        <a:p>
          <a:endParaRPr lang="en-US"/>
        </a:p>
      </dgm:t>
    </dgm:pt>
    <dgm:pt modelId="{011C1919-74B8-41C5-AB6B-59F705A81954}">
      <dgm:prSet phldrT="[Text]"/>
      <dgm:spPr/>
      <dgm:t>
        <a:bodyPr/>
        <a:lstStyle/>
        <a:p>
          <a:pPr algn="l"/>
          <a:r>
            <a:rPr lang="en-US" dirty="0"/>
            <a:t>Repayment Status</a:t>
          </a:r>
        </a:p>
      </dgm:t>
    </dgm:pt>
    <dgm:pt modelId="{2D7D160E-228B-4634-A35C-BA102A9B49B5}" type="parTrans" cxnId="{3AC4CEEB-1431-4B19-A26C-324219C79F4A}">
      <dgm:prSet/>
      <dgm:spPr/>
      <dgm:t>
        <a:bodyPr/>
        <a:lstStyle/>
        <a:p>
          <a:endParaRPr lang="en-US"/>
        </a:p>
      </dgm:t>
    </dgm:pt>
    <dgm:pt modelId="{4A1B9ACC-DF3A-4BEC-A6B1-F2557577772A}" type="sibTrans" cxnId="{3AC4CEEB-1431-4B19-A26C-324219C79F4A}">
      <dgm:prSet/>
      <dgm:spPr/>
      <dgm:t>
        <a:bodyPr/>
        <a:lstStyle/>
        <a:p>
          <a:endParaRPr lang="en-US"/>
        </a:p>
      </dgm:t>
    </dgm:pt>
    <dgm:pt modelId="{9EFB0618-995B-4961-9730-8FDB250DBFC0}">
      <dgm:prSet phldrT="[Text]"/>
      <dgm:spPr/>
      <dgm:t>
        <a:bodyPr/>
        <a:lstStyle/>
        <a:p>
          <a:pPr algn="l"/>
          <a:r>
            <a:rPr lang="en-US" dirty="0"/>
            <a:t>Indicates status of account such as Paid in Full, Payment Delay, Revolving Credit, etc.</a:t>
          </a:r>
        </a:p>
      </dgm:t>
    </dgm:pt>
    <dgm:pt modelId="{7635020E-9B28-41C1-93E9-1E2D685559B8}" type="parTrans" cxnId="{AA744428-2474-474A-AE6F-AAE6264CF963}">
      <dgm:prSet/>
      <dgm:spPr/>
      <dgm:t>
        <a:bodyPr/>
        <a:lstStyle/>
        <a:p>
          <a:endParaRPr lang="en-US"/>
        </a:p>
      </dgm:t>
    </dgm:pt>
    <dgm:pt modelId="{B03F4E6C-0D68-4ECC-ABEF-841482CFB5F9}" type="sibTrans" cxnId="{AA744428-2474-474A-AE6F-AAE6264CF963}">
      <dgm:prSet/>
      <dgm:spPr/>
      <dgm:t>
        <a:bodyPr/>
        <a:lstStyle/>
        <a:p>
          <a:endParaRPr lang="en-US"/>
        </a:p>
      </dgm:t>
    </dgm:pt>
    <dgm:pt modelId="{2F8C3AD7-0146-4911-BEB9-C4CEC67A7466}">
      <dgm:prSet phldrT="[Text]"/>
      <dgm:spPr/>
      <dgm:t>
        <a:bodyPr/>
        <a:lstStyle/>
        <a:p>
          <a:pPr algn="l"/>
          <a:r>
            <a:rPr lang="en-US" dirty="0"/>
            <a:t>Amount of Bill</a:t>
          </a:r>
        </a:p>
      </dgm:t>
    </dgm:pt>
    <dgm:pt modelId="{77C73E30-146C-4F79-97D1-6ECD4769FCFA}" type="parTrans" cxnId="{48FAB56E-D67C-4F83-AD82-5027F34410B8}">
      <dgm:prSet/>
      <dgm:spPr/>
      <dgm:t>
        <a:bodyPr/>
        <a:lstStyle/>
        <a:p>
          <a:endParaRPr lang="en-US"/>
        </a:p>
      </dgm:t>
    </dgm:pt>
    <dgm:pt modelId="{479C43B1-4923-4F67-8859-58EB3770066C}" type="sibTrans" cxnId="{48FAB56E-D67C-4F83-AD82-5027F34410B8}">
      <dgm:prSet/>
      <dgm:spPr/>
      <dgm:t>
        <a:bodyPr/>
        <a:lstStyle/>
        <a:p>
          <a:endParaRPr lang="en-US"/>
        </a:p>
      </dgm:t>
    </dgm:pt>
    <dgm:pt modelId="{74810CA0-447C-4A96-B378-826EED19B0A2}">
      <dgm:prSet phldrT="[Text]"/>
      <dgm:spPr/>
      <dgm:t>
        <a:bodyPr/>
        <a:lstStyle/>
        <a:p>
          <a:pPr algn="l"/>
          <a:r>
            <a:rPr lang="en-US" dirty="0"/>
            <a:t>Amount on monthly statement from April to September</a:t>
          </a:r>
        </a:p>
      </dgm:t>
    </dgm:pt>
    <dgm:pt modelId="{39DDB394-88EE-4225-BA08-02AEF6997809}" type="parTrans" cxnId="{66B3404E-00F3-4DC3-8AF0-FF8AA84AD084}">
      <dgm:prSet/>
      <dgm:spPr/>
      <dgm:t>
        <a:bodyPr/>
        <a:lstStyle/>
        <a:p>
          <a:endParaRPr lang="en-US"/>
        </a:p>
      </dgm:t>
    </dgm:pt>
    <dgm:pt modelId="{5FEA5E86-6418-454E-9ED2-48ECB66A9927}" type="sibTrans" cxnId="{66B3404E-00F3-4DC3-8AF0-FF8AA84AD084}">
      <dgm:prSet/>
      <dgm:spPr/>
      <dgm:t>
        <a:bodyPr/>
        <a:lstStyle/>
        <a:p>
          <a:endParaRPr lang="en-US"/>
        </a:p>
      </dgm:t>
    </dgm:pt>
    <dgm:pt modelId="{E5CB9CCA-48E2-4170-A7E9-761A7608AD5D}">
      <dgm:prSet phldrT="[Text]"/>
      <dgm:spPr/>
      <dgm:t>
        <a:bodyPr/>
        <a:lstStyle/>
        <a:p>
          <a:pPr algn="l"/>
          <a:r>
            <a:rPr lang="en-US" dirty="0"/>
            <a:t>Amount paid monthly from April to September </a:t>
          </a:r>
        </a:p>
      </dgm:t>
    </dgm:pt>
    <dgm:pt modelId="{6F7F8A3B-7C08-4C64-BC8F-982A1A335BF0}" type="parTrans" cxnId="{FFAF8771-2C74-4A66-A470-FF4900E9731D}">
      <dgm:prSet/>
      <dgm:spPr/>
      <dgm:t>
        <a:bodyPr/>
        <a:lstStyle/>
        <a:p>
          <a:endParaRPr lang="en-US"/>
        </a:p>
      </dgm:t>
    </dgm:pt>
    <dgm:pt modelId="{5CC82DAC-A8EA-4E14-8D3F-1E12B2A1429F}" type="sibTrans" cxnId="{FFAF8771-2C74-4A66-A470-FF4900E9731D}">
      <dgm:prSet/>
      <dgm:spPr/>
      <dgm:t>
        <a:bodyPr/>
        <a:lstStyle/>
        <a:p>
          <a:endParaRPr lang="en-US"/>
        </a:p>
      </dgm:t>
    </dgm:pt>
    <dgm:pt modelId="{B9D76BE5-6753-46F0-B740-51CADFA0409F}">
      <dgm:prSet phldrT="[Text]"/>
      <dgm:spPr/>
      <dgm:t>
        <a:bodyPr/>
        <a:lstStyle/>
        <a:p>
          <a:pPr algn="l"/>
          <a:r>
            <a:rPr lang="en-US" dirty="0"/>
            <a:t>Amount of  Payment</a:t>
          </a:r>
        </a:p>
      </dgm:t>
    </dgm:pt>
    <dgm:pt modelId="{DE8F6A4F-F72E-42F0-A666-7D19D4FAD48E}" type="parTrans" cxnId="{3F19E98F-500A-4DD7-840A-B60E00B38D6C}">
      <dgm:prSet/>
      <dgm:spPr/>
      <dgm:t>
        <a:bodyPr/>
        <a:lstStyle/>
        <a:p>
          <a:endParaRPr lang="en-US"/>
        </a:p>
      </dgm:t>
    </dgm:pt>
    <dgm:pt modelId="{A778859C-0410-4AA7-80AC-808E4307FDD2}" type="sibTrans" cxnId="{3F19E98F-500A-4DD7-840A-B60E00B38D6C}">
      <dgm:prSet/>
      <dgm:spPr/>
      <dgm:t>
        <a:bodyPr/>
        <a:lstStyle/>
        <a:p>
          <a:endParaRPr lang="en-US"/>
        </a:p>
      </dgm:t>
    </dgm:pt>
    <dgm:pt modelId="{F446CB8F-01EF-4A4E-974D-B787FE0B0644}">
      <dgm:prSet phldrT="[Text]"/>
      <dgm:spPr/>
      <dgm:t>
        <a:bodyPr/>
        <a:lstStyle/>
        <a:p>
          <a:pPr algn="l"/>
          <a:r>
            <a:rPr lang="en-US" dirty="0"/>
            <a:t>Default Status</a:t>
          </a:r>
        </a:p>
      </dgm:t>
    </dgm:pt>
    <dgm:pt modelId="{895C3816-D814-486F-8686-DFDD438EC964}" type="parTrans" cxnId="{220A5191-5C5C-4263-B23A-38A2DC348D83}">
      <dgm:prSet/>
      <dgm:spPr/>
      <dgm:t>
        <a:bodyPr/>
        <a:lstStyle/>
        <a:p>
          <a:endParaRPr lang="en-US"/>
        </a:p>
      </dgm:t>
    </dgm:pt>
    <dgm:pt modelId="{14A291AC-2BE3-4CEB-9B5C-D5E7FFE81842}" type="sibTrans" cxnId="{220A5191-5C5C-4263-B23A-38A2DC348D83}">
      <dgm:prSet/>
      <dgm:spPr/>
      <dgm:t>
        <a:bodyPr/>
        <a:lstStyle/>
        <a:p>
          <a:endParaRPr lang="en-US"/>
        </a:p>
      </dgm:t>
    </dgm:pt>
    <dgm:pt modelId="{654A6B33-E42E-467E-B2FE-2E9B332A7A19}">
      <dgm:prSet phldrT="[Text]"/>
      <dgm:spPr/>
      <dgm:t>
        <a:bodyPr/>
        <a:lstStyle/>
        <a:p>
          <a:pPr algn="l"/>
          <a:r>
            <a:rPr lang="en-US" dirty="0"/>
            <a:t>Indicates if the account is in default</a:t>
          </a:r>
        </a:p>
      </dgm:t>
    </dgm:pt>
    <dgm:pt modelId="{A12D798A-E370-4F63-8DA5-09E5BC1F1D6D}" type="parTrans" cxnId="{A31C1DEE-7DD2-4CA5-B1D5-01A7F2FC4C76}">
      <dgm:prSet/>
      <dgm:spPr/>
      <dgm:t>
        <a:bodyPr/>
        <a:lstStyle/>
        <a:p>
          <a:endParaRPr lang="en-US"/>
        </a:p>
      </dgm:t>
    </dgm:pt>
    <dgm:pt modelId="{DF79999D-44A2-44CC-92B6-EA0928E8F8A8}" type="sibTrans" cxnId="{A31C1DEE-7DD2-4CA5-B1D5-01A7F2FC4C76}">
      <dgm:prSet/>
      <dgm:spPr/>
      <dgm:t>
        <a:bodyPr/>
        <a:lstStyle/>
        <a:p>
          <a:endParaRPr lang="en-US"/>
        </a:p>
      </dgm:t>
    </dgm:pt>
    <dgm:pt modelId="{0002CF33-35CC-4DD9-8DB2-EE9071653ECB}" type="pres">
      <dgm:prSet presAssocID="{E467478F-D97E-4B30-92A8-BC336A7228FD}" presName="Name0" presStyleCnt="0">
        <dgm:presLayoutVars>
          <dgm:dir/>
          <dgm:animLvl val="lvl"/>
          <dgm:resizeHandles val="exact"/>
        </dgm:presLayoutVars>
      </dgm:prSet>
      <dgm:spPr/>
    </dgm:pt>
    <dgm:pt modelId="{58711D55-7EDF-4B17-8677-EEFE794356DE}" type="pres">
      <dgm:prSet presAssocID="{F79403F7-CCA1-4856-A432-060C73EC8055}" presName="linNode" presStyleCnt="0"/>
      <dgm:spPr/>
    </dgm:pt>
    <dgm:pt modelId="{F227392A-9B80-45F6-A4F5-8C718FD2EDBA}" type="pres">
      <dgm:prSet presAssocID="{F79403F7-CCA1-4856-A432-060C73EC8055}" presName="parTx" presStyleLbl="revTx" presStyleIdx="0" presStyleCnt="9">
        <dgm:presLayoutVars>
          <dgm:chMax val="1"/>
          <dgm:bulletEnabled val="1"/>
        </dgm:presLayoutVars>
      </dgm:prSet>
      <dgm:spPr/>
    </dgm:pt>
    <dgm:pt modelId="{2ED09440-46E3-4F20-8808-15714E8626E9}" type="pres">
      <dgm:prSet presAssocID="{F79403F7-CCA1-4856-A432-060C73EC8055}" presName="bracket" presStyleLbl="parChTrans1D1" presStyleIdx="0" presStyleCnt="9"/>
      <dgm:spPr/>
    </dgm:pt>
    <dgm:pt modelId="{ADCE938C-A512-4467-A813-E063A4BC7596}" type="pres">
      <dgm:prSet presAssocID="{F79403F7-CCA1-4856-A432-060C73EC8055}" presName="spH" presStyleCnt="0"/>
      <dgm:spPr/>
    </dgm:pt>
    <dgm:pt modelId="{1ABE2DB8-B60A-4C97-A8C0-96ACC9FCC2C2}" type="pres">
      <dgm:prSet presAssocID="{F79403F7-CCA1-4856-A432-060C73EC8055}" presName="desTx" presStyleLbl="node1" presStyleIdx="0" presStyleCnt="9">
        <dgm:presLayoutVars>
          <dgm:bulletEnabled val="1"/>
        </dgm:presLayoutVars>
      </dgm:prSet>
      <dgm:spPr/>
    </dgm:pt>
    <dgm:pt modelId="{CF7B5FDB-3381-45EC-B792-0ABB4A389986}" type="pres">
      <dgm:prSet presAssocID="{023FFC12-52C9-4F11-A1EF-290B70A9A880}" presName="spV" presStyleCnt="0"/>
      <dgm:spPr/>
    </dgm:pt>
    <dgm:pt modelId="{11C9F7C4-4A55-4796-8B64-445C1F8105E1}" type="pres">
      <dgm:prSet presAssocID="{D7A3EAA3-47D4-4ECE-8D92-843E1C2A0297}" presName="linNode" presStyleCnt="0"/>
      <dgm:spPr/>
    </dgm:pt>
    <dgm:pt modelId="{C415D6CA-4586-474D-A698-5A3E6E6E1D19}" type="pres">
      <dgm:prSet presAssocID="{D7A3EAA3-47D4-4ECE-8D92-843E1C2A0297}" presName="parTx" presStyleLbl="revTx" presStyleIdx="1" presStyleCnt="9">
        <dgm:presLayoutVars>
          <dgm:chMax val="1"/>
          <dgm:bulletEnabled val="1"/>
        </dgm:presLayoutVars>
      </dgm:prSet>
      <dgm:spPr/>
    </dgm:pt>
    <dgm:pt modelId="{010129AC-F430-461A-8395-D8694323A038}" type="pres">
      <dgm:prSet presAssocID="{D7A3EAA3-47D4-4ECE-8D92-843E1C2A0297}" presName="bracket" presStyleLbl="parChTrans1D1" presStyleIdx="1" presStyleCnt="9"/>
      <dgm:spPr/>
    </dgm:pt>
    <dgm:pt modelId="{875C32C9-F42C-4A8E-95AB-2EC7F40E046B}" type="pres">
      <dgm:prSet presAssocID="{D7A3EAA3-47D4-4ECE-8D92-843E1C2A0297}" presName="spH" presStyleCnt="0"/>
      <dgm:spPr/>
    </dgm:pt>
    <dgm:pt modelId="{5527AC1D-FDD5-4E61-A5E7-98FC699FEA79}" type="pres">
      <dgm:prSet presAssocID="{D7A3EAA3-47D4-4ECE-8D92-843E1C2A0297}" presName="desTx" presStyleLbl="node1" presStyleIdx="1" presStyleCnt="9">
        <dgm:presLayoutVars>
          <dgm:bulletEnabled val="1"/>
        </dgm:presLayoutVars>
      </dgm:prSet>
      <dgm:spPr/>
    </dgm:pt>
    <dgm:pt modelId="{13BDEAF5-1AB6-4C47-8087-10B4F6B85D49}" type="pres">
      <dgm:prSet presAssocID="{2715C0D9-4A9F-458E-9CF7-B2EA217D4DE0}" presName="spV" presStyleCnt="0"/>
      <dgm:spPr/>
    </dgm:pt>
    <dgm:pt modelId="{60E5DFDE-327E-4C33-BBCC-8BB71A3416A1}" type="pres">
      <dgm:prSet presAssocID="{9F643C22-3CC6-426C-A46E-D208F647856A}" presName="linNode" presStyleCnt="0"/>
      <dgm:spPr/>
    </dgm:pt>
    <dgm:pt modelId="{FA2A4BB9-0D88-43BA-8BCA-C3A5B7D1343A}" type="pres">
      <dgm:prSet presAssocID="{9F643C22-3CC6-426C-A46E-D208F647856A}" presName="parTx" presStyleLbl="revTx" presStyleIdx="2" presStyleCnt="9">
        <dgm:presLayoutVars>
          <dgm:chMax val="1"/>
          <dgm:bulletEnabled val="1"/>
        </dgm:presLayoutVars>
      </dgm:prSet>
      <dgm:spPr/>
    </dgm:pt>
    <dgm:pt modelId="{02ACB78B-6D8B-4D26-A680-A59631FA46CB}" type="pres">
      <dgm:prSet presAssocID="{9F643C22-3CC6-426C-A46E-D208F647856A}" presName="bracket" presStyleLbl="parChTrans1D1" presStyleIdx="2" presStyleCnt="9"/>
      <dgm:spPr/>
    </dgm:pt>
    <dgm:pt modelId="{95C7A318-4020-4E3A-847E-46B9E4B1DD7C}" type="pres">
      <dgm:prSet presAssocID="{9F643C22-3CC6-426C-A46E-D208F647856A}" presName="spH" presStyleCnt="0"/>
      <dgm:spPr/>
    </dgm:pt>
    <dgm:pt modelId="{905BFD80-A85D-4C78-8DE0-377091EC71FA}" type="pres">
      <dgm:prSet presAssocID="{9F643C22-3CC6-426C-A46E-D208F647856A}" presName="desTx" presStyleLbl="node1" presStyleIdx="2" presStyleCnt="9">
        <dgm:presLayoutVars>
          <dgm:bulletEnabled val="1"/>
        </dgm:presLayoutVars>
      </dgm:prSet>
      <dgm:spPr/>
    </dgm:pt>
    <dgm:pt modelId="{BC1D9A30-5089-42BE-B407-D738197AD39A}" type="pres">
      <dgm:prSet presAssocID="{87A15A47-D7BD-4C83-8E40-02341845F39A}" presName="spV" presStyleCnt="0"/>
      <dgm:spPr/>
    </dgm:pt>
    <dgm:pt modelId="{A5344184-77F5-4995-8523-3C474C92A298}" type="pres">
      <dgm:prSet presAssocID="{7614D119-E862-4F0A-86A2-C087357B3833}" presName="linNode" presStyleCnt="0"/>
      <dgm:spPr/>
    </dgm:pt>
    <dgm:pt modelId="{48976211-8508-490B-AFDA-E4928F1AE4AD}" type="pres">
      <dgm:prSet presAssocID="{7614D119-E862-4F0A-86A2-C087357B3833}" presName="parTx" presStyleLbl="revTx" presStyleIdx="3" presStyleCnt="9">
        <dgm:presLayoutVars>
          <dgm:chMax val="1"/>
          <dgm:bulletEnabled val="1"/>
        </dgm:presLayoutVars>
      </dgm:prSet>
      <dgm:spPr/>
    </dgm:pt>
    <dgm:pt modelId="{713FD78E-089C-4A1F-821C-74D5CF7AF760}" type="pres">
      <dgm:prSet presAssocID="{7614D119-E862-4F0A-86A2-C087357B3833}" presName="bracket" presStyleLbl="parChTrans1D1" presStyleIdx="3" presStyleCnt="9"/>
      <dgm:spPr/>
    </dgm:pt>
    <dgm:pt modelId="{FF6DA64B-9B62-4DF1-8E06-321C8FFDE566}" type="pres">
      <dgm:prSet presAssocID="{7614D119-E862-4F0A-86A2-C087357B3833}" presName="spH" presStyleCnt="0"/>
      <dgm:spPr/>
    </dgm:pt>
    <dgm:pt modelId="{D1ABBBEA-855E-4C7A-8333-4E2C87D4DA45}" type="pres">
      <dgm:prSet presAssocID="{7614D119-E862-4F0A-86A2-C087357B3833}" presName="desTx" presStyleLbl="node1" presStyleIdx="3" presStyleCnt="9">
        <dgm:presLayoutVars>
          <dgm:bulletEnabled val="1"/>
        </dgm:presLayoutVars>
      </dgm:prSet>
      <dgm:spPr/>
    </dgm:pt>
    <dgm:pt modelId="{DE6EE45F-A815-4110-8D48-EEE592205F7B}" type="pres">
      <dgm:prSet presAssocID="{BF048726-194E-40C6-9E6E-5F5E7FE04AD8}" presName="spV" presStyleCnt="0"/>
      <dgm:spPr/>
    </dgm:pt>
    <dgm:pt modelId="{220DDD26-08FD-4DC6-879F-5B8DE6B46FFB}" type="pres">
      <dgm:prSet presAssocID="{F0CFDAEA-7B94-4F52-8660-CB7014226D64}" presName="linNode" presStyleCnt="0"/>
      <dgm:spPr/>
    </dgm:pt>
    <dgm:pt modelId="{EBEC56C8-FADB-487A-B453-D1EE34B4E07D}" type="pres">
      <dgm:prSet presAssocID="{F0CFDAEA-7B94-4F52-8660-CB7014226D64}" presName="parTx" presStyleLbl="revTx" presStyleIdx="4" presStyleCnt="9">
        <dgm:presLayoutVars>
          <dgm:chMax val="1"/>
          <dgm:bulletEnabled val="1"/>
        </dgm:presLayoutVars>
      </dgm:prSet>
      <dgm:spPr/>
    </dgm:pt>
    <dgm:pt modelId="{D49914EE-B31C-421B-8F39-BAA62EB94380}" type="pres">
      <dgm:prSet presAssocID="{F0CFDAEA-7B94-4F52-8660-CB7014226D64}" presName="bracket" presStyleLbl="parChTrans1D1" presStyleIdx="4" presStyleCnt="9"/>
      <dgm:spPr/>
    </dgm:pt>
    <dgm:pt modelId="{88B07D3E-1404-4BA7-8D9D-B7EAE7DFABDF}" type="pres">
      <dgm:prSet presAssocID="{F0CFDAEA-7B94-4F52-8660-CB7014226D64}" presName="spH" presStyleCnt="0"/>
      <dgm:spPr/>
    </dgm:pt>
    <dgm:pt modelId="{68A2206A-5878-46A4-95E9-9C446B1D3118}" type="pres">
      <dgm:prSet presAssocID="{F0CFDAEA-7B94-4F52-8660-CB7014226D64}" presName="desTx" presStyleLbl="node1" presStyleIdx="4" presStyleCnt="9">
        <dgm:presLayoutVars>
          <dgm:bulletEnabled val="1"/>
        </dgm:presLayoutVars>
      </dgm:prSet>
      <dgm:spPr/>
    </dgm:pt>
    <dgm:pt modelId="{3CBA483B-5704-41B9-93A8-8D271555278A}" type="pres">
      <dgm:prSet presAssocID="{8BAF8863-B552-4BCC-BFA8-38FFE2B571DC}" presName="spV" presStyleCnt="0"/>
      <dgm:spPr/>
    </dgm:pt>
    <dgm:pt modelId="{E9A270E4-4803-4229-ABD0-71A90DDAB3D4}" type="pres">
      <dgm:prSet presAssocID="{011C1919-74B8-41C5-AB6B-59F705A81954}" presName="linNode" presStyleCnt="0"/>
      <dgm:spPr/>
    </dgm:pt>
    <dgm:pt modelId="{3F51A461-C2F2-4F44-865B-BDE1ACA8DF5D}" type="pres">
      <dgm:prSet presAssocID="{011C1919-74B8-41C5-AB6B-59F705A81954}" presName="parTx" presStyleLbl="revTx" presStyleIdx="5" presStyleCnt="9">
        <dgm:presLayoutVars>
          <dgm:chMax val="1"/>
          <dgm:bulletEnabled val="1"/>
        </dgm:presLayoutVars>
      </dgm:prSet>
      <dgm:spPr/>
    </dgm:pt>
    <dgm:pt modelId="{2FA3F1CF-5E8B-4135-BDF8-DE5FF3D692FF}" type="pres">
      <dgm:prSet presAssocID="{011C1919-74B8-41C5-AB6B-59F705A81954}" presName="bracket" presStyleLbl="parChTrans1D1" presStyleIdx="5" presStyleCnt="9"/>
      <dgm:spPr/>
    </dgm:pt>
    <dgm:pt modelId="{25CEB796-BEC3-4CCA-A07F-F25E4FE98E22}" type="pres">
      <dgm:prSet presAssocID="{011C1919-74B8-41C5-AB6B-59F705A81954}" presName="spH" presStyleCnt="0"/>
      <dgm:spPr/>
    </dgm:pt>
    <dgm:pt modelId="{EB5E34EF-017C-4ADC-AF22-6CB4489C1499}" type="pres">
      <dgm:prSet presAssocID="{011C1919-74B8-41C5-AB6B-59F705A81954}" presName="desTx" presStyleLbl="node1" presStyleIdx="5" presStyleCnt="9">
        <dgm:presLayoutVars>
          <dgm:bulletEnabled val="1"/>
        </dgm:presLayoutVars>
      </dgm:prSet>
      <dgm:spPr/>
    </dgm:pt>
    <dgm:pt modelId="{54289842-A62E-4E07-9CB0-1E0D1BB0E631}" type="pres">
      <dgm:prSet presAssocID="{4A1B9ACC-DF3A-4BEC-A6B1-F2557577772A}" presName="spV" presStyleCnt="0"/>
      <dgm:spPr/>
    </dgm:pt>
    <dgm:pt modelId="{97924F06-E532-422E-92D3-EEF91CE89636}" type="pres">
      <dgm:prSet presAssocID="{2F8C3AD7-0146-4911-BEB9-C4CEC67A7466}" presName="linNode" presStyleCnt="0"/>
      <dgm:spPr/>
    </dgm:pt>
    <dgm:pt modelId="{A62B223A-A953-4DAC-B75F-F02F686DD4F9}" type="pres">
      <dgm:prSet presAssocID="{2F8C3AD7-0146-4911-BEB9-C4CEC67A7466}" presName="parTx" presStyleLbl="revTx" presStyleIdx="6" presStyleCnt="9">
        <dgm:presLayoutVars>
          <dgm:chMax val="1"/>
          <dgm:bulletEnabled val="1"/>
        </dgm:presLayoutVars>
      </dgm:prSet>
      <dgm:spPr/>
    </dgm:pt>
    <dgm:pt modelId="{0B8F6BED-1E66-4202-8658-95470C026DED}" type="pres">
      <dgm:prSet presAssocID="{2F8C3AD7-0146-4911-BEB9-C4CEC67A7466}" presName="bracket" presStyleLbl="parChTrans1D1" presStyleIdx="6" presStyleCnt="9"/>
      <dgm:spPr/>
    </dgm:pt>
    <dgm:pt modelId="{CFE3684A-2F86-48DE-A920-FF5B0A14C832}" type="pres">
      <dgm:prSet presAssocID="{2F8C3AD7-0146-4911-BEB9-C4CEC67A7466}" presName="spH" presStyleCnt="0"/>
      <dgm:spPr/>
    </dgm:pt>
    <dgm:pt modelId="{DFB3F269-903F-4F4D-82C6-71B03CB9942A}" type="pres">
      <dgm:prSet presAssocID="{2F8C3AD7-0146-4911-BEB9-C4CEC67A7466}" presName="desTx" presStyleLbl="node1" presStyleIdx="6" presStyleCnt="9">
        <dgm:presLayoutVars>
          <dgm:bulletEnabled val="1"/>
        </dgm:presLayoutVars>
      </dgm:prSet>
      <dgm:spPr/>
    </dgm:pt>
    <dgm:pt modelId="{8CB5034E-DFFF-486D-917A-BAE637D501BF}" type="pres">
      <dgm:prSet presAssocID="{479C43B1-4923-4F67-8859-58EB3770066C}" presName="spV" presStyleCnt="0"/>
      <dgm:spPr/>
    </dgm:pt>
    <dgm:pt modelId="{2DDD2C1C-53F3-4E6A-A320-D2945D4C28D2}" type="pres">
      <dgm:prSet presAssocID="{B9D76BE5-6753-46F0-B740-51CADFA0409F}" presName="linNode" presStyleCnt="0"/>
      <dgm:spPr/>
    </dgm:pt>
    <dgm:pt modelId="{40CE8747-593C-430A-843A-20CBE7F173F3}" type="pres">
      <dgm:prSet presAssocID="{B9D76BE5-6753-46F0-B740-51CADFA0409F}" presName="parTx" presStyleLbl="revTx" presStyleIdx="7" presStyleCnt="9">
        <dgm:presLayoutVars>
          <dgm:chMax val="1"/>
          <dgm:bulletEnabled val="1"/>
        </dgm:presLayoutVars>
      </dgm:prSet>
      <dgm:spPr/>
    </dgm:pt>
    <dgm:pt modelId="{7A6D975E-0E45-407B-ADA2-FDB38146C696}" type="pres">
      <dgm:prSet presAssocID="{B9D76BE5-6753-46F0-B740-51CADFA0409F}" presName="bracket" presStyleLbl="parChTrans1D1" presStyleIdx="7" presStyleCnt="9"/>
      <dgm:spPr/>
    </dgm:pt>
    <dgm:pt modelId="{542B0E2D-57AB-420C-9767-52C1360F329C}" type="pres">
      <dgm:prSet presAssocID="{B9D76BE5-6753-46F0-B740-51CADFA0409F}" presName="spH" presStyleCnt="0"/>
      <dgm:spPr/>
    </dgm:pt>
    <dgm:pt modelId="{0A27D533-5340-4B90-BC82-8B30BC117F19}" type="pres">
      <dgm:prSet presAssocID="{B9D76BE5-6753-46F0-B740-51CADFA0409F}" presName="desTx" presStyleLbl="node1" presStyleIdx="7" presStyleCnt="9">
        <dgm:presLayoutVars>
          <dgm:bulletEnabled val="1"/>
        </dgm:presLayoutVars>
      </dgm:prSet>
      <dgm:spPr/>
    </dgm:pt>
    <dgm:pt modelId="{64E3F6F1-8C97-46DB-8C95-137E1467B779}" type="pres">
      <dgm:prSet presAssocID="{A778859C-0410-4AA7-80AC-808E4307FDD2}" presName="spV" presStyleCnt="0"/>
      <dgm:spPr/>
    </dgm:pt>
    <dgm:pt modelId="{E3B698BB-F434-483F-B068-662C6E5A5B86}" type="pres">
      <dgm:prSet presAssocID="{F446CB8F-01EF-4A4E-974D-B787FE0B0644}" presName="linNode" presStyleCnt="0"/>
      <dgm:spPr/>
    </dgm:pt>
    <dgm:pt modelId="{6C4497DF-F6B8-439B-B885-9AD03493B1CE}" type="pres">
      <dgm:prSet presAssocID="{F446CB8F-01EF-4A4E-974D-B787FE0B0644}" presName="parTx" presStyleLbl="revTx" presStyleIdx="8" presStyleCnt="9">
        <dgm:presLayoutVars>
          <dgm:chMax val="1"/>
          <dgm:bulletEnabled val="1"/>
        </dgm:presLayoutVars>
      </dgm:prSet>
      <dgm:spPr/>
    </dgm:pt>
    <dgm:pt modelId="{1F57DCAF-EB89-40A5-BAC6-088D09267ACC}" type="pres">
      <dgm:prSet presAssocID="{F446CB8F-01EF-4A4E-974D-B787FE0B0644}" presName="bracket" presStyleLbl="parChTrans1D1" presStyleIdx="8" presStyleCnt="9"/>
      <dgm:spPr/>
    </dgm:pt>
    <dgm:pt modelId="{CF342DD2-4A3D-4539-808E-2D8475A1DD34}" type="pres">
      <dgm:prSet presAssocID="{F446CB8F-01EF-4A4E-974D-B787FE0B0644}" presName="spH" presStyleCnt="0"/>
      <dgm:spPr/>
    </dgm:pt>
    <dgm:pt modelId="{2B5B107B-2116-49E5-9F49-9EBFAF7CA2F3}" type="pres">
      <dgm:prSet presAssocID="{F446CB8F-01EF-4A4E-974D-B787FE0B0644}" presName="desTx" presStyleLbl="node1" presStyleIdx="8" presStyleCnt="9">
        <dgm:presLayoutVars>
          <dgm:bulletEnabled val="1"/>
        </dgm:presLayoutVars>
      </dgm:prSet>
      <dgm:spPr/>
    </dgm:pt>
  </dgm:ptLst>
  <dgm:cxnLst>
    <dgm:cxn modelId="{3F0C840E-55B5-4F2C-A2D9-C57D904A4D3F}" type="presOf" srcId="{0852DCAA-8B52-4B47-8A51-00938AD019F0}" destId="{1ABE2DB8-B60A-4C97-A8C0-96ACC9FCC2C2}" srcOrd="0" destOrd="1" presId="urn:diagrams.loki3.com/BracketList"/>
    <dgm:cxn modelId="{C370AC12-7F11-4CA4-AA0D-014934626497}" srcId="{F0CFDAEA-7B94-4F52-8660-CB7014226D64}" destId="{F0CB42D4-5CB8-44D4-8F31-0D9B3ED26222}" srcOrd="0" destOrd="0" parTransId="{98D75C11-AB3F-4130-8718-3B76AC9464A8}" sibTransId="{5408D5C5-2347-4849-A6CF-00AC26CA3B8F}"/>
    <dgm:cxn modelId="{C79FF513-FAD8-4A21-B1A8-0A0E19BFD00B}" srcId="{9F643C22-3CC6-426C-A46E-D208F647856A}" destId="{DE4B2196-BF67-4709-BBA1-34096FC23E7D}" srcOrd="1" destOrd="0" parTransId="{28600596-8CDF-4BA5-BA0A-A470025D6AD9}" sibTransId="{224A4005-1474-4E6D-9289-CAD66EDE8BA0}"/>
    <dgm:cxn modelId="{FA97D615-D231-49F0-B816-F5AB50974312}" srcId="{D7A3EAA3-47D4-4ECE-8D92-843E1C2A0297}" destId="{3C203507-48C9-446E-B53C-E6EFCCA33AC2}" srcOrd="0" destOrd="0" parTransId="{8D863711-B24D-4429-961A-8C1ECB50AF7F}" sibTransId="{587A2091-85F7-41C2-A7D9-5BDCAAE7FD3D}"/>
    <dgm:cxn modelId="{FB29E217-AE57-46E1-B3F1-2E7680E5DC4F}" type="presOf" srcId="{3CD785A0-4FFD-4837-B797-976CB535BD01}" destId="{D1ABBBEA-855E-4C7A-8333-4E2C87D4DA45}" srcOrd="0" destOrd="1" presId="urn:diagrams.loki3.com/BracketList"/>
    <dgm:cxn modelId="{70E75F21-E2F9-44F1-BC84-E433A41D14B5}" type="presOf" srcId="{F0CFDAEA-7B94-4F52-8660-CB7014226D64}" destId="{EBEC56C8-FADB-487A-B453-D1EE34B4E07D}" srcOrd="0" destOrd="0" presId="urn:diagrams.loki3.com/BracketList"/>
    <dgm:cxn modelId="{ED2CC527-2FA5-486B-82E1-7AB59EFF88A7}" type="presOf" srcId="{F446CB8F-01EF-4A4E-974D-B787FE0B0644}" destId="{6C4497DF-F6B8-439B-B885-9AD03493B1CE}" srcOrd="0" destOrd="0" presId="urn:diagrams.loki3.com/BracketList"/>
    <dgm:cxn modelId="{AA744428-2474-474A-AE6F-AAE6264CF963}" srcId="{011C1919-74B8-41C5-AB6B-59F705A81954}" destId="{9EFB0618-995B-4961-9730-8FDB250DBFC0}" srcOrd="0" destOrd="0" parTransId="{7635020E-9B28-41C1-93E9-1E2D685559B8}" sibTransId="{B03F4E6C-0D68-4ECC-ABEF-841482CFB5F9}"/>
    <dgm:cxn modelId="{A46EB62E-A54C-4B49-858F-1ACE28B6D2C1}" type="presOf" srcId="{D7A3EAA3-47D4-4ECE-8D92-843E1C2A0297}" destId="{C415D6CA-4586-474D-A698-5A3E6E6E1D19}" srcOrd="0" destOrd="0" presId="urn:diagrams.loki3.com/BracketList"/>
    <dgm:cxn modelId="{417E0F35-CBAC-48E2-A679-01C5002615AB}" type="presOf" srcId="{9F643C22-3CC6-426C-A46E-D208F647856A}" destId="{FA2A4BB9-0D88-43BA-8BCA-C3A5B7D1343A}" srcOrd="0" destOrd="0" presId="urn:diagrams.loki3.com/BracketList"/>
    <dgm:cxn modelId="{CD3F655B-2EAB-435E-AE8C-FBF838B495A4}" type="presOf" srcId="{724E43B1-D9D9-4CA2-8C15-8578DCB13670}" destId="{905BFD80-A85D-4C78-8DE0-377091EC71FA}" srcOrd="0" destOrd="0" presId="urn:diagrams.loki3.com/BracketList"/>
    <dgm:cxn modelId="{D7AA9063-AB56-4AB3-A4EE-85BFAA002F39}" srcId="{7614D119-E862-4F0A-86A2-C087357B3833}" destId="{FB70557B-92F2-49A1-B1C0-D5CCEABA9DEF}" srcOrd="0" destOrd="0" parTransId="{E781B038-21B6-4931-8D63-D079E285CE9B}" sibTransId="{AC48C0C4-A0E3-44C7-94A0-B4D74047CD51}"/>
    <dgm:cxn modelId="{10E25C45-CCBB-4CF4-8A8B-423BEC529227}" type="presOf" srcId="{D274774C-D1D2-428F-822E-44377404A8EC}" destId="{1ABE2DB8-B60A-4C97-A8C0-96ACC9FCC2C2}" srcOrd="0" destOrd="0" presId="urn:diagrams.loki3.com/BracketList"/>
    <dgm:cxn modelId="{66B3404E-00F3-4DC3-8AF0-FF8AA84AD084}" srcId="{2F8C3AD7-0146-4911-BEB9-C4CEC67A7466}" destId="{74810CA0-447C-4A96-B378-826EED19B0A2}" srcOrd="0" destOrd="0" parTransId="{39DDB394-88EE-4225-BA08-02AEF6997809}" sibTransId="{5FEA5E86-6418-454E-9ED2-48ECB66A9927}"/>
    <dgm:cxn modelId="{48FAB56E-D67C-4F83-AD82-5027F34410B8}" srcId="{E467478F-D97E-4B30-92A8-BC336A7228FD}" destId="{2F8C3AD7-0146-4911-BEB9-C4CEC67A7466}" srcOrd="6" destOrd="0" parTransId="{77C73E30-146C-4F79-97D1-6ECD4769FCFA}" sibTransId="{479C43B1-4923-4F67-8859-58EB3770066C}"/>
    <dgm:cxn modelId="{FFAF8771-2C74-4A66-A470-FF4900E9731D}" srcId="{B9D76BE5-6753-46F0-B740-51CADFA0409F}" destId="{E5CB9CCA-48E2-4170-A7E9-761A7608AD5D}" srcOrd="0" destOrd="0" parTransId="{6F7F8A3B-7C08-4C64-BC8F-982A1A335BF0}" sibTransId="{5CC82DAC-A8EA-4E14-8D3F-1E12B2A1429F}"/>
    <dgm:cxn modelId="{F50BE457-004F-48BA-AC1E-3110B07450CC}" type="presOf" srcId="{7614D119-E862-4F0A-86A2-C087357B3833}" destId="{48976211-8508-490B-AFDA-E4928F1AE4AD}" srcOrd="0" destOrd="0" presId="urn:diagrams.loki3.com/BracketList"/>
    <dgm:cxn modelId="{455B4A78-27DE-4E5E-B019-C7B130DA3550}" srcId="{D7A3EAA3-47D4-4ECE-8D92-843E1C2A0297}" destId="{C438094D-9C91-4880-A4FB-E620A8212FE9}" srcOrd="1" destOrd="0" parTransId="{02338D9A-1C2B-4750-ABCB-8F7F0A7D23E1}" sibTransId="{0CFF09C5-76E0-4554-8929-F5005B852FA2}"/>
    <dgm:cxn modelId="{4FE3FD59-07B4-486D-A4DD-457E8C182324}" type="presOf" srcId="{2F8C3AD7-0146-4911-BEB9-C4CEC67A7466}" destId="{A62B223A-A953-4DAC-B75F-F02F686DD4F9}" srcOrd="0" destOrd="0" presId="urn:diagrams.loki3.com/BracketList"/>
    <dgm:cxn modelId="{6F4AEB7F-74DF-41A8-9E82-B1833C01CE51}" type="presOf" srcId="{F79403F7-CCA1-4856-A432-060C73EC8055}" destId="{F227392A-9B80-45F6-A4F5-8C718FD2EDBA}" srcOrd="0" destOrd="0" presId="urn:diagrams.loki3.com/BracketList"/>
    <dgm:cxn modelId="{09BC2480-3571-409B-B1E2-422823F234DD}" type="presOf" srcId="{FB70557B-92F2-49A1-B1C0-D5CCEABA9DEF}" destId="{D1ABBBEA-855E-4C7A-8333-4E2C87D4DA45}" srcOrd="0" destOrd="0" presId="urn:diagrams.loki3.com/BracketList"/>
    <dgm:cxn modelId="{45640C85-B232-4542-9E38-15B11CB20415}" srcId="{7614D119-E862-4F0A-86A2-C087357B3833}" destId="{3CD785A0-4FFD-4837-B797-976CB535BD01}" srcOrd="1" destOrd="0" parTransId="{3D709BC0-28C7-46FB-8E82-EF0D70CFE463}" sibTransId="{64EB868E-545D-440A-B077-CA9A112594DF}"/>
    <dgm:cxn modelId="{F8005986-0640-4C38-ACA7-78275C8E55BD}" type="presOf" srcId="{9EFB0618-995B-4961-9730-8FDB250DBFC0}" destId="{EB5E34EF-017C-4ADC-AF22-6CB4489C1499}" srcOrd="0" destOrd="0" presId="urn:diagrams.loki3.com/BracketList"/>
    <dgm:cxn modelId="{EEEBD488-FBB4-49C0-886C-D54EDFF07448}" type="presOf" srcId="{C438094D-9C91-4880-A4FB-E620A8212FE9}" destId="{5527AC1D-FDD5-4E61-A5E7-98FC699FEA79}" srcOrd="0" destOrd="1" presId="urn:diagrams.loki3.com/BracketList"/>
    <dgm:cxn modelId="{3F19E98F-500A-4DD7-840A-B60E00B38D6C}" srcId="{E467478F-D97E-4B30-92A8-BC336A7228FD}" destId="{B9D76BE5-6753-46F0-B740-51CADFA0409F}" srcOrd="7" destOrd="0" parTransId="{DE8F6A4F-F72E-42F0-A666-7D19D4FAD48E}" sibTransId="{A778859C-0410-4AA7-80AC-808E4307FDD2}"/>
    <dgm:cxn modelId="{E9E55790-111D-4130-A5D5-882610A97C75}" srcId="{E467478F-D97E-4B30-92A8-BC336A7228FD}" destId="{7614D119-E862-4F0A-86A2-C087357B3833}" srcOrd="3" destOrd="0" parTransId="{27473AEF-7EC0-48C4-9C29-6F2ADC533112}" sibTransId="{BF048726-194E-40C6-9E6E-5F5E7FE04AD8}"/>
    <dgm:cxn modelId="{220A5191-5C5C-4263-B23A-38A2DC348D83}" srcId="{E467478F-D97E-4B30-92A8-BC336A7228FD}" destId="{F446CB8F-01EF-4A4E-974D-B787FE0B0644}" srcOrd="8" destOrd="0" parTransId="{895C3816-D814-486F-8686-DFDD438EC964}" sibTransId="{14A291AC-2BE3-4CEB-9B5C-D5E7FFE81842}"/>
    <dgm:cxn modelId="{66F55D95-8FDE-4B0D-AFBB-BD6A90FC50BB}" type="presOf" srcId="{B9D76BE5-6753-46F0-B740-51CADFA0409F}" destId="{40CE8747-593C-430A-843A-20CBE7F173F3}" srcOrd="0" destOrd="0" presId="urn:diagrams.loki3.com/BracketList"/>
    <dgm:cxn modelId="{57511D9B-1953-4A73-8B94-ADD4C5949A5E}" srcId="{E467478F-D97E-4B30-92A8-BC336A7228FD}" destId="{9F643C22-3CC6-426C-A46E-D208F647856A}" srcOrd="2" destOrd="0" parTransId="{A4EAED39-6F72-4487-87AF-99C9DA183146}" sibTransId="{87A15A47-D7BD-4C83-8E40-02341845F39A}"/>
    <dgm:cxn modelId="{CD1B9F9B-99AC-4D22-BD9F-4EF2C7AA40C2}" srcId="{9F643C22-3CC6-426C-A46E-D208F647856A}" destId="{724E43B1-D9D9-4CA2-8C15-8578DCB13670}" srcOrd="0" destOrd="0" parTransId="{94419346-AB4B-4C4F-A848-DAE48901CE9C}" sibTransId="{41DE8D9E-E3EF-4E81-A03A-C07D9AD2976F}"/>
    <dgm:cxn modelId="{1F7EF69B-0C6B-4FE8-B3D1-4298FADF54B3}" type="presOf" srcId="{E5CB9CCA-48E2-4170-A7E9-761A7608AD5D}" destId="{0A27D533-5340-4B90-BC82-8B30BC117F19}" srcOrd="0" destOrd="0" presId="urn:diagrams.loki3.com/BracketList"/>
    <dgm:cxn modelId="{BB07A69D-1ED2-4551-92B0-C093E5FE6B89}" srcId="{E467478F-D97E-4B30-92A8-BC336A7228FD}" destId="{F79403F7-CCA1-4856-A432-060C73EC8055}" srcOrd="0" destOrd="0" parTransId="{79367EBC-375D-4B6B-98F7-5CABC1D28003}" sibTransId="{023FFC12-52C9-4F11-A1EF-290B70A9A880}"/>
    <dgm:cxn modelId="{716BE2A1-5D6E-4575-A104-17DE4A96DE3E}" srcId="{E467478F-D97E-4B30-92A8-BC336A7228FD}" destId="{F0CFDAEA-7B94-4F52-8660-CB7014226D64}" srcOrd="4" destOrd="0" parTransId="{1ACFA7EE-8D52-4750-9928-EA43209692BC}" sibTransId="{8BAF8863-B552-4BCC-BFA8-38FFE2B571DC}"/>
    <dgm:cxn modelId="{7C850EA7-69FA-43CD-94E5-C7BCD338139B}" type="presOf" srcId="{3C203507-48C9-446E-B53C-E6EFCCA33AC2}" destId="{5527AC1D-FDD5-4E61-A5E7-98FC699FEA79}" srcOrd="0" destOrd="0" presId="urn:diagrams.loki3.com/BracketList"/>
    <dgm:cxn modelId="{9554E0BB-B6F7-4717-B74F-8CA32B6917D2}" type="presOf" srcId="{30857016-5DD7-4E7E-90BD-79E59C1BAD18}" destId="{68A2206A-5878-46A4-95E9-9C446B1D3118}" srcOrd="0" destOrd="1" presId="urn:diagrams.loki3.com/BracketList"/>
    <dgm:cxn modelId="{1053A2BE-55DA-47BB-8B36-3E957D0B3233}" type="presOf" srcId="{011C1919-74B8-41C5-AB6B-59F705A81954}" destId="{3F51A461-C2F2-4F44-865B-BDE1ACA8DF5D}" srcOrd="0" destOrd="0" presId="urn:diagrams.loki3.com/BracketList"/>
    <dgm:cxn modelId="{93790AC1-6DE0-4B13-B17A-EE3E88848467}" type="presOf" srcId="{654A6B33-E42E-467E-B2FE-2E9B332A7A19}" destId="{2B5B107B-2116-49E5-9F49-9EBFAF7CA2F3}" srcOrd="0" destOrd="0" presId="urn:diagrams.loki3.com/BracketList"/>
    <dgm:cxn modelId="{99621DC5-9469-4BBB-9D38-0347D209B83A}" srcId="{E467478F-D97E-4B30-92A8-BC336A7228FD}" destId="{D7A3EAA3-47D4-4ECE-8D92-843E1C2A0297}" srcOrd="1" destOrd="0" parTransId="{C528A5AB-EE33-4E45-AF39-195080BCBAC7}" sibTransId="{2715C0D9-4A9F-458E-9CF7-B2EA217D4DE0}"/>
    <dgm:cxn modelId="{22CB12C8-55DD-42C5-9A70-0EAE28A7C90A}" type="presOf" srcId="{E467478F-D97E-4B30-92A8-BC336A7228FD}" destId="{0002CF33-35CC-4DD9-8DB2-EE9071653ECB}" srcOrd="0" destOrd="0" presId="urn:diagrams.loki3.com/BracketList"/>
    <dgm:cxn modelId="{40117BDB-9B5C-4FCF-8942-0D1BA494F91A}" srcId="{F79403F7-CCA1-4856-A432-060C73EC8055}" destId="{0852DCAA-8B52-4B47-8A51-00938AD019F0}" srcOrd="1" destOrd="0" parTransId="{874D50B2-ECC3-47AF-ABD2-3A8143F09466}" sibTransId="{7920947F-C065-4649-B30A-8C327615C2F8}"/>
    <dgm:cxn modelId="{3AC4CEEB-1431-4B19-A26C-324219C79F4A}" srcId="{E467478F-D97E-4B30-92A8-BC336A7228FD}" destId="{011C1919-74B8-41C5-AB6B-59F705A81954}" srcOrd="5" destOrd="0" parTransId="{2D7D160E-228B-4634-A35C-BA102A9B49B5}" sibTransId="{4A1B9ACC-DF3A-4BEC-A6B1-F2557577772A}"/>
    <dgm:cxn modelId="{0459E5EB-E487-4033-AE9D-BBBA62A7011B}" type="presOf" srcId="{DE4B2196-BF67-4709-BBA1-34096FC23E7D}" destId="{905BFD80-A85D-4C78-8DE0-377091EC71FA}" srcOrd="0" destOrd="1" presId="urn:diagrams.loki3.com/BracketList"/>
    <dgm:cxn modelId="{108884EC-17A6-4B01-BF4E-43642652F152}" srcId="{F79403F7-CCA1-4856-A432-060C73EC8055}" destId="{D274774C-D1D2-428F-822E-44377404A8EC}" srcOrd="0" destOrd="0" parTransId="{73BA699A-3F2C-408C-8E2D-96BFAC437150}" sibTransId="{3909EF33-E3FB-4747-AFA2-B95829621C7C}"/>
    <dgm:cxn modelId="{A31C1DEE-7DD2-4CA5-B1D5-01A7F2FC4C76}" srcId="{F446CB8F-01EF-4A4E-974D-B787FE0B0644}" destId="{654A6B33-E42E-467E-B2FE-2E9B332A7A19}" srcOrd="0" destOrd="0" parTransId="{A12D798A-E370-4F63-8DA5-09E5BC1F1D6D}" sibTransId="{DF79999D-44A2-44CC-92B6-EA0928E8F8A8}"/>
    <dgm:cxn modelId="{E32E18FA-9ECE-419B-9C91-0F1D3BC1CFCB}" type="presOf" srcId="{F0CB42D4-5CB8-44D4-8F31-0D9B3ED26222}" destId="{68A2206A-5878-46A4-95E9-9C446B1D3118}" srcOrd="0" destOrd="0" presId="urn:diagrams.loki3.com/BracketList"/>
    <dgm:cxn modelId="{63D064FC-09E8-4A33-97F5-0457A7F2DB7A}" type="presOf" srcId="{74810CA0-447C-4A96-B378-826EED19B0A2}" destId="{DFB3F269-903F-4F4D-82C6-71B03CB9942A}" srcOrd="0" destOrd="0" presId="urn:diagrams.loki3.com/BracketList"/>
    <dgm:cxn modelId="{4352EFFE-9E97-45B9-965F-88D5B3CF90E4}" srcId="{F0CFDAEA-7B94-4F52-8660-CB7014226D64}" destId="{30857016-5DD7-4E7E-90BD-79E59C1BAD18}" srcOrd="1" destOrd="0" parTransId="{7A397933-18EE-4C3E-99FA-4BD484227AF9}" sibTransId="{05D15FB2-1C25-4E06-B34C-7E4B584C5509}"/>
    <dgm:cxn modelId="{B9B0CEB4-5E43-465A-B999-D6FB9226064E}" type="presParOf" srcId="{0002CF33-35CC-4DD9-8DB2-EE9071653ECB}" destId="{58711D55-7EDF-4B17-8677-EEFE794356DE}" srcOrd="0" destOrd="0" presId="urn:diagrams.loki3.com/BracketList"/>
    <dgm:cxn modelId="{8DB48BD4-B56C-459D-AE40-0A68BFF7707F}" type="presParOf" srcId="{58711D55-7EDF-4B17-8677-EEFE794356DE}" destId="{F227392A-9B80-45F6-A4F5-8C718FD2EDBA}" srcOrd="0" destOrd="0" presId="urn:diagrams.loki3.com/BracketList"/>
    <dgm:cxn modelId="{1BEB0BC7-B643-4E74-8536-B7F26BFFA9E9}" type="presParOf" srcId="{58711D55-7EDF-4B17-8677-EEFE794356DE}" destId="{2ED09440-46E3-4F20-8808-15714E8626E9}" srcOrd="1" destOrd="0" presId="urn:diagrams.loki3.com/BracketList"/>
    <dgm:cxn modelId="{DF889501-4D0A-4A94-9E8F-D327500891E7}" type="presParOf" srcId="{58711D55-7EDF-4B17-8677-EEFE794356DE}" destId="{ADCE938C-A512-4467-A813-E063A4BC7596}" srcOrd="2" destOrd="0" presId="urn:diagrams.loki3.com/BracketList"/>
    <dgm:cxn modelId="{69E35BAF-6A18-4C5D-8956-BA8A960AD915}" type="presParOf" srcId="{58711D55-7EDF-4B17-8677-EEFE794356DE}" destId="{1ABE2DB8-B60A-4C97-A8C0-96ACC9FCC2C2}" srcOrd="3" destOrd="0" presId="urn:diagrams.loki3.com/BracketList"/>
    <dgm:cxn modelId="{A69BD2E7-9F5E-4233-9442-9FA976CB9285}" type="presParOf" srcId="{0002CF33-35CC-4DD9-8DB2-EE9071653ECB}" destId="{CF7B5FDB-3381-45EC-B792-0ABB4A389986}" srcOrd="1" destOrd="0" presId="urn:diagrams.loki3.com/BracketList"/>
    <dgm:cxn modelId="{75402837-F0D6-4E7F-A9CB-B77457A552B2}" type="presParOf" srcId="{0002CF33-35CC-4DD9-8DB2-EE9071653ECB}" destId="{11C9F7C4-4A55-4796-8B64-445C1F8105E1}" srcOrd="2" destOrd="0" presId="urn:diagrams.loki3.com/BracketList"/>
    <dgm:cxn modelId="{225C423D-8192-449E-AFCA-9375489ADEA1}" type="presParOf" srcId="{11C9F7C4-4A55-4796-8B64-445C1F8105E1}" destId="{C415D6CA-4586-474D-A698-5A3E6E6E1D19}" srcOrd="0" destOrd="0" presId="urn:diagrams.loki3.com/BracketList"/>
    <dgm:cxn modelId="{66B44966-A8C3-42F0-BED9-7BAA65057225}" type="presParOf" srcId="{11C9F7C4-4A55-4796-8B64-445C1F8105E1}" destId="{010129AC-F430-461A-8395-D8694323A038}" srcOrd="1" destOrd="0" presId="urn:diagrams.loki3.com/BracketList"/>
    <dgm:cxn modelId="{7640241E-BA41-464E-8FE0-249179C54A68}" type="presParOf" srcId="{11C9F7C4-4A55-4796-8B64-445C1F8105E1}" destId="{875C32C9-F42C-4A8E-95AB-2EC7F40E046B}" srcOrd="2" destOrd="0" presId="urn:diagrams.loki3.com/BracketList"/>
    <dgm:cxn modelId="{C70E99A5-6D06-4726-81CC-DC3C732AA674}" type="presParOf" srcId="{11C9F7C4-4A55-4796-8B64-445C1F8105E1}" destId="{5527AC1D-FDD5-4E61-A5E7-98FC699FEA79}" srcOrd="3" destOrd="0" presId="urn:diagrams.loki3.com/BracketList"/>
    <dgm:cxn modelId="{416CE4E4-8E8D-4DDC-813D-C497E5C845DE}" type="presParOf" srcId="{0002CF33-35CC-4DD9-8DB2-EE9071653ECB}" destId="{13BDEAF5-1AB6-4C47-8087-10B4F6B85D49}" srcOrd="3" destOrd="0" presId="urn:diagrams.loki3.com/BracketList"/>
    <dgm:cxn modelId="{EC58F41D-8A93-47C6-AB38-A4981AB71628}" type="presParOf" srcId="{0002CF33-35CC-4DD9-8DB2-EE9071653ECB}" destId="{60E5DFDE-327E-4C33-BBCC-8BB71A3416A1}" srcOrd="4" destOrd="0" presId="urn:diagrams.loki3.com/BracketList"/>
    <dgm:cxn modelId="{7E3AA22F-5890-40E4-8749-B8EA33898282}" type="presParOf" srcId="{60E5DFDE-327E-4C33-BBCC-8BB71A3416A1}" destId="{FA2A4BB9-0D88-43BA-8BCA-C3A5B7D1343A}" srcOrd="0" destOrd="0" presId="urn:diagrams.loki3.com/BracketList"/>
    <dgm:cxn modelId="{DC58A7BD-8017-45E8-97E0-890A7A77DBF0}" type="presParOf" srcId="{60E5DFDE-327E-4C33-BBCC-8BB71A3416A1}" destId="{02ACB78B-6D8B-4D26-A680-A59631FA46CB}" srcOrd="1" destOrd="0" presId="urn:diagrams.loki3.com/BracketList"/>
    <dgm:cxn modelId="{5A9998F5-766B-4A5E-B0B3-E7B81779D31A}" type="presParOf" srcId="{60E5DFDE-327E-4C33-BBCC-8BB71A3416A1}" destId="{95C7A318-4020-4E3A-847E-46B9E4B1DD7C}" srcOrd="2" destOrd="0" presId="urn:diagrams.loki3.com/BracketList"/>
    <dgm:cxn modelId="{73141893-5AAB-4829-9361-7DF859EEBCF4}" type="presParOf" srcId="{60E5DFDE-327E-4C33-BBCC-8BB71A3416A1}" destId="{905BFD80-A85D-4C78-8DE0-377091EC71FA}" srcOrd="3" destOrd="0" presId="urn:diagrams.loki3.com/BracketList"/>
    <dgm:cxn modelId="{F187488A-BE22-4FC6-976A-B69BFDE97D41}" type="presParOf" srcId="{0002CF33-35CC-4DD9-8DB2-EE9071653ECB}" destId="{BC1D9A30-5089-42BE-B407-D738197AD39A}" srcOrd="5" destOrd="0" presId="urn:diagrams.loki3.com/BracketList"/>
    <dgm:cxn modelId="{7433E425-9D60-4430-A5AB-AC066BB817CD}" type="presParOf" srcId="{0002CF33-35CC-4DD9-8DB2-EE9071653ECB}" destId="{A5344184-77F5-4995-8523-3C474C92A298}" srcOrd="6" destOrd="0" presId="urn:diagrams.loki3.com/BracketList"/>
    <dgm:cxn modelId="{FC382025-9109-47F5-AE3C-70A78438CD4F}" type="presParOf" srcId="{A5344184-77F5-4995-8523-3C474C92A298}" destId="{48976211-8508-490B-AFDA-E4928F1AE4AD}" srcOrd="0" destOrd="0" presId="urn:diagrams.loki3.com/BracketList"/>
    <dgm:cxn modelId="{CCB7C68D-FF01-4BD4-B7A5-9230BA37FD32}" type="presParOf" srcId="{A5344184-77F5-4995-8523-3C474C92A298}" destId="{713FD78E-089C-4A1F-821C-74D5CF7AF760}" srcOrd="1" destOrd="0" presId="urn:diagrams.loki3.com/BracketList"/>
    <dgm:cxn modelId="{507D2066-8C20-4AA5-9976-E4B6E088ED61}" type="presParOf" srcId="{A5344184-77F5-4995-8523-3C474C92A298}" destId="{FF6DA64B-9B62-4DF1-8E06-321C8FFDE566}" srcOrd="2" destOrd="0" presId="urn:diagrams.loki3.com/BracketList"/>
    <dgm:cxn modelId="{70A5F4D0-2CB2-4B5B-8101-BBF3E49E053C}" type="presParOf" srcId="{A5344184-77F5-4995-8523-3C474C92A298}" destId="{D1ABBBEA-855E-4C7A-8333-4E2C87D4DA45}" srcOrd="3" destOrd="0" presId="urn:diagrams.loki3.com/BracketList"/>
    <dgm:cxn modelId="{9FEF1C5D-B5AD-4224-B836-B3C800904F08}" type="presParOf" srcId="{0002CF33-35CC-4DD9-8DB2-EE9071653ECB}" destId="{DE6EE45F-A815-4110-8D48-EEE592205F7B}" srcOrd="7" destOrd="0" presId="urn:diagrams.loki3.com/BracketList"/>
    <dgm:cxn modelId="{5146768F-D492-4CCD-8F46-D7C28AE102BA}" type="presParOf" srcId="{0002CF33-35CC-4DD9-8DB2-EE9071653ECB}" destId="{220DDD26-08FD-4DC6-879F-5B8DE6B46FFB}" srcOrd="8" destOrd="0" presId="urn:diagrams.loki3.com/BracketList"/>
    <dgm:cxn modelId="{D408CBC5-F4F8-4BAF-81A2-333811900050}" type="presParOf" srcId="{220DDD26-08FD-4DC6-879F-5B8DE6B46FFB}" destId="{EBEC56C8-FADB-487A-B453-D1EE34B4E07D}" srcOrd="0" destOrd="0" presId="urn:diagrams.loki3.com/BracketList"/>
    <dgm:cxn modelId="{8204E5DE-A36D-41AB-98FD-AA93DA22FE9C}" type="presParOf" srcId="{220DDD26-08FD-4DC6-879F-5B8DE6B46FFB}" destId="{D49914EE-B31C-421B-8F39-BAA62EB94380}" srcOrd="1" destOrd="0" presId="urn:diagrams.loki3.com/BracketList"/>
    <dgm:cxn modelId="{890B4F2A-4067-449A-819E-C9F980793B30}" type="presParOf" srcId="{220DDD26-08FD-4DC6-879F-5B8DE6B46FFB}" destId="{88B07D3E-1404-4BA7-8D9D-B7EAE7DFABDF}" srcOrd="2" destOrd="0" presId="urn:diagrams.loki3.com/BracketList"/>
    <dgm:cxn modelId="{C20DF527-CE2D-4570-A336-A94E13EAFBDA}" type="presParOf" srcId="{220DDD26-08FD-4DC6-879F-5B8DE6B46FFB}" destId="{68A2206A-5878-46A4-95E9-9C446B1D3118}" srcOrd="3" destOrd="0" presId="urn:diagrams.loki3.com/BracketList"/>
    <dgm:cxn modelId="{4AA0E652-218D-439C-9FE9-3D05976C85CF}" type="presParOf" srcId="{0002CF33-35CC-4DD9-8DB2-EE9071653ECB}" destId="{3CBA483B-5704-41B9-93A8-8D271555278A}" srcOrd="9" destOrd="0" presId="urn:diagrams.loki3.com/BracketList"/>
    <dgm:cxn modelId="{58802EAC-CC7E-4BDE-9DC0-2FAC4BCABE43}" type="presParOf" srcId="{0002CF33-35CC-4DD9-8DB2-EE9071653ECB}" destId="{E9A270E4-4803-4229-ABD0-71A90DDAB3D4}" srcOrd="10" destOrd="0" presId="urn:diagrams.loki3.com/BracketList"/>
    <dgm:cxn modelId="{5695E6A2-8E1E-4334-8095-D9C3B2FF7261}" type="presParOf" srcId="{E9A270E4-4803-4229-ABD0-71A90DDAB3D4}" destId="{3F51A461-C2F2-4F44-865B-BDE1ACA8DF5D}" srcOrd="0" destOrd="0" presId="urn:diagrams.loki3.com/BracketList"/>
    <dgm:cxn modelId="{BEFC8BA8-7B61-45E5-BDDA-FBFA5F4777AF}" type="presParOf" srcId="{E9A270E4-4803-4229-ABD0-71A90DDAB3D4}" destId="{2FA3F1CF-5E8B-4135-BDF8-DE5FF3D692FF}" srcOrd="1" destOrd="0" presId="urn:diagrams.loki3.com/BracketList"/>
    <dgm:cxn modelId="{4BB6E796-E87C-4E0A-ABEE-80E8AC823C36}" type="presParOf" srcId="{E9A270E4-4803-4229-ABD0-71A90DDAB3D4}" destId="{25CEB796-BEC3-4CCA-A07F-F25E4FE98E22}" srcOrd="2" destOrd="0" presId="urn:diagrams.loki3.com/BracketList"/>
    <dgm:cxn modelId="{823D51C8-B5A3-4179-9A3B-02FF5367F1FB}" type="presParOf" srcId="{E9A270E4-4803-4229-ABD0-71A90DDAB3D4}" destId="{EB5E34EF-017C-4ADC-AF22-6CB4489C1499}" srcOrd="3" destOrd="0" presId="urn:diagrams.loki3.com/BracketList"/>
    <dgm:cxn modelId="{0F45D49C-18C6-4AB1-8837-AF45501BAC4B}" type="presParOf" srcId="{0002CF33-35CC-4DD9-8DB2-EE9071653ECB}" destId="{54289842-A62E-4E07-9CB0-1E0D1BB0E631}" srcOrd="11" destOrd="0" presId="urn:diagrams.loki3.com/BracketList"/>
    <dgm:cxn modelId="{02F22CB1-9C08-4A7A-A03D-02A139185133}" type="presParOf" srcId="{0002CF33-35CC-4DD9-8DB2-EE9071653ECB}" destId="{97924F06-E532-422E-92D3-EEF91CE89636}" srcOrd="12" destOrd="0" presId="urn:diagrams.loki3.com/BracketList"/>
    <dgm:cxn modelId="{866382ED-F29F-47CA-8A69-E3B03256183D}" type="presParOf" srcId="{97924F06-E532-422E-92D3-EEF91CE89636}" destId="{A62B223A-A953-4DAC-B75F-F02F686DD4F9}" srcOrd="0" destOrd="0" presId="urn:diagrams.loki3.com/BracketList"/>
    <dgm:cxn modelId="{4F59D35A-4037-4523-AC9A-6757191474FE}" type="presParOf" srcId="{97924F06-E532-422E-92D3-EEF91CE89636}" destId="{0B8F6BED-1E66-4202-8658-95470C026DED}" srcOrd="1" destOrd="0" presId="urn:diagrams.loki3.com/BracketList"/>
    <dgm:cxn modelId="{8FBC8ED2-3BAA-46A6-BF6C-3CF4C8ED4019}" type="presParOf" srcId="{97924F06-E532-422E-92D3-EEF91CE89636}" destId="{CFE3684A-2F86-48DE-A920-FF5B0A14C832}" srcOrd="2" destOrd="0" presId="urn:diagrams.loki3.com/BracketList"/>
    <dgm:cxn modelId="{3F3801F4-00AB-4690-BED2-5D1C7106870F}" type="presParOf" srcId="{97924F06-E532-422E-92D3-EEF91CE89636}" destId="{DFB3F269-903F-4F4D-82C6-71B03CB9942A}" srcOrd="3" destOrd="0" presId="urn:diagrams.loki3.com/BracketList"/>
    <dgm:cxn modelId="{95F6230F-DEB5-472C-A7B8-C8C2E37373A8}" type="presParOf" srcId="{0002CF33-35CC-4DD9-8DB2-EE9071653ECB}" destId="{8CB5034E-DFFF-486D-917A-BAE637D501BF}" srcOrd="13" destOrd="0" presId="urn:diagrams.loki3.com/BracketList"/>
    <dgm:cxn modelId="{6741B16B-1983-4B7D-B5B1-264B46BA8C9B}" type="presParOf" srcId="{0002CF33-35CC-4DD9-8DB2-EE9071653ECB}" destId="{2DDD2C1C-53F3-4E6A-A320-D2945D4C28D2}" srcOrd="14" destOrd="0" presId="urn:diagrams.loki3.com/BracketList"/>
    <dgm:cxn modelId="{4C540A43-F532-4DD3-A203-242449950646}" type="presParOf" srcId="{2DDD2C1C-53F3-4E6A-A320-D2945D4C28D2}" destId="{40CE8747-593C-430A-843A-20CBE7F173F3}" srcOrd="0" destOrd="0" presId="urn:diagrams.loki3.com/BracketList"/>
    <dgm:cxn modelId="{15EF6518-2F09-4AF4-A46C-7F4905675944}" type="presParOf" srcId="{2DDD2C1C-53F3-4E6A-A320-D2945D4C28D2}" destId="{7A6D975E-0E45-407B-ADA2-FDB38146C696}" srcOrd="1" destOrd="0" presId="urn:diagrams.loki3.com/BracketList"/>
    <dgm:cxn modelId="{F14528B7-C158-46C3-A2FC-C39AD50A1D13}" type="presParOf" srcId="{2DDD2C1C-53F3-4E6A-A320-D2945D4C28D2}" destId="{542B0E2D-57AB-420C-9767-52C1360F329C}" srcOrd="2" destOrd="0" presId="urn:diagrams.loki3.com/BracketList"/>
    <dgm:cxn modelId="{24D48D26-AFA6-4FD7-A537-374814916F39}" type="presParOf" srcId="{2DDD2C1C-53F3-4E6A-A320-D2945D4C28D2}" destId="{0A27D533-5340-4B90-BC82-8B30BC117F19}" srcOrd="3" destOrd="0" presId="urn:diagrams.loki3.com/BracketList"/>
    <dgm:cxn modelId="{8B7A732B-3548-40A1-8FA4-B1A14EBE83E7}" type="presParOf" srcId="{0002CF33-35CC-4DD9-8DB2-EE9071653ECB}" destId="{64E3F6F1-8C97-46DB-8C95-137E1467B779}" srcOrd="15" destOrd="0" presId="urn:diagrams.loki3.com/BracketList"/>
    <dgm:cxn modelId="{54BDAC42-3A79-4AFC-B21D-0AF6C638B88A}" type="presParOf" srcId="{0002CF33-35CC-4DD9-8DB2-EE9071653ECB}" destId="{E3B698BB-F434-483F-B068-662C6E5A5B86}" srcOrd="16" destOrd="0" presId="urn:diagrams.loki3.com/BracketList"/>
    <dgm:cxn modelId="{DB6382F3-A425-48CD-A1BF-311911F3498B}" type="presParOf" srcId="{E3B698BB-F434-483F-B068-662C6E5A5B86}" destId="{6C4497DF-F6B8-439B-B885-9AD03493B1CE}" srcOrd="0" destOrd="0" presId="urn:diagrams.loki3.com/BracketList"/>
    <dgm:cxn modelId="{8ADDC7E3-6670-4B64-BB46-CD9022BF1718}" type="presParOf" srcId="{E3B698BB-F434-483F-B068-662C6E5A5B86}" destId="{1F57DCAF-EB89-40A5-BAC6-088D09267ACC}" srcOrd="1" destOrd="0" presId="urn:diagrams.loki3.com/BracketList"/>
    <dgm:cxn modelId="{F2314ED0-D48A-4CFA-81DC-F2C5CC6B7D14}" type="presParOf" srcId="{E3B698BB-F434-483F-B068-662C6E5A5B86}" destId="{CF342DD2-4A3D-4539-808E-2D8475A1DD34}" srcOrd="2" destOrd="0" presId="urn:diagrams.loki3.com/BracketList"/>
    <dgm:cxn modelId="{A8B75436-6FD9-4848-8DBF-85792DB69AB5}" type="presParOf" srcId="{E3B698BB-F434-483F-B068-662C6E5A5B86}" destId="{2B5B107B-2116-49E5-9F49-9EBFAF7CA2F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392A-9B80-45F6-A4F5-8C718FD2EDBA}">
      <dsp:nvSpPr>
        <dsp:cNvPr id="0" name=""/>
        <dsp:cNvSpPr/>
      </dsp:nvSpPr>
      <dsp:spPr>
        <a:xfrm>
          <a:off x="0" y="377654"/>
          <a:ext cx="2099998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 Limit</a:t>
          </a:r>
        </a:p>
      </dsp:txBody>
      <dsp:txXfrm>
        <a:off x="0" y="377654"/>
        <a:ext cx="2099998" cy="316800"/>
      </dsp:txXfrm>
    </dsp:sp>
    <dsp:sp modelId="{2ED09440-46E3-4F20-8808-15714E8626E9}">
      <dsp:nvSpPr>
        <dsp:cNvPr id="0" name=""/>
        <dsp:cNvSpPr/>
      </dsp:nvSpPr>
      <dsp:spPr>
        <a:xfrm>
          <a:off x="2099997" y="229154"/>
          <a:ext cx="419999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E2DB8-B60A-4C97-A8C0-96ACC9FCC2C2}">
      <dsp:nvSpPr>
        <dsp:cNvPr id="0" name=""/>
        <dsp:cNvSpPr/>
      </dsp:nvSpPr>
      <dsp:spPr>
        <a:xfrm>
          <a:off x="2687997" y="229154"/>
          <a:ext cx="5711994" cy="613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81 different credit limits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Average limit is $167,000 / Median limit is $400,000</a:t>
          </a:r>
        </a:p>
      </dsp:txBody>
      <dsp:txXfrm>
        <a:off x="2687997" y="229154"/>
        <a:ext cx="5711994" cy="613800"/>
      </dsp:txXfrm>
    </dsp:sp>
    <dsp:sp modelId="{C415D6CA-4586-474D-A698-5A3E6E6E1D19}">
      <dsp:nvSpPr>
        <dsp:cNvPr id="0" name=""/>
        <dsp:cNvSpPr/>
      </dsp:nvSpPr>
      <dsp:spPr>
        <a:xfrm>
          <a:off x="0" y="1049054"/>
          <a:ext cx="2099998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Gender</a:t>
          </a:r>
        </a:p>
      </dsp:txBody>
      <dsp:txXfrm>
        <a:off x="0" y="1049054"/>
        <a:ext cx="2099998" cy="316800"/>
      </dsp:txXfrm>
    </dsp:sp>
    <dsp:sp modelId="{010129AC-F430-461A-8395-D8694323A038}">
      <dsp:nvSpPr>
        <dsp:cNvPr id="0" name=""/>
        <dsp:cNvSpPr/>
      </dsp:nvSpPr>
      <dsp:spPr>
        <a:xfrm>
          <a:off x="2099997" y="900554"/>
          <a:ext cx="419999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7AC1D-FDD5-4E61-A5E7-98FC699FEA79}">
      <dsp:nvSpPr>
        <dsp:cNvPr id="0" name=""/>
        <dsp:cNvSpPr/>
      </dsp:nvSpPr>
      <dsp:spPr>
        <a:xfrm>
          <a:off x="2687997" y="900554"/>
          <a:ext cx="5711994" cy="613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40 % Male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60% Female</a:t>
          </a:r>
        </a:p>
      </dsp:txBody>
      <dsp:txXfrm>
        <a:off x="2687997" y="900554"/>
        <a:ext cx="5711994" cy="613800"/>
      </dsp:txXfrm>
    </dsp:sp>
    <dsp:sp modelId="{FA2A4BB9-0D88-43BA-8BCA-C3A5B7D1343A}">
      <dsp:nvSpPr>
        <dsp:cNvPr id="0" name=""/>
        <dsp:cNvSpPr/>
      </dsp:nvSpPr>
      <dsp:spPr>
        <a:xfrm>
          <a:off x="0" y="1720454"/>
          <a:ext cx="2097947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Education</a:t>
          </a:r>
        </a:p>
      </dsp:txBody>
      <dsp:txXfrm>
        <a:off x="0" y="1720454"/>
        <a:ext cx="2097947" cy="316800"/>
      </dsp:txXfrm>
    </dsp:sp>
    <dsp:sp modelId="{02ACB78B-6D8B-4D26-A680-A59631FA46CB}">
      <dsp:nvSpPr>
        <dsp:cNvPr id="0" name=""/>
        <dsp:cNvSpPr/>
      </dsp:nvSpPr>
      <dsp:spPr>
        <a:xfrm>
          <a:off x="2097947" y="1571954"/>
          <a:ext cx="419589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BFD80-A85D-4C78-8DE0-377091EC71FA}">
      <dsp:nvSpPr>
        <dsp:cNvPr id="0" name=""/>
        <dsp:cNvSpPr/>
      </dsp:nvSpPr>
      <dsp:spPr>
        <a:xfrm>
          <a:off x="2685372" y="1571954"/>
          <a:ext cx="5706416" cy="613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6 different education levels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82% have College degree or higher</a:t>
          </a:r>
        </a:p>
      </dsp:txBody>
      <dsp:txXfrm>
        <a:off x="2685372" y="1571954"/>
        <a:ext cx="5706416" cy="613800"/>
      </dsp:txXfrm>
    </dsp:sp>
    <dsp:sp modelId="{48976211-8508-490B-AFDA-E4928F1AE4AD}">
      <dsp:nvSpPr>
        <dsp:cNvPr id="0" name=""/>
        <dsp:cNvSpPr/>
      </dsp:nvSpPr>
      <dsp:spPr>
        <a:xfrm>
          <a:off x="0" y="2391854"/>
          <a:ext cx="2099998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Marital Status</a:t>
          </a:r>
        </a:p>
      </dsp:txBody>
      <dsp:txXfrm>
        <a:off x="0" y="2391854"/>
        <a:ext cx="2099998" cy="316800"/>
      </dsp:txXfrm>
    </dsp:sp>
    <dsp:sp modelId="{713FD78E-089C-4A1F-821C-74D5CF7AF760}">
      <dsp:nvSpPr>
        <dsp:cNvPr id="0" name=""/>
        <dsp:cNvSpPr/>
      </dsp:nvSpPr>
      <dsp:spPr>
        <a:xfrm>
          <a:off x="2099997" y="2243354"/>
          <a:ext cx="419999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BBBEA-855E-4C7A-8333-4E2C87D4DA45}">
      <dsp:nvSpPr>
        <dsp:cNvPr id="0" name=""/>
        <dsp:cNvSpPr/>
      </dsp:nvSpPr>
      <dsp:spPr>
        <a:xfrm>
          <a:off x="2687997" y="2243354"/>
          <a:ext cx="5711994" cy="613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4 different marital status levels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53% Single / 46% Married</a:t>
          </a:r>
        </a:p>
      </dsp:txBody>
      <dsp:txXfrm>
        <a:off x="2687997" y="2243354"/>
        <a:ext cx="5711994" cy="613800"/>
      </dsp:txXfrm>
    </dsp:sp>
    <dsp:sp modelId="{EBEC56C8-FADB-487A-B453-D1EE34B4E07D}">
      <dsp:nvSpPr>
        <dsp:cNvPr id="0" name=""/>
        <dsp:cNvSpPr/>
      </dsp:nvSpPr>
      <dsp:spPr>
        <a:xfrm>
          <a:off x="0" y="3063254"/>
          <a:ext cx="2097947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Age</a:t>
          </a:r>
        </a:p>
      </dsp:txBody>
      <dsp:txXfrm>
        <a:off x="0" y="3063254"/>
        <a:ext cx="2097947" cy="316800"/>
      </dsp:txXfrm>
    </dsp:sp>
    <dsp:sp modelId="{D49914EE-B31C-421B-8F39-BAA62EB94380}">
      <dsp:nvSpPr>
        <dsp:cNvPr id="0" name=""/>
        <dsp:cNvSpPr/>
      </dsp:nvSpPr>
      <dsp:spPr>
        <a:xfrm>
          <a:off x="2097947" y="2914754"/>
          <a:ext cx="419589" cy="613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2206A-5878-46A4-95E9-9C446B1D3118}">
      <dsp:nvSpPr>
        <dsp:cNvPr id="0" name=""/>
        <dsp:cNvSpPr/>
      </dsp:nvSpPr>
      <dsp:spPr>
        <a:xfrm>
          <a:off x="2685372" y="2914754"/>
          <a:ext cx="5706416" cy="613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56 different age levels /  average is 49 years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 88% of all defaults occurred with customers under age 49 </a:t>
          </a:r>
        </a:p>
      </dsp:txBody>
      <dsp:txXfrm>
        <a:off x="2685372" y="2914754"/>
        <a:ext cx="5706416" cy="613800"/>
      </dsp:txXfrm>
    </dsp:sp>
    <dsp:sp modelId="{3F51A461-C2F2-4F44-865B-BDE1ACA8DF5D}">
      <dsp:nvSpPr>
        <dsp:cNvPr id="0" name=""/>
        <dsp:cNvSpPr/>
      </dsp:nvSpPr>
      <dsp:spPr>
        <a:xfrm>
          <a:off x="0" y="3714854"/>
          <a:ext cx="2097947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Repayment Status</a:t>
          </a:r>
        </a:p>
      </dsp:txBody>
      <dsp:txXfrm>
        <a:off x="0" y="3714854"/>
        <a:ext cx="2097947" cy="316800"/>
      </dsp:txXfrm>
    </dsp:sp>
    <dsp:sp modelId="{2FA3F1CF-5E8B-4135-BDF8-DE5FF3D692FF}">
      <dsp:nvSpPr>
        <dsp:cNvPr id="0" name=""/>
        <dsp:cNvSpPr/>
      </dsp:nvSpPr>
      <dsp:spPr>
        <a:xfrm>
          <a:off x="2097947" y="3586154"/>
          <a:ext cx="419589" cy="574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34EF-017C-4ADC-AF22-6CB4489C1499}">
      <dsp:nvSpPr>
        <dsp:cNvPr id="0" name=""/>
        <dsp:cNvSpPr/>
      </dsp:nvSpPr>
      <dsp:spPr>
        <a:xfrm>
          <a:off x="2685372" y="3586154"/>
          <a:ext cx="5706416" cy="574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Indicates status of account such as Paid in Full, Payment Delay, Revolving Credit, etc.</a:t>
          </a:r>
        </a:p>
      </dsp:txBody>
      <dsp:txXfrm>
        <a:off x="2685372" y="3586154"/>
        <a:ext cx="5706416" cy="574200"/>
      </dsp:txXfrm>
    </dsp:sp>
    <dsp:sp modelId="{A62B223A-A953-4DAC-B75F-F02F686DD4F9}">
      <dsp:nvSpPr>
        <dsp:cNvPr id="0" name=""/>
        <dsp:cNvSpPr/>
      </dsp:nvSpPr>
      <dsp:spPr>
        <a:xfrm>
          <a:off x="0" y="4232804"/>
          <a:ext cx="2099998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Amount of Bill</a:t>
          </a:r>
        </a:p>
      </dsp:txBody>
      <dsp:txXfrm>
        <a:off x="0" y="4232804"/>
        <a:ext cx="2099998" cy="316800"/>
      </dsp:txXfrm>
    </dsp:sp>
    <dsp:sp modelId="{0B8F6BED-1E66-4202-8658-95470C026DED}">
      <dsp:nvSpPr>
        <dsp:cNvPr id="0" name=""/>
        <dsp:cNvSpPr/>
      </dsp:nvSpPr>
      <dsp:spPr>
        <a:xfrm>
          <a:off x="2099997" y="4217954"/>
          <a:ext cx="419999" cy="34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3F269-903F-4F4D-82C6-71B03CB9942A}">
      <dsp:nvSpPr>
        <dsp:cNvPr id="0" name=""/>
        <dsp:cNvSpPr/>
      </dsp:nvSpPr>
      <dsp:spPr>
        <a:xfrm>
          <a:off x="2687997" y="4217954"/>
          <a:ext cx="5711994" cy="346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Amount on monthly statement from April to September</a:t>
          </a:r>
        </a:p>
      </dsp:txBody>
      <dsp:txXfrm>
        <a:off x="2687997" y="4217954"/>
        <a:ext cx="5711994" cy="346500"/>
      </dsp:txXfrm>
    </dsp:sp>
    <dsp:sp modelId="{40CE8747-593C-430A-843A-20CBE7F173F3}">
      <dsp:nvSpPr>
        <dsp:cNvPr id="0" name=""/>
        <dsp:cNvSpPr/>
      </dsp:nvSpPr>
      <dsp:spPr>
        <a:xfrm>
          <a:off x="0" y="4636904"/>
          <a:ext cx="2097947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Amount of  Payment</a:t>
          </a:r>
        </a:p>
      </dsp:txBody>
      <dsp:txXfrm>
        <a:off x="0" y="4636904"/>
        <a:ext cx="2097947" cy="316800"/>
      </dsp:txXfrm>
    </dsp:sp>
    <dsp:sp modelId="{7A6D975E-0E45-407B-ADA2-FDB38146C696}">
      <dsp:nvSpPr>
        <dsp:cNvPr id="0" name=""/>
        <dsp:cNvSpPr/>
      </dsp:nvSpPr>
      <dsp:spPr>
        <a:xfrm>
          <a:off x="2097947" y="4622054"/>
          <a:ext cx="419589" cy="34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7D533-5340-4B90-BC82-8B30BC117F19}">
      <dsp:nvSpPr>
        <dsp:cNvPr id="0" name=""/>
        <dsp:cNvSpPr/>
      </dsp:nvSpPr>
      <dsp:spPr>
        <a:xfrm>
          <a:off x="2685372" y="4622054"/>
          <a:ext cx="5706416" cy="346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Amount paid monthly from April to September </a:t>
          </a:r>
        </a:p>
      </dsp:txBody>
      <dsp:txXfrm>
        <a:off x="2685372" y="4622054"/>
        <a:ext cx="5706416" cy="346500"/>
      </dsp:txXfrm>
    </dsp:sp>
    <dsp:sp modelId="{6C4497DF-F6B8-439B-B885-9AD03493B1CE}">
      <dsp:nvSpPr>
        <dsp:cNvPr id="0" name=""/>
        <dsp:cNvSpPr/>
      </dsp:nvSpPr>
      <dsp:spPr>
        <a:xfrm>
          <a:off x="0" y="5041004"/>
          <a:ext cx="2099998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Default Status</a:t>
          </a:r>
        </a:p>
      </dsp:txBody>
      <dsp:txXfrm>
        <a:off x="0" y="5041004"/>
        <a:ext cx="2099998" cy="316800"/>
      </dsp:txXfrm>
    </dsp:sp>
    <dsp:sp modelId="{1F57DCAF-EB89-40A5-BAC6-088D09267ACC}">
      <dsp:nvSpPr>
        <dsp:cNvPr id="0" name=""/>
        <dsp:cNvSpPr/>
      </dsp:nvSpPr>
      <dsp:spPr>
        <a:xfrm>
          <a:off x="2099997" y="5026154"/>
          <a:ext cx="419999" cy="3465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B107B-2116-49E5-9F49-9EBFAF7CA2F3}">
      <dsp:nvSpPr>
        <dsp:cNvPr id="0" name=""/>
        <dsp:cNvSpPr/>
      </dsp:nvSpPr>
      <dsp:spPr>
        <a:xfrm>
          <a:off x="2687997" y="5026154"/>
          <a:ext cx="5711994" cy="3465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Indicates if the account is in default</a:t>
          </a:r>
        </a:p>
      </dsp:txBody>
      <dsp:txXfrm>
        <a:off x="2687997" y="5026154"/>
        <a:ext cx="5711994" cy="34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A3D81-2A9E-46F4-86EE-B5ACE289251A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2CA41-069C-4B37-9660-481ADD91C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9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0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74A-09A7-46CF-9458-DEF1267F7722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B8CE-9350-47BA-A5AA-23BB234DA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7A95F9-411A-46CC-97AB-E644E2C7B9FA}"/>
              </a:ext>
            </a:extLst>
          </p:cNvPr>
          <p:cNvSpPr txBox="1"/>
          <p:nvPr/>
        </p:nvSpPr>
        <p:spPr>
          <a:xfrm>
            <a:off x="365760" y="274320"/>
            <a:ext cx="850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Loan Default Analysis for Our Partners</a:t>
            </a:r>
          </a:p>
        </p:txBody>
      </p:sp>
      <p:pic>
        <p:nvPicPr>
          <p:cNvPr id="2052" name="Picture 4" descr="Image result for image of owing money">
            <a:extLst>
              <a:ext uri="{FF2B5EF4-FFF2-40B4-BE49-F238E27FC236}">
                <a16:creationId xmlns:a16="http://schemas.microsoft.com/office/drawing/2014/main" id="{56BA8A46-1ED2-4356-8061-A8CE4BB12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82"/>
          <a:stretch/>
        </p:blipFill>
        <p:spPr bwMode="auto">
          <a:xfrm>
            <a:off x="924803" y="1503089"/>
            <a:ext cx="6808707" cy="448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0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CCD0C5-8B31-49B4-B5CA-9E33E810384D}"/>
              </a:ext>
            </a:extLst>
          </p:cNvPr>
          <p:cNvSpPr/>
          <p:nvPr/>
        </p:nvSpPr>
        <p:spPr>
          <a:xfrm>
            <a:off x="1345560" y="4470153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Review: Features of Known Defaulted Loan Data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88308B-439A-4D26-854B-187E44B90A99}"/>
              </a:ext>
            </a:extLst>
          </p:cNvPr>
          <p:cNvSpPr/>
          <p:nvPr/>
        </p:nvSpPr>
        <p:spPr>
          <a:xfrm>
            <a:off x="1345560" y="3476452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Analysis Plan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519F65-0494-4DD3-9BA5-FF156539F9C4}"/>
              </a:ext>
            </a:extLst>
          </p:cNvPr>
          <p:cNvSpPr/>
          <p:nvPr/>
        </p:nvSpPr>
        <p:spPr>
          <a:xfrm>
            <a:off x="1345560" y="2482752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Overview of Our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658E1B-2EC0-4D75-BAEA-7DE355F267D7}"/>
              </a:ext>
            </a:extLst>
          </p:cNvPr>
          <p:cNvSpPr/>
          <p:nvPr/>
        </p:nvSpPr>
        <p:spPr>
          <a:xfrm>
            <a:off x="2429464" y="495352"/>
            <a:ext cx="3617170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632E42-9458-4365-B453-280444DE3FAD}"/>
              </a:ext>
            </a:extLst>
          </p:cNvPr>
          <p:cNvSpPr/>
          <p:nvPr/>
        </p:nvSpPr>
        <p:spPr>
          <a:xfrm>
            <a:off x="1345560" y="1489052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Goal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D01E9-91D6-47D6-BFDC-DEA0E29F6B59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4B1699D4-B29E-4C2A-B1FB-1B86CA2D633B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05B102-6D83-45FE-9924-FA6B3351A5C4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1CFBDE-4E38-45F1-8658-91C283B9D1C8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AE29D8-50C6-453A-A03D-12006CF672F2}"/>
              </a:ext>
            </a:extLst>
          </p:cNvPr>
          <p:cNvSpPr/>
          <p:nvPr/>
        </p:nvSpPr>
        <p:spPr>
          <a:xfrm>
            <a:off x="1345560" y="5463854"/>
            <a:ext cx="5784979" cy="5971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Review: Initial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8503920" cy="457200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ln>
                  <a:solidFill>
                    <a:schemeClr val="accent1">
                      <a:tint val="40000"/>
                      <a:hueOff val="0"/>
                      <a:satOff val="0"/>
                      <a:lumOff val="0"/>
                    </a:schemeClr>
                  </a:solidFill>
                </a:ln>
              </a:rPr>
              <a:t>Project Goal: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A250F6-942C-4C8D-920C-13B0A2FD035B}"/>
              </a:ext>
            </a:extLst>
          </p:cNvPr>
          <p:cNvGrpSpPr/>
          <p:nvPr/>
        </p:nvGrpSpPr>
        <p:grpSpPr>
          <a:xfrm>
            <a:off x="87923" y="914400"/>
            <a:ext cx="8941777" cy="4877296"/>
            <a:chOff x="274024" y="934418"/>
            <a:chExt cx="8395190" cy="48572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8C0834-546A-48E1-A8D8-E68B925653C8}"/>
                </a:ext>
              </a:extLst>
            </p:cNvPr>
            <p:cNvSpPr/>
            <p:nvPr/>
          </p:nvSpPr>
          <p:spPr>
            <a:xfrm>
              <a:off x="3200400" y="1051462"/>
              <a:ext cx="5468814" cy="936342"/>
            </a:xfrm>
            <a:custGeom>
              <a:avLst/>
              <a:gdLst>
                <a:gd name="connsiteX0" fmla="*/ 156060 w 936342"/>
                <a:gd name="connsiteY0" fmla="*/ 0 h 5372922"/>
                <a:gd name="connsiteX1" fmla="*/ 780282 w 936342"/>
                <a:gd name="connsiteY1" fmla="*/ 0 h 5372922"/>
                <a:gd name="connsiteX2" fmla="*/ 936342 w 936342"/>
                <a:gd name="connsiteY2" fmla="*/ 156060 h 5372922"/>
                <a:gd name="connsiteX3" fmla="*/ 936342 w 936342"/>
                <a:gd name="connsiteY3" fmla="*/ 5372922 h 5372922"/>
                <a:gd name="connsiteX4" fmla="*/ 936342 w 936342"/>
                <a:gd name="connsiteY4" fmla="*/ 5372922 h 5372922"/>
                <a:gd name="connsiteX5" fmla="*/ 0 w 936342"/>
                <a:gd name="connsiteY5" fmla="*/ 5372922 h 5372922"/>
                <a:gd name="connsiteX6" fmla="*/ 0 w 936342"/>
                <a:gd name="connsiteY6" fmla="*/ 5372922 h 5372922"/>
                <a:gd name="connsiteX7" fmla="*/ 0 w 936342"/>
                <a:gd name="connsiteY7" fmla="*/ 156060 h 5372922"/>
                <a:gd name="connsiteX8" fmla="*/ 156060 w 936342"/>
                <a:gd name="connsiteY8" fmla="*/ 0 h 537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342" h="5372922">
                  <a:moveTo>
                    <a:pt x="936342" y="895506"/>
                  </a:moveTo>
                  <a:lnTo>
                    <a:pt x="936342" y="4477416"/>
                  </a:lnTo>
                  <a:cubicBezTo>
                    <a:pt x="936342" y="4971991"/>
                    <a:pt x="924166" y="5372919"/>
                    <a:pt x="909145" y="5372919"/>
                  </a:cubicBezTo>
                  <a:lnTo>
                    <a:pt x="0" y="5372919"/>
                  </a:lnTo>
                  <a:lnTo>
                    <a:pt x="0" y="5372919"/>
                  </a:lnTo>
                  <a:lnTo>
                    <a:pt x="0" y="3"/>
                  </a:lnTo>
                  <a:lnTo>
                    <a:pt x="0" y="3"/>
                  </a:lnTo>
                  <a:lnTo>
                    <a:pt x="909145" y="3"/>
                  </a:lnTo>
                  <a:cubicBezTo>
                    <a:pt x="924166" y="3"/>
                    <a:pt x="936342" y="400931"/>
                    <a:pt x="936342" y="895506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76188" rIns="106668" bIns="7618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Determine loans at greatest risk of default and alert our partners.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4B15E6-1F51-4ED3-BD41-420F50005BDC}"/>
                </a:ext>
              </a:extLst>
            </p:cNvPr>
            <p:cNvSpPr/>
            <p:nvPr/>
          </p:nvSpPr>
          <p:spPr>
            <a:xfrm>
              <a:off x="274024" y="934418"/>
              <a:ext cx="2926376" cy="1170428"/>
            </a:xfrm>
            <a:custGeom>
              <a:avLst/>
              <a:gdLst>
                <a:gd name="connsiteX0" fmla="*/ 0 w 3022268"/>
                <a:gd name="connsiteY0" fmla="*/ 195075 h 1170428"/>
                <a:gd name="connsiteX1" fmla="*/ 195075 w 3022268"/>
                <a:gd name="connsiteY1" fmla="*/ 0 h 1170428"/>
                <a:gd name="connsiteX2" fmla="*/ 2827193 w 3022268"/>
                <a:gd name="connsiteY2" fmla="*/ 0 h 1170428"/>
                <a:gd name="connsiteX3" fmla="*/ 3022268 w 3022268"/>
                <a:gd name="connsiteY3" fmla="*/ 195075 h 1170428"/>
                <a:gd name="connsiteX4" fmla="*/ 3022268 w 3022268"/>
                <a:gd name="connsiteY4" fmla="*/ 975353 h 1170428"/>
                <a:gd name="connsiteX5" fmla="*/ 2827193 w 3022268"/>
                <a:gd name="connsiteY5" fmla="*/ 1170428 h 1170428"/>
                <a:gd name="connsiteX6" fmla="*/ 195075 w 3022268"/>
                <a:gd name="connsiteY6" fmla="*/ 1170428 h 1170428"/>
                <a:gd name="connsiteX7" fmla="*/ 0 w 3022268"/>
                <a:gd name="connsiteY7" fmla="*/ 975353 h 1170428"/>
                <a:gd name="connsiteX8" fmla="*/ 0 w 3022268"/>
                <a:gd name="connsiteY8" fmla="*/ 195075 h 117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2268" h="1170428">
                  <a:moveTo>
                    <a:pt x="0" y="195075"/>
                  </a:moveTo>
                  <a:cubicBezTo>
                    <a:pt x="0" y="87338"/>
                    <a:pt x="87338" y="0"/>
                    <a:pt x="195075" y="0"/>
                  </a:cubicBezTo>
                  <a:lnTo>
                    <a:pt x="2827193" y="0"/>
                  </a:lnTo>
                  <a:cubicBezTo>
                    <a:pt x="2934930" y="0"/>
                    <a:pt x="3022268" y="87338"/>
                    <a:pt x="3022268" y="195075"/>
                  </a:cubicBezTo>
                  <a:lnTo>
                    <a:pt x="3022268" y="975353"/>
                  </a:lnTo>
                  <a:cubicBezTo>
                    <a:pt x="3022268" y="1083090"/>
                    <a:pt x="2934930" y="1170428"/>
                    <a:pt x="2827193" y="1170428"/>
                  </a:cubicBezTo>
                  <a:lnTo>
                    <a:pt x="195075" y="1170428"/>
                  </a:lnTo>
                  <a:cubicBezTo>
                    <a:pt x="87338" y="1170428"/>
                    <a:pt x="0" y="1083090"/>
                    <a:pt x="0" y="975353"/>
                  </a:cubicBezTo>
                  <a:lnTo>
                    <a:pt x="0" y="1950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36" tIns="114286" rIns="171436" bIns="114286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Credit One’s Goal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17F4BE-748B-41D2-8ABD-06357105CDEF}"/>
                </a:ext>
              </a:extLst>
            </p:cNvPr>
            <p:cNvSpPr/>
            <p:nvPr/>
          </p:nvSpPr>
          <p:spPr>
            <a:xfrm>
              <a:off x="3200400" y="2280412"/>
              <a:ext cx="5468814" cy="936342"/>
            </a:xfrm>
            <a:custGeom>
              <a:avLst/>
              <a:gdLst>
                <a:gd name="connsiteX0" fmla="*/ 156060 w 936342"/>
                <a:gd name="connsiteY0" fmla="*/ 0 h 5372922"/>
                <a:gd name="connsiteX1" fmla="*/ 780282 w 936342"/>
                <a:gd name="connsiteY1" fmla="*/ 0 h 5372922"/>
                <a:gd name="connsiteX2" fmla="*/ 936342 w 936342"/>
                <a:gd name="connsiteY2" fmla="*/ 156060 h 5372922"/>
                <a:gd name="connsiteX3" fmla="*/ 936342 w 936342"/>
                <a:gd name="connsiteY3" fmla="*/ 5372922 h 5372922"/>
                <a:gd name="connsiteX4" fmla="*/ 936342 w 936342"/>
                <a:gd name="connsiteY4" fmla="*/ 5372922 h 5372922"/>
                <a:gd name="connsiteX5" fmla="*/ 0 w 936342"/>
                <a:gd name="connsiteY5" fmla="*/ 5372922 h 5372922"/>
                <a:gd name="connsiteX6" fmla="*/ 0 w 936342"/>
                <a:gd name="connsiteY6" fmla="*/ 5372922 h 5372922"/>
                <a:gd name="connsiteX7" fmla="*/ 0 w 936342"/>
                <a:gd name="connsiteY7" fmla="*/ 156060 h 5372922"/>
                <a:gd name="connsiteX8" fmla="*/ 156060 w 936342"/>
                <a:gd name="connsiteY8" fmla="*/ 0 h 537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342" h="5372922">
                  <a:moveTo>
                    <a:pt x="936342" y="895506"/>
                  </a:moveTo>
                  <a:lnTo>
                    <a:pt x="936342" y="4477416"/>
                  </a:lnTo>
                  <a:cubicBezTo>
                    <a:pt x="936342" y="4971991"/>
                    <a:pt x="924166" y="5372919"/>
                    <a:pt x="909145" y="5372919"/>
                  </a:cubicBezTo>
                  <a:lnTo>
                    <a:pt x="0" y="5372919"/>
                  </a:lnTo>
                  <a:lnTo>
                    <a:pt x="0" y="5372919"/>
                  </a:lnTo>
                  <a:lnTo>
                    <a:pt x="0" y="3"/>
                  </a:lnTo>
                  <a:lnTo>
                    <a:pt x="0" y="3"/>
                  </a:lnTo>
                  <a:lnTo>
                    <a:pt x="909145" y="3"/>
                  </a:lnTo>
                  <a:cubicBezTo>
                    <a:pt x="924166" y="3"/>
                    <a:pt x="936342" y="400931"/>
                    <a:pt x="936342" y="895506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76188" rIns="106668" bIns="7618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Use </a:t>
              </a:r>
              <a:r>
                <a:rPr lang="en-US" sz="1600" dirty="0"/>
                <a:t>credit scoring data of known defaulted loans to design and implement a creative and empirically sound method of predicting potential loan defaults for our partners.</a:t>
              </a:r>
              <a:endParaRPr lang="en-US" sz="16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AB359E-D001-40C6-961B-663D17D667AB}"/>
                </a:ext>
              </a:extLst>
            </p:cNvPr>
            <p:cNvSpPr/>
            <p:nvPr/>
          </p:nvSpPr>
          <p:spPr>
            <a:xfrm>
              <a:off x="274024" y="2163368"/>
              <a:ext cx="2926376" cy="1170428"/>
            </a:xfrm>
            <a:custGeom>
              <a:avLst/>
              <a:gdLst>
                <a:gd name="connsiteX0" fmla="*/ 0 w 3022268"/>
                <a:gd name="connsiteY0" fmla="*/ 195075 h 1170428"/>
                <a:gd name="connsiteX1" fmla="*/ 195075 w 3022268"/>
                <a:gd name="connsiteY1" fmla="*/ 0 h 1170428"/>
                <a:gd name="connsiteX2" fmla="*/ 2827193 w 3022268"/>
                <a:gd name="connsiteY2" fmla="*/ 0 h 1170428"/>
                <a:gd name="connsiteX3" fmla="*/ 3022268 w 3022268"/>
                <a:gd name="connsiteY3" fmla="*/ 195075 h 1170428"/>
                <a:gd name="connsiteX4" fmla="*/ 3022268 w 3022268"/>
                <a:gd name="connsiteY4" fmla="*/ 975353 h 1170428"/>
                <a:gd name="connsiteX5" fmla="*/ 2827193 w 3022268"/>
                <a:gd name="connsiteY5" fmla="*/ 1170428 h 1170428"/>
                <a:gd name="connsiteX6" fmla="*/ 195075 w 3022268"/>
                <a:gd name="connsiteY6" fmla="*/ 1170428 h 1170428"/>
                <a:gd name="connsiteX7" fmla="*/ 0 w 3022268"/>
                <a:gd name="connsiteY7" fmla="*/ 975353 h 1170428"/>
                <a:gd name="connsiteX8" fmla="*/ 0 w 3022268"/>
                <a:gd name="connsiteY8" fmla="*/ 195075 h 117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2268" h="1170428">
                  <a:moveTo>
                    <a:pt x="0" y="195075"/>
                  </a:moveTo>
                  <a:cubicBezTo>
                    <a:pt x="0" y="87338"/>
                    <a:pt x="87338" y="0"/>
                    <a:pt x="195075" y="0"/>
                  </a:cubicBezTo>
                  <a:lnTo>
                    <a:pt x="2827193" y="0"/>
                  </a:lnTo>
                  <a:cubicBezTo>
                    <a:pt x="2934930" y="0"/>
                    <a:pt x="3022268" y="87338"/>
                    <a:pt x="3022268" y="195075"/>
                  </a:cubicBezTo>
                  <a:lnTo>
                    <a:pt x="3022268" y="975353"/>
                  </a:lnTo>
                  <a:cubicBezTo>
                    <a:pt x="3022268" y="1083090"/>
                    <a:pt x="2934930" y="1170428"/>
                    <a:pt x="2827193" y="1170428"/>
                  </a:cubicBezTo>
                  <a:lnTo>
                    <a:pt x="195075" y="1170428"/>
                  </a:lnTo>
                  <a:cubicBezTo>
                    <a:pt x="87338" y="1170428"/>
                    <a:pt x="0" y="1083090"/>
                    <a:pt x="0" y="975353"/>
                  </a:cubicBezTo>
                  <a:lnTo>
                    <a:pt x="0" y="1950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36" tIns="114286" rIns="171436" bIns="114286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Data Science Team’s Goal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E9FD05-3751-4BE5-A24E-781C9C7EDA9F}"/>
                </a:ext>
              </a:extLst>
            </p:cNvPr>
            <p:cNvSpPr/>
            <p:nvPr/>
          </p:nvSpPr>
          <p:spPr>
            <a:xfrm>
              <a:off x="3200400" y="3509361"/>
              <a:ext cx="5468814" cy="936342"/>
            </a:xfrm>
            <a:custGeom>
              <a:avLst/>
              <a:gdLst>
                <a:gd name="connsiteX0" fmla="*/ 156060 w 936342"/>
                <a:gd name="connsiteY0" fmla="*/ 0 h 5372922"/>
                <a:gd name="connsiteX1" fmla="*/ 780282 w 936342"/>
                <a:gd name="connsiteY1" fmla="*/ 0 h 5372922"/>
                <a:gd name="connsiteX2" fmla="*/ 936342 w 936342"/>
                <a:gd name="connsiteY2" fmla="*/ 156060 h 5372922"/>
                <a:gd name="connsiteX3" fmla="*/ 936342 w 936342"/>
                <a:gd name="connsiteY3" fmla="*/ 5372922 h 5372922"/>
                <a:gd name="connsiteX4" fmla="*/ 936342 w 936342"/>
                <a:gd name="connsiteY4" fmla="*/ 5372922 h 5372922"/>
                <a:gd name="connsiteX5" fmla="*/ 0 w 936342"/>
                <a:gd name="connsiteY5" fmla="*/ 5372922 h 5372922"/>
                <a:gd name="connsiteX6" fmla="*/ 0 w 936342"/>
                <a:gd name="connsiteY6" fmla="*/ 5372922 h 5372922"/>
                <a:gd name="connsiteX7" fmla="*/ 0 w 936342"/>
                <a:gd name="connsiteY7" fmla="*/ 156060 h 5372922"/>
                <a:gd name="connsiteX8" fmla="*/ 156060 w 936342"/>
                <a:gd name="connsiteY8" fmla="*/ 0 h 537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342" h="5372922">
                  <a:moveTo>
                    <a:pt x="936342" y="895506"/>
                  </a:moveTo>
                  <a:lnTo>
                    <a:pt x="936342" y="4477416"/>
                  </a:lnTo>
                  <a:cubicBezTo>
                    <a:pt x="936342" y="4971991"/>
                    <a:pt x="924166" y="5372919"/>
                    <a:pt x="909145" y="5372919"/>
                  </a:cubicBezTo>
                  <a:lnTo>
                    <a:pt x="0" y="5372919"/>
                  </a:lnTo>
                  <a:lnTo>
                    <a:pt x="0" y="5372919"/>
                  </a:lnTo>
                  <a:lnTo>
                    <a:pt x="0" y="3"/>
                  </a:lnTo>
                  <a:lnTo>
                    <a:pt x="0" y="3"/>
                  </a:lnTo>
                  <a:lnTo>
                    <a:pt x="909145" y="3"/>
                  </a:lnTo>
                  <a:cubicBezTo>
                    <a:pt x="924166" y="3"/>
                    <a:pt x="936342" y="400931"/>
                    <a:pt x="936342" y="895506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76188" rIns="106668" bIns="7618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+mj-lt"/>
                </a:rPr>
                <a:t>Download known defaulted loan data.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>
                  <a:latin typeface="+mj-lt"/>
                </a:rPr>
                <a:t>Review and revise data in preparation for next step.</a:t>
              </a: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36D662-C1EA-47DC-9CBE-A524ACC8693D}"/>
                </a:ext>
              </a:extLst>
            </p:cNvPr>
            <p:cNvSpPr/>
            <p:nvPr/>
          </p:nvSpPr>
          <p:spPr>
            <a:xfrm>
              <a:off x="274024" y="3392318"/>
              <a:ext cx="2926376" cy="1170428"/>
            </a:xfrm>
            <a:custGeom>
              <a:avLst/>
              <a:gdLst>
                <a:gd name="connsiteX0" fmla="*/ 0 w 3022268"/>
                <a:gd name="connsiteY0" fmla="*/ 195075 h 1170428"/>
                <a:gd name="connsiteX1" fmla="*/ 195075 w 3022268"/>
                <a:gd name="connsiteY1" fmla="*/ 0 h 1170428"/>
                <a:gd name="connsiteX2" fmla="*/ 2827193 w 3022268"/>
                <a:gd name="connsiteY2" fmla="*/ 0 h 1170428"/>
                <a:gd name="connsiteX3" fmla="*/ 3022268 w 3022268"/>
                <a:gd name="connsiteY3" fmla="*/ 195075 h 1170428"/>
                <a:gd name="connsiteX4" fmla="*/ 3022268 w 3022268"/>
                <a:gd name="connsiteY4" fmla="*/ 975353 h 1170428"/>
                <a:gd name="connsiteX5" fmla="*/ 2827193 w 3022268"/>
                <a:gd name="connsiteY5" fmla="*/ 1170428 h 1170428"/>
                <a:gd name="connsiteX6" fmla="*/ 195075 w 3022268"/>
                <a:gd name="connsiteY6" fmla="*/ 1170428 h 1170428"/>
                <a:gd name="connsiteX7" fmla="*/ 0 w 3022268"/>
                <a:gd name="connsiteY7" fmla="*/ 975353 h 1170428"/>
                <a:gd name="connsiteX8" fmla="*/ 0 w 3022268"/>
                <a:gd name="connsiteY8" fmla="*/ 195075 h 117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2268" h="1170428">
                  <a:moveTo>
                    <a:pt x="0" y="195075"/>
                  </a:moveTo>
                  <a:cubicBezTo>
                    <a:pt x="0" y="87338"/>
                    <a:pt x="87338" y="0"/>
                    <a:pt x="195075" y="0"/>
                  </a:cubicBezTo>
                  <a:lnTo>
                    <a:pt x="2827193" y="0"/>
                  </a:lnTo>
                  <a:cubicBezTo>
                    <a:pt x="2934930" y="0"/>
                    <a:pt x="3022268" y="87338"/>
                    <a:pt x="3022268" y="195075"/>
                  </a:cubicBezTo>
                  <a:lnTo>
                    <a:pt x="3022268" y="975353"/>
                  </a:lnTo>
                  <a:cubicBezTo>
                    <a:pt x="3022268" y="1083090"/>
                    <a:pt x="2934930" y="1170428"/>
                    <a:pt x="2827193" y="1170428"/>
                  </a:cubicBezTo>
                  <a:lnTo>
                    <a:pt x="195075" y="1170428"/>
                  </a:lnTo>
                  <a:cubicBezTo>
                    <a:pt x="87338" y="1170428"/>
                    <a:pt x="0" y="1083090"/>
                    <a:pt x="0" y="975353"/>
                  </a:cubicBezTo>
                  <a:lnTo>
                    <a:pt x="0" y="1950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36" tIns="114286" rIns="171436" bIns="114286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Obtain and Prepare Data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CCC929-35EE-4535-9C6F-FB4CD3903572}"/>
                </a:ext>
              </a:extLst>
            </p:cNvPr>
            <p:cNvSpPr/>
            <p:nvPr/>
          </p:nvSpPr>
          <p:spPr>
            <a:xfrm>
              <a:off x="3200400" y="4738312"/>
              <a:ext cx="5468814" cy="936342"/>
            </a:xfrm>
            <a:custGeom>
              <a:avLst/>
              <a:gdLst>
                <a:gd name="connsiteX0" fmla="*/ 156060 w 936342"/>
                <a:gd name="connsiteY0" fmla="*/ 0 h 5372922"/>
                <a:gd name="connsiteX1" fmla="*/ 780282 w 936342"/>
                <a:gd name="connsiteY1" fmla="*/ 0 h 5372922"/>
                <a:gd name="connsiteX2" fmla="*/ 936342 w 936342"/>
                <a:gd name="connsiteY2" fmla="*/ 156060 h 5372922"/>
                <a:gd name="connsiteX3" fmla="*/ 936342 w 936342"/>
                <a:gd name="connsiteY3" fmla="*/ 5372922 h 5372922"/>
                <a:gd name="connsiteX4" fmla="*/ 936342 w 936342"/>
                <a:gd name="connsiteY4" fmla="*/ 5372922 h 5372922"/>
                <a:gd name="connsiteX5" fmla="*/ 0 w 936342"/>
                <a:gd name="connsiteY5" fmla="*/ 5372922 h 5372922"/>
                <a:gd name="connsiteX6" fmla="*/ 0 w 936342"/>
                <a:gd name="connsiteY6" fmla="*/ 5372922 h 5372922"/>
                <a:gd name="connsiteX7" fmla="*/ 0 w 936342"/>
                <a:gd name="connsiteY7" fmla="*/ 156060 h 5372922"/>
                <a:gd name="connsiteX8" fmla="*/ 156060 w 936342"/>
                <a:gd name="connsiteY8" fmla="*/ 0 h 537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342" h="5372922">
                  <a:moveTo>
                    <a:pt x="936342" y="895506"/>
                  </a:moveTo>
                  <a:lnTo>
                    <a:pt x="936342" y="4477416"/>
                  </a:lnTo>
                  <a:cubicBezTo>
                    <a:pt x="936342" y="4971991"/>
                    <a:pt x="924166" y="5372919"/>
                    <a:pt x="909145" y="5372919"/>
                  </a:cubicBezTo>
                  <a:lnTo>
                    <a:pt x="0" y="5372919"/>
                  </a:lnTo>
                  <a:lnTo>
                    <a:pt x="0" y="5372919"/>
                  </a:lnTo>
                  <a:lnTo>
                    <a:pt x="0" y="3"/>
                  </a:lnTo>
                  <a:lnTo>
                    <a:pt x="0" y="3"/>
                  </a:lnTo>
                  <a:lnTo>
                    <a:pt x="909145" y="3"/>
                  </a:lnTo>
                  <a:cubicBezTo>
                    <a:pt x="924166" y="3"/>
                    <a:pt x="936342" y="400931"/>
                    <a:pt x="936342" y="895506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76188" rIns="106668" bIns="76188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j-lt"/>
                </a:rPr>
                <a:t>Use known default data to train and evaluate models .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j-lt"/>
                </a:rPr>
                <a:t>Apply best model to predict default rates given new data.</a:t>
              </a:r>
              <a:endParaRPr lang="en-US" sz="16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9B43E5-8021-4A33-A5FB-DA28EFD58987}"/>
                </a:ext>
              </a:extLst>
            </p:cNvPr>
            <p:cNvSpPr/>
            <p:nvPr/>
          </p:nvSpPr>
          <p:spPr>
            <a:xfrm>
              <a:off x="274024" y="4621268"/>
              <a:ext cx="2926376" cy="1170428"/>
            </a:xfrm>
            <a:custGeom>
              <a:avLst/>
              <a:gdLst>
                <a:gd name="connsiteX0" fmla="*/ 0 w 3022268"/>
                <a:gd name="connsiteY0" fmla="*/ 195075 h 1170428"/>
                <a:gd name="connsiteX1" fmla="*/ 195075 w 3022268"/>
                <a:gd name="connsiteY1" fmla="*/ 0 h 1170428"/>
                <a:gd name="connsiteX2" fmla="*/ 2827193 w 3022268"/>
                <a:gd name="connsiteY2" fmla="*/ 0 h 1170428"/>
                <a:gd name="connsiteX3" fmla="*/ 3022268 w 3022268"/>
                <a:gd name="connsiteY3" fmla="*/ 195075 h 1170428"/>
                <a:gd name="connsiteX4" fmla="*/ 3022268 w 3022268"/>
                <a:gd name="connsiteY4" fmla="*/ 975353 h 1170428"/>
                <a:gd name="connsiteX5" fmla="*/ 2827193 w 3022268"/>
                <a:gd name="connsiteY5" fmla="*/ 1170428 h 1170428"/>
                <a:gd name="connsiteX6" fmla="*/ 195075 w 3022268"/>
                <a:gd name="connsiteY6" fmla="*/ 1170428 h 1170428"/>
                <a:gd name="connsiteX7" fmla="*/ 0 w 3022268"/>
                <a:gd name="connsiteY7" fmla="*/ 975353 h 1170428"/>
                <a:gd name="connsiteX8" fmla="*/ 0 w 3022268"/>
                <a:gd name="connsiteY8" fmla="*/ 195075 h 117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2268" h="1170428">
                  <a:moveTo>
                    <a:pt x="0" y="195075"/>
                  </a:moveTo>
                  <a:cubicBezTo>
                    <a:pt x="0" y="87338"/>
                    <a:pt x="87338" y="0"/>
                    <a:pt x="195075" y="0"/>
                  </a:cubicBezTo>
                  <a:lnTo>
                    <a:pt x="2827193" y="0"/>
                  </a:lnTo>
                  <a:cubicBezTo>
                    <a:pt x="2934930" y="0"/>
                    <a:pt x="3022268" y="87338"/>
                    <a:pt x="3022268" y="195075"/>
                  </a:cubicBezTo>
                  <a:lnTo>
                    <a:pt x="3022268" y="975353"/>
                  </a:lnTo>
                  <a:cubicBezTo>
                    <a:pt x="3022268" y="1083090"/>
                    <a:pt x="2934930" y="1170428"/>
                    <a:pt x="2827193" y="1170428"/>
                  </a:cubicBezTo>
                  <a:lnTo>
                    <a:pt x="195075" y="1170428"/>
                  </a:lnTo>
                  <a:cubicBezTo>
                    <a:pt x="87338" y="1170428"/>
                    <a:pt x="0" y="1083090"/>
                    <a:pt x="0" y="975353"/>
                  </a:cubicBezTo>
                  <a:lnTo>
                    <a:pt x="0" y="19507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36" tIns="114286" rIns="171436" bIns="114286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Model Data and Make Predictions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2BC3C9-98B4-40FD-B85D-E3A2262F08FB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B5D7CEAA-8236-4CC0-AFCE-431C79403A47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9C1051-FC91-4647-8FDD-E1D56ECA30C5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235458-52F8-410D-97E6-357CE7065B65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5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8503920" cy="4572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Overview of Our Process: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5A4AC-573E-4652-84DC-431812DCB930}"/>
              </a:ext>
            </a:extLst>
          </p:cNvPr>
          <p:cNvSpPr/>
          <p:nvPr/>
        </p:nvSpPr>
        <p:spPr>
          <a:xfrm>
            <a:off x="4616645" y="4005162"/>
            <a:ext cx="1687866" cy="643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F5DA0-C43F-45AF-A29D-65B4CF304A79}"/>
              </a:ext>
            </a:extLst>
          </p:cNvPr>
          <p:cNvSpPr/>
          <p:nvPr/>
        </p:nvSpPr>
        <p:spPr>
          <a:xfrm>
            <a:off x="2601809" y="3993400"/>
            <a:ext cx="1683422" cy="639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A784-D279-488C-8EE2-CEC99B9D028A}"/>
              </a:ext>
            </a:extLst>
          </p:cNvPr>
          <p:cNvSpPr txBox="1"/>
          <p:nvPr/>
        </p:nvSpPr>
        <p:spPr>
          <a:xfrm>
            <a:off x="2607356" y="3986106"/>
            <a:ext cx="168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Raw Data Collected:</a:t>
            </a:r>
          </a:p>
          <a:p>
            <a:r>
              <a:rPr lang="en-US" sz="1200" dirty="0"/>
              <a:t>Use compiled known defaulted loan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A2A8F-701E-481A-9E18-44E90185342B}"/>
              </a:ext>
            </a:extLst>
          </p:cNvPr>
          <p:cNvSpPr/>
          <p:nvPr/>
        </p:nvSpPr>
        <p:spPr>
          <a:xfrm>
            <a:off x="4625721" y="3993221"/>
            <a:ext cx="168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Data is Processed:</a:t>
            </a:r>
          </a:p>
          <a:p>
            <a:r>
              <a:rPr lang="en-US" sz="1200" dirty="0"/>
              <a:t>Review and revise data; Prepare for exploration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D7977B-3EA4-46E7-9B2A-3F3DDBA6B88B}"/>
              </a:ext>
            </a:extLst>
          </p:cNvPr>
          <p:cNvCxnSpPr>
            <a:cxnSpLocks/>
          </p:cNvCxnSpPr>
          <p:nvPr/>
        </p:nvCxnSpPr>
        <p:spPr>
          <a:xfrm>
            <a:off x="4296125" y="4298803"/>
            <a:ext cx="2840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A9BDC00B-9DCE-43DE-9610-66B300AD15BD}"/>
              </a:ext>
            </a:extLst>
          </p:cNvPr>
          <p:cNvSpPr/>
          <p:nvPr/>
        </p:nvSpPr>
        <p:spPr>
          <a:xfrm>
            <a:off x="7017889" y="3998399"/>
            <a:ext cx="1726010" cy="63848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C8238-5CAC-4510-B6E7-D48B5809D614}"/>
              </a:ext>
            </a:extLst>
          </p:cNvPr>
          <p:cNvCxnSpPr>
            <a:cxnSpLocks/>
          </p:cNvCxnSpPr>
          <p:nvPr/>
        </p:nvCxnSpPr>
        <p:spPr>
          <a:xfrm flipV="1">
            <a:off x="6306175" y="4298803"/>
            <a:ext cx="7721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233017B-59D1-4B27-AE30-AB94C12B8413}"/>
              </a:ext>
            </a:extLst>
          </p:cNvPr>
          <p:cNvSpPr/>
          <p:nvPr/>
        </p:nvSpPr>
        <p:spPr>
          <a:xfrm>
            <a:off x="7380210" y="3980454"/>
            <a:ext cx="1460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Clean Dataset:</a:t>
            </a:r>
          </a:p>
          <a:p>
            <a:r>
              <a:rPr lang="en-US" sz="1200" dirty="0"/>
              <a:t>Ready to Explore</a:t>
            </a:r>
          </a:p>
          <a:p>
            <a:r>
              <a:rPr lang="en-US" sz="1200" dirty="0"/>
              <a:t>and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8C181-579D-4BA5-863F-11983A3BF3AE}"/>
              </a:ext>
            </a:extLst>
          </p:cNvPr>
          <p:cNvSpPr/>
          <p:nvPr/>
        </p:nvSpPr>
        <p:spPr>
          <a:xfrm>
            <a:off x="7017889" y="3136861"/>
            <a:ext cx="1913693" cy="595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A779B-848A-4BE4-9404-ACFC7139E504}"/>
              </a:ext>
            </a:extLst>
          </p:cNvPr>
          <p:cNvSpPr txBox="1"/>
          <p:nvPr/>
        </p:nvSpPr>
        <p:spPr>
          <a:xfrm>
            <a:off x="6992643" y="3094158"/>
            <a:ext cx="196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Exploratory Data Analysis:</a:t>
            </a:r>
            <a:endParaRPr lang="en-US" sz="1200" dirty="0"/>
          </a:p>
          <a:p>
            <a:r>
              <a:rPr lang="en-US" sz="1200" dirty="0"/>
              <a:t>Explore trends and patterns;</a:t>
            </a:r>
          </a:p>
          <a:p>
            <a:r>
              <a:rPr lang="en-US" sz="1200" dirty="0"/>
              <a:t>Further process as needed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523B1E-8861-4313-9423-ADF4FF9D33A4}"/>
              </a:ext>
            </a:extLst>
          </p:cNvPr>
          <p:cNvCxnSpPr>
            <a:cxnSpLocks/>
          </p:cNvCxnSpPr>
          <p:nvPr/>
        </p:nvCxnSpPr>
        <p:spPr>
          <a:xfrm flipV="1">
            <a:off x="7864246" y="3724791"/>
            <a:ext cx="0" cy="238317"/>
          </a:xfrm>
          <a:prstGeom prst="straightConnector1">
            <a:avLst/>
          </a:prstGeom>
          <a:ln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F8753F-8F84-4EAE-BBE5-541CD6AB9A7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347221" y="3415612"/>
            <a:ext cx="1645422" cy="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46746E-7865-403B-8FAA-B2BD22AC703C}"/>
              </a:ext>
            </a:extLst>
          </p:cNvPr>
          <p:cNvCxnSpPr>
            <a:cxnSpLocks/>
          </p:cNvCxnSpPr>
          <p:nvPr/>
        </p:nvCxnSpPr>
        <p:spPr>
          <a:xfrm>
            <a:off x="5347221" y="3415612"/>
            <a:ext cx="0" cy="55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F021E3-8394-43AE-BDBE-666EEC73D02F}"/>
              </a:ext>
            </a:extLst>
          </p:cNvPr>
          <p:cNvSpPr/>
          <p:nvPr/>
        </p:nvSpPr>
        <p:spPr>
          <a:xfrm>
            <a:off x="7113878" y="4984969"/>
            <a:ext cx="1662742" cy="64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50CF98-AA95-49E6-BECC-BEBC39D8AE69}"/>
              </a:ext>
            </a:extLst>
          </p:cNvPr>
          <p:cNvSpPr txBox="1"/>
          <p:nvPr/>
        </p:nvSpPr>
        <p:spPr>
          <a:xfrm>
            <a:off x="7096117" y="4995065"/>
            <a:ext cx="171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Models &amp; Algorithms:</a:t>
            </a:r>
          </a:p>
          <a:p>
            <a:r>
              <a:rPr lang="en-US" sz="1200" dirty="0"/>
              <a:t>Test models;  Choose most accurate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2B7A2E-0C57-4EE7-9AC7-3C5247633FBB}"/>
              </a:ext>
            </a:extLst>
          </p:cNvPr>
          <p:cNvCxnSpPr>
            <a:cxnSpLocks/>
          </p:cNvCxnSpPr>
          <p:nvPr/>
        </p:nvCxnSpPr>
        <p:spPr>
          <a:xfrm>
            <a:off x="7872016" y="4665034"/>
            <a:ext cx="8878" cy="29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107266-540B-4F65-871A-147753576A56}"/>
              </a:ext>
            </a:extLst>
          </p:cNvPr>
          <p:cNvCxnSpPr>
            <a:cxnSpLocks/>
          </p:cNvCxnSpPr>
          <p:nvPr/>
        </p:nvCxnSpPr>
        <p:spPr>
          <a:xfrm>
            <a:off x="3385260" y="5457599"/>
            <a:ext cx="3701983" cy="11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C46F48-DA16-4985-A945-815A6C81327B}"/>
              </a:ext>
            </a:extLst>
          </p:cNvPr>
          <p:cNvCxnSpPr>
            <a:cxnSpLocks/>
          </p:cNvCxnSpPr>
          <p:nvPr/>
        </p:nvCxnSpPr>
        <p:spPr>
          <a:xfrm>
            <a:off x="5843821" y="5462033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A04527-1F5B-421A-BC03-13A79F82B892}"/>
              </a:ext>
            </a:extLst>
          </p:cNvPr>
          <p:cNvCxnSpPr>
            <a:cxnSpLocks/>
          </p:cNvCxnSpPr>
          <p:nvPr/>
        </p:nvCxnSpPr>
        <p:spPr>
          <a:xfrm>
            <a:off x="3385260" y="5453155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C29E1C9-8780-48A9-894E-0EA2499997A5}"/>
              </a:ext>
            </a:extLst>
          </p:cNvPr>
          <p:cNvSpPr/>
          <p:nvPr/>
        </p:nvSpPr>
        <p:spPr>
          <a:xfrm>
            <a:off x="4999891" y="5816317"/>
            <a:ext cx="16878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Communicate:</a:t>
            </a:r>
          </a:p>
          <a:p>
            <a:r>
              <a:rPr lang="en-US" sz="1200" dirty="0"/>
              <a:t>Report to management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993C22-81D4-4D8E-BBE8-0B2BE08F51B3}"/>
              </a:ext>
            </a:extLst>
          </p:cNvPr>
          <p:cNvSpPr/>
          <p:nvPr/>
        </p:nvSpPr>
        <p:spPr>
          <a:xfrm>
            <a:off x="4999893" y="5811953"/>
            <a:ext cx="1687858" cy="4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8819FF-83E8-4D9A-87D5-5AC41CC1C078}"/>
              </a:ext>
            </a:extLst>
          </p:cNvPr>
          <p:cNvSpPr/>
          <p:nvPr/>
        </p:nvSpPr>
        <p:spPr>
          <a:xfrm>
            <a:off x="2577404" y="5824976"/>
            <a:ext cx="1869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Data Product:</a:t>
            </a:r>
          </a:p>
          <a:p>
            <a:r>
              <a:rPr lang="en-US" sz="1200" dirty="0"/>
              <a:t>Model to predict default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F4F5B3-3D75-43FB-93D9-7F9F8D24005A}"/>
              </a:ext>
            </a:extLst>
          </p:cNvPr>
          <p:cNvSpPr/>
          <p:nvPr/>
        </p:nvSpPr>
        <p:spPr>
          <a:xfrm>
            <a:off x="2577403" y="5840365"/>
            <a:ext cx="1687858" cy="425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B5EF42-6CC4-4A77-831A-38B0A9A857F2}"/>
              </a:ext>
            </a:extLst>
          </p:cNvPr>
          <p:cNvCxnSpPr>
            <a:cxnSpLocks/>
          </p:cNvCxnSpPr>
          <p:nvPr/>
        </p:nvCxnSpPr>
        <p:spPr>
          <a:xfrm>
            <a:off x="5347221" y="5149045"/>
            <a:ext cx="1740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E90288-5F83-4747-B6EB-EF12BFDF71E5}"/>
              </a:ext>
            </a:extLst>
          </p:cNvPr>
          <p:cNvCxnSpPr>
            <a:cxnSpLocks/>
          </p:cNvCxnSpPr>
          <p:nvPr/>
        </p:nvCxnSpPr>
        <p:spPr>
          <a:xfrm flipH="1" flipV="1">
            <a:off x="5329465" y="4678748"/>
            <a:ext cx="8877" cy="470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Image result for flowchart for data analysis">
            <a:extLst>
              <a:ext uri="{FF2B5EF4-FFF2-40B4-BE49-F238E27FC236}">
                <a16:creationId xmlns:a16="http://schemas.microsoft.com/office/drawing/2014/main" id="{90571F2F-4D2A-4B33-A001-6064B542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" y="459228"/>
            <a:ext cx="4636319" cy="34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E148520-4984-4951-BD14-EA1E3CEA784C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F9ADEBE4-E99F-4461-994B-C33200941C49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C786DB1-DB83-4BB0-9E7D-DE58CC5A339B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604D930-563B-4BA4-A692-0C7384ECA269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74E0CE-41A2-480E-BFDD-9473427C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91440"/>
            <a:ext cx="8503920" cy="4572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Analysis Plan: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D66E140-1BBC-471C-AC50-D1EF37FC7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076" y="771443"/>
            <a:ext cx="8657847" cy="54864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Business question:</a:t>
            </a:r>
          </a:p>
          <a:p>
            <a:pPr lvl="1"/>
            <a:r>
              <a:rPr lang="en-US" sz="1400" dirty="0">
                <a:latin typeface="+mj-lt"/>
              </a:rPr>
              <a:t>Identify loan customers likely to default</a:t>
            </a:r>
          </a:p>
          <a:p>
            <a:pPr lvl="1"/>
            <a:r>
              <a:rPr lang="en-US" sz="1400" dirty="0">
                <a:latin typeface="+mj-lt"/>
              </a:rPr>
              <a:t>Help partners reduce loss of revenue due to non-payment of loans</a:t>
            </a:r>
          </a:p>
          <a:p>
            <a:pPr lvl="1"/>
            <a:r>
              <a:rPr lang="en-US" sz="1400" dirty="0">
                <a:latin typeface="+mj-lt"/>
              </a:rPr>
              <a:t>Identify struggling customers sooner to avoid further debt incurred </a:t>
            </a:r>
          </a:p>
          <a:p>
            <a:r>
              <a:rPr lang="en-US" sz="1800" dirty="0">
                <a:latin typeface="+mj-lt"/>
              </a:rPr>
              <a:t>Analysis Plan</a:t>
            </a:r>
          </a:p>
          <a:p>
            <a:pPr lvl="1"/>
            <a:r>
              <a:rPr lang="en-US" sz="1400" dirty="0">
                <a:latin typeface="+mj-lt"/>
              </a:rPr>
              <a:t>Use customer data on known defaulted loans to build a predictive model to predict default chance of existing customers</a:t>
            </a:r>
          </a:p>
          <a:p>
            <a:pPr lvl="1"/>
            <a:r>
              <a:rPr lang="en-US" sz="1400" dirty="0">
                <a:latin typeface="+mj-lt"/>
              </a:rPr>
              <a:t>Determine which factor(s) influence default behavior</a:t>
            </a:r>
          </a:p>
          <a:p>
            <a:pPr lvl="1"/>
            <a:r>
              <a:rPr lang="en-US" sz="1400" dirty="0">
                <a:latin typeface="+mj-lt"/>
              </a:rPr>
              <a:t>Use statistical models to learn which one fits the data best and use that model to predict default rates</a:t>
            </a:r>
          </a:p>
          <a:p>
            <a:r>
              <a:rPr lang="en-US" sz="1800" dirty="0">
                <a:latin typeface="+mj-lt"/>
              </a:rPr>
              <a:t>Data Collection:</a:t>
            </a:r>
          </a:p>
          <a:p>
            <a:pPr lvl="1"/>
            <a:r>
              <a:rPr lang="en-US" sz="1400" dirty="0">
                <a:latin typeface="+mj-lt"/>
              </a:rPr>
              <a:t>Our client has provided the data set with known defaulted loans</a:t>
            </a:r>
          </a:p>
          <a:p>
            <a:pPr lvl="1"/>
            <a:r>
              <a:rPr lang="en-US" sz="1400" dirty="0">
                <a:latin typeface="+mj-lt"/>
              </a:rPr>
              <a:t>We will use the data to predict potential default customers</a:t>
            </a:r>
          </a:p>
          <a:p>
            <a:pPr lvl="1"/>
            <a:r>
              <a:rPr lang="en-US" sz="1400" dirty="0">
                <a:latin typeface="+mj-lt"/>
              </a:rPr>
              <a:t>Any new data will be reviewed for incomplete entries and the will be removed or their value predicted</a:t>
            </a:r>
          </a:p>
          <a:p>
            <a:r>
              <a:rPr lang="en-US" sz="1700" dirty="0">
                <a:latin typeface="+mj-lt"/>
              </a:rPr>
              <a:t>Insights:</a:t>
            </a:r>
          </a:p>
          <a:p>
            <a:pPr lvl="1"/>
            <a:r>
              <a:rPr lang="en-US" sz="1300" dirty="0">
                <a:latin typeface="+mj-lt"/>
              </a:rPr>
              <a:t>There are 30,000 records in the given data set with an overall default rate of </a:t>
            </a:r>
            <a:r>
              <a:rPr lang="en-US" sz="1300" b="1" dirty="0">
                <a:latin typeface="+mj-lt"/>
              </a:rPr>
              <a:t>22%</a:t>
            </a:r>
            <a:r>
              <a:rPr lang="en-US" sz="1300" dirty="0">
                <a:latin typeface="+mj-lt"/>
              </a:rPr>
              <a:t>.</a:t>
            </a:r>
          </a:p>
          <a:p>
            <a:pPr lvl="1"/>
            <a:r>
              <a:rPr lang="en-US" sz="1300" dirty="0"/>
              <a:t>The are 81 different credit limit values ranging from $10,000 to $1,000,000 </a:t>
            </a:r>
          </a:p>
          <a:p>
            <a:pPr lvl="1"/>
            <a:r>
              <a:rPr lang="en-US" sz="1300" dirty="0"/>
              <a:t>Over 93% of the customers have a credit limit under $400,000</a:t>
            </a:r>
          </a:p>
          <a:p>
            <a:r>
              <a:rPr lang="en-US" sz="1700" dirty="0">
                <a:latin typeface="+mj-lt"/>
              </a:rPr>
              <a:t>Recommendations:</a:t>
            </a:r>
          </a:p>
          <a:p>
            <a:pPr lvl="1"/>
            <a:r>
              <a:rPr lang="en-US" sz="1300" dirty="0">
                <a:latin typeface="+mj-lt"/>
              </a:rPr>
              <a:t>After our analysis, we will report our findings and discuss our pertinent discoveries</a:t>
            </a:r>
          </a:p>
          <a:p>
            <a:pPr lvl="1"/>
            <a:r>
              <a:rPr lang="en-US" sz="1300" dirty="0">
                <a:latin typeface="+mj-lt"/>
              </a:rPr>
              <a:t>We will also make recommendations and next steps</a:t>
            </a:r>
          </a:p>
          <a:p>
            <a:pPr lvl="1"/>
            <a:endParaRPr lang="en-US" sz="13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AAF17D-B9B0-448F-80BB-B2CD899B4311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B658A665-A468-4E85-805C-CA4472EFFEC7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7FE9D3-A20D-4A36-A5CA-8ADD90CC4F6D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4A4964-E227-4C95-B7CE-DEC80C3602FE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80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C9374-3E67-4657-880F-1726D7927C5D}"/>
              </a:ext>
            </a:extLst>
          </p:cNvPr>
          <p:cNvSpPr/>
          <p:nvPr/>
        </p:nvSpPr>
        <p:spPr>
          <a:xfrm>
            <a:off x="91440" y="91440"/>
            <a:ext cx="7213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Review: Features of Known Defaulted Loan Data</a:t>
            </a:r>
            <a:endParaRPr lang="en-US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1C59DC9-810B-4C1B-8ADF-1D2574045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487056"/>
              </p:ext>
            </p:extLst>
          </p:nvPr>
        </p:nvGraphicFramePr>
        <p:xfrm>
          <a:off x="372004" y="742426"/>
          <a:ext cx="8399992" cy="5601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DD50B32-30F2-45DF-9DCB-68D0D8283A8C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45CFBC3-EB97-4EEF-808B-003337F0616A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E942B2-A7EA-47B5-BB3D-2F92048C0AF0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8FB964-8B44-43D8-931C-4C941314242B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9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FCE0A15-3DAA-4F20-8F0F-34CE03CA15A5}"/>
              </a:ext>
            </a:extLst>
          </p:cNvPr>
          <p:cNvGrpSpPr/>
          <p:nvPr/>
        </p:nvGrpSpPr>
        <p:grpSpPr>
          <a:xfrm>
            <a:off x="8013053" y="6344235"/>
            <a:ext cx="1130947" cy="513765"/>
            <a:chOff x="5916800" y="1828797"/>
            <a:chExt cx="1130947" cy="513765"/>
          </a:xfrm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74DEB6BD-8D9F-4901-BE92-BC366EAA9B5E}"/>
                </a:ext>
              </a:extLst>
            </p:cNvPr>
            <p:cNvSpPr/>
            <p:nvPr/>
          </p:nvSpPr>
          <p:spPr>
            <a:xfrm rot="5400000" flipH="1" flipV="1">
              <a:off x="6266537" y="1586408"/>
              <a:ext cx="513765" cy="99854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528B7D-DA69-4C18-A0D2-9A819C2E4E21}"/>
                </a:ext>
              </a:extLst>
            </p:cNvPr>
            <p:cNvSpPr/>
            <p:nvPr/>
          </p:nvSpPr>
          <p:spPr>
            <a:xfrm rot="12513921" flipV="1">
              <a:off x="6492850" y="1936018"/>
              <a:ext cx="55489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TEAM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AC7868-4F05-4CE5-87A7-AB1FAABA3458}"/>
                </a:ext>
              </a:extLst>
            </p:cNvPr>
            <p:cNvSpPr/>
            <p:nvPr/>
          </p:nvSpPr>
          <p:spPr>
            <a:xfrm rot="9129374" flipV="1">
              <a:off x="5916800" y="1927261"/>
              <a:ext cx="73691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tx1"/>
                  </a:solidFill>
                </a:rPr>
                <a:t>DATA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5F2856D-7687-464A-BE72-05BB054BF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1839"/>
              </p:ext>
            </p:extLst>
          </p:nvPr>
        </p:nvGraphicFramePr>
        <p:xfrm>
          <a:off x="255938" y="1180124"/>
          <a:ext cx="690834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81">
                  <a:extLst>
                    <a:ext uri="{9D8B030D-6E8A-4147-A177-3AD203B41FA5}">
                      <a16:colId xmlns:a16="http://schemas.microsoft.com/office/drawing/2014/main" val="195981958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2675400590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665280353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1123145525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274370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6,636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5777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27,925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6,388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52662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2,075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19088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22E8EB79-ECA0-4346-8449-BD39422C522E}"/>
              </a:ext>
            </a:extLst>
          </p:cNvPr>
          <p:cNvSpPr/>
          <p:nvPr/>
        </p:nvSpPr>
        <p:spPr>
          <a:xfrm>
            <a:off x="255938" y="851069"/>
            <a:ext cx="1474177" cy="29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Credit Limit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87A990B-636E-4000-A280-0295805A4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79825"/>
              </p:ext>
            </p:extLst>
          </p:nvPr>
        </p:nvGraphicFramePr>
        <p:xfrm>
          <a:off x="255938" y="3092312"/>
          <a:ext cx="551922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81">
                  <a:extLst>
                    <a:ext uri="{9D8B030D-6E8A-4147-A177-3AD203B41FA5}">
                      <a16:colId xmlns:a16="http://schemas.microsoft.com/office/drawing/2014/main" val="1959819586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665280353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1123145525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274370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13,659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3,206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5777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3,341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52662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19088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7BBAFAC3-7358-46E0-AB23-CD369B28DD70}"/>
              </a:ext>
            </a:extLst>
          </p:cNvPr>
          <p:cNvSpPr/>
          <p:nvPr/>
        </p:nvSpPr>
        <p:spPr>
          <a:xfrm>
            <a:off x="255938" y="2772135"/>
            <a:ext cx="1740058" cy="29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Marital Status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B646D10-C10C-4935-A4B6-82619E26B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7275"/>
              </p:ext>
            </p:extLst>
          </p:nvPr>
        </p:nvGraphicFramePr>
        <p:xfrm>
          <a:off x="255938" y="5004498"/>
          <a:ext cx="690834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81">
                  <a:extLst>
                    <a:ext uri="{9D8B030D-6E8A-4147-A177-3AD203B41FA5}">
                      <a16:colId xmlns:a16="http://schemas.microsoft.com/office/drawing/2014/main" val="195981958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2675400590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665280353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1123145525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274370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Defaulted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26,868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5,839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5777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52662"/>
                  </a:ext>
                </a:extLst>
              </a:tr>
              <a:tr h="21922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2,075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19088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74E15F23-0885-44D3-BF91-EEA7D7260331}"/>
              </a:ext>
            </a:extLst>
          </p:cNvPr>
          <p:cNvSpPr/>
          <p:nvPr/>
        </p:nvSpPr>
        <p:spPr>
          <a:xfrm>
            <a:off x="255938" y="4684323"/>
            <a:ext cx="1474177" cy="29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D987BFA-BF3F-4001-8CD6-58A87B1D8BCD}"/>
              </a:ext>
            </a:extLst>
          </p:cNvPr>
          <p:cNvSpPr/>
          <p:nvPr/>
        </p:nvSpPr>
        <p:spPr>
          <a:xfrm>
            <a:off x="91439" y="91440"/>
            <a:ext cx="5794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Review: Initial Insights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5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12806</TotalTime>
  <Words>608</Words>
  <Application>Microsoft Office PowerPoint</Application>
  <PresentationFormat>On-screen Show (4:3)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Project Goal:</vt:lpstr>
      <vt:lpstr>Overview of Our Process:</vt:lpstr>
      <vt:lpstr>Analysis Plan: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McCanless</dc:creator>
  <cp:lastModifiedBy>Christy McCanless</cp:lastModifiedBy>
  <cp:revision>253</cp:revision>
  <dcterms:created xsi:type="dcterms:W3CDTF">2018-03-09T20:22:49Z</dcterms:created>
  <dcterms:modified xsi:type="dcterms:W3CDTF">2018-10-16T05:00:38Z</dcterms:modified>
</cp:coreProperties>
</file>