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7" r:id="rId2"/>
    <p:sldId id="268" r:id="rId3"/>
    <p:sldId id="277" r:id="rId4"/>
    <p:sldId id="278" r:id="rId5"/>
    <p:sldId id="300" r:id="rId6"/>
    <p:sldId id="296" r:id="rId7"/>
    <p:sldId id="297" r:id="rId8"/>
    <p:sldId id="299" r:id="rId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DE1B43B-DF13-4AB6-B090-E4DEEF9D741A}">
          <p14:sldIdLst>
            <p14:sldId id="267"/>
            <p14:sldId id="268"/>
            <p14:sldId id="277"/>
            <p14:sldId id="278"/>
            <p14:sldId id="300"/>
            <p14:sldId id="296"/>
            <p14:sldId id="297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96" userDrawn="1">
          <p15:clr>
            <a:srgbClr val="A4A3A4"/>
          </p15:clr>
        </p15:guide>
        <p15:guide id="2" pos="1224" userDrawn="1">
          <p15:clr>
            <a:srgbClr val="A4A3A4"/>
          </p15:clr>
        </p15:guide>
        <p15:guide id="3" pos="2232" userDrawn="1">
          <p15:clr>
            <a:srgbClr val="A4A3A4"/>
          </p15:clr>
        </p15:guide>
        <p15:guide id="4" pos="30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560" y="54"/>
      </p:cViewPr>
      <p:guideLst>
        <p:guide orient="horz" pos="1896"/>
        <p:guide pos="1224"/>
        <p:guide pos="2232"/>
        <p:guide pos="30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A3D81-2A9E-46F4-86EE-B5ACE289251A}" type="datetimeFigureOut">
              <a:rPr lang="en-US" smtClean="0"/>
              <a:t>11/13/2018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2CA41-069C-4B37-9660-481ADD91C2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594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B74A-09A7-46CF-9458-DEF1267F7722}" type="datetimeFigureOut">
              <a:rPr lang="en-US" smtClean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B8CE-9350-47BA-A5AA-23BB234DA2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474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B74A-09A7-46CF-9458-DEF1267F7722}" type="datetimeFigureOut">
              <a:rPr lang="en-US" smtClean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B8CE-9350-47BA-A5AA-23BB234DA2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638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B74A-09A7-46CF-9458-DEF1267F7722}" type="datetimeFigureOut">
              <a:rPr lang="en-US" smtClean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B8CE-9350-47BA-A5AA-23BB234DA2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209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B74A-09A7-46CF-9458-DEF1267F7722}" type="datetimeFigureOut">
              <a:rPr lang="en-US" smtClean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B8CE-9350-47BA-A5AA-23BB234DA2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083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B74A-09A7-46CF-9458-DEF1267F7722}" type="datetimeFigureOut">
              <a:rPr lang="en-US" smtClean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B8CE-9350-47BA-A5AA-23BB234DA2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400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B74A-09A7-46CF-9458-DEF1267F7722}" type="datetimeFigureOut">
              <a:rPr lang="en-US" smtClean="0"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B8CE-9350-47BA-A5AA-23BB234DA2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771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B74A-09A7-46CF-9458-DEF1267F7722}" type="datetimeFigureOut">
              <a:rPr lang="en-US" smtClean="0"/>
              <a:t>11/13/2018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B8CE-9350-47BA-A5AA-23BB234DA2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240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B74A-09A7-46CF-9458-DEF1267F7722}" type="datetimeFigureOut">
              <a:rPr lang="en-US" smtClean="0"/>
              <a:t>11/13/2018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B8CE-9350-47BA-A5AA-23BB234DA2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856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B74A-09A7-46CF-9458-DEF1267F7722}" type="datetimeFigureOut">
              <a:rPr lang="en-US" smtClean="0"/>
              <a:t>11/13/2018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B8CE-9350-47BA-A5AA-23BB234DA2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476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B74A-09A7-46CF-9458-DEF1267F7722}" type="datetimeFigureOut">
              <a:rPr lang="en-US" smtClean="0"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B8CE-9350-47BA-A5AA-23BB234DA2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92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B74A-09A7-46CF-9458-DEF1267F7722}" type="datetimeFigureOut">
              <a:rPr lang="en-US" smtClean="0"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B8CE-9350-47BA-A5AA-23BB234DA2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067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9B74A-09A7-46CF-9458-DEF1267F7722}" type="datetimeFigureOut">
              <a:rPr lang="en-US" smtClean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3B8CE-9350-47BA-A5AA-23BB234DA2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46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9515EE4-12CF-460B-AE6E-2D66324DC8B0}"/>
              </a:ext>
            </a:extLst>
          </p:cNvPr>
          <p:cNvSpPr/>
          <p:nvPr/>
        </p:nvSpPr>
        <p:spPr>
          <a:xfrm>
            <a:off x="7987004" y="6568750"/>
            <a:ext cx="1156996" cy="289249"/>
          </a:xfrm>
          <a:prstGeom prst="roundRect">
            <a:avLst/>
          </a:prstGeom>
          <a:gradFill>
            <a:gsLst>
              <a:gs pos="7000">
                <a:schemeClr val="accent1">
                  <a:lumMod val="75000"/>
                </a:schemeClr>
              </a:gs>
              <a:gs pos="100000">
                <a:schemeClr val="accent1">
                  <a:shade val="93000"/>
                  <a:satMod val="130000"/>
                </a:schemeClr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en-US" sz="1400" dirty="0">
                <a:effectLst>
                  <a:glow>
                    <a:schemeClr val="accent1"/>
                  </a:glow>
                </a:effectLst>
              </a:rPr>
              <a:t>IoT Analytics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7A95F9-411A-46CC-97AB-E644E2C7B9FA}"/>
              </a:ext>
            </a:extLst>
          </p:cNvPr>
          <p:cNvSpPr txBox="1"/>
          <p:nvPr/>
        </p:nvSpPr>
        <p:spPr>
          <a:xfrm>
            <a:off x="365760" y="274320"/>
            <a:ext cx="8503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INDOOR WI-FI POSITIONING SYSTEM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C620714B-3A12-4955-BE34-DD3AFA52F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844" y="1387263"/>
            <a:ext cx="6496050" cy="471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008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9515EE4-12CF-460B-AE6E-2D66324DC8B0}"/>
              </a:ext>
            </a:extLst>
          </p:cNvPr>
          <p:cNvSpPr/>
          <p:nvPr/>
        </p:nvSpPr>
        <p:spPr>
          <a:xfrm>
            <a:off x="7987004" y="6568750"/>
            <a:ext cx="1156996" cy="289249"/>
          </a:xfrm>
          <a:prstGeom prst="roundRect">
            <a:avLst/>
          </a:prstGeom>
          <a:gradFill>
            <a:gsLst>
              <a:gs pos="7000">
                <a:schemeClr val="accent1">
                  <a:lumMod val="75000"/>
                </a:schemeClr>
              </a:gs>
              <a:gs pos="100000">
                <a:schemeClr val="accent1">
                  <a:shade val="93000"/>
                  <a:satMod val="130000"/>
                </a:schemeClr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en-US" sz="1400" b="1" dirty="0">
                <a:effectLst>
                  <a:glow>
                    <a:schemeClr val="accent1"/>
                  </a:glow>
                </a:effectLst>
              </a:rPr>
              <a:t>IoT Analytics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DCCD0C5-8B31-49B4-B5CA-9E33E810384D}"/>
              </a:ext>
            </a:extLst>
          </p:cNvPr>
          <p:cNvSpPr/>
          <p:nvPr/>
        </p:nvSpPr>
        <p:spPr>
          <a:xfrm>
            <a:off x="1290729" y="2113934"/>
            <a:ext cx="5784979" cy="59715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Overview of the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188308B-439A-4D26-854B-187E44B90A99}"/>
              </a:ext>
            </a:extLst>
          </p:cNvPr>
          <p:cNvSpPr/>
          <p:nvPr/>
        </p:nvSpPr>
        <p:spPr>
          <a:xfrm>
            <a:off x="1300062" y="2929057"/>
            <a:ext cx="5784979" cy="59715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Overview of the Analysis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C026CF-766F-4536-B63C-88B9454B9AA1}"/>
              </a:ext>
            </a:extLst>
          </p:cNvPr>
          <p:cNvSpPr/>
          <p:nvPr/>
        </p:nvSpPr>
        <p:spPr>
          <a:xfrm>
            <a:off x="1300061" y="3731180"/>
            <a:ext cx="5784979" cy="59715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Model Results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570C28F-70A1-40EB-9BC1-B4987463C7AD}"/>
              </a:ext>
            </a:extLst>
          </p:cNvPr>
          <p:cNvSpPr/>
          <p:nvPr/>
        </p:nvSpPr>
        <p:spPr>
          <a:xfrm>
            <a:off x="1300061" y="4572137"/>
            <a:ext cx="5784979" cy="59715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Conclusion and Final Observations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D519F65-0494-4DD3-9BA5-FF156539F9C4}"/>
              </a:ext>
            </a:extLst>
          </p:cNvPr>
          <p:cNvSpPr/>
          <p:nvPr/>
        </p:nvSpPr>
        <p:spPr>
          <a:xfrm>
            <a:off x="1290730" y="1280851"/>
            <a:ext cx="5784979" cy="59715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Our Process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9658E1B-2EC0-4D75-BAEA-7DE355F267D7}"/>
              </a:ext>
            </a:extLst>
          </p:cNvPr>
          <p:cNvSpPr/>
          <p:nvPr/>
        </p:nvSpPr>
        <p:spPr>
          <a:xfrm>
            <a:off x="2374634" y="495352"/>
            <a:ext cx="3617170" cy="59715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900405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9515EE4-12CF-460B-AE6E-2D66324DC8B0}"/>
              </a:ext>
            </a:extLst>
          </p:cNvPr>
          <p:cNvSpPr/>
          <p:nvPr/>
        </p:nvSpPr>
        <p:spPr>
          <a:xfrm>
            <a:off x="7987004" y="6568750"/>
            <a:ext cx="1156996" cy="289249"/>
          </a:xfrm>
          <a:prstGeom prst="roundRect">
            <a:avLst/>
          </a:prstGeom>
          <a:gradFill>
            <a:gsLst>
              <a:gs pos="7000">
                <a:schemeClr val="accent1">
                  <a:lumMod val="75000"/>
                </a:schemeClr>
              </a:gs>
              <a:gs pos="100000">
                <a:schemeClr val="accent1">
                  <a:shade val="93000"/>
                  <a:satMod val="130000"/>
                </a:schemeClr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en-US" sz="1400" dirty="0">
                <a:effectLst>
                  <a:glow>
                    <a:schemeClr val="accent1"/>
                  </a:glow>
                </a:effectLst>
              </a:rPr>
              <a:t>IoT Analytics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0E606A-03FB-4354-A931-153D78B7422D}"/>
              </a:ext>
            </a:extLst>
          </p:cNvPr>
          <p:cNvSpPr txBox="1"/>
          <p:nvPr/>
        </p:nvSpPr>
        <p:spPr>
          <a:xfrm>
            <a:off x="365760" y="274319"/>
            <a:ext cx="56823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Our Process:</a:t>
            </a:r>
          </a:p>
        </p:txBody>
      </p:sp>
      <p:pic>
        <p:nvPicPr>
          <p:cNvPr id="7170" name="Picture 2" descr="Image result for crisp-dm data science">
            <a:extLst>
              <a:ext uri="{FF2B5EF4-FFF2-40B4-BE49-F238E27FC236}">
                <a16:creationId xmlns:a16="http://schemas.microsoft.com/office/drawing/2014/main" id="{4FCF9471-47F1-4A4A-BB70-C46638D35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1073020"/>
            <a:ext cx="8618145" cy="3364966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361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9515EE4-12CF-460B-AE6E-2D66324DC8B0}"/>
              </a:ext>
            </a:extLst>
          </p:cNvPr>
          <p:cNvSpPr/>
          <p:nvPr/>
        </p:nvSpPr>
        <p:spPr>
          <a:xfrm>
            <a:off x="7987004" y="6568750"/>
            <a:ext cx="1156996" cy="289249"/>
          </a:xfrm>
          <a:prstGeom prst="roundRect">
            <a:avLst/>
          </a:prstGeom>
          <a:gradFill>
            <a:gsLst>
              <a:gs pos="7000">
                <a:schemeClr val="accent1">
                  <a:lumMod val="75000"/>
                </a:schemeClr>
              </a:gs>
              <a:gs pos="100000">
                <a:schemeClr val="accent1">
                  <a:shade val="93000"/>
                  <a:satMod val="130000"/>
                </a:schemeClr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en-US" sz="1400" dirty="0">
                <a:effectLst>
                  <a:glow>
                    <a:schemeClr val="accent1"/>
                  </a:glow>
                </a:effectLst>
              </a:rPr>
              <a:t>IoT Analytics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F74E0CE-41A2-480E-BFDD-9473427C7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888" y="274637"/>
            <a:ext cx="8503920" cy="457200"/>
          </a:xfrm>
        </p:spPr>
        <p:txBody>
          <a:bodyPr>
            <a:noAutofit/>
          </a:bodyPr>
          <a:lstStyle/>
          <a:p>
            <a:pPr algn="l"/>
            <a:r>
              <a:rPr lang="en-US" sz="2200" b="1" dirty="0"/>
              <a:t>Brief Overview of the Data: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52046D-B78D-4140-B986-B01D67E2E9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8" t="19367" r="5341" b="24633"/>
          <a:stretch/>
        </p:blipFill>
        <p:spPr>
          <a:xfrm>
            <a:off x="87923" y="1878457"/>
            <a:ext cx="4026647" cy="2952484"/>
          </a:xfrm>
          <a:prstGeom prst="rect">
            <a:avLst/>
          </a:prstGeom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7231A41D-BE30-4872-8BF4-B6F5C1909B9F}"/>
              </a:ext>
            </a:extLst>
          </p:cNvPr>
          <p:cNvSpPr/>
          <p:nvPr/>
        </p:nvSpPr>
        <p:spPr>
          <a:xfrm rot="5400000">
            <a:off x="2952233" y="3211174"/>
            <a:ext cx="2887841" cy="3516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9508F2D2-A42B-4AFC-B141-6D2A87B11F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24316" y="1878457"/>
            <a:ext cx="4143492" cy="295248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600" dirty="0">
                <a:latin typeface="+mj-lt"/>
              </a:rPr>
              <a:t>UJIIndoorLoc database </a:t>
            </a:r>
          </a:p>
          <a:p>
            <a:r>
              <a:rPr lang="en-US" sz="1600" dirty="0">
                <a:latin typeface="+mj-lt"/>
              </a:rPr>
              <a:t>Covers three buildings of Universitat Jaume</a:t>
            </a:r>
          </a:p>
          <a:p>
            <a:r>
              <a:rPr lang="en-US" sz="1600" dirty="0">
                <a:latin typeface="+mj-lt"/>
              </a:rPr>
              <a:t>Buildings 0 and 1 have 4 floors</a:t>
            </a:r>
          </a:p>
          <a:p>
            <a:r>
              <a:rPr lang="en-US" sz="1600" dirty="0">
                <a:latin typeface="+mj-lt"/>
              </a:rPr>
              <a:t>Building 2 has 5 floors</a:t>
            </a:r>
          </a:p>
          <a:p>
            <a:r>
              <a:rPr lang="en-US" sz="1600" dirty="0">
                <a:latin typeface="+mj-lt"/>
              </a:rPr>
              <a:t>21,048 observations with 529 attributes</a:t>
            </a:r>
          </a:p>
          <a:p>
            <a:r>
              <a:rPr lang="en-US" sz="1600" dirty="0">
                <a:latin typeface="+mj-lt"/>
              </a:rPr>
              <a:t>520 WAPs – wireless access points</a:t>
            </a:r>
          </a:p>
          <a:p>
            <a:r>
              <a:rPr lang="en-US" sz="1600" dirty="0">
                <a:latin typeface="+mj-lt"/>
              </a:rPr>
              <a:t>Training data set and Validation data set available for analysis </a:t>
            </a:r>
          </a:p>
          <a:p>
            <a:r>
              <a:rPr lang="en-US" sz="1600" dirty="0">
                <a:latin typeface="+mj-lt"/>
              </a:rPr>
              <a:t>Our goal is to use the WAP readings to determine user location in each building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89557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8FD1464-102E-44BC-928D-DEBE698AC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" y="1519306"/>
            <a:ext cx="41719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A16A4C1-C094-4189-A625-D852C5BC9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410" y="1519306"/>
            <a:ext cx="45910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4">
            <a:extLst>
              <a:ext uri="{FF2B5EF4-FFF2-40B4-BE49-F238E27FC236}">
                <a16:creationId xmlns:a16="http://schemas.microsoft.com/office/drawing/2014/main" id="{694939F0-AD91-466E-BAF0-AE9E2BEF70BA}"/>
              </a:ext>
            </a:extLst>
          </p:cNvPr>
          <p:cNvSpPr txBox="1">
            <a:spLocks/>
          </p:cNvSpPr>
          <p:nvPr/>
        </p:nvSpPr>
        <p:spPr>
          <a:xfrm>
            <a:off x="363888" y="274637"/>
            <a:ext cx="8503920" cy="4572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/>
              <a:t>Overview of Analysis: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B741B35-0877-4B39-8214-B2BCB2BA0C18}"/>
              </a:ext>
            </a:extLst>
          </p:cNvPr>
          <p:cNvSpPr/>
          <p:nvPr/>
        </p:nvSpPr>
        <p:spPr>
          <a:xfrm>
            <a:off x="7987004" y="6568750"/>
            <a:ext cx="1156996" cy="289249"/>
          </a:xfrm>
          <a:prstGeom prst="roundRect">
            <a:avLst/>
          </a:prstGeom>
          <a:gradFill>
            <a:gsLst>
              <a:gs pos="7000">
                <a:schemeClr val="accent1">
                  <a:lumMod val="75000"/>
                </a:schemeClr>
              </a:gs>
              <a:gs pos="100000">
                <a:schemeClr val="accent1">
                  <a:shade val="93000"/>
                  <a:satMod val="130000"/>
                </a:schemeClr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en-US" sz="1400" dirty="0">
                <a:effectLst>
                  <a:glow>
                    <a:schemeClr val="accent1"/>
                  </a:glow>
                </a:effectLst>
              </a:rPr>
              <a:t>IoT Analytics</a:t>
            </a:r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DA773F66-7C01-400B-8DED-A7E1EF60EE95}"/>
              </a:ext>
            </a:extLst>
          </p:cNvPr>
          <p:cNvSpPr txBox="1">
            <a:spLocks/>
          </p:cNvSpPr>
          <p:nvPr/>
        </p:nvSpPr>
        <p:spPr>
          <a:xfrm>
            <a:off x="167780" y="1062106"/>
            <a:ext cx="4013495" cy="4572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/>
              <a:t>Observations Per Building</a:t>
            </a:r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F06B85B-AD02-4504-A1E8-A6B08B924540}"/>
              </a:ext>
            </a:extLst>
          </p:cNvPr>
          <p:cNvSpPr txBox="1">
            <a:spLocks/>
          </p:cNvSpPr>
          <p:nvPr/>
        </p:nvSpPr>
        <p:spPr>
          <a:xfrm>
            <a:off x="4297410" y="1062106"/>
            <a:ext cx="4591050" cy="4572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/>
              <a:t>Observations Per Floor</a:t>
            </a:r>
          </a:p>
        </p:txBody>
      </p:sp>
    </p:spTree>
    <p:extLst>
      <p:ext uri="{BB962C8B-B14F-4D97-AF65-F5344CB8AC3E}">
        <p14:creationId xmlns:p14="http://schemas.microsoft.com/office/powerpoint/2010/main" val="112133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9515EE4-12CF-460B-AE6E-2D66324DC8B0}"/>
              </a:ext>
            </a:extLst>
          </p:cNvPr>
          <p:cNvSpPr/>
          <p:nvPr/>
        </p:nvSpPr>
        <p:spPr>
          <a:xfrm>
            <a:off x="7987004" y="6568750"/>
            <a:ext cx="1156996" cy="289249"/>
          </a:xfrm>
          <a:prstGeom prst="roundRect">
            <a:avLst/>
          </a:prstGeom>
          <a:gradFill>
            <a:gsLst>
              <a:gs pos="7000">
                <a:schemeClr val="accent1">
                  <a:lumMod val="75000"/>
                </a:schemeClr>
              </a:gs>
              <a:gs pos="100000">
                <a:schemeClr val="accent1">
                  <a:shade val="93000"/>
                  <a:satMod val="130000"/>
                </a:schemeClr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en-US" sz="1400" dirty="0">
                <a:effectLst>
                  <a:glow>
                    <a:schemeClr val="accent1"/>
                  </a:glow>
                </a:effectLst>
              </a:rPr>
              <a:t>IoT Analytics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F74E0CE-41A2-480E-BFDD-9473427C7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888" y="274637"/>
            <a:ext cx="8503920" cy="457200"/>
          </a:xfrm>
        </p:spPr>
        <p:txBody>
          <a:bodyPr>
            <a:noAutofit/>
          </a:bodyPr>
          <a:lstStyle/>
          <a:p>
            <a:pPr algn="l"/>
            <a:r>
              <a:rPr lang="en-US" sz="2200" b="1" dirty="0"/>
              <a:t>Overview of Analysis: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6D66E140-1BBC-471C-AC50-D1EF37FC76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3888" y="931985"/>
            <a:ext cx="8657847" cy="3426186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r>
              <a:rPr lang="en-US" sz="1600" dirty="0">
                <a:latin typeface="+mj-lt"/>
              </a:rPr>
              <a:t>Training set from data source was used for analysis</a:t>
            </a:r>
          </a:p>
          <a:p>
            <a:r>
              <a:rPr lang="en-US" sz="1600" dirty="0">
                <a:latin typeface="+mj-lt"/>
              </a:rPr>
              <a:t>The set contains 19,937 observations with 529 attributes</a:t>
            </a:r>
          </a:p>
          <a:p>
            <a:r>
              <a:rPr lang="en-US" sz="1600" dirty="0">
                <a:latin typeface="+mj-lt"/>
              </a:rPr>
              <a:t>Validation set was omitted as it had relatively few samples and did not share all attributes of training set</a:t>
            </a:r>
          </a:p>
          <a:p>
            <a:r>
              <a:rPr lang="en-US" sz="1600" dirty="0">
                <a:latin typeface="+mj-lt"/>
              </a:rPr>
              <a:t>The SPACEID feature will be predicted</a:t>
            </a:r>
          </a:p>
          <a:p>
            <a:r>
              <a:rPr lang="en-US" sz="1600" dirty="0">
                <a:latin typeface="+mj-lt"/>
              </a:rPr>
              <a:t>The entire training data set was used in the final analysis</a:t>
            </a:r>
          </a:p>
          <a:p>
            <a:r>
              <a:rPr lang="en-US" sz="1600" dirty="0">
                <a:latin typeface="+mj-lt"/>
              </a:rPr>
              <a:t>All attributes other than the WAPs and predictor were removed</a:t>
            </a:r>
          </a:p>
          <a:p>
            <a:r>
              <a:rPr lang="en-US" sz="1600" dirty="0">
                <a:latin typeface="+mj-lt"/>
              </a:rPr>
              <a:t>A 40% sample was created for analysis</a:t>
            </a:r>
          </a:p>
          <a:p>
            <a:r>
              <a:rPr lang="en-US" sz="1600" dirty="0">
                <a:latin typeface="+mj-lt"/>
              </a:rPr>
              <a:t>This sample was divided into a training set and testing set</a:t>
            </a:r>
          </a:p>
          <a:p>
            <a:r>
              <a:rPr lang="en-US" sz="1600" dirty="0">
                <a:latin typeface="+mj-lt"/>
              </a:rPr>
              <a:t>Trained 3 different models - RF, KNN, LDA and tested for accuracy and kappa</a:t>
            </a:r>
          </a:p>
          <a:p>
            <a:r>
              <a:rPr lang="en-US" sz="1600" dirty="0">
                <a:latin typeface="+mj-lt"/>
              </a:rPr>
              <a:t>The model with the highest accuracy was used to predict the user’s location</a:t>
            </a:r>
          </a:p>
          <a:p>
            <a:r>
              <a:rPr lang="en-US" sz="1600" dirty="0">
                <a:latin typeface="+mj-lt"/>
              </a:rPr>
              <a:t>Sub-setting the data by building did not yield better results </a:t>
            </a:r>
          </a:p>
          <a:p>
            <a:endParaRPr lang="en-US" sz="1600" dirty="0">
              <a:latin typeface="+mj-lt"/>
            </a:endParaRPr>
          </a:p>
          <a:p>
            <a:endParaRPr lang="en-US" sz="1600" dirty="0">
              <a:latin typeface="+mj-lt"/>
            </a:endParaRPr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97800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9515EE4-12CF-460B-AE6E-2D66324DC8B0}"/>
              </a:ext>
            </a:extLst>
          </p:cNvPr>
          <p:cNvSpPr/>
          <p:nvPr/>
        </p:nvSpPr>
        <p:spPr>
          <a:xfrm>
            <a:off x="7987004" y="6568750"/>
            <a:ext cx="1156996" cy="289249"/>
          </a:xfrm>
          <a:prstGeom prst="roundRect">
            <a:avLst/>
          </a:prstGeom>
          <a:gradFill>
            <a:gsLst>
              <a:gs pos="7000">
                <a:schemeClr val="accent1">
                  <a:lumMod val="75000"/>
                </a:schemeClr>
              </a:gs>
              <a:gs pos="100000">
                <a:schemeClr val="accent1">
                  <a:shade val="93000"/>
                  <a:satMod val="130000"/>
                </a:schemeClr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en-US" sz="1400" b="1" dirty="0">
                <a:effectLst>
                  <a:glow>
                    <a:schemeClr val="accent1"/>
                  </a:glow>
                </a:effectLst>
              </a:rPr>
              <a:t>IoT Analytics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2D7C07-AB77-45CC-AA82-416E3FDF5E95}"/>
              </a:ext>
            </a:extLst>
          </p:cNvPr>
          <p:cNvSpPr/>
          <p:nvPr/>
        </p:nvSpPr>
        <p:spPr>
          <a:xfrm>
            <a:off x="365759" y="274320"/>
            <a:ext cx="708939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Summary of Training Model: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565D390-813D-4DEB-B25E-A64A57460A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826220"/>
              </p:ext>
            </p:extLst>
          </p:nvPr>
        </p:nvGraphicFramePr>
        <p:xfrm>
          <a:off x="460124" y="1397000"/>
          <a:ext cx="4572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95981958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67540059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665280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Kappa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477306"/>
                  </a:ext>
                </a:extLst>
              </a:tr>
              <a:tr h="2192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.629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.623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552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.712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.708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76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.418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.410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849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0283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9515EE4-12CF-460B-AE6E-2D66324DC8B0}"/>
              </a:ext>
            </a:extLst>
          </p:cNvPr>
          <p:cNvSpPr/>
          <p:nvPr/>
        </p:nvSpPr>
        <p:spPr>
          <a:xfrm>
            <a:off x="7987004" y="6568750"/>
            <a:ext cx="1156996" cy="289249"/>
          </a:xfrm>
          <a:prstGeom prst="roundRect">
            <a:avLst/>
          </a:prstGeom>
          <a:gradFill>
            <a:gsLst>
              <a:gs pos="7000">
                <a:schemeClr val="accent1">
                  <a:lumMod val="75000"/>
                </a:schemeClr>
              </a:gs>
              <a:gs pos="100000">
                <a:schemeClr val="accent1">
                  <a:shade val="93000"/>
                  <a:satMod val="130000"/>
                </a:schemeClr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en-US" sz="1400" dirty="0">
                <a:effectLst>
                  <a:glow>
                    <a:schemeClr val="accent1"/>
                  </a:glow>
                </a:effectLst>
              </a:rPr>
              <a:t>IoT Analytics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F74E0CE-41A2-480E-BFDD-9473427C7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888" y="274637"/>
            <a:ext cx="8503920" cy="457200"/>
          </a:xfrm>
        </p:spPr>
        <p:txBody>
          <a:bodyPr>
            <a:noAutofit/>
          </a:bodyPr>
          <a:lstStyle/>
          <a:p>
            <a:pPr algn="l"/>
            <a:r>
              <a:rPr lang="en-US" sz="2200" b="1" dirty="0"/>
              <a:t>Conclusions and Final Observations: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6D66E140-1BBC-471C-AC50-D1EF37FC76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3888" y="949569"/>
            <a:ext cx="7303004" cy="185517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600" dirty="0">
                <a:latin typeface="+mj-lt"/>
              </a:rPr>
              <a:t>The model with the best accuracy was RF – Random Forest</a:t>
            </a:r>
          </a:p>
          <a:p>
            <a:r>
              <a:rPr lang="en-US" sz="1600" dirty="0">
                <a:latin typeface="+mj-lt"/>
              </a:rPr>
              <a:t>Many scenarios were considered and tested</a:t>
            </a:r>
          </a:p>
          <a:p>
            <a:r>
              <a:rPr lang="en-US" sz="1600" dirty="0">
                <a:latin typeface="+mj-lt"/>
              </a:rPr>
              <a:t>These scenarios generated errors which required extensive research</a:t>
            </a:r>
          </a:p>
          <a:p>
            <a:r>
              <a:rPr lang="en-US" sz="1600" dirty="0">
                <a:latin typeface="+mj-lt"/>
              </a:rPr>
              <a:t>Leaving in features did not increase accuracy and were thus omitted</a:t>
            </a:r>
          </a:p>
          <a:p>
            <a:r>
              <a:rPr lang="en-US" sz="1600" dirty="0">
                <a:latin typeface="+mj-lt"/>
              </a:rPr>
              <a:t>Ultimately, using all WAPs and the SPACEID yielded the best result</a:t>
            </a:r>
          </a:p>
          <a:p>
            <a:r>
              <a:rPr lang="en-US" sz="1600" dirty="0">
                <a:latin typeface="+mj-lt"/>
              </a:rPr>
              <a:t>The model SVR did not handle the data well and was not considered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54263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10511</TotalTime>
  <Words>326</Words>
  <Application>Microsoft Office PowerPoint</Application>
  <PresentationFormat>On-screen Show (4:3)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Brief Overview of the Data:</vt:lpstr>
      <vt:lpstr>PowerPoint Presentation</vt:lpstr>
      <vt:lpstr>Overview of Analysis:</vt:lpstr>
      <vt:lpstr>PowerPoint Presentation</vt:lpstr>
      <vt:lpstr>Conclusions and Final Observations: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 McCanless</dc:creator>
  <cp:lastModifiedBy>Christy McCanless</cp:lastModifiedBy>
  <cp:revision>174</cp:revision>
  <dcterms:created xsi:type="dcterms:W3CDTF">2018-03-09T20:22:49Z</dcterms:created>
  <dcterms:modified xsi:type="dcterms:W3CDTF">2018-11-14T06:31:36Z</dcterms:modified>
</cp:coreProperties>
</file>