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handoutMasterIdLst>
    <p:handoutMasterId r:id="rId32"/>
  </p:handoutMasterIdLst>
  <p:sldIdLst>
    <p:sldId id="294" r:id="rId2"/>
    <p:sldId id="422" r:id="rId3"/>
    <p:sldId id="423" r:id="rId4"/>
    <p:sldId id="424" r:id="rId5"/>
    <p:sldId id="425" r:id="rId6"/>
    <p:sldId id="426" r:id="rId7"/>
    <p:sldId id="427" r:id="rId8"/>
    <p:sldId id="428" r:id="rId9"/>
    <p:sldId id="449" r:id="rId10"/>
    <p:sldId id="429" r:id="rId11"/>
    <p:sldId id="430" r:id="rId12"/>
    <p:sldId id="431" r:id="rId13"/>
    <p:sldId id="432" r:id="rId14"/>
    <p:sldId id="443" r:id="rId15"/>
    <p:sldId id="450" r:id="rId16"/>
    <p:sldId id="433" r:id="rId17"/>
    <p:sldId id="434" r:id="rId18"/>
    <p:sldId id="435" r:id="rId19"/>
    <p:sldId id="437" r:id="rId20"/>
    <p:sldId id="436" r:id="rId21"/>
    <p:sldId id="438" r:id="rId22"/>
    <p:sldId id="439" r:id="rId23"/>
    <p:sldId id="440" r:id="rId24"/>
    <p:sldId id="441" r:id="rId25"/>
    <p:sldId id="442" r:id="rId26"/>
    <p:sldId id="444" r:id="rId27"/>
    <p:sldId id="448" r:id="rId28"/>
    <p:sldId id="445" r:id="rId29"/>
    <p:sldId id="446" r:id="rId30"/>
  </p:sldIdLst>
  <p:sldSz cx="9144000" cy="6858000" type="screen4x3"/>
  <p:notesSz cx="6735763" cy="98663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28" autoAdjust="0"/>
    <p:restoredTop sz="94660"/>
  </p:normalViewPr>
  <p:slideViewPr>
    <p:cSldViewPr>
      <p:cViewPr varScale="1">
        <p:scale>
          <a:sx n="91" d="100"/>
          <a:sy n="91" d="100"/>
        </p:scale>
        <p:origin x="284" y="2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15374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15374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01753B-BEEF-4E1F-A12E-5B15EA4CA8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189590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0T05:01:54.741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 0,'1755'0'0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20T06:08:00.366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1,'532'0,"-514"2,-1 1,1 0,-1 2,0 0,-1 1,1 0,20 12,-23-10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6T04:16:25.543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 0,'4983'163'0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6T04:16:30.560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 0,'5211'164'0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6T07:09:19.858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 0,'2995'33'0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6T07:52:24.499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33 0,'1661'-33'0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6T08:13:05.295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97 0,'3421'-97'0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6T08:25:09.312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 0,'4526'0'0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6T08:25:13.779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0 326 0,'4462'-326'0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6T13:24:51.476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 0,'1954'0'0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26T13:24:53.701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0,'884'0,"-853"2,0 1,34 8,33 3,29 4,-84-11,81 5,253-14,-344 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0T06:03:38.699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 0,'4341'46'0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26T08:35:23.654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67,'377'-13,"453"-7,-646 36,60 2,2299-19,-2294-21,-145 9,-8-1,-52 7,73-4,143 13,-232-2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6T08:35:26.417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98 0,'4754'-98'0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6T14:03:21.116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 0,'3127'0'0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6T14:03:25.512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0 131 0,'2573'-131'0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0T06:01:58.286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22 0,'4803'-22'0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0T06:02:02.563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46 0,'3302'-46'0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20T06:02:30.264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54,'1'-2,"0"1,-1 0,1 0,0 0,-1 0,1 0,0 0,0 0,0 0,0 0,0 0,0 0,0 0,1 1,-1-1,0 0,0 1,0-1,1 1,-1 0,2-1,34-10,-30 9,37-6,1 1,0 3,0 2,82 5,-24 0,2-4,105 3,-139 9,15 1,2 0,-64-8,48 3,3-6,90 12,-102-7,67-2,-72-4,94 13,4 0,-17-3,-38-1,177-7,-135-4,-120 1,5 1,0 0,0 2,0 1,30 7,-23-4,1-1,0-2,0-1,63-6,-6 1,220 14,5 1,-28-12,-269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20T06:02:54.825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2,'91'-1,"97"3,-27 22,-101-15,-31-3,47 1,44 5,-80-6,52 0,204 11,-226-11,13 5,-47-6,55 2,1743-8,-1695-11,-92 6,50 0,-3 6,-63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0T06:02:59.892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0 185 0,'2032'-185'0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0T06:07:56.745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23 0,'1593'-23'0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20T06:07:58.180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0,'4'0,"5"0,2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5374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01700" y="739775"/>
            <a:ext cx="4932363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5374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CFB957-3D94-46ED-80A4-D9D23583525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157435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40449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75A50-6DFA-4D8D-9D17-BA4720EFAB20}" type="datetime1">
              <a:rPr lang="ko-KR" altLang="en-US" smtClean="0"/>
              <a:pPr/>
              <a:t>2025-05-14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E2DD-956C-449C-9C80-4708A3504C5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9000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804B1-7B77-4B8D-B023-6735C6A65B5E}" type="datetime1">
              <a:rPr lang="ko-KR" altLang="en-US" smtClean="0"/>
              <a:pPr/>
              <a:t>2025-05-14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E2DD-956C-449C-9C80-4708A3504C5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9231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21ED8-ECCB-4486-AC7D-2C44A5ABA227}" type="datetime1">
              <a:rPr lang="ko-KR" altLang="en-US" smtClean="0"/>
              <a:pPr/>
              <a:t>2025-05-14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E2DD-956C-449C-9C80-4708A3504C5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005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/>
          <a:lstStyle>
            <a:lvl1pPr>
              <a:defRPr sz="2400"/>
            </a:lvl1pPr>
            <a:lvl2pPr>
              <a:spcBef>
                <a:spcPts val="1200"/>
              </a:spcBef>
              <a:defRPr sz="1800"/>
            </a:lvl2pPr>
            <a:lvl3pPr>
              <a:spcBef>
                <a:spcPts val="600"/>
              </a:spcBef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E2DD-956C-449C-9C80-4708A3504C5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7061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0833D-41D1-49AA-ADA7-8B212D5CC7DA}" type="datetime1">
              <a:rPr lang="ko-KR" altLang="en-US" smtClean="0"/>
              <a:pPr/>
              <a:t>2025-05-14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E2DD-956C-449C-9C80-4708A3504C5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9969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CF52A-1688-47C1-85DC-C9FE8E7DDF30}" type="datetime1">
              <a:rPr lang="ko-KR" altLang="en-US" smtClean="0"/>
              <a:pPr/>
              <a:t>2025-05-14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E2DD-956C-449C-9C80-4708A3504C5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8505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B5FDF-DFDF-41B4-ABFC-F5D559348AA4}" type="datetime1">
              <a:rPr lang="ko-KR" altLang="en-US" smtClean="0"/>
              <a:pPr/>
              <a:t>2025-05-14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E2DD-956C-449C-9C80-4708A3504C5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6755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BECA3-821B-4C99-B46E-8E2737AF3DC7}" type="datetime1">
              <a:rPr lang="ko-KR" altLang="en-US" smtClean="0"/>
              <a:pPr/>
              <a:t>2025-05-14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E2DD-956C-449C-9C80-4708A3504C5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2366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F8B03-5E6F-4C19-A08D-D543C7AB14BB}" type="datetime1">
              <a:rPr lang="ko-KR" altLang="en-US" smtClean="0"/>
              <a:pPr/>
              <a:t>2025-05-14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E2DD-956C-449C-9C80-4708A3504C5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135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BDD1D-0C8E-4CC7-BE5A-BEF6B7D19090}" type="datetime1">
              <a:rPr lang="ko-KR" altLang="en-US" smtClean="0"/>
              <a:pPr/>
              <a:t>2025-05-14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E2DD-956C-449C-9C80-4708A3504C5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6666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4D9A4-FA08-4983-81C8-8BF098258F7F}" type="datetime1">
              <a:rPr lang="ko-KR" altLang="en-US" smtClean="0"/>
              <a:pPr/>
              <a:t>2025-05-14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E2DD-956C-449C-9C80-4708A3504C5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0856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318FB9-270B-471A-BBE9-38A76AAD93B6}" type="datetime1">
              <a:rPr lang="ko-KR" altLang="en-US" smtClean="0"/>
              <a:pPr/>
              <a:t>2025-05-14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27E2DD-956C-449C-9C80-4708A3504C5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0643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50.png"/><Relationship Id="rId7" Type="http://schemas.openxmlformats.org/officeDocument/2006/relationships/image" Target="../media/image52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2.xml"/><Relationship Id="rId5" Type="http://schemas.openxmlformats.org/officeDocument/2006/relationships/image" Target="../media/image51.png"/><Relationship Id="rId10" Type="http://schemas.openxmlformats.org/officeDocument/2006/relationships/image" Target="../media/image55.png"/><Relationship Id="rId4" Type="http://schemas.openxmlformats.org/officeDocument/2006/relationships/customXml" Target="../ink/ink11.xml"/><Relationship Id="rId9" Type="http://schemas.openxmlformats.org/officeDocument/2006/relationships/image" Target="../media/image5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13" Type="http://schemas.openxmlformats.org/officeDocument/2006/relationships/customXml" Target="../ink/ink13.xml"/><Relationship Id="rId3" Type="http://schemas.openxmlformats.org/officeDocument/2006/relationships/image" Target="../media/image62.png"/><Relationship Id="rId7" Type="http://schemas.openxmlformats.org/officeDocument/2006/relationships/image" Target="../media/image66.png"/><Relationship Id="rId12" Type="http://schemas.openxmlformats.org/officeDocument/2006/relationships/image" Target="../media/image71.png"/><Relationship Id="rId2" Type="http://schemas.openxmlformats.org/officeDocument/2006/relationships/image" Target="../media/image6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11" Type="http://schemas.openxmlformats.org/officeDocument/2006/relationships/image" Target="../media/image70.png"/><Relationship Id="rId5" Type="http://schemas.openxmlformats.org/officeDocument/2006/relationships/image" Target="../media/image64.png"/><Relationship Id="rId10" Type="http://schemas.openxmlformats.org/officeDocument/2006/relationships/image" Target="../media/image69.png"/><Relationship Id="rId4" Type="http://schemas.openxmlformats.org/officeDocument/2006/relationships/image" Target="../media/image63.png"/><Relationship Id="rId9" Type="http://schemas.openxmlformats.org/officeDocument/2006/relationships/image" Target="../media/image68.png"/><Relationship Id="rId14" Type="http://schemas.openxmlformats.org/officeDocument/2006/relationships/image" Target="../media/image7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13" Type="http://schemas.openxmlformats.org/officeDocument/2006/relationships/image" Target="../media/image84.png"/><Relationship Id="rId3" Type="http://schemas.openxmlformats.org/officeDocument/2006/relationships/image" Target="../media/image76.png"/><Relationship Id="rId7" Type="http://schemas.openxmlformats.org/officeDocument/2006/relationships/customXml" Target="../ink/ink14.xml"/><Relationship Id="rId12" Type="http://schemas.openxmlformats.org/officeDocument/2006/relationships/customXml" Target="../ink/ink15.xml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9.png"/><Relationship Id="rId11" Type="http://schemas.openxmlformats.org/officeDocument/2006/relationships/image" Target="../media/image83.png"/><Relationship Id="rId5" Type="http://schemas.openxmlformats.org/officeDocument/2006/relationships/image" Target="../media/image77.png"/><Relationship Id="rId10" Type="http://schemas.openxmlformats.org/officeDocument/2006/relationships/image" Target="../media/image81.png"/><Relationship Id="rId4" Type="http://schemas.openxmlformats.org/officeDocument/2006/relationships/image" Target="../media/image75.png"/><Relationship Id="rId9" Type="http://schemas.openxmlformats.org/officeDocument/2006/relationships/image" Target="../media/image7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6.xml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7.png"/><Relationship Id="rId5" Type="http://schemas.openxmlformats.org/officeDocument/2006/relationships/customXml" Target="../ink/ink17.xml"/><Relationship Id="rId4" Type="http://schemas.openxmlformats.org/officeDocument/2006/relationships/image" Target="../media/image8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8.xml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5" Type="http://schemas.openxmlformats.org/officeDocument/2006/relationships/customXml" Target="../ink/ink19.xml"/><Relationship Id="rId4" Type="http://schemas.openxmlformats.org/officeDocument/2006/relationships/image" Target="../media/image89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png"/><Relationship Id="rId3" Type="http://schemas.openxmlformats.org/officeDocument/2006/relationships/customXml" Target="../ink/ink20.xml"/><Relationship Id="rId7" Type="http://schemas.openxmlformats.org/officeDocument/2006/relationships/image" Target="../media/image94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3.png"/><Relationship Id="rId5" Type="http://schemas.openxmlformats.org/officeDocument/2006/relationships/customXml" Target="../ink/ink21.xml"/><Relationship Id="rId10" Type="http://schemas.openxmlformats.org/officeDocument/2006/relationships/image" Target="../media/image97.png"/><Relationship Id="rId4" Type="http://schemas.openxmlformats.org/officeDocument/2006/relationships/image" Target="../media/image92.png"/><Relationship Id="rId9" Type="http://schemas.openxmlformats.org/officeDocument/2006/relationships/image" Target="../media/image9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gi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0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4.png"/><Relationship Id="rId4" Type="http://schemas.openxmlformats.org/officeDocument/2006/relationships/image" Target="../media/image10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ustomXml" Target="../ink/ink22.xml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6.png"/><Relationship Id="rId5" Type="http://schemas.openxmlformats.org/officeDocument/2006/relationships/customXml" Target="../ink/ink23.xml"/><Relationship Id="rId4" Type="http://schemas.openxmlformats.org/officeDocument/2006/relationships/image" Target="../media/image105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2.png"/><Relationship Id="rId3" Type="http://schemas.openxmlformats.org/officeDocument/2006/relationships/image" Target="../media/image310.png"/><Relationship Id="rId7" Type="http://schemas.openxmlformats.org/officeDocument/2006/relationships/image" Target="../media/image7.png"/><Relationship Id="rId12" Type="http://schemas.openxmlformats.org/officeDocument/2006/relationships/customXml" Target="../ink/ink1.xml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0.png"/><Relationship Id="rId11" Type="http://schemas.openxmlformats.org/officeDocument/2006/relationships/image" Target="../media/image11.png"/><Relationship Id="rId5" Type="http://schemas.openxmlformats.org/officeDocument/2006/relationships/image" Target="../media/image510.png"/><Relationship Id="rId10" Type="http://schemas.openxmlformats.org/officeDocument/2006/relationships/image" Target="../media/image10.png"/><Relationship Id="rId4" Type="http://schemas.openxmlformats.org/officeDocument/2006/relationships/image" Target="../media/image410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5.png"/><Relationship Id="rId5" Type="http://schemas.openxmlformats.org/officeDocument/2006/relationships/customXml" Target="../ink/ink2.xml"/><Relationship Id="rId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customXml" Target="../ink/ink8.xml"/><Relationship Id="rId18" Type="http://schemas.openxmlformats.org/officeDocument/2006/relationships/image" Target="../media/image34.png"/><Relationship Id="rId3" Type="http://schemas.openxmlformats.org/officeDocument/2006/relationships/customXml" Target="../ink/ink3.xml"/><Relationship Id="rId21" Type="http://schemas.openxmlformats.org/officeDocument/2006/relationships/image" Target="../media/image37.png"/><Relationship Id="rId7" Type="http://schemas.openxmlformats.org/officeDocument/2006/relationships/customXml" Target="../ink/ink5.xml"/><Relationship Id="rId12" Type="http://schemas.openxmlformats.org/officeDocument/2006/relationships/image" Target="../media/image31.png"/><Relationship Id="rId17" Type="http://schemas.openxmlformats.org/officeDocument/2006/relationships/customXml" Target="../ink/ink10.xml"/><Relationship Id="rId2" Type="http://schemas.openxmlformats.org/officeDocument/2006/relationships/image" Target="../media/image26.png"/><Relationship Id="rId16" Type="http://schemas.openxmlformats.org/officeDocument/2006/relationships/image" Target="../media/image33.png"/><Relationship Id="rId20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customXml" Target="../ink/ink7.xml"/><Relationship Id="rId5" Type="http://schemas.openxmlformats.org/officeDocument/2006/relationships/customXml" Target="../ink/ink4.xml"/><Relationship Id="rId15" Type="http://schemas.openxmlformats.org/officeDocument/2006/relationships/customXml" Target="../ink/ink9.xml"/><Relationship Id="rId10" Type="http://schemas.openxmlformats.org/officeDocument/2006/relationships/image" Target="../media/image30.png"/><Relationship Id="rId19" Type="http://schemas.openxmlformats.org/officeDocument/2006/relationships/image" Target="../media/image35.png"/><Relationship Id="rId4" Type="http://schemas.openxmlformats.org/officeDocument/2006/relationships/image" Target="../media/image27.png"/><Relationship Id="rId9" Type="http://schemas.openxmlformats.org/officeDocument/2006/relationships/customXml" Target="../ink/ink6.xml"/><Relationship Id="rId14" Type="http://schemas.openxmlformats.org/officeDocument/2006/relationships/image" Target="../media/image32.png"/><Relationship Id="rId22" Type="http://schemas.openxmlformats.org/officeDocument/2006/relationships/image" Target="../media/image3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Policy Gradient Method</a:t>
            </a:r>
            <a:endParaRPr lang="ko-KR" altLang="en-US" sz="4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E2DD-956C-449C-9C80-4708A3504C58}" type="slidenum">
              <a:rPr lang="ko-KR" altLang="en-US" smtClean="0"/>
              <a:pPr/>
              <a:t>1</a:t>
            </a:fld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BEFC250-769F-69DA-9B53-37AF07AA6142}"/>
              </a:ext>
            </a:extLst>
          </p:cNvPr>
          <p:cNvSpPr>
            <a:spLocks noGrp="1"/>
          </p:cNvSpPr>
          <p:nvPr/>
        </p:nvSpPr>
        <p:spPr>
          <a:xfrm>
            <a:off x="1371600" y="4095750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/>
              <a:t>Prof. Tae-</a:t>
            </a:r>
            <a:r>
              <a:rPr lang="en-US" altLang="ko-KR" sz="2000" dirty="0" err="1"/>
              <a:t>Hyoung</a:t>
            </a:r>
            <a:r>
              <a:rPr lang="en-US" altLang="ko-KR" sz="2000" dirty="0"/>
              <a:t> Park</a:t>
            </a:r>
          </a:p>
          <a:p>
            <a:r>
              <a:rPr lang="en-US" altLang="ko-KR" sz="2000" dirty="0"/>
              <a:t>Dept. of Intelligent Systems &amp; Robotics, CBNU</a:t>
            </a:r>
            <a:endParaRPr lang="ko-KR" altLang="en-US" sz="20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99631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BDCCAB-FD2D-3E23-3FBB-70C98650F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111D1D7-E0F6-CB16-AF22-08A0D4FD7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E2DD-956C-449C-9C80-4708A3504C58}" type="slidenum">
              <a:rPr lang="ko-KR" altLang="en-US" smtClean="0"/>
              <a:pPr/>
              <a:t>10</a:t>
            </a:fld>
            <a:endParaRPr lang="ko-KR" altLang="en-US"/>
          </a:p>
        </p:txBody>
      </p:sp>
      <p:pic>
        <p:nvPicPr>
          <p:cNvPr id="6" name="그림 5" descr="텍스트, 스크린샷, 그래프, 폰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7E230CB9-1AC0-0636-067B-EE72D34ED8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22"/>
          <a:stretch/>
        </p:blipFill>
        <p:spPr>
          <a:xfrm>
            <a:off x="323528" y="1916832"/>
            <a:ext cx="3919115" cy="2952328"/>
          </a:xfrm>
          <a:prstGeom prst="rect">
            <a:avLst/>
          </a:prstGeom>
        </p:spPr>
      </p:pic>
      <p:pic>
        <p:nvPicPr>
          <p:cNvPr id="8" name="그림 7" descr="텍스트, 스크린샷, 그래프, 라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0D83A2C2-34C1-3924-4B28-6C0D182757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22"/>
          <a:stretch/>
        </p:blipFill>
        <p:spPr>
          <a:xfrm>
            <a:off x="4767685" y="1916832"/>
            <a:ext cx="3919115" cy="295232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AFFE386-60B9-B924-E169-2BD248AF89FF}"/>
              </a:ext>
            </a:extLst>
          </p:cNvPr>
          <p:cNvSpPr txBox="1"/>
          <p:nvPr/>
        </p:nvSpPr>
        <p:spPr>
          <a:xfrm>
            <a:off x="1475656" y="5085184"/>
            <a:ext cx="20808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Episode</a:t>
            </a:r>
            <a:r>
              <a:rPr lang="ko-KR" altLang="en-US" sz="1400" dirty="0"/>
              <a:t> </a:t>
            </a:r>
            <a:r>
              <a:rPr lang="en-US" altLang="ko-KR" sz="1400" dirty="0"/>
              <a:t>–</a:t>
            </a:r>
            <a:r>
              <a:rPr lang="ko-KR" altLang="en-US" sz="1400" dirty="0"/>
              <a:t> </a:t>
            </a:r>
            <a:r>
              <a:rPr lang="en-US" altLang="ko-KR" sz="1400" dirty="0"/>
              <a:t>total</a:t>
            </a:r>
            <a:r>
              <a:rPr lang="ko-KR" altLang="en-US" sz="1400" dirty="0"/>
              <a:t> </a:t>
            </a:r>
            <a:r>
              <a:rPr lang="en-US" altLang="ko-KR" sz="1400" dirty="0"/>
              <a:t>reward </a:t>
            </a:r>
            <a:endParaRPr lang="ko-KR" alt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B8236C-2A43-A700-193A-1B9E6FB56F52}"/>
              </a:ext>
            </a:extLst>
          </p:cNvPr>
          <p:cNvSpPr txBox="1"/>
          <p:nvPr/>
        </p:nvSpPr>
        <p:spPr>
          <a:xfrm>
            <a:off x="6084168" y="5085183"/>
            <a:ext cx="20183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Episode</a:t>
            </a:r>
            <a:r>
              <a:rPr lang="ko-KR" altLang="en-US" sz="1400" dirty="0"/>
              <a:t> </a:t>
            </a:r>
            <a:r>
              <a:rPr lang="en-US" altLang="ko-KR" sz="1400" dirty="0"/>
              <a:t>–</a:t>
            </a:r>
            <a:r>
              <a:rPr lang="ko-KR" altLang="en-US" sz="1400" dirty="0"/>
              <a:t> </a:t>
            </a:r>
            <a:r>
              <a:rPr lang="en-US" altLang="ko-KR" sz="1400" dirty="0"/>
              <a:t>total</a:t>
            </a:r>
            <a:r>
              <a:rPr lang="ko-KR" altLang="en-US" sz="1400" dirty="0"/>
              <a:t> </a:t>
            </a:r>
            <a:r>
              <a:rPr lang="en-US" altLang="ko-KR" sz="1400" dirty="0"/>
              <a:t>reward</a:t>
            </a:r>
          </a:p>
          <a:p>
            <a:pPr algn="ctr"/>
            <a:r>
              <a:rPr lang="en-US" altLang="ko-KR" sz="1400" dirty="0"/>
              <a:t>(100 </a:t>
            </a:r>
            <a:r>
              <a:rPr lang="ko-KR" altLang="en-US" sz="1400" dirty="0"/>
              <a:t>회 평균</a:t>
            </a:r>
            <a:r>
              <a:rPr lang="en-US" altLang="ko-KR" sz="1400" dirty="0"/>
              <a:t>) 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8580207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7E109D-7F7B-BC81-6EFC-150341EC8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REINFORCE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A28621D8-503A-01D5-855E-34545891BE6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dirty="0"/>
                  <a:t>Basics</a:t>
                </a:r>
              </a:p>
              <a:p>
                <a:pPr lvl="1"/>
                <a:r>
                  <a:rPr lang="en-US" altLang="ko-KR" dirty="0"/>
                  <a:t>Ronald J. Williams, 1992</a:t>
                </a:r>
              </a:p>
              <a:p>
                <a:pPr lvl="1" algn="just"/>
                <a:r>
                  <a:rPr lang="en-US" altLang="ko-KR" b="1" dirty="0"/>
                  <a:t>Re</a:t>
                </a:r>
                <a:r>
                  <a:rPr lang="en-US" altLang="ko-KR" dirty="0"/>
                  <a:t>ward </a:t>
                </a:r>
                <a:r>
                  <a:rPr lang="en-US" altLang="ko-KR" b="1" dirty="0"/>
                  <a:t>I</a:t>
                </a:r>
                <a:r>
                  <a:rPr lang="en-US" altLang="ko-KR" dirty="0"/>
                  <a:t>ncrement = </a:t>
                </a:r>
                <a:r>
                  <a:rPr lang="en-US" altLang="ko-KR" b="1" dirty="0"/>
                  <a:t>N</a:t>
                </a:r>
                <a:r>
                  <a:rPr lang="en-US" altLang="ko-KR" dirty="0"/>
                  <a:t>onnegative </a:t>
                </a:r>
                <a:r>
                  <a:rPr lang="en-US" altLang="ko-KR" b="1" dirty="0"/>
                  <a:t>F</a:t>
                </a:r>
                <a:r>
                  <a:rPr lang="en-US" altLang="ko-KR" dirty="0"/>
                  <a:t>actor x </a:t>
                </a:r>
                <a:r>
                  <a:rPr lang="en-US" altLang="ko-KR" b="1" dirty="0"/>
                  <a:t>O</a:t>
                </a:r>
                <a:r>
                  <a:rPr lang="en-US" altLang="ko-KR" dirty="0"/>
                  <a:t>ffset </a:t>
                </a:r>
                <a:r>
                  <a:rPr lang="en-US" altLang="ko-KR" b="1" dirty="0"/>
                  <a:t>R</a:t>
                </a:r>
                <a:r>
                  <a:rPr lang="en-US" altLang="ko-KR" dirty="0"/>
                  <a:t>einforcement x </a:t>
                </a:r>
                <a:r>
                  <a:rPr lang="en-US" altLang="ko-KR" b="1" dirty="0"/>
                  <a:t>C</a:t>
                </a:r>
                <a:r>
                  <a:rPr lang="en-US" altLang="ko-KR" dirty="0"/>
                  <a:t>haracter </a:t>
                </a:r>
                <a:r>
                  <a:rPr lang="en-US" altLang="ko-KR" b="1" dirty="0"/>
                  <a:t>E</a:t>
                </a:r>
                <a:r>
                  <a:rPr lang="en-US" altLang="ko-KR" dirty="0"/>
                  <a:t>ligibility</a:t>
                </a:r>
              </a:p>
              <a:p>
                <a:pPr lvl="1"/>
                <a:r>
                  <a:rPr lang="en-US" altLang="ko-KR" dirty="0"/>
                  <a:t>Modified policy gradient method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altLang="ko-KR" dirty="0"/>
                  <a:t>Policy Gradient </a:t>
                </a:r>
                <a:r>
                  <a:rPr lang="ko-KR" altLang="en-US" dirty="0"/>
                  <a:t>의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문제점</a:t>
                </a:r>
                <a:endParaRPr lang="en-US" altLang="ko-KR" dirty="0"/>
              </a:p>
              <a:p>
                <a:pPr lvl="1">
                  <a:spcBef>
                    <a:spcPts val="600"/>
                  </a:spcBef>
                </a:pPr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pPr lvl="1"/>
                <a:r>
                  <a:rPr lang="ko-KR" altLang="en-US" dirty="0"/>
                  <a:t>시간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ko-KR" altLang="en-US" dirty="0"/>
                  <a:t> 에서의 </a:t>
                </a:r>
                <a:r>
                  <a:rPr lang="en-US" altLang="ko-KR" dirty="0"/>
                  <a:t>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ko-KR" altLang="en-US" dirty="0"/>
                  <a:t> 에 항상 일정한 가중치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ko-KR" altLang="en-US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/>
                  <a:t> 를 적용</a:t>
                </a:r>
                <a:r>
                  <a:rPr lang="en-US" altLang="ko-KR" dirty="0"/>
                  <a:t>: noise </a:t>
                </a:r>
              </a:p>
              <a:p>
                <a:pPr lvl="1"/>
                <a:r>
                  <a:rPr lang="en-US" altLang="ko-KR" dirty="0"/>
                  <a:t>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dirty="0"/>
                  <a:t> ‘</a:t>
                </a:r>
                <a:r>
                  <a:rPr lang="ko-KR" altLang="en-US" dirty="0"/>
                  <a:t>이후</a:t>
                </a:r>
                <a:r>
                  <a:rPr lang="en-US" altLang="ko-KR" dirty="0"/>
                  <a:t>’</a:t>
                </a:r>
                <a:r>
                  <a:rPr lang="ko-KR" altLang="en-US" dirty="0"/>
                  <a:t> 발생한 수익을 가중치로 부여하는 것이 합리적 </a:t>
                </a:r>
                <a:endParaRPr lang="en-US" altLang="ko-KR" dirty="0"/>
              </a:p>
              <a:p>
                <a:pPr marL="457200" lvl="1" indent="0">
                  <a:buNone/>
                </a:pP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A28621D8-503A-01D5-855E-34545891BE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1004" r="-5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AE612C-B28B-0EE6-DE93-4288E31BC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E2DD-956C-449C-9C80-4708A3504C58}" type="slidenum">
              <a:rPr lang="ko-KR" altLang="en-US" smtClean="0"/>
              <a:pPr/>
              <a:t>11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13812E2-AB5B-65B8-C3F1-FABC3AF12A7F}"/>
                  </a:ext>
                </a:extLst>
              </p:cNvPr>
              <p:cNvSpPr txBox="1"/>
              <p:nvPr/>
            </p:nvSpPr>
            <p:spPr>
              <a:xfrm>
                <a:off x="2034952" y="3733094"/>
                <a:ext cx="3791231" cy="7825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altLang="ko-KR" sz="1600" i="1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altLang="ko-KR" sz="16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𝜏</m:t>
                          </m:r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~</m:t>
                          </m:r>
                          <m:sSub>
                            <m:sSub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  <m:e>
                              <m:r>
                                <a:rPr lang="en-US" altLang="ko-KR" sz="16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  <m:d>
                                <m:dPr>
                                  <m:ctrlPr>
                                    <a:rPr lang="en-US" altLang="ko-KR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ko-KR" altLang="en-US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∇</m:t>
                                  </m:r>
                                </m:e>
                                <m:sub>
                                  <m:r>
                                    <a:rPr lang="ko-KR" altLang="en-US" sz="16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 sz="160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sz="1600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  <m:sub>
                                      <m:r>
                                        <a:rPr lang="ko-KR" altLang="en-US" sz="16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</m:nary>
                        </m:e>
                      </m:d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13812E2-AB5B-65B8-C3F1-FABC3AF12A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4952" y="3733094"/>
                <a:ext cx="3791231" cy="7825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D5B2F4E-6084-AE9D-0258-098E221F54B7}"/>
                  </a:ext>
                </a:extLst>
              </p:cNvPr>
              <p:cNvSpPr txBox="1"/>
              <p:nvPr/>
            </p:nvSpPr>
            <p:spPr>
              <a:xfrm>
                <a:off x="1907704" y="4502033"/>
                <a:ext cx="6624736" cy="3432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sz="1600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ko-KR" altLang="en-US" sz="1600" b="0" i="1" smtClean="0">
                        <a:latin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sz="1600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⋯+</m:t>
                    </m:r>
                    <m:sSup>
                      <m:sSup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ko-KR" altLang="en-US" sz="1600" dirty="0"/>
                  <a:t> </a:t>
                </a:r>
                <a:r>
                  <a:rPr lang="en-US" altLang="ko-KR" sz="1600" dirty="0"/>
                  <a:t>: </a:t>
                </a:r>
                <a:r>
                  <a:rPr lang="ko-KR" altLang="en-US" sz="1600" dirty="0">
                    <a:solidFill>
                      <a:srgbClr val="FF0000"/>
                    </a:solidFill>
                  </a:rPr>
                  <a:t>전</a:t>
                </a:r>
                <a14:m>
                  <m:oMath xmlns:m="http://schemas.openxmlformats.org/officeDocument/2006/math">
                    <m:r>
                      <a:rPr lang="ko-KR" altLang="en-US" sz="1600" b="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체</m:t>
                    </m:r>
                    <m:r>
                      <a:rPr lang="en-US" altLang="ko-KR" sz="16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6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기</m:t>
                    </m:r>
                    <m:r>
                      <a:rPr lang="ko-KR" altLang="en-US" sz="16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간</m:t>
                    </m:r>
                    <m:r>
                      <a:rPr lang="en-US" altLang="ko-KR" sz="16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altLang="ko-KR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=0~</m:t>
                    </m:r>
                    <m:r>
                      <a:rPr lang="en-US" altLang="ko-KR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ko-KR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1600" dirty="0">
                    <a:solidFill>
                      <a:srgbClr val="FF0000"/>
                    </a:solidFill>
                  </a:rPr>
                  <a:t> 의 수익</a:t>
                </a:r>
                <a:endParaRPr lang="ko-KR" altLang="en-US" sz="16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D5B2F4E-6084-AE9D-0258-098E221F54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704" y="4502033"/>
                <a:ext cx="6624736" cy="343235"/>
              </a:xfrm>
              <a:prstGeom prst="rect">
                <a:avLst/>
              </a:prstGeom>
              <a:blipFill>
                <a:blip r:embed="rId4"/>
                <a:stretch>
                  <a:fillRect t="-5357" b="-214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E1AA4F4D-3A17-395C-4053-0093D17E6A69}"/>
              </a:ext>
            </a:extLst>
          </p:cNvPr>
          <p:cNvSpPr txBox="1"/>
          <p:nvPr/>
        </p:nvSpPr>
        <p:spPr>
          <a:xfrm>
            <a:off x="6633244" y="389828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①</a:t>
            </a:r>
          </a:p>
        </p:txBody>
      </p:sp>
    </p:spTree>
    <p:extLst>
      <p:ext uri="{BB962C8B-B14F-4D97-AF65-F5344CB8AC3E}">
        <p14:creationId xmlns:p14="http://schemas.microsoft.com/office/powerpoint/2010/main" val="20470190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FFA0AD-80BE-EC35-BDF0-9C00BBFFC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REINFORCE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4BCA235-0D3A-2330-39BA-99198EA3CE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Algorithm</a:t>
                </a:r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pPr lvl="1"/>
                <a:r>
                  <a:rPr lang="en-US" altLang="ko-KR" dirty="0"/>
                  <a:t>①, ② </a:t>
                </a:r>
                <a:r>
                  <a:rPr lang="ko-KR" altLang="en-US" dirty="0"/>
                  <a:t>모두 샘플 수를 늘리면 정확한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에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수렴</a:t>
                </a:r>
                <a:endParaRPr lang="en-US" altLang="ko-KR" dirty="0"/>
              </a:p>
              <a:p>
                <a:pPr lvl="1"/>
                <a:r>
                  <a:rPr lang="en-US" altLang="ko-KR" dirty="0"/>
                  <a:t>① </a:t>
                </a:r>
                <a:r>
                  <a:rPr lang="ko-KR" altLang="en-US" dirty="0"/>
                  <a:t>이 </a:t>
                </a:r>
                <a:r>
                  <a:rPr lang="en-US" altLang="ko-KR" dirty="0"/>
                  <a:t>② </a:t>
                </a:r>
                <a:r>
                  <a:rPr lang="ko-KR" altLang="en-US" dirty="0"/>
                  <a:t>보다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분산이 큼</a:t>
                </a:r>
                <a:r>
                  <a:rPr lang="en-US" altLang="ko-KR" dirty="0"/>
                  <a:t>.  </a:t>
                </a:r>
              </a:p>
              <a:p>
                <a:pPr marL="457200" lvl="1" indent="0">
                  <a:buNone/>
                </a:pPr>
                <a:r>
                  <a:rPr lang="en-US" altLang="ko-KR" dirty="0"/>
                  <a:t>   (① </a:t>
                </a:r>
                <a:r>
                  <a:rPr lang="ko-KR" altLang="en-US" dirty="0"/>
                  <a:t>의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가중치에는 관련 없는 데이터 </a:t>
                </a:r>
                <a:r>
                  <a:rPr lang="en-US" altLang="ko-KR" dirty="0"/>
                  <a:t>noise </a:t>
                </a:r>
                <a:r>
                  <a:rPr lang="ko-KR" altLang="en-US" dirty="0"/>
                  <a:t>포함</a:t>
                </a:r>
                <a:r>
                  <a:rPr lang="en-US" altLang="ko-KR" dirty="0"/>
                  <a:t>)</a:t>
                </a:r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4BCA235-0D3A-2330-39BA-99198EA3CE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10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F35F54E-FF4D-45F4-0962-D408005E9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E2DD-956C-449C-9C80-4708A3504C58}" type="slidenum">
              <a:rPr lang="ko-KR" altLang="en-US" smtClean="0"/>
              <a:pPr/>
              <a:t>12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ED02931-F5B5-FC8A-3152-483E5E3734A2}"/>
                  </a:ext>
                </a:extLst>
              </p:cNvPr>
              <p:cNvSpPr txBox="1"/>
              <p:nvPr/>
            </p:nvSpPr>
            <p:spPr>
              <a:xfrm>
                <a:off x="1619672" y="1805040"/>
                <a:ext cx="4623630" cy="88036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𝜏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~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ko-KR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∇</m:t>
                                  </m:r>
                                </m:e>
                                <m:sub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  <m:sub>
                                      <m:r>
                                        <a:rPr lang="ko-KR" altLang="en-US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</m:nary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ED02931-F5B5-FC8A-3152-483E5E3734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1805040"/>
                <a:ext cx="4623630" cy="88036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9D1DF32-3273-EFC9-A9CD-6E01923CD0B7}"/>
                  </a:ext>
                </a:extLst>
              </p:cNvPr>
              <p:cNvSpPr txBox="1"/>
              <p:nvPr/>
            </p:nvSpPr>
            <p:spPr>
              <a:xfrm>
                <a:off x="1835696" y="2915596"/>
                <a:ext cx="718403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ko-KR" altLang="en-US" b="0" i="1" smtClean="0">
                        <a:latin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⋯+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</m:sSup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: </a:t>
                </a:r>
                <a:r>
                  <a:rPr lang="ko-KR" altLang="en-US" dirty="0">
                    <a:solidFill>
                      <a:srgbClr val="FF0000"/>
                    </a:solidFill>
                  </a:rPr>
                  <a:t>시간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>
                    <a:solidFill>
                      <a:srgbClr val="FF0000"/>
                    </a:solidFill>
                  </a:rPr>
                  <a:t> </a:t>
                </a:r>
                <a:r>
                  <a:rPr lang="ko-KR" altLang="en-US" dirty="0">
                    <a:solidFill>
                      <a:srgbClr val="FF0000"/>
                    </a:solidFill>
                  </a:rPr>
                  <a:t>이후에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 </a:t>
                </a:r>
                <a:r>
                  <a:rPr lang="ko-KR" altLang="en-US" dirty="0">
                    <a:solidFill>
                      <a:srgbClr val="FF0000"/>
                    </a:solidFill>
                  </a:rPr>
                  <a:t>발생한 수익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9D1DF32-3273-EFC9-A9CD-6E01923CD0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696" y="2915596"/>
                <a:ext cx="7184032" cy="369332"/>
              </a:xfrm>
              <a:prstGeom prst="rect">
                <a:avLst/>
              </a:prstGeom>
              <a:blipFill>
                <a:blip r:embed="rId4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16CD1388-E94F-7B0E-ABC0-069A82B57074}"/>
              </a:ext>
            </a:extLst>
          </p:cNvPr>
          <p:cNvSpPr txBox="1"/>
          <p:nvPr/>
        </p:nvSpPr>
        <p:spPr>
          <a:xfrm>
            <a:off x="6251504" y="203444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②</a:t>
            </a:r>
          </a:p>
        </p:txBody>
      </p:sp>
    </p:spTree>
    <p:extLst>
      <p:ext uri="{BB962C8B-B14F-4D97-AF65-F5344CB8AC3E}">
        <p14:creationId xmlns:p14="http://schemas.microsoft.com/office/powerpoint/2010/main" val="21015157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F12C4E-50DB-7037-0AD7-A4C0EC9DF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REINFORCE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C8DD3A-EF44-9F99-2460-2AEB7C6ACD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Implementation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DC6E418-BE13-44FF-9B78-9755E0FA8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E2DD-956C-449C-9C80-4708A3504C58}" type="slidenum">
              <a:rPr lang="ko-KR" altLang="en-US" smtClean="0"/>
              <a:pPr/>
              <a:t>13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0629440-1A95-0F5E-82B7-1AFF997CCE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731" y="2233926"/>
            <a:ext cx="4132102" cy="2086267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64A6340-1A14-B8F5-5325-A00AA96A33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41" y="2233926"/>
            <a:ext cx="3886969" cy="1904354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2A31ABC-1950-AD96-C10E-4A8784593027}"/>
              </a:ext>
            </a:extLst>
          </p:cNvPr>
          <p:cNvSpPr txBox="1"/>
          <p:nvPr/>
        </p:nvSpPr>
        <p:spPr>
          <a:xfrm>
            <a:off x="1759699" y="1772539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Simple_pg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4F9673-63C7-6D8F-E960-9888251C04A5}"/>
              </a:ext>
            </a:extLst>
          </p:cNvPr>
          <p:cNvSpPr txBox="1"/>
          <p:nvPr/>
        </p:nvSpPr>
        <p:spPr>
          <a:xfrm>
            <a:off x="6189411" y="1772539"/>
            <a:ext cx="1378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REINFORCE</a:t>
            </a:r>
            <a:endParaRPr lang="ko-KR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1BD97CC8-8765-E2CD-C8AA-E5F8E510367F}"/>
                  </a:ext>
                </a:extLst>
              </p14:cNvPr>
              <p14:cNvContentPartPr/>
              <p14:nvPr/>
            </p14:nvContentPartPr>
            <p14:xfrm>
              <a:off x="1043608" y="3107037"/>
              <a:ext cx="1794240" cy="59040"/>
            </p14:xfrm>
          </p:contentPart>
        </mc:Choice>
        <mc:Fallback xmlns=""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1BD97CC8-8765-E2CD-C8AA-E5F8E510367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07608" y="3035037"/>
                <a:ext cx="1865880" cy="20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466AF015-031B-5325-C54C-2D1E74A47EA4}"/>
                  </a:ext>
                </a:extLst>
              </p14:cNvPr>
              <p14:cNvContentPartPr/>
              <p14:nvPr/>
            </p14:nvContentPartPr>
            <p14:xfrm>
              <a:off x="5782105" y="3186103"/>
              <a:ext cx="1876320" cy="59400"/>
            </p14:xfrm>
          </p:contentPart>
        </mc:Choice>
        <mc:Fallback xmlns=""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466AF015-031B-5325-C54C-2D1E74A47EA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746105" y="3114103"/>
                <a:ext cx="1947960" cy="203040"/>
              </a:xfrm>
              <a:prstGeom prst="rect">
                <a:avLst/>
              </a:prstGeom>
            </p:spPr>
          </p:pic>
        </mc:Fallback>
      </mc:AlternateContent>
      <p:pic>
        <p:nvPicPr>
          <p:cNvPr id="15" name="그림 14" descr="텍스트, 스크린샷, 그래프, 폰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9A0B8D20-9991-7BB3-2FAE-00E1722AC022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22"/>
          <a:stretch/>
        </p:blipFill>
        <p:spPr>
          <a:xfrm>
            <a:off x="696016" y="4685027"/>
            <a:ext cx="1806950" cy="1361202"/>
          </a:xfrm>
          <a:prstGeom prst="rect">
            <a:avLst/>
          </a:prstGeom>
        </p:spPr>
      </p:pic>
      <p:pic>
        <p:nvPicPr>
          <p:cNvPr id="16" name="그림 15" descr="텍스트, 스크린샷, 그래프, 라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0B31FC8D-598C-6871-368B-1D59900842D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22"/>
          <a:stretch/>
        </p:blipFill>
        <p:spPr>
          <a:xfrm>
            <a:off x="2621074" y="4685027"/>
            <a:ext cx="1806950" cy="1361202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38E680A7-3EB1-54B0-A8D1-44CAEBF7537C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39"/>
          <a:stretch/>
        </p:blipFill>
        <p:spPr>
          <a:xfrm>
            <a:off x="5029241" y="4662231"/>
            <a:ext cx="3966644" cy="147616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15861CC-F23F-6286-6A4A-78C8F32B8429}"/>
              </a:ext>
            </a:extLst>
          </p:cNvPr>
          <p:cNvSpPr txBox="1"/>
          <p:nvPr/>
        </p:nvSpPr>
        <p:spPr>
          <a:xfrm>
            <a:off x="5216247" y="6227233"/>
            <a:ext cx="24641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dirty="0"/>
              <a:t>안정적이고 빠른 학습</a:t>
            </a:r>
          </a:p>
        </p:txBody>
      </p:sp>
    </p:spTree>
    <p:extLst>
      <p:ext uri="{BB962C8B-B14F-4D97-AF65-F5344CB8AC3E}">
        <p14:creationId xmlns:p14="http://schemas.microsoft.com/office/powerpoint/2010/main" val="39188660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41DB03-9FDD-0D74-082C-6CC1AE078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A53CAA8-F018-80C8-786A-4E758F9F5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E2DD-956C-449C-9C80-4708A3504C58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B44FA4-F889-22F8-BA3E-169DFF0D3BBD}"/>
              </a:ext>
            </a:extLst>
          </p:cNvPr>
          <p:cNvSpPr txBox="1"/>
          <p:nvPr/>
        </p:nvSpPr>
        <p:spPr>
          <a:xfrm>
            <a:off x="539552" y="980728"/>
            <a:ext cx="994183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dirty="0"/>
              <a:t>실습 </a:t>
            </a:r>
            <a:r>
              <a:rPr lang="en-US" altLang="ko-KR" dirty="0"/>
              <a:t>#2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8F82C1-7A9E-3C8E-A558-55AB6FDDBE08}"/>
              </a:ext>
            </a:extLst>
          </p:cNvPr>
          <p:cNvSpPr txBox="1"/>
          <p:nvPr/>
        </p:nvSpPr>
        <p:spPr>
          <a:xfrm>
            <a:off x="1562406" y="1019508"/>
            <a:ext cx="12747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C00000"/>
                </a:solidFill>
              </a:rPr>
              <a:t>Reinforce2.py</a:t>
            </a:r>
            <a:endParaRPr lang="ko-KR" altLang="en-US" sz="1400" dirty="0">
              <a:solidFill>
                <a:srgbClr val="C00000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D0CDF2E-F35C-018E-40D7-24E4F849DE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540942"/>
            <a:ext cx="3041555" cy="4824536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8D04417-8548-C0D5-8544-A4AC59DA29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7046" y="1540941"/>
            <a:ext cx="3903385" cy="476604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504010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DE59A5-1314-D709-4A72-88D525F2F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DF19696-83EF-7B4C-FE3C-DA208B75A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E2DD-956C-449C-9C80-4708A3504C58}" type="slidenum">
              <a:rPr lang="ko-KR" altLang="en-US" smtClean="0"/>
              <a:pPr/>
              <a:t>15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D8B3E1A-C7DC-E6F7-C9A7-AA6347F3A1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412776"/>
            <a:ext cx="4253027" cy="2376264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8349667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7C92E3-1FC1-9486-9C60-0AE4173BB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Baseline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20DF10-70EB-7F30-E847-89A596CD54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Idea</a:t>
            </a:r>
            <a:endParaRPr lang="en-US" altLang="ko-KR" sz="1600" dirty="0"/>
          </a:p>
          <a:p>
            <a:pPr marL="457200" lvl="1" indent="0">
              <a:buNone/>
            </a:pPr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8B649BB-5DC3-A6FE-EF03-E4A2B49DF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E2DD-956C-449C-9C80-4708A3504C58}" type="slidenum">
              <a:rPr lang="ko-KR" altLang="en-US" smtClean="0"/>
              <a:pPr/>
              <a:t>16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F291832-2DB2-144F-7945-3E7A5C91FF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799"/>
          <a:stretch/>
        </p:blipFill>
        <p:spPr>
          <a:xfrm>
            <a:off x="2407196" y="3228208"/>
            <a:ext cx="3412044" cy="111733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9BAF175-FE69-C47A-1F2D-2B0F8FA297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354" r="30314"/>
          <a:stretch/>
        </p:blipFill>
        <p:spPr>
          <a:xfrm>
            <a:off x="1247977" y="2156786"/>
            <a:ext cx="1147677" cy="102381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D991139-25C2-C4D2-681C-DCD1C8990D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395" b="18422"/>
          <a:stretch/>
        </p:blipFill>
        <p:spPr>
          <a:xfrm>
            <a:off x="1691680" y="4944162"/>
            <a:ext cx="5092962" cy="108012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98B1097-4C04-146C-576B-840CBB291B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46" t="18014" r="41758" b="22848"/>
          <a:stretch/>
        </p:blipFill>
        <p:spPr>
          <a:xfrm>
            <a:off x="6370078" y="3347890"/>
            <a:ext cx="1027718" cy="87796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218AE40-3BF3-FED5-5995-074177A2A051}"/>
              </a:ext>
            </a:extLst>
          </p:cNvPr>
          <p:cNvSpPr txBox="1"/>
          <p:nvPr/>
        </p:nvSpPr>
        <p:spPr>
          <a:xfrm>
            <a:off x="632339" y="1779560"/>
            <a:ext cx="28552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① 3</a:t>
            </a:r>
            <a:r>
              <a:rPr lang="ko-KR" altLang="en-US" sz="1600" dirty="0"/>
              <a:t>명의 시험성적 </a:t>
            </a:r>
            <a:r>
              <a:rPr lang="en-US" altLang="ko-KR" sz="1600" dirty="0"/>
              <a:t>&lt;</a:t>
            </a:r>
            <a:r>
              <a:rPr lang="ko-KR" altLang="en-US" sz="1600" dirty="0" err="1"/>
              <a:t>실제값</a:t>
            </a:r>
            <a:r>
              <a:rPr lang="en-US" altLang="ko-KR" sz="1600" dirty="0"/>
              <a:t>&gt;</a:t>
            </a:r>
            <a:endParaRPr lang="ko-KR" altLang="en-US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579C27-F902-72F7-4C6B-A25D3DC96BB1}"/>
              </a:ext>
            </a:extLst>
          </p:cNvPr>
          <p:cNvSpPr txBox="1"/>
          <p:nvPr/>
        </p:nvSpPr>
        <p:spPr>
          <a:xfrm>
            <a:off x="3076674" y="2889654"/>
            <a:ext cx="19543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(3</a:t>
            </a:r>
            <a:r>
              <a:rPr lang="ko-KR" altLang="en-US" sz="1400" dirty="0"/>
              <a:t>명의 과거 시험성적</a:t>
            </a:r>
            <a:r>
              <a:rPr lang="en-US" altLang="ko-KR" sz="1400" dirty="0"/>
              <a:t>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B95CED8-509B-B9B6-0C04-CDE667730F15}"/>
              </a:ext>
            </a:extLst>
          </p:cNvPr>
          <p:cNvSpPr txBox="1"/>
          <p:nvPr/>
        </p:nvSpPr>
        <p:spPr>
          <a:xfrm>
            <a:off x="6042163" y="2920431"/>
            <a:ext cx="16369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&lt;</a:t>
            </a:r>
            <a:r>
              <a:rPr lang="ko-KR" altLang="en-US" sz="1400" dirty="0"/>
              <a:t>평균값</a:t>
            </a:r>
            <a:r>
              <a:rPr lang="en-US" altLang="ko-KR" sz="1400" dirty="0"/>
              <a:t>/</a:t>
            </a:r>
            <a:r>
              <a:rPr lang="ko-KR" altLang="en-US" sz="1400" dirty="0" err="1"/>
              <a:t>예측값</a:t>
            </a:r>
            <a:r>
              <a:rPr lang="en-US" altLang="ko-KR" sz="1400" dirty="0"/>
              <a:t>)&gt;</a:t>
            </a:r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82D3443A-F61F-F150-CA1C-F60FB03B8EF6}"/>
              </a:ext>
            </a:extLst>
          </p:cNvPr>
          <p:cNvSpPr/>
          <p:nvPr/>
        </p:nvSpPr>
        <p:spPr>
          <a:xfrm>
            <a:off x="5908615" y="3642619"/>
            <a:ext cx="300295" cy="229711"/>
          </a:xfrm>
          <a:prstGeom prst="rightArrow">
            <a:avLst/>
          </a:prstGeom>
          <a:noFill/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1A7592E-A23A-2D3D-ECCC-9D289FD39A65}"/>
              </a:ext>
            </a:extLst>
          </p:cNvPr>
          <p:cNvSpPr txBox="1"/>
          <p:nvPr/>
        </p:nvSpPr>
        <p:spPr>
          <a:xfrm>
            <a:off x="629662" y="4509120"/>
            <a:ext cx="39885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② 3</a:t>
            </a:r>
            <a:r>
              <a:rPr lang="ko-KR" altLang="en-US" sz="1600" dirty="0"/>
              <a:t>명의 시험성적 </a:t>
            </a:r>
            <a:r>
              <a:rPr lang="en-US" altLang="ko-KR" sz="1600" dirty="0"/>
              <a:t>&lt;</a:t>
            </a:r>
            <a:r>
              <a:rPr lang="ko-KR" altLang="en-US" sz="1600" dirty="0" err="1"/>
              <a:t>실제값</a:t>
            </a:r>
            <a:r>
              <a:rPr lang="en-US" altLang="ko-KR" sz="1600" dirty="0"/>
              <a:t>&gt; - &lt;</a:t>
            </a:r>
            <a:r>
              <a:rPr lang="ko-KR" altLang="en-US" sz="1600" dirty="0" err="1"/>
              <a:t>예측값</a:t>
            </a:r>
            <a:r>
              <a:rPr lang="en-US" altLang="ko-KR" sz="1600" dirty="0"/>
              <a:t>&gt;</a:t>
            </a:r>
            <a:endParaRPr lang="ko-KR" altLang="en-US" sz="1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7D33797-AD1E-AE04-EB49-FE67903D5321}"/>
              </a:ext>
            </a:extLst>
          </p:cNvPr>
          <p:cNvSpPr txBox="1"/>
          <p:nvPr/>
        </p:nvSpPr>
        <p:spPr>
          <a:xfrm>
            <a:off x="2515768" y="2469178"/>
            <a:ext cx="15087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rgbClr val="C00000"/>
                </a:solidFill>
              </a:rPr>
              <a:t>분산</a:t>
            </a:r>
            <a:r>
              <a:rPr lang="en-US" altLang="ko-KR" sz="1600" b="1" dirty="0">
                <a:solidFill>
                  <a:srgbClr val="C00000"/>
                </a:solidFill>
              </a:rPr>
              <a:t>=466.667</a:t>
            </a:r>
            <a:endParaRPr lang="ko-KR" altLang="en-US" sz="1600" b="1" dirty="0">
              <a:solidFill>
                <a:srgbClr val="C0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40CD577-8B94-C5B5-E91A-87BD5FD70A95}"/>
              </a:ext>
            </a:extLst>
          </p:cNvPr>
          <p:cNvSpPr txBox="1"/>
          <p:nvPr/>
        </p:nvSpPr>
        <p:spPr>
          <a:xfrm>
            <a:off x="6816505" y="5246421"/>
            <a:ext cx="13901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rgbClr val="C00000"/>
                </a:solidFill>
              </a:rPr>
              <a:t>분산</a:t>
            </a:r>
            <a:r>
              <a:rPr lang="en-US" altLang="ko-KR" sz="1600" b="1" dirty="0">
                <a:solidFill>
                  <a:srgbClr val="C00000"/>
                </a:solidFill>
              </a:rPr>
              <a:t>=32.667</a:t>
            </a:r>
            <a:endParaRPr lang="ko-KR" altLang="en-US" sz="1600" b="1" dirty="0">
              <a:solidFill>
                <a:srgbClr val="C0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52830EC-8A8D-B04F-9CF1-E15F02F34D5B}"/>
              </a:ext>
            </a:extLst>
          </p:cNvPr>
          <p:cNvSpPr txBox="1"/>
          <p:nvPr/>
        </p:nvSpPr>
        <p:spPr>
          <a:xfrm>
            <a:off x="884710" y="6178522"/>
            <a:ext cx="65181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600" dirty="0"/>
              <a:t>데이터의 분산을 줄이기 위하여 </a:t>
            </a:r>
            <a:r>
              <a:rPr lang="ko-KR" altLang="en-US" sz="1600" dirty="0" err="1"/>
              <a:t>실제값과</a:t>
            </a:r>
            <a:r>
              <a:rPr lang="ko-KR" altLang="en-US" sz="1600" dirty="0"/>
              <a:t> </a:t>
            </a:r>
            <a:r>
              <a:rPr lang="ko-KR" altLang="en-US" sz="1600" dirty="0" err="1"/>
              <a:t>예측값의</a:t>
            </a:r>
            <a:r>
              <a:rPr lang="ko-KR" altLang="en-US" sz="1600" dirty="0"/>
              <a:t> 차이를 활용</a:t>
            </a:r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ko-KR" altLang="en-US" sz="1600" dirty="0" err="1"/>
              <a:t>예측값의</a:t>
            </a:r>
            <a:r>
              <a:rPr lang="ko-KR" altLang="en-US" sz="1600" dirty="0"/>
              <a:t> 정확도가 높을수록 분산이 </a:t>
            </a:r>
            <a:r>
              <a:rPr lang="ko-KR" altLang="en-US" sz="1600" dirty="0" err="1"/>
              <a:t>작아짐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5803976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BAB90D-D8F9-8C59-08D5-260848627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Baseline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F31EC9-8312-9EFC-68CB-DC0E2C4049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Policy Gradient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D561D2A-0719-2A3C-DA2A-1A8F134CD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E2DD-956C-449C-9C80-4708A3504C58}" type="slidenum">
              <a:rPr lang="ko-KR" altLang="en-US" smtClean="0"/>
              <a:pPr/>
              <a:t>17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B5AFB6A-4508-C620-CF02-7E8DEDC0234E}"/>
                  </a:ext>
                </a:extLst>
              </p:cNvPr>
              <p:cNvSpPr txBox="1"/>
              <p:nvPr/>
            </p:nvSpPr>
            <p:spPr>
              <a:xfrm>
                <a:off x="1474730" y="1605086"/>
                <a:ext cx="4623630" cy="88036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𝜏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~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ko-KR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∇</m:t>
                                  </m:r>
                                </m:e>
                                <m:sub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  <m:sub>
                                      <m:r>
                                        <a:rPr lang="ko-KR" altLang="en-US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</m:nary>
                        </m:e>
                      </m:d>
                    </m:oMath>
                  </m:oMathPara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B5AFB6A-4508-C620-CF02-7E8DEDC023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4730" y="1605086"/>
                <a:ext cx="4623630" cy="88036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A7039E69-D653-97F9-19C5-8092D96ACD30}"/>
              </a:ext>
            </a:extLst>
          </p:cNvPr>
          <p:cNvSpPr txBox="1"/>
          <p:nvPr/>
        </p:nvSpPr>
        <p:spPr>
          <a:xfrm>
            <a:off x="6919072" y="1809872"/>
            <a:ext cx="1519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(REINFORCE)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6F2E6F6-B36F-CB16-8FA8-4EAAD0886B51}"/>
                  </a:ext>
                </a:extLst>
              </p:cNvPr>
              <p:cNvSpPr txBox="1"/>
              <p:nvPr/>
            </p:nvSpPr>
            <p:spPr>
              <a:xfrm>
                <a:off x="6919072" y="2772842"/>
                <a:ext cx="17677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: baseline</a:t>
                </a:r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6F2E6F6-B36F-CB16-8FA8-4EAAD0886B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9072" y="2772842"/>
                <a:ext cx="1767728" cy="369332"/>
              </a:xfrm>
              <a:prstGeom prst="rect">
                <a:avLst/>
              </a:prstGeom>
              <a:blipFill>
                <a:blip r:embed="rId3"/>
                <a:stretch>
                  <a:fillRect t="-10000" r="-2414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B41BBE9E-58CE-9F91-EBA8-E4210B35ABC4}"/>
              </a:ext>
            </a:extLst>
          </p:cNvPr>
          <p:cNvSpPr txBox="1"/>
          <p:nvPr/>
        </p:nvSpPr>
        <p:spPr>
          <a:xfrm>
            <a:off x="472163" y="3440723"/>
            <a:ext cx="904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(proof)</a:t>
            </a:r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AB58D5C2-6A6D-F904-96A0-A45081305F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6943" y="3824879"/>
            <a:ext cx="968500" cy="451966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8E1D781A-8BB9-4227-9F40-9C396467EB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9721" y="4515899"/>
            <a:ext cx="1548063" cy="432419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17A6F20F-39D8-4E49-ECB0-D10BA5568E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9721" y="5177365"/>
            <a:ext cx="1763185" cy="1580472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7F69EFF7-E5F3-51ED-4F0F-92F87EEBFD2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88473" y="3864217"/>
            <a:ext cx="2776354" cy="369332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6CFE77C1-D01E-99C9-4089-C1A65D115DB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39390" y="4726125"/>
            <a:ext cx="3212251" cy="432419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1C0E9B90-023A-F103-A679-47B24A27129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916122" y="5470775"/>
            <a:ext cx="3204865" cy="750075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9A68740A-6F8D-63B7-C41D-0C2E40CC8689}"/>
              </a:ext>
            </a:extLst>
          </p:cNvPr>
          <p:cNvSpPr txBox="1"/>
          <p:nvPr/>
        </p:nvSpPr>
        <p:spPr>
          <a:xfrm>
            <a:off x="1609054" y="4169369"/>
            <a:ext cx="404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↓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1BEF731-1DE0-5588-ACBC-6ED0B08CAEC9}"/>
              </a:ext>
            </a:extLst>
          </p:cNvPr>
          <p:cNvSpPr txBox="1"/>
          <p:nvPr/>
        </p:nvSpPr>
        <p:spPr>
          <a:xfrm>
            <a:off x="1586022" y="4818040"/>
            <a:ext cx="404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↓</a:t>
            </a: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FD25A82-5B02-7958-B8BB-382953B56B82}"/>
              </a:ext>
            </a:extLst>
          </p:cNvPr>
          <p:cNvCxnSpPr>
            <a:cxnSpLocks/>
          </p:cNvCxnSpPr>
          <p:nvPr/>
        </p:nvCxnSpPr>
        <p:spPr>
          <a:xfrm flipV="1">
            <a:off x="2987824" y="6529059"/>
            <a:ext cx="432048" cy="98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83C86A6D-EE8B-3F5A-3237-1E07B7936AF9}"/>
              </a:ext>
            </a:extLst>
          </p:cNvPr>
          <p:cNvCxnSpPr/>
          <p:nvPr/>
        </p:nvCxnSpPr>
        <p:spPr>
          <a:xfrm flipV="1">
            <a:off x="3419872" y="4159516"/>
            <a:ext cx="0" cy="23695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E7FA1055-1C83-59D5-68B9-B7FC8C53B5F9}"/>
              </a:ext>
            </a:extLst>
          </p:cNvPr>
          <p:cNvCxnSpPr>
            <a:cxnSpLocks/>
          </p:cNvCxnSpPr>
          <p:nvPr/>
        </p:nvCxnSpPr>
        <p:spPr>
          <a:xfrm>
            <a:off x="3419872" y="4169369"/>
            <a:ext cx="4195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D2C5AB03-5915-6870-641A-57278212D2D8}"/>
              </a:ext>
            </a:extLst>
          </p:cNvPr>
          <p:cNvSpPr txBox="1"/>
          <p:nvPr/>
        </p:nvSpPr>
        <p:spPr>
          <a:xfrm>
            <a:off x="5120227" y="4294343"/>
            <a:ext cx="404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70C0"/>
                </a:solidFill>
              </a:rPr>
              <a:t>↓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FE0C6B7-1E7A-D67D-81F1-1B66F6455A2C}"/>
              </a:ext>
            </a:extLst>
          </p:cNvPr>
          <p:cNvSpPr txBox="1"/>
          <p:nvPr/>
        </p:nvSpPr>
        <p:spPr>
          <a:xfrm>
            <a:off x="5114276" y="5180252"/>
            <a:ext cx="404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70C0"/>
                </a:solidFill>
              </a:rPr>
              <a:t>↓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133BAF78-DA64-4967-A7A7-5C9647FF5320}"/>
                  </a:ext>
                </a:extLst>
              </p:cNvPr>
              <p:cNvSpPr txBox="1"/>
              <p:nvPr/>
            </p:nvSpPr>
            <p:spPr>
              <a:xfrm>
                <a:off x="7154196" y="4767764"/>
                <a:ext cx="162365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2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ko-KR" sz="12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12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sz="12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sz="12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ko-KR" altLang="en-US" sz="12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는</m:t>
                    </m:r>
                  </m:oMath>
                </a14:m>
                <a:r>
                  <a:rPr lang="ko-KR" altLang="en-US" sz="1200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sz="1200" b="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ko-KR" altLang="en-US" sz="1200" dirty="0">
                    <a:solidFill>
                      <a:srgbClr val="00B050"/>
                    </a:solidFill>
                  </a:rPr>
                  <a:t> 와</a:t>
                </a:r>
                <a:r>
                  <a:rPr lang="en-US" altLang="ko-KR" sz="1200" dirty="0">
                    <a:solidFill>
                      <a:srgbClr val="00B050"/>
                    </a:solidFill>
                  </a:rPr>
                  <a:t> </a:t>
                </a:r>
                <a:r>
                  <a:rPr lang="ko-KR" altLang="en-US" sz="1200" dirty="0">
                    <a:solidFill>
                      <a:srgbClr val="00B050"/>
                    </a:solidFill>
                  </a:rPr>
                  <a:t>독립적</a:t>
                </a:r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133BAF78-DA64-4967-A7A7-5C9647FF53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4196" y="4767764"/>
                <a:ext cx="1623650" cy="276999"/>
              </a:xfrm>
              <a:prstGeom prst="rect">
                <a:avLst/>
              </a:prstGeom>
              <a:blipFill>
                <a:blip r:embed="rId10"/>
                <a:stretch>
                  <a:fillRect t="-2174" b="-130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51E1D69-45B5-F4B5-BCD5-8724926E63ED}"/>
                  </a:ext>
                </a:extLst>
              </p:cNvPr>
              <p:cNvSpPr txBox="1"/>
              <p:nvPr/>
            </p:nvSpPr>
            <p:spPr>
              <a:xfrm>
                <a:off x="7146677" y="5671568"/>
                <a:ext cx="160409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20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altLang="ko-KR" sz="12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=0~</m:t>
                    </m:r>
                    <m:r>
                      <a:rPr lang="en-US" altLang="ko-KR" sz="12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ko-KR" altLang="en-US" sz="1200" dirty="0">
                    <a:solidFill>
                      <a:srgbClr val="00B050"/>
                    </a:solidFill>
                  </a:rPr>
                  <a:t> 에 모두성립</a:t>
                </a: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51E1D69-45B5-F4B5-BCD5-8724926E63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6677" y="5671568"/>
                <a:ext cx="1604093" cy="276999"/>
              </a:xfrm>
              <a:prstGeom prst="rect">
                <a:avLst/>
              </a:prstGeom>
              <a:blipFill>
                <a:blip r:embed="rId11"/>
                <a:stretch>
                  <a:fillRect t="-2174" b="-130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2" name="그룹 51">
            <a:extLst>
              <a:ext uri="{FF2B5EF4-FFF2-40B4-BE49-F238E27FC236}">
                <a16:creationId xmlns:a16="http://schemas.microsoft.com/office/drawing/2014/main" id="{96C078F3-9E06-8AB9-528A-2DEABADE9B79}"/>
              </a:ext>
            </a:extLst>
          </p:cNvPr>
          <p:cNvGrpSpPr/>
          <p:nvPr/>
        </p:nvGrpSpPr>
        <p:grpSpPr>
          <a:xfrm>
            <a:off x="2295442" y="2287216"/>
            <a:ext cx="4623630" cy="1151021"/>
            <a:chOff x="2295442" y="2287216"/>
            <a:chExt cx="4623630" cy="115102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70768038-8925-5925-3C56-39C3F598A228}"/>
                    </a:ext>
                  </a:extLst>
                </p:cNvPr>
                <p:cNvSpPr txBox="1"/>
                <p:nvPr/>
              </p:nvSpPr>
              <p:spPr>
                <a:xfrm>
                  <a:off x="2295442" y="2287216"/>
                  <a:ext cx="4623630" cy="115102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            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𝔼</m:t>
                            </m:r>
                          </m:e>
                          <m:sub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~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ctrlP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sub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ko-KR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d>
                                  <m:dPr>
                                    <m:ctrlPr>
                                      <a:rPr lang="en-US" altLang="ko-K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 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∇</m:t>
                                    </m:r>
                                  </m:e>
                                  <m:sub>
                                    <m:r>
                                      <a:rPr lang="ko-KR" altLang="en-US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  <m:func>
                                  <m:func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ko-KR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i="1">
                                            <a:latin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e>
                                      <m:sub>
                                        <m:r>
                                          <a:rPr lang="ko-KR" altLang="en-US" i="1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sub>
                                    </m:s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e>
                            </m:nary>
                          </m:e>
                        </m:d>
                      </m:oMath>
                    </m:oMathPara>
                  </a14:m>
                  <a:endParaRPr lang="en-US" altLang="ko-KR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70768038-8925-5925-3C56-39C3F598A2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95442" y="2287216"/>
                  <a:ext cx="4623630" cy="1151021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51" name="잉크 50">
                  <a:extLst>
                    <a:ext uri="{FF2B5EF4-FFF2-40B4-BE49-F238E27FC236}">
                      <a16:creationId xmlns:a16="http://schemas.microsoft.com/office/drawing/2014/main" id="{E5A82DCC-0283-C232-D64E-AD17BC16BD72}"/>
                    </a:ext>
                  </a:extLst>
                </p14:cNvPr>
                <p14:cNvContentPartPr/>
                <p14:nvPr/>
              </p14:nvContentPartPr>
              <p14:xfrm>
                <a:off x="3786545" y="3024286"/>
                <a:ext cx="1078560" cy="12240"/>
              </p14:xfrm>
            </p:contentPart>
          </mc:Choice>
          <mc:Fallback xmlns="">
            <p:pic>
              <p:nvPicPr>
                <p:cNvPr id="51" name="잉크 50">
                  <a:extLst>
                    <a:ext uri="{FF2B5EF4-FFF2-40B4-BE49-F238E27FC236}">
                      <a16:creationId xmlns:a16="http://schemas.microsoft.com/office/drawing/2014/main" id="{E5A82DCC-0283-C232-D64E-AD17BC16BD72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750545" y="2952286"/>
                  <a:ext cx="1150200" cy="1558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5710165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732664-399C-B0FC-72F1-9898D51EC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Baseline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405A066E-8C5B-6E50-A916-16DB1E01FF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Baseline Idea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: state</a:t>
                </a:r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ko-KR" altLang="en-US" dirty="0"/>
                  <a:t> 에서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지금까지 얻은 보상의 평균 </a:t>
                </a:r>
                <a:r>
                  <a:rPr lang="en-US" altLang="ko-KR" dirty="0"/>
                  <a:t>(ex. </a:t>
                </a:r>
                <a:r>
                  <a:rPr lang="ko-KR" altLang="en-US" dirty="0"/>
                  <a:t>시험성적 평균치</a:t>
                </a:r>
                <a:r>
                  <a:rPr lang="en-US" altLang="ko-KR" dirty="0"/>
                  <a:t>)</a:t>
                </a:r>
              </a:p>
              <a:p>
                <a:pPr marL="457200" lvl="1" indent="0">
                  <a:buNone/>
                </a:pPr>
                <a:r>
                  <a:rPr lang="en-US" altLang="ko-KR" dirty="0"/>
                  <a:t>            =&gt; state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value function</a:t>
                </a:r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pPr lvl="1"/>
                <a:r>
                  <a:rPr lang="ko-KR" altLang="en-US" dirty="0"/>
                  <a:t>분산을 줄이고 학습 효율 증가</a:t>
                </a:r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405A066E-8C5B-6E50-A916-16DB1E01FF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10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15D4BB3-992C-47D9-0557-6E75E4827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E2DD-956C-449C-9C80-4708A3504C58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96848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841725-4F79-FB9E-1462-8C8AB9DC2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Actor-Critic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DA94F1D-6A2D-B5EF-C84D-05A134C7DD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Policy Gradient</a:t>
                </a:r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pPr marL="685800"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1600" dirty="0"/>
                  <a:t> : : value function </a:t>
                </a:r>
                <a:r>
                  <a:rPr lang="ko-KR" altLang="en-US" sz="1600" dirty="0"/>
                  <a:t>을 모델링한 신경망</a:t>
                </a:r>
                <a:r>
                  <a:rPr lang="en-US" altLang="ko-KR" sz="1600" dirty="0"/>
                  <a:t>, value network</a:t>
                </a:r>
              </a:p>
              <a:p>
                <a:pPr marL="685800"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sz="1600" dirty="0"/>
                  <a:t> : TD </a:t>
                </a:r>
                <a:r>
                  <a:rPr lang="ko-KR" altLang="en-US" sz="1600" dirty="0"/>
                  <a:t>법으로 </a:t>
                </a:r>
                <a:r>
                  <a:rPr lang="en-US" altLang="ko-KR" sz="1600" dirty="0"/>
                  <a:t>Return </a:t>
                </a:r>
                <a:r>
                  <a:rPr lang="ko-KR" altLang="en-US" sz="1600" dirty="0"/>
                  <a:t>값</a:t>
                </a:r>
                <a:r>
                  <a:rPr lang="en-US" altLang="ko-KR" sz="1600" dirty="0"/>
                  <a:t> </a:t>
                </a:r>
                <a:r>
                  <a:rPr lang="ko-KR" altLang="en-US" sz="1600" dirty="0"/>
                  <a:t>계산</a:t>
                </a:r>
                <a:endParaRPr lang="en-US" altLang="ko-KR" sz="1600" dirty="0"/>
              </a:p>
              <a:p>
                <a:pPr marL="685800" lvl="1"/>
                <a:endParaRPr lang="ko-KR" altLang="en-US" dirty="0"/>
              </a:p>
              <a:p>
                <a:pPr marL="685800" lvl="1"/>
                <a:endParaRPr lang="en-US" altLang="ko-KR" dirty="0"/>
              </a:p>
              <a:p>
                <a:pPr marL="685800" lvl="1"/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DA94F1D-6A2D-B5EF-C84D-05A134C7DD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10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77380D3-E003-DCFF-FE01-2545572E6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E2DD-956C-449C-9C80-4708A3504C58}" type="slidenum">
              <a:rPr lang="ko-KR" altLang="en-US" smtClean="0"/>
              <a:pPr/>
              <a:t>19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386EE6D-059E-403F-DB83-5F2AAC5E742B}"/>
                  </a:ext>
                </a:extLst>
              </p:cNvPr>
              <p:cNvSpPr txBox="1"/>
              <p:nvPr/>
            </p:nvSpPr>
            <p:spPr>
              <a:xfrm>
                <a:off x="683568" y="1615319"/>
                <a:ext cx="5616624" cy="7825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altLang="ko-KR" sz="1600" i="1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𝜏</m:t>
                          </m:r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~</m:t>
                          </m:r>
                          <m:sSub>
                            <m:sSub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altLang="ko-KR" sz="16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ko-KR" sz="16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ko-KR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d>
                                <m:dPr>
                                  <m:ctrlPr>
                                    <a:rPr lang="en-US" altLang="ko-KR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16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6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altLang="ko-KR" sz="16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ko-KR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 </m:t>
                              </m:r>
                              <m:sSub>
                                <m:sSubPr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∇</m:t>
                                  </m:r>
                                </m:e>
                                <m:sub>
                                  <m:r>
                                    <a:rPr lang="ko-KR" altLang="en-US" sz="16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 sz="160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sz="1600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  <m:sub>
                                      <m:r>
                                        <a:rPr lang="ko-KR" altLang="en-US" sz="16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</m:nary>
                        </m:e>
                      </m:d>
                    </m:oMath>
                  </m:oMathPara>
                </a14:m>
                <a:endParaRPr lang="en-US" altLang="ko-KR" sz="16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386EE6D-059E-403F-DB83-5F2AAC5E74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1615319"/>
                <a:ext cx="5616624" cy="782587"/>
              </a:xfrm>
              <a:prstGeom prst="rect">
                <a:avLst/>
              </a:prstGeom>
              <a:blipFill>
                <a:blip r:embed="rId3"/>
                <a:stretch>
                  <a:fillRect b="-78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8A1380B-3586-A96E-06EF-0F0F62E0C017}"/>
                  </a:ext>
                </a:extLst>
              </p:cNvPr>
              <p:cNvSpPr txBox="1"/>
              <p:nvPr/>
            </p:nvSpPr>
            <p:spPr>
              <a:xfrm>
                <a:off x="3245924" y="3926834"/>
                <a:ext cx="457200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2"/>
                <a14:m>
                  <m:oMath xmlns:m="http://schemas.openxmlformats.org/officeDocument/2006/math">
                    <m:r>
                      <a:rPr lang="ko-KR" altLang="en-US" sz="140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ko-KR" sz="1400" dirty="0">
                    <a:solidFill>
                      <a:srgbClr val="00B050"/>
                    </a:solidFill>
                  </a:rPr>
                  <a:t> : policy network (actor) </a:t>
                </a:r>
                <a:r>
                  <a:rPr lang="ko-KR" altLang="en-US" sz="1400" dirty="0">
                    <a:solidFill>
                      <a:srgbClr val="00B050"/>
                    </a:solidFill>
                  </a:rPr>
                  <a:t>의 </a:t>
                </a:r>
                <a:r>
                  <a:rPr lang="en-US" altLang="ko-KR" sz="1400" dirty="0">
                    <a:solidFill>
                      <a:srgbClr val="00B050"/>
                    </a:solidFill>
                  </a:rPr>
                  <a:t>weight </a:t>
                </a:r>
                <a:r>
                  <a:rPr lang="ko-KR" altLang="en-US" sz="1400" dirty="0">
                    <a:solidFill>
                      <a:srgbClr val="00B050"/>
                    </a:solidFill>
                  </a:rPr>
                  <a:t>벡터</a:t>
                </a:r>
                <a:endParaRPr lang="en-US" altLang="ko-KR" sz="1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8A1380B-3586-A96E-06EF-0F0F62E0C0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5924" y="3926834"/>
                <a:ext cx="4572000" cy="307777"/>
              </a:xfrm>
              <a:prstGeom prst="rect">
                <a:avLst/>
              </a:prstGeom>
              <a:blipFill>
                <a:blip r:embed="rId4"/>
                <a:stretch>
                  <a:fillRect t="-3922" b="-196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1DF5E51-B6B9-938C-11FB-CADBC3C02D9F}"/>
                  </a:ext>
                </a:extLst>
              </p:cNvPr>
              <p:cNvSpPr txBox="1"/>
              <p:nvPr/>
            </p:nvSpPr>
            <p:spPr>
              <a:xfrm>
                <a:off x="3238384" y="4152762"/>
                <a:ext cx="457200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2"/>
                <a14:m>
                  <m:oMath xmlns:m="http://schemas.openxmlformats.org/officeDocument/2006/math">
                    <m:r>
                      <a:rPr lang="en-US" altLang="ko-KR" sz="1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altLang="ko-KR" sz="1400" dirty="0">
                    <a:solidFill>
                      <a:srgbClr val="00B050"/>
                    </a:solidFill>
                  </a:rPr>
                  <a:t> : value network (critic) </a:t>
                </a:r>
                <a:r>
                  <a:rPr lang="ko-KR" altLang="en-US" sz="1400" dirty="0">
                    <a:solidFill>
                      <a:srgbClr val="00B050"/>
                    </a:solidFill>
                  </a:rPr>
                  <a:t>의 </a:t>
                </a:r>
                <a:r>
                  <a:rPr lang="en-US" altLang="ko-KR" sz="1400" dirty="0">
                    <a:solidFill>
                      <a:srgbClr val="00B050"/>
                    </a:solidFill>
                  </a:rPr>
                  <a:t>weight </a:t>
                </a:r>
                <a:r>
                  <a:rPr lang="ko-KR" altLang="en-US" sz="1400" dirty="0">
                    <a:solidFill>
                      <a:srgbClr val="00B050"/>
                    </a:solidFill>
                  </a:rPr>
                  <a:t>벡터</a:t>
                </a:r>
                <a:endParaRPr lang="en-US" altLang="ko-KR" sz="1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1DF5E51-B6B9-938C-11FB-CADBC3C02D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8384" y="4152762"/>
                <a:ext cx="4572000" cy="307777"/>
              </a:xfrm>
              <a:prstGeom prst="rect">
                <a:avLst/>
              </a:prstGeom>
              <a:blipFill>
                <a:blip r:embed="rId5"/>
                <a:stretch>
                  <a:fillRect t="-3922" b="-196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그룹 13">
            <a:extLst>
              <a:ext uri="{FF2B5EF4-FFF2-40B4-BE49-F238E27FC236}">
                <a16:creationId xmlns:a16="http://schemas.microsoft.com/office/drawing/2014/main" id="{F5A3F714-EDFE-CF0E-F8A7-A7E898ED709C}"/>
              </a:ext>
            </a:extLst>
          </p:cNvPr>
          <p:cNvGrpSpPr/>
          <p:nvPr/>
        </p:nvGrpSpPr>
        <p:grpSpPr>
          <a:xfrm>
            <a:off x="1043608" y="2447192"/>
            <a:ext cx="5616624" cy="782587"/>
            <a:chOff x="2003376" y="2885931"/>
            <a:chExt cx="5616624" cy="78258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B9090DFB-EBEB-BEB0-A719-57B116FB0BCC}"/>
                    </a:ext>
                  </a:extLst>
                </p:cNvPr>
                <p:cNvSpPr txBox="1"/>
                <p:nvPr/>
              </p:nvSpPr>
              <p:spPr>
                <a:xfrm>
                  <a:off x="2003376" y="2885931"/>
                  <a:ext cx="5616624" cy="78258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1600" i="1">
                                <a:latin typeface="Cambria Math" panose="02040503050406030204" pitchFamily="18" charset="0"/>
                              </a:rPr>
                              <m:t>𝔼</m:t>
                            </m:r>
                          </m:e>
                          <m:sub>
                            <m:r>
                              <a:rPr lang="ko-KR" altLang="en-US" sz="1600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~</m:t>
                            </m:r>
                            <m:sSub>
                              <m:sSub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1600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ko-KR" altLang="en-US" sz="16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ctrlPr>
                                  <a:rPr lang="en-US" altLang="ko-KR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sub>
                              <m:sup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  <m:e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ko-KR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altLang="ko-K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ko-K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ko-K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sz="1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altLang="ko-KR" sz="1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ko-K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 </m:t>
                                </m:r>
                                <m:sSub>
                                  <m:sSubPr>
                                    <m:ctrl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∇</m:t>
                                    </m:r>
                                  </m:e>
                                  <m:sub>
                                    <m:r>
                                      <a:rPr lang="ko-KR" altLang="en-US" sz="160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  <m:func>
                                  <m:funcPr>
                                    <m:ctrl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ko-KR" sz="160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sz="1600" i="1">
                                            <a:latin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e>
                                      <m:sub>
                                        <m:r>
                                          <a:rPr lang="ko-KR" altLang="en-US" sz="1600" i="1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sub>
                                    </m:sSub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sSub>
                                      <m:sSubPr>
                                        <m:ctrlP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e>
                            </m:nary>
                          </m:e>
                        </m:d>
                      </m:oMath>
                    </m:oMathPara>
                  </a14:m>
                  <a:endParaRPr lang="en-US" altLang="ko-KR" sz="1600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B9090DFB-EBEB-BEB0-A719-57B116FB0B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03376" y="2885931"/>
                  <a:ext cx="5616624" cy="78258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08CEA993-161B-2FA1-7E68-905D25F43D3B}"/>
                    </a:ext>
                  </a:extLst>
                </p14:cNvPr>
                <p14:cNvContentPartPr/>
                <p14:nvPr/>
              </p14:nvContentPartPr>
              <p14:xfrm>
                <a:off x="4524905" y="3329206"/>
                <a:ext cx="598320" cy="12240"/>
              </p14:xfrm>
            </p:contentPart>
          </mc:Choice>
          <mc:Fallback xmlns=""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08CEA993-161B-2FA1-7E68-905D25F43D3B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488905" y="3257206"/>
                  <a:ext cx="669960" cy="1558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3AC47A81-F999-424F-BAC4-66B6797A4325}"/>
              </a:ext>
            </a:extLst>
          </p:cNvPr>
          <p:cNvSpPr txBox="1"/>
          <p:nvPr/>
        </p:nvSpPr>
        <p:spPr>
          <a:xfrm>
            <a:off x="6300192" y="1965208"/>
            <a:ext cx="2245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REINFORCE with baseline</a:t>
            </a:r>
            <a:endParaRPr lang="ko-KR" altLang="en-US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598874D-9BB8-C789-7691-DD92E3F2B0D8}"/>
              </a:ext>
            </a:extLst>
          </p:cNvPr>
          <p:cNvSpPr txBox="1"/>
          <p:nvPr/>
        </p:nvSpPr>
        <p:spPr>
          <a:xfrm>
            <a:off x="6337140" y="2787494"/>
            <a:ext cx="22887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C00000"/>
                </a:solidFill>
              </a:rPr>
              <a:t>Actor-Critic (Monte Carlo)</a:t>
            </a:r>
            <a:endParaRPr lang="ko-KR" altLang="en-US" sz="1400" dirty="0">
              <a:solidFill>
                <a:srgbClr val="C00000"/>
              </a:solidFill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71837751-D42A-DD78-AE1C-0F7DAE4B6D8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86540" y="5484081"/>
            <a:ext cx="3088342" cy="1230395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66C1688C-B983-77F9-19C9-2CFC64D318B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47698" y="5478598"/>
            <a:ext cx="2106440" cy="1181038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61A30B4A-6DD6-300F-CA9D-B8D24963B26A}"/>
              </a:ext>
            </a:extLst>
          </p:cNvPr>
          <p:cNvSpPr txBox="1"/>
          <p:nvPr/>
        </p:nvSpPr>
        <p:spPr>
          <a:xfrm>
            <a:off x="7052385" y="3493454"/>
            <a:ext cx="14934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C00000"/>
                </a:solidFill>
              </a:rPr>
              <a:t>Actor-Critic (TD)</a:t>
            </a:r>
            <a:endParaRPr lang="ko-KR" altLang="en-US" sz="1400" dirty="0">
              <a:solidFill>
                <a:srgbClr val="C0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89E0B92-A14A-9D68-F56A-28D4BFA8ECDA}"/>
              </a:ext>
            </a:extLst>
          </p:cNvPr>
          <p:cNvSpPr txBox="1"/>
          <p:nvPr/>
        </p:nvSpPr>
        <p:spPr>
          <a:xfrm>
            <a:off x="2699792" y="5225024"/>
            <a:ext cx="12043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Monte Carlo</a:t>
            </a:r>
            <a:endParaRPr lang="ko-KR" altLang="en-US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160C647-2ED7-F8CB-A94D-87A575A147B5}"/>
              </a:ext>
            </a:extLst>
          </p:cNvPr>
          <p:cNvSpPr txBox="1"/>
          <p:nvPr/>
        </p:nvSpPr>
        <p:spPr>
          <a:xfrm>
            <a:off x="6691832" y="5151160"/>
            <a:ext cx="4090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TD</a:t>
            </a:r>
            <a:endParaRPr lang="ko-KR" altLang="en-US" sz="1400" dirty="0"/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304EEB3B-BCD0-8439-91D8-081026098F53}"/>
              </a:ext>
            </a:extLst>
          </p:cNvPr>
          <p:cNvGrpSpPr/>
          <p:nvPr/>
        </p:nvGrpSpPr>
        <p:grpSpPr>
          <a:xfrm>
            <a:off x="1630016" y="3224579"/>
            <a:ext cx="5616624" cy="782587"/>
            <a:chOff x="1630016" y="3224579"/>
            <a:chExt cx="5616624" cy="78258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40C3E603-4922-A957-325A-15BBB5911C56}"/>
                    </a:ext>
                  </a:extLst>
                </p:cNvPr>
                <p:cNvSpPr txBox="1"/>
                <p:nvPr/>
              </p:nvSpPr>
              <p:spPr>
                <a:xfrm>
                  <a:off x="1630016" y="3224579"/>
                  <a:ext cx="5616624" cy="78258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1600" i="1">
                                <a:latin typeface="Cambria Math" panose="02040503050406030204" pitchFamily="18" charset="0"/>
                              </a:rPr>
                              <m:t>𝔼</m:t>
                            </m:r>
                          </m:e>
                          <m:sub>
                            <m:r>
                              <a:rPr lang="ko-KR" altLang="en-US" sz="1600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~</m:t>
                            </m:r>
                            <m:sSub>
                              <m:sSub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1600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ko-KR" altLang="en-US" sz="16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ctrlPr>
                                  <a:rPr lang="en-US" altLang="ko-KR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sub>
                              <m:sup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  <m:e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ko-KR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altLang="ko-K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ko-KR" alt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  <m:sSub>
                                  <m:sSubPr>
                                    <m:ctrl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en-US" altLang="ko-KR" sz="1600" b="0" i="1" smtClean="0"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ko-K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ko-K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ko-KR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sz="1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altLang="ko-KR" sz="1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ko-KR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 </m:t>
                                </m:r>
                                <m:sSub>
                                  <m:sSubPr>
                                    <m:ctrl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∇</m:t>
                                    </m:r>
                                  </m:e>
                                  <m:sub>
                                    <m:r>
                                      <a:rPr lang="ko-KR" altLang="en-US" sz="160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  <m:func>
                                  <m:funcPr>
                                    <m:ctrl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ko-KR" sz="160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sz="1600" i="1">
                                            <a:latin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e>
                                      <m:sub>
                                        <m:r>
                                          <a:rPr lang="ko-KR" altLang="en-US" sz="1600" i="1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sub>
                                    </m:sSub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sSub>
                                      <m:sSubPr>
                                        <m:ctrlP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e>
                            </m:nary>
                          </m:e>
                        </m:d>
                      </m:oMath>
                    </m:oMathPara>
                  </a14:m>
                  <a:endParaRPr lang="en-US" altLang="ko-KR" sz="1600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40C3E603-4922-A957-325A-15BBB5911C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0016" y="3224579"/>
                  <a:ext cx="5616624" cy="782587"/>
                </a:xfrm>
                <a:prstGeom prst="rect">
                  <a:avLst/>
                </a:prstGeom>
                <a:blipFill>
                  <a:blip r:embed="rId11"/>
                  <a:stretch>
                    <a:fillRect b="-781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2" name="잉크 31">
                  <a:extLst>
                    <a:ext uri="{FF2B5EF4-FFF2-40B4-BE49-F238E27FC236}">
                      <a16:creationId xmlns:a16="http://schemas.microsoft.com/office/drawing/2014/main" id="{260CBE81-59DA-D250-5494-24FC36907D31}"/>
                    </a:ext>
                  </a:extLst>
                </p14:cNvPr>
                <p14:cNvContentPartPr/>
                <p14:nvPr/>
              </p14:nvContentPartPr>
              <p14:xfrm>
                <a:off x="3211625" y="3598846"/>
                <a:ext cx="1231920" cy="35280"/>
              </p14:xfrm>
            </p:contentPart>
          </mc:Choice>
          <mc:Fallback xmlns="">
            <p:pic>
              <p:nvPicPr>
                <p:cNvPr id="32" name="잉크 31">
                  <a:extLst>
                    <a:ext uri="{FF2B5EF4-FFF2-40B4-BE49-F238E27FC236}">
                      <a16:creationId xmlns:a16="http://schemas.microsoft.com/office/drawing/2014/main" id="{260CBE81-59DA-D250-5494-24FC36907D3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175625" y="3526846"/>
                  <a:ext cx="1303560" cy="1789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46999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E76DD3-7F0A-A01F-3F75-5F3B0A079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Value-Based vs. Policy Gradient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F48069-8204-A804-FFDD-9BAB7206CD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강화학습의 목적</a:t>
            </a:r>
            <a:endParaRPr lang="en-US" altLang="ko-KR" dirty="0"/>
          </a:p>
          <a:p>
            <a:pPr lvl="1"/>
            <a:r>
              <a:rPr lang="ko-KR" altLang="en-US" dirty="0"/>
              <a:t>최적의 </a:t>
            </a:r>
            <a:r>
              <a:rPr lang="en-US" altLang="ko-KR" dirty="0"/>
              <a:t>policy </a:t>
            </a:r>
            <a:r>
              <a:rPr lang="ko-KR" altLang="en-US" dirty="0"/>
              <a:t>를 구하는 것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Value-Based Method (</a:t>
            </a:r>
            <a:r>
              <a:rPr lang="ko-KR" altLang="en-US" dirty="0"/>
              <a:t>가치 기반 방법</a:t>
            </a:r>
            <a:r>
              <a:rPr lang="en-US" altLang="ko-KR" dirty="0"/>
              <a:t>)</a:t>
            </a:r>
          </a:p>
          <a:p>
            <a:pPr lvl="1" algn="just"/>
            <a:r>
              <a:rPr lang="en-US" altLang="ko-KR" dirty="0"/>
              <a:t>Value function</a:t>
            </a:r>
            <a:r>
              <a:rPr lang="ko-KR" altLang="en-US" dirty="0"/>
              <a:t> </a:t>
            </a:r>
            <a:r>
              <a:rPr lang="en-US" altLang="ko-KR" dirty="0"/>
              <a:t>(state value, action value) </a:t>
            </a:r>
            <a:r>
              <a:rPr lang="ko-KR" altLang="en-US" dirty="0"/>
              <a:t>을 학습</a:t>
            </a:r>
            <a:r>
              <a:rPr lang="en-US" altLang="ko-KR" dirty="0"/>
              <a:t>/</a:t>
            </a:r>
            <a:r>
              <a:rPr lang="ko-KR" altLang="en-US" dirty="0"/>
              <a:t>평가 후</a:t>
            </a:r>
            <a:r>
              <a:rPr lang="en-US" altLang="ko-KR" dirty="0"/>
              <a:t>, </a:t>
            </a:r>
            <a:r>
              <a:rPr lang="ko-KR" altLang="en-US" dirty="0"/>
              <a:t>이를 통하여</a:t>
            </a:r>
            <a:r>
              <a:rPr lang="en-US" altLang="ko-KR" dirty="0"/>
              <a:t> policy </a:t>
            </a:r>
            <a:r>
              <a:rPr lang="ko-KR" altLang="en-US" dirty="0"/>
              <a:t>를 개선하는 방법</a:t>
            </a:r>
            <a:endParaRPr lang="en-US" altLang="ko-KR" dirty="0"/>
          </a:p>
          <a:p>
            <a:pPr lvl="1"/>
            <a:r>
              <a:rPr lang="en-US" altLang="ko-KR" dirty="0"/>
              <a:t>SARSA, Q-Learning, DQN, Rainbow </a:t>
            </a:r>
            <a:r>
              <a:rPr lang="ko-KR" altLang="en-US" dirty="0"/>
              <a:t>등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Policy Gradient Method (</a:t>
            </a:r>
            <a:r>
              <a:rPr lang="ko-KR" altLang="en-US" dirty="0"/>
              <a:t>정책 경사 방법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Policy function </a:t>
            </a:r>
            <a:r>
              <a:rPr lang="ko-KR" altLang="en-US" dirty="0"/>
              <a:t>을 직접 파라메터화 하여 학습</a:t>
            </a:r>
            <a:r>
              <a:rPr lang="en-US" altLang="ko-KR" dirty="0"/>
              <a:t>/</a:t>
            </a:r>
            <a:r>
              <a:rPr lang="ko-KR" altLang="en-US" dirty="0"/>
              <a:t>개선</a:t>
            </a:r>
            <a:endParaRPr lang="en-US" altLang="ko-KR" dirty="0"/>
          </a:p>
          <a:p>
            <a:pPr lvl="1"/>
            <a:r>
              <a:rPr lang="en-US" altLang="ko-KR" dirty="0"/>
              <a:t>Policy Gradient, REINFORCE, PPO, A3C </a:t>
            </a:r>
            <a:r>
              <a:rPr lang="ko-KR" altLang="en-US" dirty="0"/>
              <a:t>등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8DD9FEB-9B0A-1A1B-FC07-F6DC89F77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E2DD-956C-449C-9C80-4708A3504C58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20904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D34A2F-EB46-E577-09BE-5CC65A03C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Actor-Critic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71D30D-D52B-DC25-85BD-A46165E5A3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Policy-Based  &amp; Value-Based (Hybrid method)</a:t>
            </a:r>
          </a:p>
          <a:p>
            <a:pPr lvl="1"/>
            <a:r>
              <a:rPr lang="en-US" altLang="ko-KR" dirty="0"/>
              <a:t>Actor (</a:t>
            </a:r>
            <a:r>
              <a:rPr lang="ko-KR" altLang="en-US" dirty="0"/>
              <a:t>행위자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/>
              <a:t>Agent </a:t>
            </a:r>
            <a:r>
              <a:rPr lang="ko-KR" altLang="en-US" dirty="0"/>
              <a:t>의 </a:t>
            </a:r>
            <a:r>
              <a:rPr lang="en-US" altLang="ko-KR" dirty="0"/>
              <a:t>action </a:t>
            </a:r>
            <a:r>
              <a:rPr lang="ko-KR" altLang="en-US" dirty="0"/>
              <a:t>을 결정하는 </a:t>
            </a:r>
            <a:r>
              <a:rPr lang="en-US" altLang="ko-KR" dirty="0"/>
              <a:t>policy </a:t>
            </a:r>
            <a:r>
              <a:rPr lang="ko-KR" altLang="en-US" dirty="0"/>
              <a:t>를 학습</a:t>
            </a:r>
            <a:endParaRPr lang="en-US" altLang="ko-KR" dirty="0"/>
          </a:p>
          <a:p>
            <a:pPr lvl="2"/>
            <a:r>
              <a:rPr lang="en-US" altLang="ko-KR" dirty="0"/>
              <a:t>Policy-based = actor only</a:t>
            </a:r>
          </a:p>
          <a:p>
            <a:pPr lvl="1"/>
            <a:r>
              <a:rPr lang="en-US" altLang="ko-KR" dirty="0"/>
              <a:t>Critic (</a:t>
            </a:r>
            <a:r>
              <a:rPr lang="ko-KR" altLang="en-US" dirty="0" err="1"/>
              <a:t>비평자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/>
              <a:t>주어진 </a:t>
            </a:r>
            <a:r>
              <a:rPr lang="en-US" altLang="ko-KR" dirty="0"/>
              <a:t>state </a:t>
            </a:r>
            <a:r>
              <a:rPr lang="ko-KR" altLang="en-US" dirty="0"/>
              <a:t>에서의 </a:t>
            </a:r>
            <a:r>
              <a:rPr lang="en-US" altLang="ko-KR" dirty="0"/>
              <a:t>value function </a:t>
            </a:r>
            <a:r>
              <a:rPr lang="ko-KR" altLang="en-US" dirty="0"/>
              <a:t>을 학습</a:t>
            </a:r>
            <a:endParaRPr lang="en-US" altLang="ko-KR" dirty="0"/>
          </a:p>
          <a:p>
            <a:pPr lvl="2"/>
            <a:r>
              <a:rPr lang="en-US" altLang="ko-KR" dirty="0"/>
              <a:t>Value-based = critic only</a:t>
            </a: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476CA5A-F3B8-5172-C1FA-CA29AA283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E2DD-956C-449C-9C80-4708A3504C58}" type="slidenum">
              <a:rPr lang="ko-KR" altLang="en-US" smtClean="0"/>
              <a:pPr/>
              <a:t>20</a:t>
            </a:fld>
            <a:endParaRPr lang="ko-KR" altLang="en-US"/>
          </a:p>
        </p:txBody>
      </p:sp>
      <p:pic>
        <p:nvPicPr>
          <p:cNvPr id="1026" name="Picture 2" descr="Actor-critic RL-architecture. | Download Scientific Diagram">
            <a:extLst>
              <a:ext uri="{FF2B5EF4-FFF2-40B4-BE49-F238E27FC236}">
                <a16:creationId xmlns:a16="http://schemas.microsoft.com/office/drawing/2014/main" id="{B1A917AA-E997-D764-DAA0-A47DED716E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3506" y="3923773"/>
            <a:ext cx="3026154" cy="2615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BFB2BD8-AF9E-B18F-E646-1E3B2B1956A3}"/>
              </a:ext>
            </a:extLst>
          </p:cNvPr>
          <p:cNvSpPr txBox="1"/>
          <p:nvPr/>
        </p:nvSpPr>
        <p:spPr>
          <a:xfrm>
            <a:off x="6191342" y="5205135"/>
            <a:ext cx="24218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Actor: policy network</a:t>
            </a:r>
          </a:p>
          <a:p>
            <a:endParaRPr lang="en-US" altLang="ko-KR" dirty="0"/>
          </a:p>
          <a:p>
            <a:r>
              <a:rPr lang="en-US" altLang="ko-KR" dirty="0"/>
              <a:t>Critic: value network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21377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E64EDF-19C1-3A2D-C54B-D87629C67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Actor-Critic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FD40EF-8D09-0D55-D81B-B52DF8D398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Implementation</a:t>
            </a:r>
          </a:p>
          <a:p>
            <a:pPr lvl="1"/>
            <a:r>
              <a:rPr lang="en-US" altLang="ko-KR" dirty="0" err="1"/>
              <a:t>PolicyNet</a:t>
            </a:r>
            <a:r>
              <a:rPr lang="en-US" altLang="ko-KR" dirty="0"/>
              <a:t> (Actor), </a:t>
            </a:r>
            <a:r>
              <a:rPr lang="en-US" altLang="ko-KR" dirty="0" err="1"/>
              <a:t>ValueNet</a:t>
            </a:r>
            <a:r>
              <a:rPr lang="en-US" altLang="ko-KR" dirty="0"/>
              <a:t> (Critic)</a:t>
            </a: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24C7A5A-6864-1663-7D3B-31261E1C8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E2DD-956C-449C-9C80-4708A3504C58}" type="slidenum">
              <a:rPr lang="ko-KR" altLang="en-US" smtClean="0"/>
              <a:pPr/>
              <a:t>21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CAEF7D6-DC44-E387-57B4-FD161CA7F1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2342571"/>
            <a:ext cx="3324689" cy="4182059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9" name="잉크 18">
                <a:extLst>
                  <a:ext uri="{FF2B5EF4-FFF2-40B4-BE49-F238E27FC236}">
                    <a16:creationId xmlns:a16="http://schemas.microsoft.com/office/drawing/2014/main" id="{E761E138-0242-E613-52E1-821193EEF326}"/>
                  </a:ext>
                </a:extLst>
              </p14:cNvPr>
              <p14:cNvContentPartPr/>
              <p14:nvPr/>
            </p14:nvContentPartPr>
            <p14:xfrm>
              <a:off x="1429985" y="2461606"/>
              <a:ext cx="1629720" cy="360"/>
            </p14:xfrm>
          </p:contentPart>
        </mc:Choice>
        <mc:Fallback xmlns="">
          <p:pic>
            <p:nvPicPr>
              <p:cNvPr id="19" name="잉크 18">
                <a:extLst>
                  <a:ext uri="{FF2B5EF4-FFF2-40B4-BE49-F238E27FC236}">
                    <a16:creationId xmlns:a16="http://schemas.microsoft.com/office/drawing/2014/main" id="{E761E138-0242-E613-52E1-821193EEF32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93985" y="2389606"/>
                <a:ext cx="170136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1" name="잉크 20">
                <a:extLst>
                  <a:ext uri="{FF2B5EF4-FFF2-40B4-BE49-F238E27FC236}">
                    <a16:creationId xmlns:a16="http://schemas.microsoft.com/office/drawing/2014/main" id="{A5A934EC-3C91-CC5F-B161-5C5A8E42025A}"/>
                  </a:ext>
                </a:extLst>
              </p14:cNvPr>
              <p14:cNvContentPartPr/>
              <p14:nvPr/>
            </p14:nvContentPartPr>
            <p14:xfrm>
              <a:off x="1418105" y="4712326"/>
              <a:ext cx="1606680" cy="117720"/>
            </p14:xfrm>
          </p:contentPart>
        </mc:Choice>
        <mc:Fallback xmlns="">
          <p:pic>
            <p:nvPicPr>
              <p:cNvPr id="21" name="잉크 20">
                <a:extLst>
                  <a:ext uri="{FF2B5EF4-FFF2-40B4-BE49-F238E27FC236}">
                    <a16:creationId xmlns:a16="http://schemas.microsoft.com/office/drawing/2014/main" id="{A5A934EC-3C91-CC5F-B161-5C5A8E42025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82105" y="4640326"/>
                <a:ext cx="1678320" cy="261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789200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3D4A28-FB88-4E3F-D890-FCE273692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Actor-Critic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ABDB59-887B-631B-F104-BDAA1350FA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Implementation</a:t>
            </a:r>
          </a:p>
          <a:p>
            <a:pPr lvl="1"/>
            <a:r>
              <a:rPr lang="en-US" altLang="ko-KR" dirty="0"/>
              <a:t>Agent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8C23477-2AAC-F32F-B7A8-BE1957113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E2DD-956C-449C-9C80-4708A3504C58}" type="slidenum">
              <a:rPr lang="ko-KR" altLang="en-US" smtClean="0"/>
              <a:pPr/>
              <a:t>22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45A5E0F-9AEE-FF70-5670-62ECD86A08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580" y="2329309"/>
            <a:ext cx="4814014" cy="2736304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EE493FED-14E9-CF30-7F21-15E06546E095}"/>
                  </a:ext>
                </a:extLst>
              </p14:cNvPr>
              <p14:cNvContentPartPr/>
              <p14:nvPr/>
            </p14:nvContentPartPr>
            <p14:xfrm>
              <a:off x="2519408" y="3420376"/>
              <a:ext cx="703800" cy="720"/>
            </p14:xfrm>
          </p:contentPart>
        </mc:Choice>
        <mc:Fallback xmlns=""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EE493FED-14E9-CF30-7F21-15E06546E09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83408" y="3276376"/>
                <a:ext cx="77544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BD12407A-FA4B-96F4-08D8-0D925904304F}"/>
                  </a:ext>
                </a:extLst>
              </p14:cNvPr>
              <p14:cNvContentPartPr/>
              <p14:nvPr/>
            </p14:nvContentPartPr>
            <p14:xfrm>
              <a:off x="2483768" y="3573016"/>
              <a:ext cx="653040" cy="24480"/>
            </p14:xfrm>
          </p:contentPart>
        </mc:Choice>
        <mc:Fallback xmlns=""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BD12407A-FA4B-96F4-08D8-0D925904304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447768" y="3501016"/>
                <a:ext cx="724680" cy="168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329623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F9AAB3-60C9-72E2-678A-264093BA7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Actor-Critic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3328AC-D3B3-178A-9B7E-D3D00EA529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Implementation</a:t>
            </a:r>
          </a:p>
          <a:p>
            <a:pPr lvl="1"/>
            <a:r>
              <a:rPr lang="en-US" altLang="ko-KR" dirty="0"/>
              <a:t>Agent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7E76C95-D216-4B64-C325-9D7C986CC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E2DD-956C-449C-9C80-4708A3504C58}" type="slidenum">
              <a:rPr lang="ko-KR" altLang="en-US" smtClean="0"/>
              <a:pPr/>
              <a:t>23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C459BEC-02A0-D394-8D2D-C4E213FE29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2276872"/>
            <a:ext cx="4798231" cy="3405196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1AD0E3BA-CA82-8F45-3190-05F5DC6A3F71}"/>
                  </a:ext>
                </a:extLst>
              </p14:cNvPr>
              <p14:cNvContentPartPr/>
              <p14:nvPr/>
            </p14:nvContentPartPr>
            <p14:xfrm>
              <a:off x="1531904" y="3071030"/>
              <a:ext cx="1828080" cy="24840"/>
            </p14:xfrm>
          </p:contentPart>
        </mc:Choice>
        <mc:Fallback xmlns=""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1AD0E3BA-CA82-8F45-3190-05F5DC6A3F7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95897" y="2999030"/>
                <a:ext cx="1899734" cy="16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191536E0-3FC0-324C-92A1-DE1FED7F5E43}"/>
                  </a:ext>
                </a:extLst>
              </p14:cNvPr>
              <p14:cNvContentPartPr/>
              <p14:nvPr/>
            </p14:nvContentPartPr>
            <p14:xfrm>
              <a:off x="1473584" y="3985790"/>
              <a:ext cx="1711800" cy="35640"/>
            </p14:xfrm>
          </p:contentPart>
        </mc:Choice>
        <mc:Fallback xmlns=""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191536E0-3FC0-324C-92A1-DE1FED7F5E4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437584" y="3913790"/>
                <a:ext cx="1783440" cy="17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20AAC8B-9FCB-59F7-A982-E015B2302094}"/>
                  </a:ext>
                </a:extLst>
              </p:cNvPr>
              <p:cNvSpPr txBox="1"/>
              <p:nvPr/>
            </p:nvSpPr>
            <p:spPr>
              <a:xfrm>
                <a:off x="6330135" y="3088176"/>
                <a:ext cx="105605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0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1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1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ko-KR" altLang="en-US" sz="1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𝛾</m:t>
                      </m:r>
                      <m:sSub>
                        <m:sSubPr>
                          <m:ctrlPr>
                            <a:rPr lang="en-US" altLang="ko-KR" sz="1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lang="en-US" altLang="ko-KR" sz="1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1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ko-KR" sz="1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1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ko-KR" sz="1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0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20AAC8B-9FCB-59F7-A982-E015B23020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0135" y="3088176"/>
                <a:ext cx="1056058" cy="246221"/>
              </a:xfrm>
              <a:prstGeom prst="rect">
                <a:avLst/>
              </a:prstGeom>
              <a:blipFill>
                <a:blip r:embed="rId7"/>
                <a:stretch>
                  <a:fillRect b="-7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오른쪽 중괄호 14">
            <a:extLst>
              <a:ext uri="{FF2B5EF4-FFF2-40B4-BE49-F238E27FC236}">
                <a16:creationId xmlns:a16="http://schemas.microsoft.com/office/drawing/2014/main" id="{1A2458BE-7A48-2337-0E56-023938817D16}"/>
              </a:ext>
            </a:extLst>
          </p:cNvPr>
          <p:cNvSpPr/>
          <p:nvPr/>
        </p:nvSpPr>
        <p:spPr>
          <a:xfrm>
            <a:off x="6156176" y="3071030"/>
            <a:ext cx="144016" cy="276999"/>
          </a:xfrm>
          <a:prstGeom prst="rightBrac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A23C44A-987F-8444-C2F3-63920D919A75}"/>
                  </a:ext>
                </a:extLst>
              </p:cNvPr>
              <p:cNvSpPr txBox="1"/>
              <p:nvPr/>
            </p:nvSpPr>
            <p:spPr>
              <a:xfrm>
                <a:off x="6330135" y="3328665"/>
                <a:ext cx="59888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lang="en-US" altLang="ko-KR" sz="1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1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ko-KR" sz="1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1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0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A23C44A-987F-8444-C2F3-63920D919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0135" y="3328665"/>
                <a:ext cx="598882" cy="246221"/>
              </a:xfrm>
              <a:prstGeom prst="rect">
                <a:avLst/>
              </a:prstGeom>
              <a:blipFill>
                <a:blip r:embed="rId8"/>
                <a:stretch>
                  <a:fillRect b="-7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오른쪽 중괄호 17">
            <a:extLst>
              <a:ext uri="{FF2B5EF4-FFF2-40B4-BE49-F238E27FC236}">
                <a16:creationId xmlns:a16="http://schemas.microsoft.com/office/drawing/2014/main" id="{BE0179A4-05BF-024A-2835-0057121D5DD7}"/>
              </a:ext>
            </a:extLst>
          </p:cNvPr>
          <p:cNvSpPr/>
          <p:nvPr/>
        </p:nvSpPr>
        <p:spPr>
          <a:xfrm>
            <a:off x="6182950" y="3436030"/>
            <a:ext cx="113226" cy="139804"/>
          </a:xfrm>
          <a:prstGeom prst="rightBrac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B262C08-B6C4-7C68-6F60-68B90081EB8F}"/>
                  </a:ext>
                </a:extLst>
              </p:cNvPr>
              <p:cNvSpPr txBox="1"/>
              <p:nvPr/>
            </p:nvSpPr>
            <p:spPr>
              <a:xfrm>
                <a:off x="6340752" y="3675306"/>
                <a:ext cx="217072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 err="1">
                    <a:solidFill>
                      <a:srgbClr val="00B050"/>
                    </a:solidFill>
                  </a:rPr>
                  <a:t>loss_v</a:t>
                </a:r>
                <a:r>
                  <a:rPr lang="en-US" altLang="ko-KR" sz="1000" dirty="0">
                    <a:solidFill>
                      <a:srgbClr val="00B050"/>
                    </a:solidFill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ko-KR" sz="10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0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0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ko-KR" sz="10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sz="10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ko-KR" altLang="en-US" sz="10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  <m:sSub>
                          <m:sSubPr>
                            <m:ctrlPr>
                              <a:rPr lang="en-US" altLang="ko-KR" sz="10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0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ko-KR" sz="10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sz="10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10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0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ko-KR" sz="10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ko-KR" sz="10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e>
                        </m:d>
                        <m:r>
                          <a:rPr lang="en-US" altLang="ko-KR" sz="10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sz="10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0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ko-KR" sz="10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sz="10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10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0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ko-KR" sz="10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ko-KR" altLang="en-US" sz="10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B262C08-B6C4-7C68-6F60-68B90081EB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0752" y="3675306"/>
                <a:ext cx="2170722" cy="246221"/>
              </a:xfrm>
              <a:prstGeom prst="rect">
                <a:avLst/>
              </a:prstGeom>
              <a:blipFill>
                <a:blip r:embed="rId9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오른쪽 중괄호 19">
            <a:extLst>
              <a:ext uri="{FF2B5EF4-FFF2-40B4-BE49-F238E27FC236}">
                <a16:creationId xmlns:a16="http://schemas.microsoft.com/office/drawing/2014/main" id="{0D879376-7AB8-57FE-5ABD-CA99768BAABD}"/>
              </a:ext>
            </a:extLst>
          </p:cNvPr>
          <p:cNvSpPr/>
          <p:nvPr/>
        </p:nvSpPr>
        <p:spPr>
          <a:xfrm>
            <a:off x="6166793" y="3658160"/>
            <a:ext cx="144016" cy="276999"/>
          </a:xfrm>
          <a:prstGeom prst="rightBrac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4956C11-8BC5-1952-00ED-A9D9DED51F8E}"/>
              </a:ext>
            </a:extLst>
          </p:cNvPr>
          <p:cNvSpPr txBox="1"/>
          <p:nvPr/>
        </p:nvSpPr>
        <p:spPr>
          <a:xfrm>
            <a:off x="6363679" y="4087917"/>
            <a:ext cx="7489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>
                <a:solidFill>
                  <a:srgbClr val="00B050"/>
                </a:solidFill>
              </a:rPr>
              <a:t>loss_pi</a:t>
            </a:r>
            <a:r>
              <a:rPr lang="en-US" altLang="ko-KR" sz="1000" dirty="0">
                <a:solidFill>
                  <a:srgbClr val="00B050"/>
                </a:solidFill>
              </a:rPr>
              <a:t> = </a:t>
            </a:r>
            <a:endParaRPr lang="ko-KR" altLang="en-US" sz="1000" dirty="0">
              <a:solidFill>
                <a:srgbClr val="00B050"/>
              </a:solidFill>
            </a:endParaRPr>
          </a:p>
        </p:txBody>
      </p:sp>
      <p:sp>
        <p:nvSpPr>
          <p:cNvPr id="22" name="오른쪽 중괄호 21">
            <a:extLst>
              <a:ext uri="{FF2B5EF4-FFF2-40B4-BE49-F238E27FC236}">
                <a16:creationId xmlns:a16="http://schemas.microsoft.com/office/drawing/2014/main" id="{1809DD79-07A3-4D9A-95FB-7A509F97A187}"/>
              </a:ext>
            </a:extLst>
          </p:cNvPr>
          <p:cNvSpPr/>
          <p:nvPr/>
        </p:nvSpPr>
        <p:spPr>
          <a:xfrm>
            <a:off x="6189720" y="4096489"/>
            <a:ext cx="144016" cy="276999"/>
          </a:xfrm>
          <a:prstGeom prst="rightBrac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85587C4-A987-6D2A-D097-13D9855B8CB5}"/>
                  </a:ext>
                </a:extLst>
              </p:cNvPr>
              <p:cNvSpPr txBox="1"/>
              <p:nvPr/>
            </p:nvSpPr>
            <p:spPr>
              <a:xfrm>
                <a:off x="6087337" y="4316627"/>
                <a:ext cx="3056663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−(</m:t>
                      </m:r>
                      <m:sSub>
                        <m:sSubPr>
                          <m:ctrlPr>
                            <a:rPr lang="en-US" altLang="ko-KR" sz="1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1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10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ko-KR" altLang="en-US" sz="10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𝛾</m:t>
                      </m:r>
                      <m:sSub>
                        <m:sSubPr>
                          <m:ctrlPr>
                            <a:rPr lang="en-US" altLang="ko-KR" sz="1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d>
                        <m:dPr>
                          <m:ctrlPr>
                            <a:rPr lang="en-US" altLang="ko-KR" sz="1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ko-KR" sz="1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sz="1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en-US" altLang="ko-KR" sz="1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ko-KR" sz="1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d>
                        <m:dPr>
                          <m:ctrlPr>
                            <a:rPr lang="en-US" altLang="ko-KR" sz="1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ko-KR" sz="1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ko-KR" sz="1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altLang="ko-KR" sz="10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ko-KR" altLang="en-US" sz="1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func>
                        <m:funcPr>
                          <m:ctrlPr>
                            <a:rPr lang="en-US" altLang="ko-KR" sz="1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100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sSub>
                            <m:sSubPr>
                              <m:ctrlPr>
                                <a:rPr lang="en-US" altLang="ko-KR" sz="1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ko-KR" altLang="en-US" sz="1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1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1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ko-KR" sz="1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sz="1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ko-KR" sz="1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ko-KR" altLang="en-US" sz="10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85587C4-A987-6D2A-D097-13D9855B8C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7337" y="4316627"/>
                <a:ext cx="3056663" cy="246221"/>
              </a:xfrm>
              <a:prstGeom prst="rect">
                <a:avLst/>
              </a:prstGeom>
              <a:blipFill>
                <a:blip r:embed="rId10"/>
                <a:stretch>
                  <a:fillRect b="-7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0040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495B6C-665F-EC82-D483-C99C4206C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Actor-Critic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458F9D-E912-A7A9-9047-CEB0AA54DF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Implementation</a:t>
            </a: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FF75427-B85E-DA15-AD97-A03852451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E2DD-956C-449C-9C80-4708A3504C58}" type="slidenum">
              <a:rPr lang="ko-KR" altLang="en-US" smtClean="0"/>
              <a:pPr/>
              <a:t>24</a:t>
            </a:fld>
            <a:endParaRPr lang="ko-KR" altLang="en-US"/>
          </a:p>
        </p:txBody>
      </p:sp>
      <p:pic>
        <p:nvPicPr>
          <p:cNvPr id="6" name="그림 5" descr="텍스트, 스크린샷, 라인, 그래프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25343D98-9FEA-EDA2-D1E2-6CF4C001DC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65"/>
          <a:stretch/>
        </p:blipFill>
        <p:spPr>
          <a:xfrm>
            <a:off x="1644715" y="4472883"/>
            <a:ext cx="6210619" cy="2290201"/>
          </a:xfrm>
          <a:prstGeom prst="rect">
            <a:avLst/>
          </a:prstGeom>
        </p:spPr>
      </p:pic>
      <p:pic>
        <p:nvPicPr>
          <p:cNvPr id="8" name="그림 7" descr="텍스트, 스크린샷, 그래프, 라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EF81D3D0-D3E5-7B09-1C09-9CC576C41D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71"/>
          <a:stretch/>
        </p:blipFill>
        <p:spPr>
          <a:xfrm>
            <a:off x="1619672" y="1955917"/>
            <a:ext cx="6197919" cy="229020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60846CF-E1AE-B317-56D9-481AAC289E69}"/>
              </a:ext>
            </a:extLst>
          </p:cNvPr>
          <p:cNvSpPr txBox="1"/>
          <p:nvPr/>
        </p:nvSpPr>
        <p:spPr>
          <a:xfrm>
            <a:off x="4139952" y="1588619"/>
            <a:ext cx="13726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(REINFORCE)</a:t>
            </a:r>
            <a:endParaRPr lang="ko-KR" altLang="en-US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FCC45E-57E3-A6FD-B89C-808604D3E933}"/>
              </a:ext>
            </a:extLst>
          </p:cNvPr>
          <p:cNvSpPr txBox="1"/>
          <p:nvPr/>
        </p:nvSpPr>
        <p:spPr>
          <a:xfrm>
            <a:off x="4139952" y="4105585"/>
            <a:ext cx="13504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(Actor-Critic)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0699094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172AE1-1F40-DD80-433B-7E62E5CBA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CF99A9D-F8B9-B734-A827-32169A994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E2DD-956C-449C-9C80-4708A3504C58}" type="slidenum">
              <a:rPr lang="ko-KR" altLang="en-US" smtClean="0"/>
              <a:pPr/>
              <a:t>25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673834-3625-96AD-4640-8A83D083B86B}"/>
              </a:ext>
            </a:extLst>
          </p:cNvPr>
          <p:cNvSpPr txBox="1"/>
          <p:nvPr/>
        </p:nvSpPr>
        <p:spPr>
          <a:xfrm>
            <a:off x="619471" y="860067"/>
            <a:ext cx="994183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dirty="0"/>
              <a:t>실습 </a:t>
            </a:r>
            <a:r>
              <a:rPr lang="en-US" altLang="ko-KR" dirty="0"/>
              <a:t>#3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F60FB0-AA6E-BB00-3B87-F0F4E5FE5A16}"/>
              </a:ext>
            </a:extLst>
          </p:cNvPr>
          <p:cNvSpPr txBox="1"/>
          <p:nvPr/>
        </p:nvSpPr>
        <p:spPr>
          <a:xfrm>
            <a:off x="1642325" y="898847"/>
            <a:ext cx="14191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C00000"/>
                </a:solidFill>
              </a:rPr>
              <a:t>Actor_critic2.py</a:t>
            </a:r>
            <a:endParaRPr lang="ko-KR" altLang="en-US" sz="1400" dirty="0">
              <a:solidFill>
                <a:srgbClr val="C00000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868A9F8-6E27-7928-3EAF-BA7AD93215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168" y="1294766"/>
            <a:ext cx="3965673" cy="542671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E6B00DA-9A50-1E74-F01B-57ECF698B3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1042" y="1610124"/>
            <a:ext cx="4704315" cy="4187277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612333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CA3356-3C68-C4F1-1919-DF45C633A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DD03E84-73A8-989F-EBA0-B81AE28F8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E2DD-956C-449C-9C80-4708A3504C58}" type="slidenum">
              <a:rPr lang="ko-KR" altLang="en-US" smtClean="0"/>
              <a:pPr/>
              <a:t>26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EA7495E-BF31-9D1C-0F83-F966F545FE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052736"/>
            <a:ext cx="4248472" cy="5481619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179231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F781CB-9862-E04E-57D5-F0283A764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Quiz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9184E6-D11F-6AFC-E1C4-7DC3AEE908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>
                <a:solidFill>
                  <a:srgbClr val="FF0000"/>
                </a:solidFill>
              </a:rPr>
              <a:t>(Q1)</a:t>
            </a:r>
            <a:r>
              <a:rPr lang="en-US" altLang="ko-KR" sz="2000" dirty="0"/>
              <a:t> Actor-Critic </a:t>
            </a:r>
            <a:r>
              <a:rPr lang="ko-KR" altLang="en-US" sz="2000" dirty="0"/>
              <a:t>을 </a:t>
            </a:r>
            <a:r>
              <a:rPr lang="en-US" altLang="ko-KR" sz="2000" dirty="0"/>
              <a:t>Mountain Car </a:t>
            </a:r>
            <a:r>
              <a:rPr lang="ko-KR" altLang="en-US" sz="2000" dirty="0"/>
              <a:t>문제에 적용하되</a:t>
            </a:r>
            <a:r>
              <a:rPr lang="en-US" altLang="ko-KR" sz="2000" dirty="0"/>
              <a:t>, Hyper-parameter </a:t>
            </a:r>
            <a:r>
              <a:rPr lang="ko-KR" altLang="en-US" sz="2000" dirty="0"/>
              <a:t>를 변경하여</a:t>
            </a:r>
            <a:r>
              <a:rPr lang="en-US" altLang="ko-KR" sz="2000" dirty="0"/>
              <a:t> </a:t>
            </a:r>
            <a:r>
              <a:rPr lang="ko-KR" altLang="en-US" sz="2000" dirty="0"/>
              <a:t>최대의 </a:t>
            </a:r>
            <a:r>
              <a:rPr lang="en-US" altLang="ko-KR" sz="2000" dirty="0"/>
              <a:t>total reward </a:t>
            </a:r>
            <a:r>
              <a:rPr lang="ko-KR" altLang="en-US" sz="2000" dirty="0"/>
              <a:t>를 갖는 </a:t>
            </a:r>
            <a:r>
              <a:rPr lang="en-US" altLang="ko-KR" sz="2000" dirty="0"/>
              <a:t>policy </a:t>
            </a:r>
            <a:r>
              <a:rPr lang="ko-KR" altLang="en-US" sz="2000" dirty="0"/>
              <a:t>를 결정하라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1800" dirty="0"/>
              <a:t>(</a:t>
            </a:r>
            <a:r>
              <a:rPr lang="ko-KR" altLang="en-US" sz="1800" dirty="0"/>
              <a:t>제출물</a:t>
            </a:r>
            <a:r>
              <a:rPr lang="en-US" altLang="ko-KR" sz="1800" dirty="0"/>
              <a:t>: PPT)</a:t>
            </a:r>
          </a:p>
          <a:p>
            <a:pPr marL="457200" indent="-457200">
              <a:buAutoNum type="arabicParenR"/>
            </a:pPr>
            <a:r>
              <a:rPr lang="ko-KR" altLang="en-US" sz="1800" dirty="0"/>
              <a:t>프로그램 소스</a:t>
            </a:r>
            <a:endParaRPr lang="en-US" altLang="ko-KR" sz="1800" dirty="0"/>
          </a:p>
          <a:p>
            <a:pPr marL="457200" indent="-457200">
              <a:buAutoNum type="arabicParenR"/>
            </a:pPr>
            <a:r>
              <a:rPr lang="ko-KR" altLang="en-US" sz="1800" dirty="0"/>
              <a:t>최적 </a:t>
            </a:r>
            <a:r>
              <a:rPr lang="en-US" altLang="ko-KR" sz="1800" dirty="0"/>
              <a:t>hyperparameter</a:t>
            </a:r>
          </a:p>
          <a:p>
            <a:pPr marL="457200" indent="-457200">
              <a:buAutoNum type="arabicParenR"/>
            </a:pPr>
            <a:r>
              <a:rPr lang="en-US" altLang="ko-KR" sz="1800" dirty="0"/>
              <a:t>Episode </a:t>
            </a:r>
            <a:r>
              <a:rPr lang="ko-KR" altLang="en-US" sz="1800" dirty="0"/>
              <a:t>별 </a:t>
            </a:r>
            <a:r>
              <a:rPr lang="en-US" altLang="ko-KR" sz="1800" dirty="0"/>
              <a:t>total reward graph</a:t>
            </a:r>
          </a:p>
          <a:p>
            <a:pPr marL="457200" indent="-457200">
              <a:buAutoNum type="arabicParenR"/>
            </a:pPr>
            <a:r>
              <a:rPr lang="ko-KR" altLang="en-US" sz="1800" dirty="0"/>
              <a:t>최대 </a:t>
            </a:r>
            <a:r>
              <a:rPr lang="en-US" altLang="ko-KR" sz="1800" dirty="0"/>
              <a:t>total reward </a:t>
            </a:r>
            <a:r>
              <a:rPr lang="ko-KR" altLang="en-US" sz="1800" dirty="0"/>
              <a:t>값 및 해당 </a:t>
            </a:r>
            <a:r>
              <a:rPr lang="en-US" altLang="ko-KR" sz="1800" dirty="0"/>
              <a:t>policy </a:t>
            </a:r>
            <a:r>
              <a:rPr lang="ko-KR" altLang="en-US" sz="1800" dirty="0"/>
              <a:t>적용 시의 동영상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F7ACA1-5F82-C89E-95C1-4CA71F700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E2DD-956C-449C-9C80-4708A3504C58}" type="slidenum">
              <a:rPr lang="ko-KR" altLang="en-US" smtClean="0"/>
              <a:pPr/>
              <a:t>27</a:t>
            </a:fld>
            <a:endParaRPr lang="ko-KR" alt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79D3109A-93E4-9CA5-09D2-EBBBCD2D37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4427591"/>
            <a:ext cx="3240360" cy="216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76409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AE6C9E-9731-0A74-9A87-B2FDF6A93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요약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364E643-B0AB-70E6-1F2D-9005D632A1B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Policy Gradient Method  (</a:t>
                </a:r>
                <a:r>
                  <a:rPr lang="ko-KR" altLang="en-US" dirty="0"/>
                  <a:t>정책 </a:t>
                </a:r>
                <a:r>
                  <a:rPr lang="ko-KR" altLang="en-US" dirty="0" err="1"/>
                  <a:t>경사법</a:t>
                </a:r>
                <a:r>
                  <a:rPr lang="en-US" altLang="ko-KR" dirty="0"/>
                  <a:t>)</a:t>
                </a:r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ko-KR" altLang="en-US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 : Simple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policy gradient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dirty="0"/>
                  <a:t>    : REINFORCE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: REINFORCE with baseline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dirty="0"/>
                  <a:t> : Actor-Critic</a:t>
                </a:r>
              </a:p>
              <a:p>
                <a:pPr marL="457200" lvl="1" indent="0">
                  <a:buNone/>
                </a:pPr>
                <a:endParaRPr lang="en-US" altLang="ko-KR" dirty="0"/>
              </a:p>
              <a:p>
                <a:pPr marL="457200" lvl="1" indent="0">
                  <a:buNone/>
                </a:pPr>
                <a:r>
                  <a:rPr lang="en-US" altLang="ko-KR" dirty="0"/>
                  <a:t>(</a:t>
                </a:r>
                <a:r>
                  <a:rPr lang="ko-KR" altLang="en-US" dirty="0"/>
                  <a:t>참고</a:t>
                </a:r>
                <a:r>
                  <a:rPr lang="en-US" altLang="ko-KR" dirty="0"/>
                  <a:t>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에 </a:t>
                </a:r>
                <a:r>
                  <a:rPr lang="en-US" altLang="ko-KR" dirty="0"/>
                  <a:t>state value function  </a:t>
                </a:r>
                <a:r>
                  <a:rPr lang="ko-KR" altLang="en-US" dirty="0"/>
                  <a:t>대신 </a:t>
                </a:r>
                <a:r>
                  <a:rPr lang="en-US" altLang="ko-KR" dirty="0"/>
                  <a:t>action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value function </a:t>
                </a:r>
                <a:r>
                  <a:rPr lang="ko-KR" altLang="en-US" dirty="0"/>
                  <a:t>사용 가능</a:t>
                </a:r>
                <a:endParaRPr lang="en-US" altLang="ko-KR" dirty="0"/>
              </a:p>
              <a:p>
                <a:pPr marL="457200" lvl="1" indent="0">
                  <a:buNone/>
                </a:pPr>
                <a:endParaRPr lang="en-US" altLang="ko-KR" dirty="0"/>
              </a:p>
              <a:p>
                <a:pPr lvl="1"/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364E643-B0AB-70E6-1F2D-9005D632A1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10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B53F706-E2FF-6F87-9B12-58300EC7A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E2DD-956C-449C-9C80-4708A3504C58}" type="slidenum">
              <a:rPr lang="ko-KR" altLang="en-US" smtClean="0"/>
              <a:pPr/>
              <a:t>28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87DF576-E279-5ADE-3CF0-CFE10B1AF45C}"/>
                  </a:ext>
                </a:extLst>
              </p:cNvPr>
              <p:cNvSpPr txBox="1"/>
              <p:nvPr/>
            </p:nvSpPr>
            <p:spPr>
              <a:xfrm>
                <a:off x="1547664" y="1988840"/>
                <a:ext cx="5616624" cy="7825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altLang="ko-KR" sz="1600" i="1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𝜏</m:t>
                          </m:r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~</m:t>
                          </m:r>
                          <m:sSub>
                            <m:sSub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ko-KR" altLang="en-US" sz="16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altLang="ko-KR" sz="16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ko-KR" sz="16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altLang="ko-KR" sz="16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Φ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ko-KR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∇</m:t>
                                  </m:r>
                                </m:e>
                                <m:sub>
                                  <m:r>
                                    <a:rPr lang="ko-KR" altLang="en-US" sz="16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 sz="160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sz="1600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  <m:sub>
                                      <m:r>
                                        <a:rPr lang="ko-KR" altLang="en-US" sz="16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</m:nary>
                        </m:e>
                      </m:d>
                    </m:oMath>
                  </m:oMathPara>
                </a14:m>
                <a:endParaRPr lang="en-US" altLang="ko-KR" sz="16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87DF576-E279-5ADE-3CF0-CFE10B1AF4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664" y="1988840"/>
                <a:ext cx="5616624" cy="7825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E1ED914-6218-5897-3329-7DE381CBCBEF}"/>
                  </a:ext>
                </a:extLst>
              </p:cNvPr>
              <p:cNvSpPr txBox="1"/>
              <p:nvPr/>
            </p:nvSpPr>
            <p:spPr>
              <a:xfrm>
                <a:off x="1403648" y="5664250"/>
                <a:ext cx="165618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E1ED914-6218-5897-3329-7DE381CBCB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648" y="5664250"/>
                <a:ext cx="1656184" cy="369332"/>
              </a:xfrm>
              <a:prstGeom prst="rect">
                <a:avLst/>
              </a:prstGeom>
              <a:blipFill>
                <a:blip r:embed="rId4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419936F-11AF-9651-9F3B-7A8DE780B06C}"/>
                  </a:ext>
                </a:extLst>
              </p:cNvPr>
              <p:cNvSpPr txBox="1"/>
              <p:nvPr/>
            </p:nvSpPr>
            <p:spPr>
              <a:xfrm>
                <a:off x="1222648" y="6134083"/>
                <a:ext cx="406943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𝑉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419936F-11AF-9651-9F3B-7A8DE780B0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2648" y="6134083"/>
                <a:ext cx="4069431" cy="369332"/>
              </a:xfrm>
              <a:prstGeom prst="rect">
                <a:avLst/>
              </a:prstGeom>
              <a:blipFill>
                <a:blip r:embed="rId5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27191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84A281-3527-DA4C-2ADD-C2D9189DC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요약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D7F80F-A6A2-069C-F694-0BD2BB03E4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Value-Based vs Policy-Based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EBE7EB8-E6EF-52F2-482F-32B4C7CAE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E2DD-956C-449C-9C80-4708A3504C58}" type="slidenum">
              <a:rPr lang="ko-KR" altLang="en-US" smtClean="0"/>
              <a:pPr/>
              <a:t>29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9634318-7913-FB54-BBDB-A768D60B81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2276872"/>
            <a:ext cx="7055592" cy="202266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6FF2A45-E51F-C203-CB95-5C5343BCCE31}"/>
              </a:ext>
            </a:extLst>
          </p:cNvPr>
          <p:cNvSpPr txBox="1"/>
          <p:nvPr/>
        </p:nvSpPr>
        <p:spPr>
          <a:xfrm>
            <a:off x="6851385" y="2674851"/>
            <a:ext cx="20617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00B050"/>
                </a:solidFill>
              </a:rPr>
              <a:t>(</a:t>
            </a:r>
            <a:r>
              <a:rPr lang="ko-KR" altLang="en-US" sz="1200" dirty="0">
                <a:solidFill>
                  <a:srgbClr val="00B050"/>
                </a:solidFill>
              </a:rPr>
              <a:t>직접</a:t>
            </a:r>
            <a:r>
              <a:rPr lang="en-US" altLang="ko-KR" sz="1200" dirty="0">
                <a:solidFill>
                  <a:srgbClr val="00B050"/>
                </a:solidFill>
              </a:rPr>
              <a:t> policy</a:t>
            </a:r>
            <a:r>
              <a:rPr lang="ko-KR" altLang="en-US" sz="1200" dirty="0">
                <a:solidFill>
                  <a:srgbClr val="00B050"/>
                </a:solidFill>
              </a:rPr>
              <a:t> 결정</a:t>
            </a:r>
            <a:r>
              <a:rPr lang="en-US" altLang="ko-KR" sz="1200" dirty="0">
                <a:solidFill>
                  <a:srgbClr val="00B050"/>
                </a:solidFill>
              </a:rPr>
              <a:t>.</a:t>
            </a:r>
            <a:r>
              <a:rPr lang="ko-KR" altLang="en-US" sz="1200" dirty="0">
                <a:solidFill>
                  <a:srgbClr val="00B050"/>
                </a:solidFill>
              </a:rPr>
              <a:t>효율적임</a:t>
            </a:r>
            <a:r>
              <a:rPr lang="en-US" altLang="ko-KR" sz="1200" dirty="0">
                <a:solidFill>
                  <a:srgbClr val="00B050"/>
                </a:solidFill>
              </a:rPr>
              <a:t>)</a:t>
            </a:r>
            <a:endParaRPr lang="ko-KR" altLang="en-US" sz="1200" dirty="0">
              <a:solidFill>
                <a:srgbClr val="00B05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733F40-DB28-2BDD-044D-0893965B3559}"/>
              </a:ext>
            </a:extLst>
          </p:cNvPr>
          <p:cNvSpPr txBox="1"/>
          <p:nvPr/>
        </p:nvSpPr>
        <p:spPr>
          <a:xfrm>
            <a:off x="4355976" y="3121223"/>
            <a:ext cx="8862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00B050"/>
                </a:solidFill>
              </a:rPr>
              <a:t>(</a:t>
            </a:r>
            <a:r>
              <a:rPr lang="el-GR" altLang="ko-KR" sz="1200" dirty="0">
                <a:solidFill>
                  <a:srgbClr val="00B050"/>
                </a:solidFill>
              </a:rPr>
              <a:t>ε</a:t>
            </a:r>
            <a:r>
              <a:rPr lang="en-US" altLang="ko-KR" sz="1200" dirty="0">
                <a:solidFill>
                  <a:srgbClr val="00B050"/>
                </a:solidFill>
              </a:rPr>
              <a:t>-greedy)</a:t>
            </a:r>
            <a:endParaRPr lang="ko-KR" altLang="en-US" sz="1200" dirty="0">
              <a:solidFill>
                <a:srgbClr val="00B05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844B9F-BCF0-88F8-BD53-71006FC2B0E0}"/>
              </a:ext>
            </a:extLst>
          </p:cNvPr>
          <p:cNvSpPr txBox="1"/>
          <p:nvPr/>
        </p:nvSpPr>
        <p:spPr>
          <a:xfrm>
            <a:off x="7620000" y="3121222"/>
            <a:ext cx="8258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00B050"/>
                </a:solidFill>
              </a:rPr>
              <a:t>(</a:t>
            </a:r>
            <a:r>
              <a:rPr lang="en-US" altLang="ko-KR" sz="1200" dirty="0" err="1">
                <a:solidFill>
                  <a:srgbClr val="00B050"/>
                </a:solidFill>
              </a:rPr>
              <a:t>softmax</a:t>
            </a:r>
            <a:r>
              <a:rPr lang="en-US" altLang="ko-KR" sz="1200" dirty="0">
                <a:solidFill>
                  <a:srgbClr val="00B050"/>
                </a:solidFill>
              </a:rPr>
              <a:t>)</a:t>
            </a:r>
            <a:endParaRPr lang="ko-KR" altLang="en-US" sz="1200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7DFB16CB-AD68-43DF-0C34-29FE5DCC7550}"/>
                  </a:ext>
                </a:extLst>
              </p14:cNvPr>
              <p14:cNvContentPartPr/>
              <p14:nvPr/>
            </p14:nvContentPartPr>
            <p14:xfrm>
              <a:off x="6529385" y="3692806"/>
              <a:ext cx="1126080" cy="720"/>
            </p14:xfrm>
          </p:contentPart>
        </mc:Choice>
        <mc:Fallback xmlns=""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7DFB16CB-AD68-43DF-0C34-29FE5DCC755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493385" y="3548806"/>
                <a:ext cx="119772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4BB505A8-9B09-4544-CEDE-8C2E85D5A2C7}"/>
                  </a:ext>
                </a:extLst>
              </p14:cNvPr>
              <p14:cNvContentPartPr/>
              <p14:nvPr/>
            </p14:nvContentPartPr>
            <p14:xfrm>
              <a:off x="2918585" y="3657166"/>
              <a:ext cx="926640" cy="47520"/>
            </p14:xfrm>
          </p:contentPart>
        </mc:Choice>
        <mc:Fallback xmlns=""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4BB505A8-9B09-4544-CEDE-8C2E85D5A2C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882585" y="3585166"/>
                <a:ext cx="998280" cy="191160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CBF2CDEE-879A-01F3-61B0-E73A505DE4FD}"/>
              </a:ext>
            </a:extLst>
          </p:cNvPr>
          <p:cNvSpPr txBox="1"/>
          <p:nvPr/>
        </p:nvSpPr>
        <p:spPr>
          <a:xfrm>
            <a:off x="4355976" y="3550797"/>
            <a:ext cx="9028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00B050"/>
                </a:solidFill>
              </a:rPr>
              <a:t>(cart pole)</a:t>
            </a:r>
            <a:endParaRPr lang="ko-KR" altLang="en-US" sz="1200" dirty="0">
              <a:solidFill>
                <a:srgbClr val="00B05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EBAF202-2F27-7CE6-9123-C054A7906B28}"/>
              </a:ext>
            </a:extLst>
          </p:cNvPr>
          <p:cNvSpPr txBox="1"/>
          <p:nvPr/>
        </p:nvSpPr>
        <p:spPr>
          <a:xfrm>
            <a:off x="7650376" y="3503277"/>
            <a:ext cx="9877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00B050"/>
                </a:solidFill>
              </a:rPr>
              <a:t>(pendulum)</a:t>
            </a:r>
            <a:endParaRPr lang="ko-KR" altLang="en-US" sz="12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098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BF01FE-80C2-F264-231C-AF54FA654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Policy</a:t>
            </a:r>
            <a:r>
              <a:rPr lang="ko-KR" altLang="en-US" dirty="0"/>
              <a:t> </a:t>
            </a:r>
            <a:r>
              <a:rPr lang="en-US" altLang="ko-KR" dirty="0"/>
              <a:t>Gradient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FA541DF-C779-2412-514D-DD2BC2EE72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dirty="0"/>
                  <a:t>Policy Function (</a:t>
                </a:r>
                <a:r>
                  <a:rPr lang="ko-KR" altLang="en-US" dirty="0"/>
                  <a:t>정책 함수</a:t>
                </a:r>
                <a:r>
                  <a:rPr lang="en-US" altLang="ko-KR" dirty="0"/>
                  <a:t>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 : policy function, state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에서 </a:t>
                </a:r>
                <a:r>
                  <a:rPr lang="en-US" altLang="ko-KR" dirty="0"/>
                  <a:t>action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를 선택할 확률</a:t>
                </a:r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 : </a:t>
                </a:r>
                <a:r>
                  <a:rPr lang="ko-KR" altLang="en-US" dirty="0"/>
                  <a:t>신경망으로 구현한 </a:t>
                </a:r>
                <a:r>
                  <a:rPr lang="en-US" altLang="ko-KR" dirty="0"/>
                  <a:t>policy function (policy network)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ko-KR" altLang="en-US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ko-KR" dirty="0">
                    <a:solidFill>
                      <a:srgbClr val="00B050"/>
                    </a:solidFill>
                  </a:rPr>
                  <a:t> = </a:t>
                </a:r>
                <a:r>
                  <a:rPr lang="ko-KR" altLang="en-US" dirty="0">
                    <a:solidFill>
                      <a:srgbClr val="00B050"/>
                    </a:solidFill>
                  </a:rPr>
                  <a:t>신경망의 </a:t>
                </a:r>
                <a:r>
                  <a:rPr lang="en-US" altLang="ko-KR" dirty="0">
                    <a:solidFill>
                      <a:srgbClr val="00B050"/>
                    </a:solidFill>
                  </a:rPr>
                  <a:t>weight </a:t>
                </a:r>
                <a:r>
                  <a:rPr lang="ko-KR" altLang="en-US" dirty="0">
                    <a:solidFill>
                      <a:srgbClr val="00B050"/>
                    </a:solidFill>
                  </a:rPr>
                  <a:t>벡터</a:t>
                </a:r>
                <a:endParaRPr lang="en-US" altLang="ko-KR" dirty="0">
                  <a:solidFill>
                    <a:srgbClr val="00B050"/>
                  </a:solidFill>
                </a:endParaRPr>
              </a:p>
              <a:p>
                <a:pPr lvl="2"/>
                <a:endParaRPr lang="en-US" altLang="ko-KR" dirty="0"/>
              </a:p>
              <a:p>
                <a:r>
                  <a:rPr lang="en-US" altLang="ko-KR" dirty="0"/>
                  <a:t>Objective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Function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 : trajectory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ko-KR" altLang="en-US" b="0" i="1" smtClean="0">
                        <a:latin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⋯+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altLang="ko-KR" dirty="0"/>
                  <a:t> : return (</a:t>
                </a:r>
                <a:r>
                  <a:rPr lang="ko-KR" altLang="en-US" dirty="0"/>
                  <a:t>수익</a:t>
                </a:r>
                <a:r>
                  <a:rPr lang="en-US" altLang="ko-KR" dirty="0"/>
                  <a:t>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ko-KR" alt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~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ko-KR" alt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ko-KR" dirty="0"/>
                  <a:t> : objective function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ko-KR" alt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 : policy network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에 대한 기대 수익 → 최대화</a:t>
                </a:r>
                <a:endParaRPr lang="en-US" altLang="ko-KR" dirty="0"/>
              </a:p>
              <a:p>
                <a:pPr lvl="2"/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~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ko-KR" alt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</m:oMath>
                </a14:m>
                <a:r>
                  <a:rPr lang="en-US" altLang="ko-KR" dirty="0"/>
                  <a:t> : </a:t>
                </a:r>
                <a:r>
                  <a:rPr lang="ko-KR" altLang="en-US" dirty="0"/>
                  <a:t>시계열 </a:t>
                </a:r>
                <a:r>
                  <a:rPr lang="en-US" altLang="ko-KR" dirty="0"/>
                  <a:t>trajectory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가</a:t>
                </a:r>
                <a:r>
                  <a:rPr lang="en-US" altLang="ko-KR" dirty="0"/>
                  <a:t> policy </a:t>
                </a:r>
                <a:r>
                  <a:rPr lang="ko-KR" altLang="en-US" dirty="0"/>
                  <a:t>신경망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로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부터 생성됨</a:t>
                </a:r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FA541DF-C779-2412-514D-DD2BC2EE72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10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7FE0988-5358-5695-CF13-01543AEE7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E2DD-956C-449C-9C80-4708A3504C58}" type="slidenum">
              <a:rPr lang="ko-KR" altLang="en-US" smtClean="0"/>
              <a:pPr/>
              <a:t>3</a:t>
            </a:fld>
            <a:endParaRPr lang="ko-KR" altLang="en-US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EC5DD00B-556C-9ED8-6E37-AF5AA6CB09B4}"/>
              </a:ext>
            </a:extLst>
          </p:cNvPr>
          <p:cNvGrpSpPr/>
          <p:nvPr/>
        </p:nvGrpSpPr>
        <p:grpSpPr>
          <a:xfrm>
            <a:off x="4427984" y="2564904"/>
            <a:ext cx="2232248" cy="797749"/>
            <a:chOff x="4427984" y="2564904"/>
            <a:chExt cx="2232248" cy="797749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8054CFA9-8A1D-991F-A6EA-0B9931407337}"/>
                </a:ext>
              </a:extLst>
            </p:cNvPr>
            <p:cNvGrpSpPr/>
            <p:nvPr/>
          </p:nvGrpSpPr>
          <p:grpSpPr>
            <a:xfrm>
              <a:off x="4427984" y="2564904"/>
              <a:ext cx="1368152" cy="797749"/>
              <a:chOff x="4427984" y="2564904"/>
              <a:chExt cx="1368152" cy="797749"/>
            </a:xfrm>
          </p:grpSpPr>
          <p:pic>
            <p:nvPicPr>
              <p:cNvPr id="5" name="그림 4" descr="텍스트, 도표, 스크린샷, 라인이(가) 표시된 사진&#10;&#10;AI가 생성한 콘텐츠는 부정확할 수 있습니다.">
                <a:extLst>
                  <a:ext uri="{FF2B5EF4-FFF2-40B4-BE49-F238E27FC236}">
                    <a16:creationId xmlns:a16="http://schemas.microsoft.com/office/drawing/2014/main" id="{55E5403C-DA98-E624-E533-527AF0B5FD0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36" t="57174" r="33678" b="1228"/>
              <a:stretch/>
            </p:blipFill>
            <p:spPr>
              <a:xfrm>
                <a:off x="4427984" y="2564904"/>
                <a:ext cx="1368152" cy="659250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TextBox 5">
                    <a:extLst>
                      <a:ext uri="{FF2B5EF4-FFF2-40B4-BE49-F238E27FC236}">
                        <a16:creationId xmlns:a16="http://schemas.microsoft.com/office/drawing/2014/main" id="{1D11C237-5BAD-6F38-6508-47291A0BDCC3}"/>
                      </a:ext>
                    </a:extLst>
                  </p:cNvPr>
                  <p:cNvSpPr txBox="1"/>
                  <p:nvPr/>
                </p:nvSpPr>
                <p:spPr>
                  <a:xfrm>
                    <a:off x="5076056" y="3085654"/>
                    <a:ext cx="330219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ko-KR" altLang="en-US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oMath>
                      </m:oMathPara>
                    </a14:m>
                    <a:endParaRPr lang="ko-KR" altLang="en-US" sz="1200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" name="TextBox 5">
                    <a:extLst>
                      <a:ext uri="{FF2B5EF4-FFF2-40B4-BE49-F238E27FC236}">
                        <a16:creationId xmlns:a16="http://schemas.microsoft.com/office/drawing/2014/main" id="{1D11C237-5BAD-6F38-6508-47291A0BDCC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76056" y="3085654"/>
                    <a:ext cx="330219" cy="27699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72295A4-72B9-5D16-EA2B-BEAD76AFD9A7}"/>
                </a:ext>
              </a:extLst>
            </p:cNvPr>
            <p:cNvSpPr txBox="1"/>
            <p:nvPr/>
          </p:nvSpPr>
          <p:spPr>
            <a:xfrm>
              <a:off x="5868144" y="2689358"/>
              <a:ext cx="330219" cy="2154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800" dirty="0"/>
                <a:t>0.3</a:t>
              </a:r>
              <a:endParaRPr lang="ko-KR" altLang="en-US" sz="800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F3B90FC-CDCF-201F-6B31-CE7EAFF4A4CD}"/>
                </a:ext>
              </a:extLst>
            </p:cNvPr>
            <p:cNvSpPr txBox="1"/>
            <p:nvPr/>
          </p:nvSpPr>
          <p:spPr>
            <a:xfrm>
              <a:off x="5868143" y="2904802"/>
              <a:ext cx="330219" cy="2154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800" dirty="0"/>
                <a:t>0.7</a:t>
              </a:r>
              <a:endParaRPr lang="ko-KR" altLang="en-US" sz="8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59AF24DC-C583-AE6D-7732-B22478B4A8C2}"/>
                    </a:ext>
                  </a:extLst>
                </p:cNvPr>
                <p:cNvSpPr txBox="1"/>
                <p:nvPr/>
              </p:nvSpPr>
              <p:spPr>
                <a:xfrm>
                  <a:off x="5796136" y="3105113"/>
                  <a:ext cx="864096" cy="21544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ko-KR" altLang="en-US" sz="80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altLang="ko-KR" sz="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ko-KR" sz="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ko-KR" sz="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ko-KR" sz="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altLang="ko-KR" sz="800" dirty="0">
                      <a:solidFill>
                        <a:srgbClr val="00B050"/>
                      </a:solidFill>
                    </a:rPr>
                    <a:t> </a:t>
                  </a:r>
                  <a:endParaRPr lang="ko-KR" altLang="en-US" sz="8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59AF24DC-C583-AE6D-7732-B22478B4A8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96136" y="3105113"/>
                  <a:ext cx="864096" cy="21544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8" name="그림 17" descr="텍스트, 도표, 스크린샷, 라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0DD06A16-525E-41AA-714F-04B6D2CE05D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357" b="1229"/>
          <a:stretch/>
        </p:blipFill>
        <p:spPr>
          <a:xfrm>
            <a:off x="6793239" y="2606396"/>
            <a:ext cx="1833312" cy="54145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6FC267E-876B-D850-6E8A-DACF447DD87B}"/>
                  </a:ext>
                </a:extLst>
              </p:cNvPr>
              <p:cNvSpPr txBox="1"/>
              <p:nvPr/>
            </p:nvSpPr>
            <p:spPr>
              <a:xfrm>
                <a:off x="7954960" y="3119800"/>
                <a:ext cx="864096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8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ko-KR" sz="8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8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sz="8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8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sz="8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800" dirty="0">
                    <a:solidFill>
                      <a:srgbClr val="00B050"/>
                    </a:solidFill>
                  </a:rPr>
                  <a:t> </a:t>
                </a:r>
                <a:endParaRPr lang="ko-KR" altLang="en-US" sz="8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6FC267E-876B-D850-6E8A-DACF447DD8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4960" y="3119800"/>
                <a:ext cx="864096" cy="215444"/>
              </a:xfrm>
              <a:prstGeom prst="rect">
                <a:avLst/>
              </a:prstGeom>
              <a:blipFill>
                <a:blip r:embed="rId7"/>
                <a:stretch>
                  <a:fillRect b="-28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9199960E-BEDA-8228-7045-270A9C296575}"/>
              </a:ext>
            </a:extLst>
          </p:cNvPr>
          <p:cNvSpPr txBox="1"/>
          <p:nvPr/>
        </p:nvSpPr>
        <p:spPr>
          <a:xfrm>
            <a:off x="4684664" y="3247544"/>
            <a:ext cx="13063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0070C0"/>
                </a:solidFill>
              </a:rPr>
              <a:t>(policy network)</a:t>
            </a:r>
            <a:endParaRPr lang="ko-KR" altLang="en-US" sz="1200" dirty="0">
              <a:solidFill>
                <a:srgbClr val="0070C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B06C3F7-A33E-0877-38FD-2F2CFB9EBBD2}"/>
              </a:ext>
            </a:extLst>
          </p:cNvPr>
          <p:cNvSpPr txBox="1"/>
          <p:nvPr/>
        </p:nvSpPr>
        <p:spPr>
          <a:xfrm>
            <a:off x="7152705" y="3212835"/>
            <a:ext cx="10145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0070C0"/>
                </a:solidFill>
              </a:rPr>
              <a:t>(Q network)</a:t>
            </a:r>
            <a:endParaRPr lang="ko-KR" altLang="en-US" sz="1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8990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6D9F66-1005-B3B4-118A-13F861197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Policy</a:t>
            </a:r>
            <a:r>
              <a:rPr lang="ko-KR" altLang="en-US" dirty="0"/>
              <a:t> </a:t>
            </a:r>
            <a:r>
              <a:rPr lang="en-US" altLang="ko-KR" dirty="0"/>
              <a:t>Gradient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4FE8C20-6006-BDC8-0B96-F2013AF730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Optimization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ko-KR" altLang="en-US" dirty="0"/>
                  <a:t> 를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최대화 시키는 </a:t>
                </a:r>
                <a:r>
                  <a:rPr lang="en-US" altLang="ko-KR" dirty="0"/>
                  <a:t>policy network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ko-KR" altLang="en-US" dirty="0" err="1"/>
                  <a:t>를</a:t>
                </a:r>
                <a:r>
                  <a:rPr lang="ko-KR" altLang="en-US" dirty="0"/>
                  <a:t> 구하는 문제</a:t>
                </a:r>
                <a:endParaRPr lang="en-US" altLang="ko-KR" dirty="0"/>
              </a:p>
              <a:p>
                <a:pPr lvl="1"/>
                <a:r>
                  <a:rPr lang="en-US" altLang="ko-KR" dirty="0"/>
                  <a:t>Gradient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ascent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method</a:t>
                </a:r>
              </a:p>
              <a:p>
                <a:pPr lvl="2"/>
                <a:r>
                  <a:rPr lang="en-US" altLang="ko-KR" dirty="0"/>
                  <a:t>Gradient</a:t>
                </a:r>
              </a:p>
              <a:p>
                <a:pPr lvl="2"/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2"/>
                <a:r>
                  <a:rPr lang="en-US" altLang="ko-KR" dirty="0"/>
                  <a:t>Update</a:t>
                </a:r>
              </a:p>
              <a:p>
                <a:pPr lvl="2"/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2"/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4FE8C20-6006-BDC8-0B96-F2013AF730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10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5B26010-C4D5-1EBE-24F0-9308E2313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E2DD-956C-449C-9C80-4708A3504C58}" type="slidenum">
              <a:rPr lang="ko-KR" altLang="en-US" smtClean="0"/>
              <a:pPr/>
              <a:t>4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DC4BA7F-4DBB-FFEE-CB7E-D5921199FA04}"/>
                  </a:ext>
                </a:extLst>
              </p:cNvPr>
              <p:cNvSpPr txBox="1"/>
              <p:nvPr/>
            </p:nvSpPr>
            <p:spPr>
              <a:xfrm>
                <a:off x="1942512" y="2925034"/>
                <a:ext cx="2286000" cy="3302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sz="1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400" i="1">
                            <a:latin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ko-KR" altLang="en-US" sz="1400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~</m:t>
                        </m:r>
                        <m:sSub>
                          <m:sSub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1400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ko-KR" altLang="en-US" sz="14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sz="1400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ko-KR" sz="1400" dirty="0"/>
                  <a:t> </a:t>
                </a:r>
                <a:endParaRPr lang="ko-KR" altLang="en-US" sz="1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DC4BA7F-4DBB-FFEE-CB7E-D5921199FA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2512" y="2925034"/>
                <a:ext cx="2286000" cy="330219"/>
              </a:xfrm>
              <a:prstGeom prst="rect">
                <a:avLst/>
              </a:prstGeom>
              <a:blipFill>
                <a:blip r:embed="rId3"/>
                <a:stretch>
                  <a:fillRect b="-185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673B875-4AF6-2A04-21BF-4FE86B299E14}"/>
                  </a:ext>
                </a:extLst>
              </p:cNvPr>
              <p:cNvSpPr txBox="1"/>
              <p:nvPr/>
            </p:nvSpPr>
            <p:spPr>
              <a:xfrm>
                <a:off x="1981650" y="3369358"/>
                <a:ext cx="1999329" cy="2378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ko-KR" altLang="en-US" sz="140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sz="1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ko-KR" altLang="en-US" sz="1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400" b="0" i="1" smtClean="0">
                              <a:latin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ko-KR" altLang="en-US" sz="14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~</m:t>
                          </m:r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4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ko-KR" altLang="en-US" sz="1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ko-KR" altLang="en-US" sz="1400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</m:e>
                      </m:d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673B875-4AF6-2A04-21BF-4FE86B299E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650" y="3369358"/>
                <a:ext cx="1999329" cy="237886"/>
              </a:xfrm>
              <a:prstGeom prst="rect">
                <a:avLst/>
              </a:prstGeom>
              <a:blipFill>
                <a:blip r:embed="rId4"/>
                <a:stretch>
                  <a:fillRect l="-915" b="-1538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A2DCC5E-6D7A-CA4C-5C4F-CD4107BA5651}"/>
                  </a:ext>
                </a:extLst>
              </p:cNvPr>
              <p:cNvSpPr txBox="1"/>
              <p:nvPr/>
            </p:nvSpPr>
            <p:spPr>
              <a:xfrm>
                <a:off x="2625963" y="3622171"/>
                <a:ext cx="2734017" cy="684739"/>
              </a:xfrm>
              <a:prstGeom prst="rect">
                <a:avLst/>
              </a:prstGeom>
              <a:noFill/>
              <a:ln>
                <a:solidFill>
                  <a:srgbClr val="92D05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ko-KR" sz="1400" dirty="0"/>
                        <m:t>= </m:t>
                      </m:r>
                      <m:sSub>
                        <m:sSub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400" i="1">
                              <a:latin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ko-KR" altLang="en-US" sz="1400" i="1">
                              <a:latin typeface="Cambria Math" panose="02040503050406030204" pitchFamily="18" charset="0"/>
                            </a:rPr>
                            <m:t>𝜏</m:t>
                          </m:r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~</m:t>
                          </m:r>
                          <m:sSub>
                            <m:sSubPr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4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ko-KR" altLang="en-US" sz="1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  <m:e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  <m:d>
                                <m:d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ko-KR" altLang="en-US" sz="1400" i="1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∇</m:t>
                                  </m:r>
                                </m:e>
                                <m:sub>
                                  <m:r>
                                    <a:rPr lang="ko-KR" altLang="en-US" sz="14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 sz="140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sz="1400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  <m:sub>
                                      <m:r>
                                        <a:rPr lang="ko-KR" altLang="en-US" sz="14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altLang="ko-KR" sz="1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</m:nary>
                        </m:e>
                      </m:d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A2DCC5E-6D7A-CA4C-5C4F-CD4107BA56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5963" y="3622171"/>
                <a:ext cx="2734017" cy="68473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rgbClr val="92D05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FE9C057-27B1-E188-0381-03A56BE82AD1}"/>
                  </a:ext>
                </a:extLst>
              </p:cNvPr>
              <p:cNvSpPr txBox="1"/>
              <p:nvPr/>
            </p:nvSpPr>
            <p:spPr>
              <a:xfrm>
                <a:off x="2158527" y="4865661"/>
                <a:ext cx="2035493" cy="276999"/>
              </a:xfrm>
              <a:prstGeom prst="rect">
                <a:avLst/>
              </a:prstGeom>
              <a:noFill/>
              <a:ln>
                <a:solidFill>
                  <a:srgbClr val="92D05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 </m:t>
                      </m:r>
                      <m:r>
                        <a:rPr lang="ko-KR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r>
                        <a:rPr lang="ko-KR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ko-KR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𝐽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ko-KR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FE9C057-27B1-E188-0381-03A56BE82A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8527" y="4865661"/>
                <a:ext cx="2035493" cy="276999"/>
              </a:xfrm>
              <a:prstGeom prst="rect">
                <a:avLst/>
              </a:prstGeom>
              <a:blipFill>
                <a:blip r:embed="rId6"/>
                <a:stretch>
                  <a:fillRect l="-1190" r="-2679" b="-33333"/>
                </a:stretch>
              </a:blipFill>
              <a:ln>
                <a:solidFill>
                  <a:srgbClr val="92D05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그룹 30">
            <a:extLst>
              <a:ext uri="{FF2B5EF4-FFF2-40B4-BE49-F238E27FC236}">
                <a16:creationId xmlns:a16="http://schemas.microsoft.com/office/drawing/2014/main" id="{F3842177-F255-1DB1-BA44-FB64577B9042}"/>
              </a:ext>
            </a:extLst>
          </p:cNvPr>
          <p:cNvGrpSpPr/>
          <p:nvPr/>
        </p:nvGrpSpPr>
        <p:grpSpPr>
          <a:xfrm>
            <a:off x="5743774" y="2303847"/>
            <a:ext cx="3224740" cy="4125490"/>
            <a:chOff x="5743774" y="2303847"/>
            <a:chExt cx="3224740" cy="4125490"/>
          </a:xfrm>
        </p:grpSpPr>
        <p:pic>
          <p:nvPicPr>
            <p:cNvPr id="6" name="그림 5" descr="텍스트, 폰트, 스크린샷, 대수학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F5F39646-2F8D-707B-CB38-81700A51F44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331" r="8196" b="9959"/>
            <a:stretch/>
          </p:blipFill>
          <p:spPr>
            <a:xfrm>
              <a:off x="5743774" y="2303847"/>
              <a:ext cx="2915428" cy="1751389"/>
            </a:xfrm>
            <a:prstGeom prst="rect">
              <a:avLst/>
            </a:prstGeom>
          </p:spPr>
        </p:pic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6911830C-247E-637A-09E2-C2D33462AC2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789246" y="4801346"/>
              <a:ext cx="2905669" cy="276999"/>
            </a:xfrm>
            <a:prstGeom prst="rect">
              <a:avLst/>
            </a:prstGeom>
          </p:spPr>
        </p:pic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3B4F2877-E51F-9F99-D555-5DCD2E25A33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819780" y="5152631"/>
              <a:ext cx="3148734" cy="569771"/>
            </a:xfrm>
            <a:prstGeom prst="rect">
              <a:avLst/>
            </a:prstGeom>
          </p:spPr>
        </p:pic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7DA4BBF8-720E-7CAA-019B-1F20E299C61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833945" y="4271260"/>
              <a:ext cx="2931017" cy="478069"/>
            </a:xfrm>
            <a:prstGeom prst="rect">
              <a:avLst/>
            </a:prstGeom>
          </p:spPr>
        </p:pic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0375C4C7-26E6-CDE9-D8CA-FD14B3F4B83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5868144" y="5859565"/>
              <a:ext cx="2186336" cy="569772"/>
            </a:xfrm>
            <a:prstGeom prst="rect">
              <a:avLst/>
            </a:prstGeom>
          </p:spPr>
        </p:pic>
      </p:grp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59215CF-08A4-E586-F400-6A04626419F6}"/>
              </a:ext>
            </a:extLst>
          </p:cNvPr>
          <p:cNvSpPr/>
          <p:nvPr/>
        </p:nvSpPr>
        <p:spPr>
          <a:xfrm>
            <a:off x="5682306" y="2189422"/>
            <a:ext cx="3354190" cy="4248472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BE8DF0D7-ECF3-FFDE-165E-DA0A652CAC13}"/>
              </a:ext>
            </a:extLst>
          </p:cNvPr>
          <p:cNvCxnSpPr>
            <a:stCxn id="16" idx="3"/>
          </p:cNvCxnSpPr>
          <p:nvPr/>
        </p:nvCxnSpPr>
        <p:spPr>
          <a:xfrm>
            <a:off x="5359980" y="3964541"/>
            <a:ext cx="322326" cy="40523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5" name="잉크 34">
                <a:extLst>
                  <a:ext uri="{FF2B5EF4-FFF2-40B4-BE49-F238E27FC236}">
                    <a16:creationId xmlns:a16="http://schemas.microsoft.com/office/drawing/2014/main" id="{AE7E56E5-2814-9B31-12C2-603945B52CC7}"/>
                  </a:ext>
                </a:extLst>
              </p14:cNvPr>
              <p14:cNvContentPartPr/>
              <p14:nvPr/>
            </p14:nvContentPartPr>
            <p14:xfrm>
              <a:off x="6999185" y="3873698"/>
              <a:ext cx="632160" cy="360"/>
            </p14:xfrm>
          </p:contentPart>
        </mc:Choice>
        <mc:Fallback xmlns="">
          <p:pic>
            <p:nvPicPr>
              <p:cNvPr id="35" name="잉크 34">
                <a:extLst>
                  <a:ext uri="{FF2B5EF4-FFF2-40B4-BE49-F238E27FC236}">
                    <a16:creationId xmlns:a16="http://schemas.microsoft.com/office/drawing/2014/main" id="{AE7E56E5-2814-9B31-12C2-603945B52CC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963185" y="3801698"/>
                <a:ext cx="703800" cy="14400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0E869135-3CBD-CDE9-9DB6-07A8EC659C2C}"/>
              </a:ext>
            </a:extLst>
          </p:cNvPr>
          <p:cNvSpPr txBox="1"/>
          <p:nvPr/>
        </p:nvSpPr>
        <p:spPr>
          <a:xfrm>
            <a:off x="1650943" y="5424412"/>
            <a:ext cx="36215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00B050"/>
                </a:solidFill>
              </a:rPr>
              <a:t>기울기의 </a:t>
            </a:r>
            <a:r>
              <a:rPr lang="en-US" altLang="ko-KR" sz="1200" dirty="0">
                <a:solidFill>
                  <a:srgbClr val="00B050"/>
                </a:solidFill>
              </a:rPr>
              <a:t>(+) </a:t>
            </a:r>
            <a:r>
              <a:rPr lang="ko-KR" altLang="en-US" sz="1200" dirty="0">
                <a:solidFill>
                  <a:srgbClr val="00B050"/>
                </a:solidFill>
              </a:rPr>
              <a:t>방향으로 이동 </a:t>
            </a:r>
            <a:r>
              <a:rPr lang="en-US" altLang="ko-KR" sz="1200" dirty="0">
                <a:solidFill>
                  <a:srgbClr val="00B050"/>
                </a:solidFill>
              </a:rPr>
              <a:t>→ local maxima </a:t>
            </a:r>
            <a:r>
              <a:rPr lang="ko-KR" altLang="en-US" sz="1200" dirty="0">
                <a:solidFill>
                  <a:srgbClr val="00B050"/>
                </a:solidFill>
              </a:rPr>
              <a:t>도달</a:t>
            </a:r>
          </a:p>
        </p:txBody>
      </p:sp>
    </p:spTree>
    <p:extLst>
      <p:ext uri="{BB962C8B-B14F-4D97-AF65-F5344CB8AC3E}">
        <p14:creationId xmlns:p14="http://schemas.microsoft.com/office/powerpoint/2010/main" val="3480871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96221C-6DF7-ADD9-FF89-C5C50EE16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Policy Gradient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BBD34B-86EA-8D01-25F6-D5A40EF894A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Algorithm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ko-KR" altLang="en-US" sz="1600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altLang="ko-KR" sz="1600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sz="16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altLang="ko-KR" sz="1600" dirty="0"/>
                  <a:t> </a:t>
                </a:r>
                <a:r>
                  <a:rPr lang="ko-KR" altLang="en-US" sz="1600" dirty="0"/>
                  <a:t>를</a:t>
                </a:r>
                <a:r>
                  <a:rPr lang="en-US" altLang="ko-KR" sz="1600" dirty="0"/>
                  <a:t> </a:t>
                </a:r>
                <a:r>
                  <a:rPr lang="ko-KR" altLang="en-US" sz="1600" dirty="0"/>
                  <a:t>구하는 알고리즘</a:t>
                </a:r>
                <a:endParaRPr lang="en-US" altLang="ko-KR" sz="1600" dirty="0"/>
              </a:p>
              <a:p>
                <a:pPr lvl="1"/>
                <a:r>
                  <a:rPr lang="en-US" altLang="ko-KR" sz="1600" dirty="0"/>
                  <a:t>Monte Carlo method </a:t>
                </a:r>
                <a:r>
                  <a:rPr lang="ko-KR" altLang="en-US" sz="1600" dirty="0"/>
                  <a:t>적용</a:t>
                </a:r>
                <a:endParaRPr lang="en-US" altLang="ko-KR" sz="1600" dirty="0"/>
              </a:p>
              <a:p>
                <a:pPr lvl="2"/>
                <a:r>
                  <a:rPr lang="en-US" altLang="ko-KR" dirty="0"/>
                  <a:t>sampling</a:t>
                </a:r>
                <a:r>
                  <a:rPr lang="ko-KR" altLang="en-US" dirty="0"/>
                  <a:t> 을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여러 번하여 평균을 구함</a:t>
                </a:r>
                <a:endParaRPr lang="en-US" altLang="ko-KR" dirty="0"/>
              </a:p>
              <a:p>
                <a:pPr lvl="2"/>
                <a:r>
                  <a:rPr lang="en-US" altLang="ko-KR" dirty="0"/>
                  <a:t>Agent </a:t>
                </a:r>
                <a:r>
                  <a:rPr lang="ko-KR" altLang="en-US" dirty="0"/>
                  <a:t>를 </a:t>
                </a:r>
                <a:r>
                  <a:rPr lang="en-US" altLang="ko-KR" dirty="0"/>
                  <a:t>policy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에 따라 행동하게 하여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개의 </a:t>
                </a:r>
                <a:r>
                  <a:rPr lang="en-US" altLang="ko-KR" dirty="0"/>
                  <a:t>trajectory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를 얻음</a:t>
                </a:r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r>
                  <a:rPr lang="en-US" altLang="ko-KR" dirty="0"/>
                  <a:t>1 sample case (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ko-KR" dirty="0"/>
                  <a:t>=1)</a:t>
                </a:r>
              </a:p>
              <a:p>
                <a:pPr lvl="1"/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8BBD34B-86EA-8D01-25F6-D5A40EF894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10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FFB2D49-BEFF-C2C3-6D20-910C4D0AF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E2DD-956C-449C-9C80-4708A3504C58}" type="slidenum">
              <a:rPr lang="ko-KR" altLang="en-US" smtClean="0"/>
              <a:pPr/>
              <a:t>5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6D98848-13F7-BC5A-BC82-8EB04F5F667D}"/>
                  </a:ext>
                </a:extLst>
              </p:cNvPr>
              <p:cNvSpPr txBox="1"/>
              <p:nvPr/>
            </p:nvSpPr>
            <p:spPr>
              <a:xfrm>
                <a:off x="4211960" y="1628800"/>
                <a:ext cx="2841291" cy="58695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ko-KR" altLang="en-US" sz="1200" i="1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sz="12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200" i="1">
                              <a:latin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ko-KR" altLang="en-US" sz="1200" i="1">
                              <a:latin typeface="Cambria Math" panose="02040503050406030204" pitchFamily="18" charset="0"/>
                            </a:rPr>
                            <m:t>𝜏</m:t>
                          </m:r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~</m:t>
                          </m:r>
                          <m:sSub>
                            <m:sSub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2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ko-KR" altLang="en-US" sz="12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  <m:e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  <m:d>
                                <m:dPr>
                                  <m:ctrlP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ko-KR" altLang="en-US" sz="1200" i="1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∇</m:t>
                                  </m:r>
                                </m:e>
                                <m:sub>
                                  <m:r>
                                    <a:rPr lang="ko-KR" altLang="en-US" sz="12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 sz="120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altLang="ko-KR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sz="1200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  <m:sub>
                                      <m:r>
                                        <a:rPr lang="ko-KR" altLang="en-US" sz="12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altLang="ko-KR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i="1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altLang="ko-KR" sz="12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altLang="ko-KR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200" i="1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altLang="ko-KR" sz="12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</m:nary>
                        </m:e>
                      </m:d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6D98848-13F7-BC5A-BC82-8EB04F5F66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1960" y="1628800"/>
                <a:ext cx="2841291" cy="58695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그림 7">
            <a:extLst>
              <a:ext uri="{FF2B5EF4-FFF2-40B4-BE49-F238E27FC236}">
                <a16:creationId xmlns:a16="http://schemas.microsoft.com/office/drawing/2014/main" id="{AE220AD3-2C24-52D9-BA56-7B6E56546B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20000">
            <a:off x="1832400" y="3276695"/>
            <a:ext cx="2521896" cy="107641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64976BD-5EF5-C37F-22C8-A8DEA5DD3385}"/>
                  </a:ext>
                </a:extLst>
              </p:cNvPr>
              <p:cNvSpPr txBox="1"/>
              <p:nvPr/>
            </p:nvSpPr>
            <p:spPr>
              <a:xfrm>
                <a:off x="4932040" y="3417561"/>
                <a:ext cx="4014817" cy="5923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sz="120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p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ko-KR" sz="1200" dirty="0"/>
                  <a:t>: </a:t>
                </a:r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ko-KR" altLang="en-US" sz="1200" dirty="0"/>
                  <a:t> 번째 </a:t>
                </a:r>
                <a:r>
                  <a:rPr lang="en-US" altLang="ko-KR" sz="1200" dirty="0"/>
                  <a:t>episode </a:t>
                </a:r>
                <a:r>
                  <a:rPr lang="ko-KR" altLang="en-US" sz="1200" dirty="0"/>
                  <a:t>의</a:t>
                </a:r>
                <a:r>
                  <a:rPr lang="en-US" altLang="ko-KR" sz="1200" dirty="0"/>
                  <a:t> trajectory</a:t>
                </a:r>
              </a:p>
              <a:p>
                <a:pPr>
                  <a:spcBef>
                    <a:spcPts val="600"/>
                  </a:spcBef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2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altLang="ko-KR" sz="1200" dirty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altLang="ko-KR" sz="1200" dirty="0"/>
                  <a:t>: </a:t>
                </a:r>
                <a14:m>
                  <m:oMath xmlns:m="http://schemas.openxmlformats.org/officeDocument/2006/math"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ko-KR" altLang="en-US" sz="1200" dirty="0"/>
                  <a:t> 번째 </a:t>
                </a:r>
                <a:r>
                  <a:rPr lang="en-US" altLang="ko-KR" sz="1200" dirty="0"/>
                  <a:t>episode </a:t>
                </a:r>
                <a:r>
                  <a:rPr lang="ko-KR" altLang="en-US" sz="1200" dirty="0"/>
                  <a:t>의 시간 </a:t>
                </a:r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ko-KR" sz="1200" dirty="0"/>
                  <a:t> </a:t>
                </a:r>
                <a:r>
                  <a:rPr lang="ko-KR" altLang="en-US" sz="1200" dirty="0"/>
                  <a:t>에서의 </a:t>
                </a:r>
                <a:r>
                  <a:rPr lang="en-US" altLang="ko-KR" sz="1200" dirty="0"/>
                  <a:t>action, state </a:t>
                </a:r>
                <a:endParaRPr lang="ko-KR" altLang="en-US" sz="12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64976BD-5EF5-C37F-22C8-A8DEA5DD33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40" y="3417561"/>
                <a:ext cx="4014817" cy="592342"/>
              </a:xfrm>
              <a:prstGeom prst="rect">
                <a:avLst/>
              </a:prstGeom>
              <a:blipFill>
                <a:blip r:embed="rId5"/>
                <a:stretch>
                  <a:fillRect b="-51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그림 10">
            <a:extLst>
              <a:ext uri="{FF2B5EF4-FFF2-40B4-BE49-F238E27FC236}">
                <a16:creationId xmlns:a16="http://schemas.microsoft.com/office/drawing/2014/main" id="{D7BED1F2-C4B0-881E-8BCD-731139524B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60000">
            <a:off x="1987375" y="4899116"/>
            <a:ext cx="2446163" cy="72256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F2005AAF-F275-96AB-32D5-B90765CA46D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726"/>
          <a:stretch/>
        </p:blipFill>
        <p:spPr>
          <a:xfrm>
            <a:off x="4855600" y="4797152"/>
            <a:ext cx="4103057" cy="1100568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63E5411E-E9A5-2695-CC1E-E6B0E6FEF39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51720" y="5681332"/>
            <a:ext cx="1918716" cy="35531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D9DA501-CD2F-0605-5F68-B27D7050E522}"/>
                  </a:ext>
                </a:extLst>
              </p:cNvPr>
              <p:cNvSpPr txBox="1"/>
              <p:nvPr/>
            </p:nvSpPr>
            <p:spPr>
              <a:xfrm>
                <a:off x="1661042" y="6163930"/>
                <a:ext cx="363009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20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ko-KR" altLang="en-US" sz="120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1200" dirty="0"/>
                  <a:t> </a:t>
                </a:r>
                <a:r>
                  <a:rPr lang="en-US" altLang="ko-KR" sz="1200" dirty="0"/>
                  <a:t>: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ko-KR" altLang="en-US" sz="1200" dirty="0"/>
                  <a:t> 에서 </a:t>
                </a:r>
                <a:r>
                  <a:rPr lang="en-US" altLang="ko-KR" sz="1200" dirty="0"/>
                  <a:t>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ko-KR" altLang="en-US" sz="1200" dirty="0"/>
                  <a:t> 를</a:t>
                </a:r>
                <a:r>
                  <a:rPr lang="en-US" altLang="ko-KR" sz="1200" dirty="0"/>
                  <a:t> </a:t>
                </a:r>
                <a:r>
                  <a:rPr lang="ko-KR" altLang="en-US" sz="1200" dirty="0"/>
                  <a:t>선택할 확률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D9DA501-CD2F-0605-5F68-B27D7050E5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1042" y="6163930"/>
                <a:ext cx="3630096" cy="276999"/>
              </a:xfrm>
              <a:prstGeom prst="rect">
                <a:avLst/>
              </a:prstGeom>
              <a:blipFill>
                <a:blip r:embed="rId9"/>
                <a:stretch>
                  <a:fillRect t="-2174" b="-130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1B4A8A1-2DF8-6109-A947-7D8E07C483D4}"/>
                  </a:ext>
                </a:extLst>
              </p:cNvPr>
              <p:cNvSpPr txBox="1"/>
              <p:nvPr/>
            </p:nvSpPr>
            <p:spPr>
              <a:xfrm>
                <a:off x="1661042" y="6429473"/>
                <a:ext cx="502637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ko-KR" altLang="en-US" sz="120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sSub>
                      <m:sSubPr>
                        <m:ctrlPr>
                          <a:rPr lang="en-US" altLang="ko-KR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20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ko-KR" altLang="en-US" sz="120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1200" dirty="0"/>
                  <a:t> </a:t>
                </a:r>
                <a:r>
                  <a:rPr lang="en-US" altLang="ko-KR" sz="1200" dirty="0"/>
                  <a:t>: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ko-KR" altLang="en-US" sz="1200" dirty="0"/>
                  <a:t> 에서 </a:t>
                </a:r>
                <a:r>
                  <a:rPr lang="en-US" altLang="ko-KR" sz="1200" dirty="0"/>
                  <a:t>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ko-KR" altLang="en-US" sz="1200" dirty="0"/>
                  <a:t> 를</a:t>
                </a:r>
                <a:r>
                  <a:rPr lang="en-US" altLang="ko-KR" sz="1200" dirty="0"/>
                  <a:t> </a:t>
                </a:r>
                <a:r>
                  <a:rPr lang="ko-KR" altLang="en-US" sz="1200" dirty="0"/>
                  <a:t>선택할 확률의 변화량</a:t>
                </a:r>
                <a:r>
                  <a:rPr lang="en-US" altLang="ko-KR" sz="1200" dirty="0"/>
                  <a:t>(</a:t>
                </a:r>
                <a:r>
                  <a:rPr lang="ko-KR" altLang="en-US" sz="1200" dirty="0"/>
                  <a:t>기울기</a:t>
                </a:r>
                <a:r>
                  <a:rPr lang="en-US" altLang="ko-KR" sz="1200" dirty="0"/>
                  <a:t>)</a:t>
                </a:r>
                <a:endParaRPr lang="ko-KR" altLang="en-US" sz="12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1B4A8A1-2DF8-6109-A947-7D8E07C483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1042" y="6429473"/>
                <a:ext cx="5026376" cy="276999"/>
              </a:xfrm>
              <a:prstGeom prst="rect">
                <a:avLst/>
              </a:prstGeom>
              <a:blipFill>
                <a:blip r:embed="rId10"/>
                <a:stretch>
                  <a:fillRect t="-4444" b="-1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2393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0C31BB-94B2-1C4E-FE7E-9D4495185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anchor="ctr">
            <a:normAutofit/>
          </a:bodyPr>
          <a:lstStyle/>
          <a:p>
            <a:r>
              <a:rPr lang="en-US" altLang="ko-KR" dirty="0"/>
              <a:t>Policy Gradient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343AC5A9-6F56-16AA-8717-9FCE8DACF430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457200" y="1388062"/>
                <a:ext cx="9227368" cy="4525963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sz="2400" dirty="0"/>
                  <a:t>Implementation</a:t>
                </a:r>
              </a:p>
              <a:p>
                <a:pPr lvl="1"/>
                <a:r>
                  <a:rPr lang="en-US" altLang="ko-KR" sz="1800" dirty="0"/>
                  <a:t>Policy Network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80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ko-KR" altLang="en-US" sz="180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</m:oMath>
                </a14:m>
                <a:r>
                  <a:rPr lang="en-US" altLang="ko-KR" sz="1800" dirty="0"/>
                  <a:t>)</a:t>
                </a:r>
                <a:r>
                  <a:rPr lang="ko-KR" altLang="en-US" sz="1800" dirty="0"/>
                  <a:t>  </a:t>
                </a:r>
                <a:r>
                  <a:rPr lang="en-US" altLang="ko-KR" sz="1800" dirty="0"/>
                  <a:t>: 2 layer NN, classification model</a:t>
                </a:r>
              </a:p>
              <a:p>
                <a:pPr lvl="1"/>
                <a:endParaRPr lang="en-US" altLang="ko-KR" sz="1800" dirty="0"/>
              </a:p>
              <a:p>
                <a:pPr lvl="1"/>
                <a:endParaRPr lang="en-US" altLang="ko-KR" sz="1800" dirty="0"/>
              </a:p>
              <a:p>
                <a:pPr lvl="1"/>
                <a:endParaRPr lang="en-US" altLang="ko-KR" sz="1800" dirty="0"/>
              </a:p>
              <a:p>
                <a:pPr lvl="1"/>
                <a:endParaRPr lang="en-US" altLang="ko-KR" sz="1800" dirty="0"/>
              </a:p>
              <a:p>
                <a:pPr lvl="1"/>
                <a:endParaRPr lang="en-US" altLang="ko-KR" sz="1800" dirty="0"/>
              </a:p>
              <a:p>
                <a:pPr lvl="1"/>
                <a:endParaRPr lang="en-US" altLang="ko-KR" sz="1800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343AC5A9-6F56-16AA-8717-9FCE8DACF4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57200" y="1388062"/>
                <a:ext cx="9227368" cy="4525963"/>
              </a:xfrm>
              <a:blipFill>
                <a:blip r:embed="rId2"/>
                <a:stretch>
                  <a:fillRect l="-859" t="-10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356D7F4-ABB7-91C1-1F17-0A6631760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D27E2DD-956C-449C-9C80-4708A3504C58}" type="slidenum">
              <a:rPr lang="ko-KR" altLang="en-US" smtClean="0"/>
              <a:pPr>
                <a:spcAft>
                  <a:spcPts val="600"/>
                </a:spcAft>
              </a:pPr>
              <a:t>6</a:t>
            </a:fld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4F4D44-0F0F-4F90-D370-6452EFAC8115}"/>
              </a:ext>
            </a:extLst>
          </p:cNvPr>
          <p:cNvSpPr txBox="1"/>
          <p:nvPr/>
        </p:nvSpPr>
        <p:spPr>
          <a:xfrm>
            <a:off x="1544164" y="4472038"/>
            <a:ext cx="26268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Cart pole</a:t>
            </a:r>
          </a:p>
          <a:p>
            <a:r>
              <a:rPr lang="ko-KR" altLang="en-US" sz="1200" dirty="0"/>
              <a:t>입력</a:t>
            </a:r>
            <a:r>
              <a:rPr lang="en-US" altLang="ko-KR" sz="1200" dirty="0"/>
              <a:t>: state 4 x batch size 32 = 128</a:t>
            </a:r>
          </a:p>
          <a:p>
            <a:r>
              <a:rPr lang="ko-KR" altLang="en-US" sz="1200" dirty="0"/>
              <a:t>출력</a:t>
            </a:r>
            <a:r>
              <a:rPr lang="en-US" altLang="ko-KR" sz="1200" dirty="0"/>
              <a:t>: </a:t>
            </a:r>
            <a:r>
              <a:rPr lang="en-US" altLang="ko-KR" sz="1200" dirty="0" err="1"/>
              <a:t>action_size</a:t>
            </a:r>
            <a:r>
              <a:rPr lang="en-US" altLang="ko-KR" sz="1200" dirty="0"/>
              <a:t> = 2</a:t>
            </a:r>
            <a:r>
              <a:rPr lang="ko-KR" altLang="en-US" sz="1200" dirty="0"/>
              <a:t> </a:t>
            </a:r>
            <a:endParaRPr lang="en-US" altLang="ko-KR" sz="1200" dirty="0"/>
          </a:p>
          <a:p>
            <a:r>
              <a:rPr lang="en-US" altLang="ko-KR" sz="1200" dirty="0"/>
              <a:t>       action probability (</a:t>
            </a:r>
            <a:r>
              <a:rPr lang="en-US" altLang="ko-KR" sz="1200" dirty="0" err="1"/>
              <a:t>softmax</a:t>
            </a:r>
            <a:r>
              <a:rPr lang="en-US" altLang="ko-KR" sz="1200" dirty="0"/>
              <a:t>())</a:t>
            </a:r>
            <a:endParaRPr lang="ko-KR" altLang="en-US" sz="1200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2C427C80-C8C5-B7DC-B933-0F503766F1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2" y="2253340"/>
            <a:ext cx="5017018" cy="1607708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243F340B-D05A-7464-A4C8-5EE348C277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20000">
            <a:off x="5115576" y="4938385"/>
            <a:ext cx="1296144" cy="55421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9" name="잉크 18">
                <a:extLst>
                  <a:ext uri="{FF2B5EF4-FFF2-40B4-BE49-F238E27FC236}">
                    <a16:creationId xmlns:a16="http://schemas.microsoft.com/office/drawing/2014/main" id="{8D00806C-6C84-20A8-F746-F5352F2EF028}"/>
                  </a:ext>
                </a:extLst>
              </p14:cNvPr>
              <p14:cNvContentPartPr/>
              <p14:nvPr/>
            </p14:nvContentPartPr>
            <p14:xfrm>
              <a:off x="1853542" y="3582393"/>
              <a:ext cx="1563120" cy="16920"/>
            </p14:xfrm>
          </p:contentPart>
        </mc:Choice>
        <mc:Fallback xmlns="">
          <p:pic>
            <p:nvPicPr>
              <p:cNvPr id="19" name="잉크 18">
                <a:extLst>
                  <a:ext uri="{FF2B5EF4-FFF2-40B4-BE49-F238E27FC236}">
                    <a16:creationId xmlns:a16="http://schemas.microsoft.com/office/drawing/2014/main" id="{8D00806C-6C84-20A8-F746-F5352F2EF02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817542" y="3510393"/>
                <a:ext cx="1634760" cy="160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29779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AB6FDB-189B-595B-7990-8938CE5EC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Policy Gradient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AF8184-B632-DFD2-E346-6F6B474E52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Implementation</a:t>
            </a:r>
          </a:p>
          <a:p>
            <a:pPr lvl="1">
              <a:spcBef>
                <a:spcPts val="600"/>
              </a:spcBef>
            </a:pPr>
            <a:r>
              <a:rPr lang="en-US" altLang="ko-KR" dirty="0"/>
              <a:t>Agent class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A1FA5B0-90D1-88F8-BC7F-5F6E84FF5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E2DD-956C-449C-9C80-4708A3504C58}" type="slidenum">
              <a:rPr lang="ko-KR" altLang="en-US" smtClean="0"/>
              <a:pPr/>
              <a:t>7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93A8D86-95A4-D4C7-0F50-B7B03C83F5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2132856"/>
            <a:ext cx="3749407" cy="4290493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D80E38B0-46F0-AADA-3F01-555143D7262A}"/>
                  </a:ext>
                </a:extLst>
              </p14:cNvPr>
              <p14:cNvContentPartPr/>
              <p14:nvPr/>
            </p14:nvContentPartPr>
            <p14:xfrm>
              <a:off x="1562465" y="3042458"/>
              <a:ext cx="1729440" cy="8280"/>
            </p14:xfrm>
          </p:contentPart>
        </mc:Choice>
        <mc:Fallback xmlns=""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D80E38B0-46F0-AADA-3F01-555143D7262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26465" y="2970458"/>
                <a:ext cx="1801080" cy="15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F251093C-6FA9-9DE7-CF78-F62C8764F261}"/>
                  </a:ext>
                </a:extLst>
              </p14:cNvPr>
              <p14:cNvContentPartPr/>
              <p14:nvPr/>
            </p14:nvContentPartPr>
            <p14:xfrm>
              <a:off x="1504505" y="3765698"/>
              <a:ext cx="1189080" cy="1692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F251093C-6FA9-9DE7-CF78-F62C8764F26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468505" y="3693698"/>
                <a:ext cx="1260720" cy="16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902FC259-6A18-FCB7-C3A3-73C4DBB00C2E}"/>
                  </a:ext>
                </a:extLst>
              </p14:cNvPr>
              <p14:cNvContentPartPr/>
              <p14:nvPr/>
            </p14:nvContentPartPr>
            <p14:xfrm>
              <a:off x="1728785" y="5458778"/>
              <a:ext cx="1462680" cy="60840"/>
            </p14:xfrm>
          </p:contentPart>
        </mc:Choice>
        <mc:Fallback xmlns=""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902FC259-6A18-FCB7-C3A3-73C4DBB00C2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692785" y="5387138"/>
                <a:ext cx="1534320" cy="20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F25DBED8-24A2-F230-4E02-00587DA988E1}"/>
                  </a:ext>
                </a:extLst>
              </p14:cNvPr>
              <p14:cNvContentPartPr/>
              <p14:nvPr/>
            </p14:nvContentPartPr>
            <p14:xfrm>
              <a:off x="1770545" y="5826338"/>
              <a:ext cx="1323000" cy="43200"/>
            </p14:xfrm>
          </p:contentPart>
        </mc:Choice>
        <mc:Fallback xmlns=""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F25DBED8-24A2-F230-4E02-00587DA988E1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734545" y="5754698"/>
                <a:ext cx="1394640" cy="18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CB8B32AE-548D-3E7A-3B42-E868FB5B4A35}"/>
                  </a:ext>
                </a:extLst>
              </p14:cNvPr>
              <p14:cNvContentPartPr/>
              <p14:nvPr/>
            </p14:nvContentPartPr>
            <p14:xfrm>
              <a:off x="1537625" y="6034778"/>
              <a:ext cx="731880" cy="66960"/>
            </p14:xfrm>
          </p:contentPart>
        </mc:Choice>
        <mc:Fallback xmlns=""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CB8B32AE-548D-3E7A-3B42-E868FB5B4A35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501625" y="5962778"/>
                <a:ext cx="803520" cy="21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6" name="잉크 15">
                <a:extLst>
                  <a:ext uri="{FF2B5EF4-FFF2-40B4-BE49-F238E27FC236}">
                    <a16:creationId xmlns:a16="http://schemas.microsoft.com/office/drawing/2014/main" id="{8FDDF117-2A31-3EDE-CC53-7F6BF0EBC051}"/>
                  </a:ext>
                </a:extLst>
              </p14:cNvPr>
              <p14:cNvContentPartPr/>
              <p14:nvPr/>
            </p14:nvContentPartPr>
            <p14:xfrm>
              <a:off x="1978265" y="4496858"/>
              <a:ext cx="573840" cy="8640"/>
            </p14:xfrm>
          </p:contentPart>
        </mc:Choice>
        <mc:Fallback xmlns="">
          <p:pic>
            <p:nvPicPr>
              <p:cNvPr id="16" name="잉크 15">
                <a:extLst>
                  <a:ext uri="{FF2B5EF4-FFF2-40B4-BE49-F238E27FC236}">
                    <a16:creationId xmlns:a16="http://schemas.microsoft.com/office/drawing/2014/main" id="{8FDDF117-2A31-3EDE-CC53-7F6BF0EBC051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942265" y="4424858"/>
                <a:ext cx="645480" cy="15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7" name="잉크 16">
                <a:extLst>
                  <a:ext uri="{FF2B5EF4-FFF2-40B4-BE49-F238E27FC236}">
                    <a16:creationId xmlns:a16="http://schemas.microsoft.com/office/drawing/2014/main" id="{95F55625-F7E7-BF72-8F38-1ADC550F0E49}"/>
                  </a:ext>
                </a:extLst>
              </p14:cNvPr>
              <p14:cNvContentPartPr/>
              <p14:nvPr/>
            </p14:nvContentPartPr>
            <p14:xfrm>
              <a:off x="1479665" y="4488938"/>
              <a:ext cx="8640" cy="360"/>
            </p14:xfrm>
          </p:contentPart>
        </mc:Choice>
        <mc:Fallback xmlns="">
          <p:pic>
            <p:nvPicPr>
              <p:cNvPr id="17" name="잉크 16">
                <a:extLst>
                  <a:ext uri="{FF2B5EF4-FFF2-40B4-BE49-F238E27FC236}">
                    <a16:creationId xmlns:a16="http://schemas.microsoft.com/office/drawing/2014/main" id="{95F55625-F7E7-BF72-8F38-1ADC550F0E49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443665" y="4416938"/>
                <a:ext cx="8028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8" name="잉크 17">
                <a:extLst>
                  <a:ext uri="{FF2B5EF4-FFF2-40B4-BE49-F238E27FC236}">
                    <a16:creationId xmlns:a16="http://schemas.microsoft.com/office/drawing/2014/main" id="{CB8422E5-3981-988B-EFFF-C9B418F84359}"/>
                  </a:ext>
                </a:extLst>
              </p14:cNvPr>
              <p14:cNvContentPartPr/>
              <p14:nvPr/>
            </p14:nvContentPartPr>
            <p14:xfrm>
              <a:off x="1554545" y="4505138"/>
              <a:ext cx="253440" cy="20520"/>
            </p14:xfrm>
          </p:contentPart>
        </mc:Choice>
        <mc:Fallback xmlns="">
          <p:pic>
            <p:nvPicPr>
              <p:cNvPr id="18" name="잉크 17">
                <a:extLst>
                  <a:ext uri="{FF2B5EF4-FFF2-40B4-BE49-F238E27FC236}">
                    <a16:creationId xmlns:a16="http://schemas.microsoft.com/office/drawing/2014/main" id="{CB8422E5-3981-988B-EFFF-C9B418F8435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518545" y="4433498"/>
                <a:ext cx="325080" cy="16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9FF26B1-6984-032C-4E82-18B8CEE55E06}"/>
                  </a:ext>
                </a:extLst>
              </p:cNvPr>
              <p:cNvSpPr txBox="1"/>
              <p:nvPr/>
            </p:nvSpPr>
            <p:spPr>
              <a:xfrm>
                <a:off x="5075633" y="3835960"/>
                <a:ext cx="339464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>
                    <a:solidFill>
                      <a:srgbClr val="00B050"/>
                    </a:solidFill>
                  </a:rPr>
                  <a:t>Policy network </a:t>
                </a:r>
                <a:r>
                  <a:rPr lang="ko-KR" altLang="en-US" sz="1200" dirty="0">
                    <a:solidFill>
                      <a:srgbClr val="00B050"/>
                    </a:solidFill>
                  </a:rPr>
                  <a:t>출력 </a:t>
                </a:r>
                <a:r>
                  <a:rPr lang="en-US" altLang="ko-KR" sz="1200" dirty="0">
                    <a:solidFill>
                      <a:srgbClr val="00B050"/>
                    </a:solidFill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2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ko-KR" altLang="en-US" sz="12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altLang="ko-KR" sz="12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12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sz="12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sz="12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ko-KR" sz="12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sz="12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sz="12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1200" dirty="0">
                    <a:solidFill>
                      <a:srgbClr val="00B050"/>
                    </a:solidFill>
                  </a:rPr>
                  <a:t>) → action </a:t>
                </a:r>
                <a:r>
                  <a:rPr lang="ko-KR" altLang="en-US" sz="1200" dirty="0">
                    <a:solidFill>
                      <a:srgbClr val="00B050"/>
                    </a:solidFill>
                  </a:rPr>
                  <a:t>선택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9FF26B1-6984-032C-4E82-18B8CEE55E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5633" y="3835960"/>
                <a:ext cx="3394647" cy="276999"/>
              </a:xfrm>
              <a:prstGeom prst="rect">
                <a:avLst/>
              </a:prstGeom>
              <a:blipFill>
                <a:blip r:embed="rId19"/>
                <a:stretch>
                  <a:fillRect l="-180" t="-2174" b="-130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D259DC3-9C16-9C4C-0792-AFC53A457551}"/>
                  </a:ext>
                </a:extLst>
              </p:cNvPr>
              <p:cNvSpPr txBox="1"/>
              <p:nvPr/>
            </p:nvSpPr>
            <p:spPr>
              <a:xfrm>
                <a:off x="5186915" y="5255317"/>
                <a:ext cx="85145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20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altLang="ko-KR" sz="12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sz="12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</m:oMath>
                </a14:m>
                <a:r>
                  <a:rPr lang="ko-KR" altLang="en-US" sz="1200" dirty="0">
                    <a:solidFill>
                      <a:srgbClr val="00B050"/>
                    </a:solidFill>
                  </a:rPr>
                  <a:t> 계산</a:t>
                </a: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D259DC3-9C16-9C4C-0792-AFC53A4575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6915" y="5255317"/>
                <a:ext cx="851452" cy="276999"/>
              </a:xfrm>
              <a:prstGeom prst="rect">
                <a:avLst/>
              </a:prstGeom>
              <a:blipFill>
                <a:blip r:embed="rId20"/>
                <a:stretch>
                  <a:fillRect t="-2174" b="-130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4645212-F1C3-CF21-A387-8D8AB4128CD5}"/>
                  </a:ext>
                </a:extLst>
              </p:cNvPr>
              <p:cNvSpPr txBox="1"/>
              <p:nvPr/>
            </p:nvSpPr>
            <p:spPr>
              <a:xfrm>
                <a:off x="5159751" y="5514296"/>
                <a:ext cx="3148491" cy="6118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𝑙𝑜𝑠𝑠</m:t>
                      </m:r>
                      <m:r>
                        <a:rPr lang="en-US" altLang="ko-KR" sz="1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=− </m:t>
                      </m:r>
                      <m:sSub>
                        <m:sSubPr>
                          <m:ctrlPr>
                            <a:rPr lang="en-US" altLang="ko-KR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ko-KR" alt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altLang="ko-KR" sz="12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altLang="ko-KR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altLang="ko-KR" sz="12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altLang="ko-KR" sz="1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− </m:t>
                      </m:r>
                      <m:nary>
                        <m:naryPr>
                          <m:chr m:val="∑"/>
                          <m:ctrlPr>
                            <a:rPr lang="en-US" altLang="ko-KR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ko-KR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r>
                            <a:rPr lang="en-US" altLang="ko-KR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en-US" altLang="ko-KR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ko-KR" alt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  <m:func>
                            <m:funcPr>
                              <m:ctrlPr>
                                <a:rPr lang="en-US" altLang="ko-KR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1200" b="0" i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ko-KR" sz="12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12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ko-KR" altLang="en-US" sz="12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r>
                                <a:rPr lang="en-US" altLang="ko-KR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ko-KR" sz="12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ko-KR" sz="12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ko-KR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ko-KR" sz="12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ko-KR" sz="12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ko-KR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nary>
                    </m:oMath>
                  </m:oMathPara>
                </a14:m>
                <a:endParaRPr lang="ko-KR" altLang="en-US" sz="12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4645212-F1C3-CF21-A387-8D8AB4128C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9751" y="5514296"/>
                <a:ext cx="3148491" cy="611834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0EAC52D-8B90-5FCD-3D99-958731632D80}"/>
                  </a:ext>
                </a:extLst>
              </p:cNvPr>
              <p:cNvSpPr txBox="1"/>
              <p:nvPr/>
            </p:nvSpPr>
            <p:spPr>
              <a:xfrm>
                <a:off x="5148064" y="6446453"/>
                <a:ext cx="2608599" cy="3339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2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ko-KR" altLang="en-US" sz="12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altLang="ko-KR" sz="1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ko-KR" sz="1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sz="1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1200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altLang="ko-KR" sz="12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ko-KR" sz="12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sz="1200" b="0" i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ko-KR" altLang="en-US" sz="12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US" altLang="ko-KR" sz="12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  <m:d>
                                <m:dPr>
                                  <m:ctrlPr>
                                    <a:rPr lang="en-US" altLang="ko-KR" sz="12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ko-KR" altLang="en-US" sz="12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  <m:r>
                                <a:rPr lang="en-US" altLang="ko-KR" sz="12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func>
                        </m:e>
                      </m:func>
                      <m:r>
                        <a:rPr lang="en-US" altLang="ko-KR" sz="1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sz="12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12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altLang="ko-KR" sz="12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ko-KR" sz="12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sz="120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m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ko-KR" sz="1200" b="0" i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in</m:t>
                                  </m:r>
                                </m:e>
                                <m:lim>
                                  <m:r>
                                    <a:rPr lang="ko-KR" altLang="en-US" sz="12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US" altLang="ko-KR" sz="12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12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  <m:d>
                                <m:dPr>
                                  <m:ctrlPr>
                                    <a:rPr lang="en-US" altLang="ko-KR" sz="12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ko-KR" altLang="en-US" sz="12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  <m:r>
                                <a:rPr lang="en-US" altLang="ko-KR" sz="12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ko-KR" altLang="en-US" sz="1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0EAC52D-8B90-5FCD-3D99-958731632D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8064" y="6446453"/>
                <a:ext cx="2608599" cy="333938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오른쪽 중괄호 22">
            <a:extLst>
              <a:ext uri="{FF2B5EF4-FFF2-40B4-BE49-F238E27FC236}">
                <a16:creationId xmlns:a16="http://schemas.microsoft.com/office/drawing/2014/main" id="{8CC0D9C1-D9E1-EF74-282D-04011B144CDC}"/>
              </a:ext>
            </a:extLst>
          </p:cNvPr>
          <p:cNvSpPr/>
          <p:nvPr/>
        </p:nvSpPr>
        <p:spPr>
          <a:xfrm>
            <a:off x="4932040" y="3697461"/>
            <a:ext cx="152336" cy="523627"/>
          </a:xfrm>
          <a:prstGeom prst="rightBrac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오른쪽 중괄호 23">
            <a:extLst>
              <a:ext uri="{FF2B5EF4-FFF2-40B4-BE49-F238E27FC236}">
                <a16:creationId xmlns:a16="http://schemas.microsoft.com/office/drawing/2014/main" id="{0C6318ED-B94E-F8C3-0736-B2E90A8729C8}"/>
              </a:ext>
            </a:extLst>
          </p:cNvPr>
          <p:cNvSpPr/>
          <p:nvPr/>
        </p:nvSpPr>
        <p:spPr>
          <a:xfrm>
            <a:off x="4973276" y="2780644"/>
            <a:ext cx="152336" cy="523627"/>
          </a:xfrm>
          <a:prstGeom prst="rightBrac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F2C5FBF-6FC6-929E-380F-080604A59EA9}"/>
              </a:ext>
            </a:extLst>
          </p:cNvPr>
          <p:cNvSpPr txBox="1"/>
          <p:nvPr/>
        </p:nvSpPr>
        <p:spPr>
          <a:xfrm>
            <a:off x="5125612" y="2934939"/>
            <a:ext cx="17185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00B050"/>
                </a:solidFill>
              </a:rPr>
              <a:t>Policy network </a:t>
            </a:r>
            <a:r>
              <a:rPr lang="ko-KR" altLang="en-US" sz="1200" dirty="0">
                <a:solidFill>
                  <a:srgbClr val="00B050"/>
                </a:solidFill>
              </a:rPr>
              <a:t>초기화</a:t>
            </a:r>
          </a:p>
        </p:txBody>
      </p:sp>
      <p:sp>
        <p:nvSpPr>
          <p:cNvPr id="26" name="오른쪽 중괄호 25">
            <a:extLst>
              <a:ext uri="{FF2B5EF4-FFF2-40B4-BE49-F238E27FC236}">
                <a16:creationId xmlns:a16="http://schemas.microsoft.com/office/drawing/2014/main" id="{60155FA8-67E8-E6B6-3FAD-636F530B7565}"/>
              </a:ext>
            </a:extLst>
          </p:cNvPr>
          <p:cNvSpPr/>
          <p:nvPr/>
        </p:nvSpPr>
        <p:spPr>
          <a:xfrm>
            <a:off x="4950824" y="5277518"/>
            <a:ext cx="197240" cy="311722"/>
          </a:xfrm>
          <a:prstGeom prst="rightBrac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오른쪽 중괄호 26">
            <a:extLst>
              <a:ext uri="{FF2B5EF4-FFF2-40B4-BE49-F238E27FC236}">
                <a16:creationId xmlns:a16="http://schemas.microsoft.com/office/drawing/2014/main" id="{0CF2849B-B2DB-A7EC-E0EC-8FA5DBA2443B}"/>
              </a:ext>
            </a:extLst>
          </p:cNvPr>
          <p:cNvSpPr/>
          <p:nvPr/>
        </p:nvSpPr>
        <p:spPr>
          <a:xfrm>
            <a:off x="4953637" y="5666162"/>
            <a:ext cx="194427" cy="311722"/>
          </a:xfrm>
          <a:prstGeom prst="rightBrac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E3B7909-E83D-B0FE-7371-2D22FABC08DE}"/>
              </a:ext>
            </a:extLst>
          </p:cNvPr>
          <p:cNvSpPr txBox="1"/>
          <p:nvPr/>
        </p:nvSpPr>
        <p:spPr>
          <a:xfrm>
            <a:off x="5221853" y="5997171"/>
            <a:ext cx="17461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00B050"/>
                </a:solidFill>
              </a:rPr>
              <a:t>Policy network update</a:t>
            </a:r>
            <a:endParaRPr lang="ko-KR" altLang="en-US" sz="1200" dirty="0">
              <a:solidFill>
                <a:srgbClr val="00B050"/>
              </a:solidFill>
            </a:endParaRPr>
          </a:p>
        </p:txBody>
      </p:sp>
      <p:sp>
        <p:nvSpPr>
          <p:cNvPr id="29" name="오른쪽 중괄호 28">
            <a:extLst>
              <a:ext uri="{FF2B5EF4-FFF2-40B4-BE49-F238E27FC236}">
                <a16:creationId xmlns:a16="http://schemas.microsoft.com/office/drawing/2014/main" id="{5F313F68-322E-8708-76FF-1E69DBC8C96E}"/>
              </a:ext>
            </a:extLst>
          </p:cNvPr>
          <p:cNvSpPr/>
          <p:nvPr/>
        </p:nvSpPr>
        <p:spPr>
          <a:xfrm>
            <a:off x="4922873" y="6068258"/>
            <a:ext cx="161504" cy="134827"/>
          </a:xfrm>
          <a:prstGeom prst="rightBrac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94083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0A1AC0-FBB4-4D6D-5AD5-4D63ED677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6BC5AC8-18F8-4DE8-CEBC-2332B35F7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E2DD-956C-449C-9C80-4708A3504C58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EFE2AC-E2ED-73AF-FAF8-3A4F978CD5E1}"/>
              </a:ext>
            </a:extLst>
          </p:cNvPr>
          <p:cNvSpPr txBox="1"/>
          <p:nvPr/>
        </p:nvSpPr>
        <p:spPr>
          <a:xfrm>
            <a:off x="539552" y="980728"/>
            <a:ext cx="994183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dirty="0"/>
              <a:t>실습 </a:t>
            </a:r>
            <a:r>
              <a:rPr lang="en-US" altLang="ko-KR" dirty="0"/>
              <a:t>#1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8777EC-DE80-C83B-3317-14A4D1EC09AB}"/>
              </a:ext>
            </a:extLst>
          </p:cNvPr>
          <p:cNvSpPr txBox="1"/>
          <p:nvPr/>
        </p:nvSpPr>
        <p:spPr>
          <a:xfrm>
            <a:off x="1562406" y="1019508"/>
            <a:ext cx="13612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C00000"/>
                </a:solidFill>
              </a:rPr>
              <a:t>Simple_pg2.py</a:t>
            </a:r>
            <a:endParaRPr lang="ko-KR" altLang="en-US" sz="1400" dirty="0">
              <a:solidFill>
                <a:srgbClr val="C00000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77C4090-772C-268B-83C7-8F206CC6F9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030" y="1465361"/>
            <a:ext cx="4043946" cy="4917598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BE4466C-02E3-6890-2170-9AC48D4C00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1801" y="1475450"/>
            <a:ext cx="4330824" cy="4909909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55226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93687E-7492-7590-F862-707552800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14E697D-EC21-A2C9-FA20-1B53DA3F7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E2DD-956C-449C-9C80-4708A3504C58}" type="slidenum">
              <a:rPr lang="ko-KR" altLang="en-US" smtClean="0"/>
              <a:pPr/>
              <a:t>9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082056F-E1E5-788C-709E-5D580BB0E9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822" y="1268760"/>
            <a:ext cx="3679666" cy="208823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732486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12280</TotalTime>
  <Words>1173</Words>
  <Application>Microsoft Office PowerPoint</Application>
  <PresentationFormat>화면 슬라이드 쇼(4:3)</PresentationFormat>
  <Paragraphs>281</Paragraphs>
  <Slides>29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4" baseType="lpstr">
      <vt:lpstr>맑은 고딕</vt:lpstr>
      <vt:lpstr>Arial</vt:lpstr>
      <vt:lpstr>Cambria Math</vt:lpstr>
      <vt:lpstr>Wingdings</vt:lpstr>
      <vt:lpstr>Office 테마</vt:lpstr>
      <vt:lpstr>Policy Gradient Method</vt:lpstr>
      <vt:lpstr>Value-Based vs. Policy Gradient</vt:lpstr>
      <vt:lpstr>Policy Gradient</vt:lpstr>
      <vt:lpstr>Policy Gradient</vt:lpstr>
      <vt:lpstr>Policy Gradient</vt:lpstr>
      <vt:lpstr>Policy Gradient</vt:lpstr>
      <vt:lpstr>Policy Gradient</vt:lpstr>
      <vt:lpstr>실습</vt:lpstr>
      <vt:lpstr>실습</vt:lpstr>
      <vt:lpstr>실습</vt:lpstr>
      <vt:lpstr>REINFORCE</vt:lpstr>
      <vt:lpstr>REINFORCE</vt:lpstr>
      <vt:lpstr>REINFORCE</vt:lpstr>
      <vt:lpstr>실습</vt:lpstr>
      <vt:lpstr>실습</vt:lpstr>
      <vt:lpstr>Baseline</vt:lpstr>
      <vt:lpstr>Baseline</vt:lpstr>
      <vt:lpstr>Baseline</vt:lpstr>
      <vt:lpstr>Actor-Critic</vt:lpstr>
      <vt:lpstr>Actor-Critic</vt:lpstr>
      <vt:lpstr>Actor-Critic</vt:lpstr>
      <vt:lpstr>Actor-Critic</vt:lpstr>
      <vt:lpstr>Actor-Critic</vt:lpstr>
      <vt:lpstr>Actor-Critic</vt:lpstr>
      <vt:lpstr>실습</vt:lpstr>
      <vt:lpstr>실습</vt:lpstr>
      <vt:lpstr>Quiz</vt:lpstr>
      <vt:lpstr>요약</vt:lpstr>
      <vt:lpstr>요약</vt:lpstr>
    </vt:vector>
  </TitlesOfParts>
  <Company>win-xp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디지털 영상처리의 개념</dc:title>
  <dc:creator>user</dc:creator>
  <cp:lastModifiedBy>태형 박</cp:lastModifiedBy>
  <cp:revision>379</cp:revision>
  <cp:lastPrinted>2021-03-17T00:45:04Z</cp:lastPrinted>
  <dcterms:created xsi:type="dcterms:W3CDTF">2009-10-31T07:50:36Z</dcterms:created>
  <dcterms:modified xsi:type="dcterms:W3CDTF">2025-05-14T02:39:09Z</dcterms:modified>
</cp:coreProperties>
</file>