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94" r:id="rId2"/>
    <p:sldId id="353" r:id="rId3"/>
    <p:sldId id="354" r:id="rId4"/>
    <p:sldId id="355" r:id="rId5"/>
    <p:sldId id="356" r:id="rId6"/>
    <p:sldId id="357" r:id="rId7"/>
    <p:sldId id="358" r:id="rId8"/>
    <p:sldId id="359" r:id="rId9"/>
    <p:sldId id="360" r:id="rId10"/>
    <p:sldId id="361" r:id="rId11"/>
    <p:sldId id="362" r:id="rId12"/>
    <p:sldId id="363" r:id="rId13"/>
    <p:sldId id="364" r:id="rId14"/>
    <p:sldId id="365" r:id="rId15"/>
    <p:sldId id="366" r:id="rId16"/>
    <p:sldId id="367" r:id="rId17"/>
    <p:sldId id="368" r:id="rId18"/>
    <p:sldId id="369" r:id="rId19"/>
    <p:sldId id="370" r:id="rId20"/>
    <p:sldId id="371" r:id="rId21"/>
    <p:sldId id="372" r:id="rId22"/>
    <p:sldId id="373" r:id="rId23"/>
    <p:sldId id="374" r:id="rId24"/>
    <p:sldId id="375" r:id="rId25"/>
    <p:sldId id="376" r:id="rId26"/>
    <p:sldId id="377" r:id="rId27"/>
    <p:sldId id="378" r:id="rId28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8" autoAdjust="0"/>
    <p:restoredTop sz="94660"/>
  </p:normalViewPr>
  <p:slideViewPr>
    <p:cSldViewPr>
      <p:cViewPr varScale="1">
        <p:scale>
          <a:sx n="138" d="100"/>
          <a:sy n="138" d="100"/>
        </p:scale>
        <p:origin x="672" y="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374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374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01753B-BEEF-4E1F-A12E-5B15EA4CA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89590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6T04:13:09.43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0,'1401'99'0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30T04:00:06.74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0,'5522'0'0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30T04:00:09.57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1 109,'0'-1,"0"0,1 0,-1 0,1 0,0 0,-1 0,1 1,0-1,-1 0,1 0,0 1,0-1,0 0,0 1,0-1,0 1,0-1,0 1,0-1,0 1,0 0,0 0,0-1,0 1,2 0,38-5,-29 3,131-11,179 7,-23 1,307-21,-310 21,13-2,524-7,-525 16,1857-2,-2093-7,-55 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30T04:11:30.37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39 0,'3618'-39'0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30T04:11:33.18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96 0,'7255'-96'0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30T04:11:36.12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0 135,'14'-5,"0"1,0 0,0 1,0 0,0 2,16-1,-1-1,333-18,-184 13,136 5,-18 2,-64-17,104-2,40 0,0 1,7 19,-363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30T04:11:40.81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0 157,'42'-10,"-10"0,162-13,273 3,-65 6,175-6,-405 6,-86 5,422-18,-52 18,-289 10,-112 2,83 14,-83-8,80 2,235 12,-180-7,56 19,105 1,-121-11,-26-5,51 16,-222-32,-24-2,1-1,-1 0,0 0,1-1,-1-1,11 0,-5-5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30T04:11:42.87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62,'710'-29,"-171"3,961 20,-830 8,-483-2,256 33,-431-31,123 18,170 3,-118-13,13 0,92-1,-3 0,-242-1,-35-4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30T04:11:45.24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1 155,'40'-12,"220"-27,1 11,370 9,163 1,-289 3,-138 4,189-2,-518 13,685 19,-252-15,-251-7,595 3,-794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30T04:11:47.75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1 233,'533'-39,"-249"11,747-44,-140 36,-583 27,156 0,256-11,-513 1,215 35,-388-14,134 1,-98-4,111 13,-133-7,76-2,-107-3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6T10:20:27.42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65 0,'4819'-65'0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6T04:18:10.68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0,'1466'0'0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6T10:20:30.76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34,'3'-3,"1"1,-1-1,1 1,0 0,0 0,0 0,0 1,0-1,0 1,0 0,7 0,54-5,-44 5,325-4,-213 7,73 14,-18 1,372-17,-262-1,-89 17,-34 0,586-12,-400-7,1181 3,-1514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6T10:20:34.30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0,'977'163'0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6T10:20:43.65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2,'105'-2,"117"5,-186 2,-1 2,44 13,-50-11,1-2,0-1,56 4,453-9,-243-3,-263 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6T10:20:47.01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98 0,'1465'-98'0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6T10:21:52.17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0 296,'58'0,"0"-3,87-14,-103 10,45 0,41-6,-56 4,0 3,99 5,43-3,-182 0,0-2,-1-1,34-12,31-8,-39 15,1 2,0 3,60 1,-85 4,62-11,-4 0,114-21,-79 17,-80 10,78-4,-74 8,64-11,-64 6,63-1,105 14,-1 10,299 58,-114 29,-379-94,1-1,-1-1,2 0,41 2,176 7,185 3,-229-18,-142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6T10:22:19.65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33 0,'2801'-33'0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6T10:22:23.64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36,'36'13,"-4"0,23-6,0-3,1-2,103-9,-41-8,-65 7,70-3,-121 11,59 0,-1-2,76-14,-59 7,0 2,150 8,-86 2,1876-3,-1989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6T10:32:00.73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0,'2214'0'0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6T10:32:13.36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0,'6317'0'0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6T10:32:15.01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6T04:46:54.41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0,'2376'196'0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6T10:32:17.52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0,'4559'196'0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6T10:32:25.72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0,'3940'0'0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6T11:06:13.66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39,'24'0,"23"1,-1-3,0-1,66-13,-58 8,0 2,1 2,106 7,-42 0,-52-4,-10 0,0 1,0 3,106 21,-2 12,1-7,177 8,153-32,-264-8,207 3,-468 2,0 1,-37 9,34-6,-60 5,54-8,-47 10,47-6,-57 2,-401-9,223-1,53-16,-5 1,-34-1,1 0,-301 19,514-2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6T11:06:21.91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0,'7294'33'0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30T04:20:55.02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74,'216'20,"931"-21,-1050 11,-70-6,46 2,178 13,-110-21,113 4,-166 7,42 2,1741-12,-1615-9,9 0,-198 7,90-15,-55 4,47 3,41-6,-88 2,167-3,-181 21,-42-1,0-1,91-11,-133 10,-1-1,0 0,0 1,0-2,0 1,0 0,0 0,0-1,0 0,0 0,4-3,3-7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6T11:22:16.59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0,'4136'65'0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30T04:23:08.18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77 0,'4792'-77'0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6T12:29:11.54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0,'6220'0'0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6T12:29:22.25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99 0,'5536'-99'0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6T12:29:31.58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98 0,'7686'-98'0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6T04:46:57.31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35,'4'-3,"1"0,0 0,0 0,0 1,0 0,0 0,0 0,1 1,-1-1,1 1,-1 1,1-1,-1 1,9 0,4-1,209-7,309 28,-367-10,449-4,-343-8,77 2,-324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6T12:29:44.72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0,'4266'66'0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6T12:29:55.37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0 162 0,'7880'-162'0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6T12:30:04.26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66,'1499'0,"-1464"-2,68-12,13-1,414 11,-272 7,-234-4,0-2,45-10,-43 7,0 2,33-3,299 8,-330-1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30T03:27:55.29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0,'2598'192'0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30T03:27:57.92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0,'1367'134'0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30T03:28:00.65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0,'1424'57'0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30T03:59:59.48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4,'76'-1,"-38"-1,0 2,0 1,0 2,-1 1,65 17,-73-15,1 0,0-2,1-2,-1 0,61-6,-8 1,1266 3,-1136 20,626-20,-651 19,-172-19,56 1,84 13,-92-8,0-3,78-5,-27-1,231 26,-153-6,-102-10,108 4,124 6,-94-3,76 9,24-17,46 3,195 1,-340-12,-165-1,83-15,-15 2,-114 14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30T04:00:03.34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60,'0'-1,"1"-1,-1 1,1-1,-1 1,1 0,-1-1,1 1,0 0,-1-1,1 1,0 0,0 0,0 0,0-1,0 1,0 0,1 0,-1 1,0-1,0 0,1 0,-1 1,0-1,1 1,-1-1,1 1,2-1,44-7,1302-15,-889 26,595-3,-998 9,-18-1,-25-7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4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4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FB957-3D94-46ED-80A4-D9D2358352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57435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4044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강화학습 실제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000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강화학습 실제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231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강화학습 실제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005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>
            <a:lvl1pPr>
              <a:defRPr sz="2400"/>
            </a:lvl1pPr>
            <a:lvl2pPr>
              <a:spcBef>
                <a:spcPts val="1200"/>
              </a:spcBef>
              <a:defRPr sz="1800"/>
            </a:lvl2pPr>
            <a:lvl3pPr>
              <a:spcBef>
                <a:spcPts val="600"/>
              </a:spcBef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ko-KR" altLang="en-US" dirty="0"/>
              <a:t>강화학습 실제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061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강화학습 실제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969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강화학습 실제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505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강화학습 실제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755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강화학습 실제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366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강화학습 실제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35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강화학습 실제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666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강화학습 실제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856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강화학습 실제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643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12" Type="http://schemas.openxmlformats.org/officeDocument/2006/relationships/image" Target="../media/image3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11" Type="http://schemas.openxmlformats.org/officeDocument/2006/relationships/image" Target="../media/image33.png"/><Relationship Id="rId5" Type="http://schemas.openxmlformats.org/officeDocument/2006/relationships/image" Target="../media/image30.png"/><Relationship Id="rId10" Type="http://schemas.openxmlformats.org/officeDocument/2006/relationships/customXml" Target="../ink/ink11.xml"/><Relationship Id="rId4" Type="http://schemas.openxmlformats.org/officeDocument/2006/relationships/customXml" Target="../ink/ink8.xml"/><Relationship Id="rId9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13" Type="http://schemas.openxmlformats.org/officeDocument/2006/relationships/image" Target="../media/image44.png"/><Relationship Id="rId18" Type="http://schemas.openxmlformats.org/officeDocument/2006/relationships/customXml" Target="../ink/ink18.xml"/><Relationship Id="rId3" Type="http://schemas.openxmlformats.org/officeDocument/2006/relationships/image" Target="../media/image38.png"/><Relationship Id="rId7" Type="http://schemas.openxmlformats.org/officeDocument/2006/relationships/image" Target="../media/image41.png"/><Relationship Id="rId12" Type="http://schemas.openxmlformats.org/officeDocument/2006/relationships/customXml" Target="../ink/ink15.xml"/><Relationship Id="rId17" Type="http://schemas.openxmlformats.org/officeDocument/2006/relationships/image" Target="../media/image46.png"/><Relationship Id="rId2" Type="http://schemas.openxmlformats.org/officeDocument/2006/relationships/image" Target="../media/image37.png"/><Relationship Id="rId16" Type="http://schemas.openxmlformats.org/officeDocument/2006/relationships/customXml" Target="../ink/ink17.xml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.xml"/><Relationship Id="rId11" Type="http://schemas.openxmlformats.org/officeDocument/2006/relationships/image" Target="../media/image43.png"/><Relationship Id="rId5" Type="http://schemas.openxmlformats.org/officeDocument/2006/relationships/image" Target="../media/image40.png"/><Relationship Id="rId15" Type="http://schemas.openxmlformats.org/officeDocument/2006/relationships/image" Target="../media/image45.png"/><Relationship Id="rId10" Type="http://schemas.openxmlformats.org/officeDocument/2006/relationships/customXml" Target="../ink/ink14.xml"/><Relationship Id="rId19" Type="http://schemas.openxmlformats.org/officeDocument/2006/relationships/image" Target="../media/image47.png"/><Relationship Id="rId4" Type="http://schemas.openxmlformats.org/officeDocument/2006/relationships/image" Target="../media/image39.png"/><Relationship Id="rId9" Type="http://schemas.openxmlformats.org/officeDocument/2006/relationships/image" Target="../media/image42.png"/><Relationship Id="rId14" Type="http://schemas.openxmlformats.org/officeDocument/2006/relationships/customXml" Target="../ink/ink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13" Type="http://schemas.openxmlformats.org/officeDocument/2006/relationships/customXml" Target="../ink/ink23.xml"/><Relationship Id="rId18" Type="http://schemas.openxmlformats.org/officeDocument/2006/relationships/image" Target="../media/image54.png"/><Relationship Id="rId3" Type="http://schemas.openxmlformats.org/officeDocument/2006/relationships/image" Target="../media/image52.png"/><Relationship Id="rId7" Type="http://schemas.openxmlformats.org/officeDocument/2006/relationships/customXml" Target="../ink/ink20.xml"/><Relationship Id="rId12" Type="http://schemas.openxmlformats.org/officeDocument/2006/relationships/image" Target="../media/image400.png"/><Relationship Id="rId17" Type="http://schemas.openxmlformats.org/officeDocument/2006/relationships/customXml" Target="../ink/ink25.xml"/><Relationship Id="rId2" Type="http://schemas.openxmlformats.org/officeDocument/2006/relationships/image" Target="../media/image51.png"/><Relationship Id="rId16" Type="http://schemas.openxmlformats.org/officeDocument/2006/relationships/image" Target="../media/image420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0.png"/><Relationship Id="rId11" Type="http://schemas.openxmlformats.org/officeDocument/2006/relationships/customXml" Target="../ink/ink22.xml"/><Relationship Id="rId5" Type="http://schemas.openxmlformats.org/officeDocument/2006/relationships/customXml" Target="../ink/ink19.xml"/><Relationship Id="rId15" Type="http://schemas.openxmlformats.org/officeDocument/2006/relationships/customXml" Target="../ink/ink24.xml"/><Relationship Id="rId10" Type="http://schemas.openxmlformats.org/officeDocument/2006/relationships/image" Target="../media/image390.png"/><Relationship Id="rId19" Type="http://schemas.openxmlformats.org/officeDocument/2006/relationships/customXml" Target="../ink/ink26.xml"/><Relationship Id="rId4" Type="http://schemas.openxmlformats.org/officeDocument/2006/relationships/image" Target="../media/image53.png"/><Relationship Id="rId9" Type="http://schemas.openxmlformats.org/officeDocument/2006/relationships/customXml" Target="../ink/ink21.xml"/><Relationship Id="rId14" Type="http://schemas.openxmlformats.org/officeDocument/2006/relationships/image" Target="../media/image4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9.xml"/><Relationship Id="rId13" Type="http://schemas.openxmlformats.org/officeDocument/2006/relationships/image" Target="../media/image510.png"/><Relationship Id="rId3" Type="http://schemas.openxmlformats.org/officeDocument/2006/relationships/image" Target="../media/image57.png"/><Relationship Id="rId7" Type="http://schemas.openxmlformats.org/officeDocument/2006/relationships/image" Target="../media/image480.png"/><Relationship Id="rId12" Type="http://schemas.openxmlformats.org/officeDocument/2006/relationships/customXml" Target="../ink/ink31.xml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8.xml"/><Relationship Id="rId11" Type="http://schemas.openxmlformats.org/officeDocument/2006/relationships/image" Target="../media/image500.png"/><Relationship Id="rId5" Type="http://schemas.openxmlformats.org/officeDocument/2006/relationships/image" Target="../media/image470.png"/><Relationship Id="rId10" Type="http://schemas.openxmlformats.org/officeDocument/2006/relationships/customXml" Target="../ink/ink30.xml"/><Relationship Id="rId4" Type="http://schemas.openxmlformats.org/officeDocument/2006/relationships/customXml" Target="../ink/ink27.xml"/><Relationship Id="rId9" Type="http://schemas.openxmlformats.org/officeDocument/2006/relationships/image" Target="../media/image49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4.xml"/><Relationship Id="rId3" Type="http://schemas.openxmlformats.org/officeDocument/2006/relationships/image" Target="../media/image62.png"/><Relationship Id="rId7" Type="http://schemas.openxmlformats.org/officeDocument/2006/relationships/image" Target="../media/image580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3.xml"/><Relationship Id="rId5" Type="http://schemas.openxmlformats.org/officeDocument/2006/relationships/image" Target="../media/image570.png"/><Relationship Id="rId4" Type="http://schemas.openxmlformats.org/officeDocument/2006/relationships/customXml" Target="../ink/ink32.xml"/><Relationship Id="rId9" Type="http://schemas.openxmlformats.org/officeDocument/2006/relationships/image" Target="../media/image6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6.png"/><Relationship Id="rId7" Type="http://schemas.openxmlformats.org/officeDocument/2006/relationships/customXml" Target="../ink/ink36.xml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0.png"/><Relationship Id="rId5" Type="http://schemas.openxmlformats.org/officeDocument/2006/relationships/customXml" Target="../ink/ink35.xml"/><Relationship Id="rId4" Type="http://schemas.openxmlformats.org/officeDocument/2006/relationships/image" Target="../media/image6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7.xml"/><Relationship Id="rId13" Type="http://schemas.openxmlformats.org/officeDocument/2006/relationships/image" Target="../media/image73.png"/><Relationship Id="rId18" Type="http://schemas.openxmlformats.org/officeDocument/2006/relationships/customXml" Target="../ink/ink42.xml"/><Relationship Id="rId3" Type="http://schemas.openxmlformats.org/officeDocument/2006/relationships/image" Target="../media/image69.png"/><Relationship Id="rId21" Type="http://schemas.openxmlformats.org/officeDocument/2006/relationships/image" Target="../media/image78.png"/><Relationship Id="rId7" Type="http://schemas.openxmlformats.org/officeDocument/2006/relationships/image" Target="../media/image72.png"/><Relationship Id="rId12" Type="http://schemas.openxmlformats.org/officeDocument/2006/relationships/customXml" Target="../ink/ink39.xml"/><Relationship Id="rId17" Type="http://schemas.openxmlformats.org/officeDocument/2006/relationships/image" Target="../media/image75.png"/><Relationship Id="rId25" Type="http://schemas.openxmlformats.org/officeDocument/2006/relationships/image" Target="../media/image82.png"/><Relationship Id="rId2" Type="http://schemas.openxmlformats.org/officeDocument/2006/relationships/image" Target="../media/image650.png"/><Relationship Id="rId16" Type="http://schemas.openxmlformats.org/officeDocument/2006/relationships/customXml" Target="../ink/ink41.xml"/><Relationship Id="rId20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720.png"/><Relationship Id="rId24" Type="http://schemas.openxmlformats.org/officeDocument/2006/relationships/image" Target="../media/image81.png"/><Relationship Id="rId5" Type="http://schemas.openxmlformats.org/officeDocument/2006/relationships/image" Target="../media/image680.png"/><Relationship Id="rId15" Type="http://schemas.openxmlformats.org/officeDocument/2006/relationships/image" Target="../media/image74.png"/><Relationship Id="rId23" Type="http://schemas.openxmlformats.org/officeDocument/2006/relationships/image" Target="../media/image80.png"/><Relationship Id="rId10" Type="http://schemas.openxmlformats.org/officeDocument/2006/relationships/customXml" Target="../ink/ink38.xml"/><Relationship Id="rId19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10.png"/><Relationship Id="rId14" Type="http://schemas.openxmlformats.org/officeDocument/2006/relationships/customXml" Target="../ink/ink40.xml"/><Relationship Id="rId22" Type="http://schemas.openxmlformats.org/officeDocument/2006/relationships/image" Target="../media/image7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2.xml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100.png"/><Relationship Id="rId4" Type="http://schemas.openxmlformats.org/officeDocument/2006/relationships/customXml" Target="../ink/ink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image" Target="../media/image20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customXml" Target="../ink/ink7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19.png"/><Relationship Id="rId5" Type="http://schemas.openxmlformats.org/officeDocument/2006/relationships/image" Target="../media/image150.png"/><Relationship Id="rId10" Type="http://schemas.openxmlformats.org/officeDocument/2006/relationships/customXml" Target="../ink/ink6.xml"/><Relationship Id="rId4" Type="http://schemas.openxmlformats.org/officeDocument/2006/relationships/image" Target="../media/image15.png"/><Relationship Id="rId9" Type="http://schemas.openxmlformats.org/officeDocument/2006/relationships/image" Target="../media/image18.png"/><Relationship Id="rId1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5" Type="http://schemas.openxmlformats.org/officeDocument/2006/relationships/image" Target="../media/image230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Q-Network</a:t>
            </a:r>
            <a:endParaRPr lang="ko-KR" altLang="en-US" sz="4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EFC250-769F-69DA-9B53-37AF07AA6142}"/>
              </a:ext>
            </a:extLst>
          </p:cNvPr>
          <p:cNvSpPr>
            <a:spLocks noGrp="1"/>
          </p:cNvSpPr>
          <p:nvPr/>
        </p:nvSpPr>
        <p:spPr>
          <a:xfrm>
            <a:off x="1371600" y="409575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Prof. Tae-</a:t>
            </a:r>
            <a:r>
              <a:rPr lang="en-US" altLang="ko-KR" sz="2000" dirty="0" err="1"/>
              <a:t>Hyoung</a:t>
            </a:r>
            <a:r>
              <a:rPr lang="en-US" altLang="ko-KR" sz="2000" dirty="0"/>
              <a:t> Park</a:t>
            </a:r>
          </a:p>
          <a:p>
            <a:r>
              <a:rPr lang="en-US" altLang="ko-KR" sz="2000" dirty="0"/>
              <a:t>Dept. of Intelligent Systems &amp; Robotics, CBNU</a:t>
            </a:r>
            <a:endParaRPr lang="ko-KR" altLang="en-US" sz="20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9963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6100A2-A2B0-CF19-2151-3992D252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98C875-41A3-A87E-2FDC-BCF9AB5CD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2AC716-818E-DE36-AE58-FD0FA9F9C186}"/>
              </a:ext>
            </a:extLst>
          </p:cNvPr>
          <p:cNvSpPr txBox="1"/>
          <p:nvPr/>
        </p:nvSpPr>
        <p:spPr>
          <a:xfrm>
            <a:off x="334448" y="1047056"/>
            <a:ext cx="99418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359755-8FBF-5C85-5837-A4CAF2F4404B}"/>
              </a:ext>
            </a:extLst>
          </p:cNvPr>
          <p:cNvSpPr txBox="1"/>
          <p:nvPr/>
        </p:nvSpPr>
        <p:spPr>
          <a:xfrm>
            <a:off x="1403648" y="1047056"/>
            <a:ext cx="1324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dezero3.py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B101D6CD-CA4D-EB1E-3AC3-5BCBE3032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41" y="1639197"/>
            <a:ext cx="3562847" cy="507753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33E6182-054D-587F-050A-A7262F621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639197"/>
            <a:ext cx="3858163" cy="494416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A32EDCCE-F998-9F8E-B958-C387B4D60928}"/>
                  </a:ext>
                </a:extLst>
              </p14:cNvPr>
              <p14:cNvContentPartPr/>
              <p14:nvPr/>
            </p14:nvContentPartPr>
            <p14:xfrm>
              <a:off x="4925105" y="2090313"/>
              <a:ext cx="2687400" cy="8604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A32EDCCE-F998-9F8E-B958-C387B4D6092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89465" y="2018673"/>
                <a:ext cx="275904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BC87F3D7-C8EC-B374-1965-5EF86362B6AA}"/>
                  </a:ext>
                </a:extLst>
              </p14:cNvPr>
              <p14:cNvContentPartPr/>
              <p14:nvPr/>
            </p14:nvContentPartPr>
            <p14:xfrm>
              <a:off x="4911425" y="3005433"/>
              <a:ext cx="1100880" cy="219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BC87F3D7-C8EC-B374-1965-5EF86362B6A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75425" y="2933433"/>
                <a:ext cx="117252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B4000224-A3B4-5559-1505-BA5B7EF6799B}"/>
                  </a:ext>
                </a:extLst>
              </p14:cNvPr>
              <p14:cNvContentPartPr/>
              <p14:nvPr/>
            </p14:nvContentPartPr>
            <p14:xfrm>
              <a:off x="4897385" y="3380553"/>
              <a:ext cx="1988280" cy="3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B4000224-A3B4-5559-1505-BA5B7EF6799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61385" y="3308553"/>
                <a:ext cx="20599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909232AE-ADEE-0352-B21E-F8F1CE8195DD}"/>
                  </a:ext>
                </a:extLst>
              </p14:cNvPr>
              <p14:cNvContentPartPr/>
              <p14:nvPr/>
            </p14:nvContentPartPr>
            <p14:xfrm>
              <a:off x="4931945" y="3535353"/>
              <a:ext cx="1960920" cy="3924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909232AE-ADEE-0352-B21E-F8F1CE8195D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896305" y="3463713"/>
                <a:ext cx="203256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B8AECCB-85D3-A163-220C-7BCAEA30269B}"/>
                  </a:ext>
                </a:extLst>
              </p:cNvPr>
              <p:cNvSpPr txBox="1"/>
              <p:nvPr/>
            </p:nvSpPr>
            <p:spPr>
              <a:xfrm>
                <a:off x="2817213" y="1083206"/>
                <a:ext cx="110049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ko-KR" sz="1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+5</m:t>
                      </m:r>
                    </m:oMath>
                  </m:oMathPara>
                </a14:m>
                <a:endParaRPr lang="ko-KR" altLang="en-US" sz="1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B8AECCB-85D3-A163-220C-7BCAEA302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213" y="1083206"/>
                <a:ext cx="1100494" cy="307777"/>
              </a:xfrm>
              <a:prstGeom prst="rect">
                <a:avLst/>
              </a:prstGeom>
              <a:blipFill>
                <a:blip r:embed="rId12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4820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496A0-7F77-2D1B-E21C-BA0D0931C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915ADB-DB67-E5AD-22AC-6E5DD9808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0C4AF90-CE7E-5130-5F37-E98AF7A92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556791"/>
            <a:ext cx="2016500" cy="27206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CD127E7-4CAD-AEA1-C498-90FFC53AC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56" y="1412776"/>
            <a:ext cx="5184576" cy="377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924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61EBB-16F6-20FF-6985-9678AAFB7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Nonlinear</a:t>
            </a:r>
            <a:r>
              <a:rPr lang="ko-KR" altLang="en-US" dirty="0"/>
              <a:t> </a:t>
            </a:r>
            <a:r>
              <a:rPr lang="en-US" altLang="ko-KR" dirty="0"/>
              <a:t>Regression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885722-4CFA-6BFB-8ED1-C5587A67A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응용 예 </a:t>
            </a:r>
            <a:r>
              <a:rPr lang="en-US" altLang="ko-KR" dirty="0"/>
              <a:t>2: Nonlinear Regression</a:t>
            </a:r>
          </a:p>
          <a:p>
            <a:pPr lvl="1"/>
            <a:r>
              <a:rPr lang="en-US" altLang="ko-KR" dirty="0"/>
              <a:t>Model: MLP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7BEFAE-D08B-EA27-0F7D-F5C7666FA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12</a:t>
            </a:fld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20D11BC-5776-87C6-E6DA-E45E4150999C}"/>
              </a:ext>
            </a:extLst>
          </p:cNvPr>
          <p:cNvGrpSpPr/>
          <p:nvPr/>
        </p:nvGrpSpPr>
        <p:grpSpPr>
          <a:xfrm>
            <a:off x="243370" y="2499285"/>
            <a:ext cx="4753638" cy="3732180"/>
            <a:chOff x="243370" y="2499285"/>
            <a:chExt cx="4753638" cy="373218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758D3149-0504-CE46-3A00-41EB132708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41761"/>
            <a:stretch/>
          </p:blipFill>
          <p:spPr>
            <a:xfrm rot="60000">
              <a:off x="253598" y="2499285"/>
              <a:ext cx="3648584" cy="1203927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297815A3-9D3A-CF1D-B995-51202FF263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60000">
              <a:off x="243370" y="3697461"/>
              <a:ext cx="4753638" cy="2534004"/>
            </a:xfrm>
            <a:prstGeom prst="rect">
              <a:avLst/>
            </a:prstGeom>
          </p:spPr>
        </p:pic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B129BDD-CF05-0383-BB94-CD27CF87A893}"/>
              </a:ext>
            </a:extLst>
          </p:cNvPr>
          <p:cNvSpPr/>
          <p:nvPr/>
        </p:nvSpPr>
        <p:spPr>
          <a:xfrm>
            <a:off x="221619" y="2348880"/>
            <a:ext cx="5010441" cy="4028395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87C009E-CB0D-7D1A-63EE-84AE83A4F565}"/>
              </a:ext>
            </a:extLst>
          </p:cNvPr>
          <p:cNvGrpSpPr/>
          <p:nvPr/>
        </p:nvGrpSpPr>
        <p:grpSpPr>
          <a:xfrm>
            <a:off x="5465997" y="1890054"/>
            <a:ext cx="3456384" cy="4487221"/>
            <a:chOff x="5364088" y="1966115"/>
            <a:chExt cx="3456384" cy="4487221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6532DE47-360E-8E92-A2DB-15315A3B0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25259"/>
            <a:stretch/>
          </p:blipFill>
          <p:spPr>
            <a:xfrm rot="60000">
              <a:off x="5401875" y="1992967"/>
              <a:ext cx="3115110" cy="4357456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FC2E264-B886-8E19-CB2D-A8066B3143D3}"/>
                </a:ext>
              </a:extLst>
            </p:cNvPr>
            <p:cNvSpPr/>
            <p:nvPr/>
          </p:nvSpPr>
          <p:spPr>
            <a:xfrm>
              <a:off x="5364088" y="1966115"/>
              <a:ext cx="3456384" cy="4487221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2D397A6-BF4D-C376-D754-CAF974C7B248}"/>
              </a:ext>
            </a:extLst>
          </p:cNvPr>
          <p:cNvSpPr txBox="1"/>
          <p:nvPr/>
        </p:nvSpPr>
        <p:spPr>
          <a:xfrm>
            <a:off x="2987824" y="5312241"/>
            <a:ext cx="1801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B050"/>
                </a:solidFill>
              </a:rPr>
              <a:t># affine transformation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72DE57D-C580-4A87-6BB3-C5448E2E1A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0272" y="534421"/>
            <a:ext cx="1579510" cy="119814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17C18E5E-EA93-81EB-6282-6B5585295350}"/>
                  </a:ext>
                </a:extLst>
              </p14:cNvPr>
              <p14:cNvContentPartPr/>
              <p14:nvPr/>
            </p14:nvContentPartPr>
            <p14:xfrm>
              <a:off x="5894945" y="2971593"/>
              <a:ext cx="1302840" cy="1440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17C18E5E-EA93-81EB-6282-6B558529535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58945" y="2899593"/>
                <a:ext cx="137448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8F9D7763-6346-E4B6-9DEA-071F94ADA07B}"/>
                  </a:ext>
                </a:extLst>
              </p14:cNvPr>
              <p14:cNvContentPartPr/>
              <p14:nvPr/>
            </p14:nvContentPartPr>
            <p14:xfrm>
              <a:off x="5894945" y="3137913"/>
              <a:ext cx="2612160" cy="3492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8F9D7763-6346-E4B6-9DEA-071F94ADA07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858945" y="3065913"/>
                <a:ext cx="268380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DCB51E2E-BC26-2E66-6610-BF6E77F8CBA5}"/>
                  </a:ext>
                </a:extLst>
              </p14:cNvPr>
              <p14:cNvContentPartPr/>
              <p14:nvPr/>
            </p14:nvContentPartPr>
            <p14:xfrm>
              <a:off x="5901785" y="4592673"/>
              <a:ext cx="1085760" cy="4896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DCB51E2E-BC26-2E66-6610-BF6E77F8CBA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865785" y="4520673"/>
                <a:ext cx="115740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43D1E807-43F7-74D4-ADD2-0785435838FE}"/>
                  </a:ext>
                </a:extLst>
              </p14:cNvPr>
              <p14:cNvContentPartPr/>
              <p14:nvPr/>
            </p14:nvContentPartPr>
            <p14:xfrm>
              <a:off x="5936705" y="4945113"/>
              <a:ext cx="1964520" cy="8712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43D1E807-43F7-74D4-ADD2-0785435838F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900705" y="4873473"/>
                <a:ext cx="203616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6D497C21-C679-AD94-F793-45635B1E24C7}"/>
                  </a:ext>
                </a:extLst>
              </p14:cNvPr>
              <p14:cNvContentPartPr/>
              <p14:nvPr/>
            </p14:nvContentPartPr>
            <p14:xfrm>
              <a:off x="5915465" y="5201073"/>
              <a:ext cx="1990440" cy="4716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6D497C21-C679-AD94-F793-45635B1E24C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879825" y="5129433"/>
                <a:ext cx="206208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7CDFDC27-40A2-6AFA-76C8-F4958AB0055E}"/>
                  </a:ext>
                </a:extLst>
              </p14:cNvPr>
              <p14:cNvContentPartPr/>
              <p14:nvPr/>
            </p14:nvContentPartPr>
            <p14:xfrm>
              <a:off x="5880905" y="5382153"/>
              <a:ext cx="2053080" cy="56160"/>
            </p14:xfrm>
          </p:contentPart>
        </mc:Choice>
        <mc:Fallback xmlns=""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7CDFDC27-40A2-6AFA-76C8-F4958AB0055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845265" y="5310153"/>
                <a:ext cx="212472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08C04D7F-D059-BC86-F373-8C4F4B215923}"/>
                  </a:ext>
                </a:extLst>
              </p14:cNvPr>
              <p14:cNvContentPartPr/>
              <p14:nvPr/>
            </p14:nvContentPartPr>
            <p14:xfrm>
              <a:off x="5929505" y="5548113"/>
              <a:ext cx="1981080" cy="8388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08C04D7F-D059-BC86-F373-8C4F4B21592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893865" y="5476473"/>
                <a:ext cx="205272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CD66276-8A8D-41DE-76DD-C6235DAA016C}"/>
                  </a:ext>
                </a:extLst>
              </p:cNvPr>
              <p:cNvSpPr txBox="1"/>
              <p:nvPr/>
            </p:nvSpPr>
            <p:spPr>
              <a:xfrm>
                <a:off x="2811916" y="1811957"/>
                <a:ext cx="11838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ko-KR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ko-KR" alt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func>
                      <m:r>
                        <a:rPr lang="en-US" altLang="ko-KR" sz="1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1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CD66276-8A8D-41DE-76DD-C6235DAA0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1916" y="1811957"/>
                <a:ext cx="1183850" cy="307777"/>
              </a:xfrm>
              <a:prstGeom prst="rect">
                <a:avLst/>
              </a:prstGeom>
              <a:blipFill>
                <a:blip r:embed="rId20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3811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E8DC7B-F3FC-0FB0-8B2C-9A80987ED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Nonlinear</a:t>
            </a:r>
            <a:r>
              <a:rPr lang="ko-KR" altLang="en-US" dirty="0"/>
              <a:t> </a:t>
            </a:r>
            <a:r>
              <a:rPr lang="en-US" altLang="ko-KR" dirty="0"/>
              <a:t>Regression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68C00F-BAD5-68F9-E2F9-1598E6A4D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Nonlinear Regression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C9C548-F4EC-E206-6CF6-F8A2CCCD2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7171237-0596-B8EB-E70F-DE6DB89A8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0000">
            <a:off x="1197518" y="3231301"/>
            <a:ext cx="2110078" cy="1152128"/>
          </a:xfrm>
          <a:prstGeom prst="rect">
            <a:avLst/>
          </a:prstGeom>
        </p:spPr>
      </p:pic>
      <p:pic>
        <p:nvPicPr>
          <p:cNvPr id="8" name="그림 7" descr="텍스트, 도표, 라인, 그래프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219ED12E-AEB9-09D5-6005-67ECE05FB6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23"/>
          <a:stretch/>
        </p:blipFill>
        <p:spPr>
          <a:xfrm>
            <a:off x="3892214" y="2564904"/>
            <a:ext cx="3868596" cy="281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063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9AEBB8-462B-816A-C4BD-064506300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Nonlinear</a:t>
            </a:r>
            <a:r>
              <a:rPr lang="ko-KR" altLang="en-US" dirty="0"/>
              <a:t> </a:t>
            </a:r>
            <a:r>
              <a:rPr lang="en-US" altLang="ko-KR" dirty="0"/>
              <a:t>Regression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8D7E0B-C5B9-DCB9-7AEE-593E49A6A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Layer Class &amp; Model Class </a:t>
            </a:r>
            <a:r>
              <a:rPr lang="ko-KR" altLang="en-US" dirty="0"/>
              <a:t>사용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B90684-D91D-6864-56FF-55D5291E1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14</a:t>
            </a:fld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4E07D8C-DEF0-BB3A-23D4-0EF97FA1CBC2}"/>
              </a:ext>
            </a:extLst>
          </p:cNvPr>
          <p:cNvGrpSpPr/>
          <p:nvPr/>
        </p:nvGrpSpPr>
        <p:grpSpPr>
          <a:xfrm>
            <a:off x="611560" y="1988931"/>
            <a:ext cx="3715268" cy="4561712"/>
            <a:chOff x="858370" y="2027438"/>
            <a:chExt cx="3715268" cy="4561712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697BB69-6F2A-3D79-A0FD-E57952C979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60000">
              <a:off x="858370" y="2027438"/>
              <a:ext cx="3715268" cy="3696216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1F5C366-90A5-55AF-B94B-AB887B22FD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3238" y="5722254"/>
              <a:ext cx="2743583" cy="866896"/>
            </a:xfrm>
            <a:prstGeom prst="rect">
              <a:avLst/>
            </a:prstGeom>
          </p:spPr>
        </p:pic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79D5C449-6C88-6FA0-56C3-DFDBA9082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5202" y="1966708"/>
            <a:ext cx="3962953" cy="2924583"/>
          </a:xfrm>
          <a:prstGeom prst="rect">
            <a:avLst/>
          </a:prstGeom>
          <a:ln w="12700">
            <a:solidFill>
              <a:schemeClr val="bg1">
                <a:lumMod val="65000"/>
              </a:schemeClr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07091BA9-F551-9C82-A802-08E58B52FAB6}"/>
              </a:ext>
            </a:extLst>
          </p:cNvPr>
          <p:cNvSpPr/>
          <p:nvPr/>
        </p:nvSpPr>
        <p:spPr>
          <a:xfrm>
            <a:off x="579588" y="1956792"/>
            <a:ext cx="3962953" cy="462657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A40C5CA5-CF4E-2F5C-BFF8-8D4F5BD1CBC6}"/>
                  </a:ext>
                </a:extLst>
              </p14:cNvPr>
              <p14:cNvContentPartPr/>
              <p14:nvPr/>
            </p14:nvContentPartPr>
            <p14:xfrm>
              <a:off x="703348" y="2309326"/>
              <a:ext cx="1735200" cy="2376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A40C5CA5-CF4E-2F5C-BFF8-8D4F5BD1CBC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7348" y="2237326"/>
                <a:ext cx="180684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10ECDF42-05C6-2369-DF33-785164F20752}"/>
                  </a:ext>
                </a:extLst>
              </p14:cNvPr>
              <p14:cNvContentPartPr/>
              <p14:nvPr/>
            </p14:nvContentPartPr>
            <p14:xfrm>
              <a:off x="714868" y="2566726"/>
              <a:ext cx="1780920" cy="2520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10ECDF42-05C6-2369-DF33-785164F2075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79228" y="2494726"/>
                <a:ext cx="185256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1105B859-E150-CB5A-9405-2A9AC60FCD21}"/>
                  </a:ext>
                </a:extLst>
              </p14:cNvPr>
              <p14:cNvContentPartPr/>
              <p14:nvPr/>
            </p14:nvContentPartPr>
            <p14:xfrm>
              <a:off x="2039668" y="4712686"/>
              <a:ext cx="352080" cy="5904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1105B859-E150-CB5A-9405-2A9AC60FCD2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03668" y="4640686"/>
                <a:ext cx="42372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F2D41F4E-DACC-25AB-FF13-7305B417BAB9}"/>
                  </a:ext>
                </a:extLst>
              </p14:cNvPr>
              <p14:cNvContentPartPr/>
              <p14:nvPr/>
            </p14:nvContentPartPr>
            <p14:xfrm>
              <a:off x="2016268" y="5368606"/>
              <a:ext cx="547560" cy="2448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F2D41F4E-DACC-25AB-FF13-7305B417BAB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980268" y="5296606"/>
                <a:ext cx="61920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BE59FAE1-8904-6D9C-B037-7EBE21274800}"/>
                  </a:ext>
                </a:extLst>
              </p14:cNvPr>
              <p14:cNvContentPartPr/>
              <p14:nvPr/>
            </p14:nvContentPartPr>
            <p14:xfrm>
              <a:off x="2039668" y="5521246"/>
              <a:ext cx="527760" cy="3564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BE59FAE1-8904-6D9C-B037-7EBE2127480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003668" y="5449246"/>
                <a:ext cx="59940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1FB405D2-035E-4174-281E-675E7D02EEB5}"/>
                  </a:ext>
                </a:extLst>
              </p14:cNvPr>
              <p14:cNvContentPartPr/>
              <p14:nvPr/>
            </p14:nvContentPartPr>
            <p14:xfrm>
              <a:off x="4876828" y="2015566"/>
              <a:ext cx="1828440" cy="10656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1FB405D2-035E-4174-281E-675E7D02EEB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840828" y="1943566"/>
                <a:ext cx="190008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00A02E7D-CC20-9FCD-8349-6FB65FB1C615}"/>
                  </a:ext>
                </a:extLst>
              </p14:cNvPr>
              <p14:cNvContentPartPr/>
              <p14:nvPr/>
            </p14:nvContentPartPr>
            <p14:xfrm>
              <a:off x="6200908" y="4077072"/>
              <a:ext cx="1008720" cy="1224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00A02E7D-CC20-9FCD-8349-6FB65FB1C61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164908" y="4005072"/>
                <a:ext cx="10803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1E3BF791-AD29-22F3-B4E7-E9EAE9A8BAA8}"/>
                  </a:ext>
                </a:extLst>
              </p14:cNvPr>
              <p14:cNvContentPartPr/>
              <p14:nvPr/>
            </p14:nvContentPartPr>
            <p14:xfrm>
              <a:off x="5158528" y="3502686"/>
              <a:ext cx="1265040" cy="2736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1E3BF791-AD29-22F3-B4E7-E9EAE9A8BAA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122528" y="3430686"/>
                <a:ext cx="1336680" cy="17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2478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7B5CEE-8BA3-B6DC-D99F-6FCBBA053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73DA37-177F-3B26-3A27-8AAD49AAF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752DD3-9EC7-610E-2D49-4CF5077313AC}"/>
              </a:ext>
            </a:extLst>
          </p:cNvPr>
          <p:cNvSpPr txBox="1"/>
          <p:nvPr/>
        </p:nvSpPr>
        <p:spPr>
          <a:xfrm>
            <a:off x="334448" y="1047056"/>
            <a:ext cx="99418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806917-71D9-F1B1-2088-5F98193F6991}"/>
              </a:ext>
            </a:extLst>
          </p:cNvPr>
          <p:cNvSpPr txBox="1"/>
          <p:nvPr/>
        </p:nvSpPr>
        <p:spPr>
          <a:xfrm>
            <a:off x="1403648" y="1047056"/>
            <a:ext cx="1324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dezero4.py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DCC26BE-07C5-0F54-E790-372C3C2AA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896" y="1741539"/>
            <a:ext cx="4039164" cy="4582164"/>
          </a:xfrm>
          <a:prstGeom prst="rect">
            <a:avLst/>
          </a:prstGeom>
          <a:ln w="12700">
            <a:solidFill>
              <a:schemeClr val="bg1">
                <a:lumMod val="65000"/>
              </a:schemeClr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7511FA8-2B76-D895-0368-83374C04D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8448" y="1741539"/>
            <a:ext cx="4048690" cy="4353533"/>
          </a:xfrm>
          <a:prstGeom prst="rect">
            <a:avLst/>
          </a:prstGeom>
          <a:ln w="12700">
            <a:solidFill>
              <a:schemeClr val="bg1">
                <a:lumMod val="65000"/>
              </a:schemeClr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7F8B4DEA-68C2-70FD-6560-57F25EE0280A}"/>
                  </a:ext>
                </a:extLst>
              </p14:cNvPr>
              <p14:cNvContentPartPr/>
              <p14:nvPr/>
            </p14:nvContentPartPr>
            <p14:xfrm>
              <a:off x="1922308" y="2449726"/>
              <a:ext cx="797400" cy="36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7F8B4DEA-68C2-70FD-6560-57F25EE0280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86308" y="2377726"/>
                <a:ext cx="86904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3C1266EF-740D-F3A5-9CE8-60E6EEBE29F7}"/>
                  </a:ext>
                </a:extLst>
              </p14:cNvPr>
              <p14:cNvContentPartPr/>
              <p14:nvPr/>
            </p14:nvContentPartPr>
            <p14:xfrm>
              <a:off x="4747948" y="2039326"/>
              <a:ext cx="2274480" cy="72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3C1266EF-740D-F3A5-9CE8-60E6EEBE29F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11948" y="1895326"/>
                <a:ext cx="234612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9CD2CEBF-C501-1991-0AD7-1500A5EF36B2}"/>
                  </a:ext>
                </a:extLst>
              </p14:cNvPr>
              <p14:cNvContentPartPr/>
              <p14:nvPr/>
            </p14:nvContentPartPr>
            <p14:xfrm>
              <a:off x="4782868" y="2203846"/>
              <a:ext cx="360" cy="36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9CD2CEBF-C501-1991-0AD7-1500A5EF36B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46868" y="2132206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5F474E6F-3476-9820-DA28-D8B683949436}"/>
                  </a:ext>
                </a:extLst>
              </p14:cNvPr>
              <p14:cNvContentPartPr/>
              <p14:nvPr/>
            </p14:nvContentPartPr>
            <p14:xfrm>
              <a:off x="4782868" y="2203846"/>
              <a:ext cx="1641600" cy="7092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5F474E6F-3476-9820-DA28-D8B68394943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46868" y="2131846"/>
                <a:ext cx="171324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7AA0BAB1-C6BA-DFAF-6875-695A05DA1120}"/>
                  </a:ext>
                </a:extLst>
              </p14:cNvPr>
              <p14:cNvContentPartPr/>
              <p14:nvPr/>
            </p14:nvContentPartPr>
            <p14:xfrm>
              <a:off x="5064388" y="4020766"/>
              <a:ext cx="1418760" cy="72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7AA0BAB1-C6BA-DFAF-6875-695A05DA112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028388" y="3876766"/>
                <a:ext cx="149040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6385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F047DA-E4ED-2E95-001C-6A588456F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67EAF6-24A4-64E0-F075-200781D74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실행결과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423598-A8BA-C1CA-3F0A-73E55E538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D21D7A8-7FB6-13AC-D12F-61C39B8D7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946" y="2276872"/>
            <a:ext cx="2448272" cy="256610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10C1CC4-92FD-21EB-2799-438B3C7D9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0963" y="1713955"/>
            <a:ext cx="4857883" cy="343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950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3C303B-96DC-FAA5-DB61-38017632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Quiz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72539BD-2552-BD06-6859-951FF21D5A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ko-KR" dirty="0">
                    <a:solidFill>
                      <a:srgbClr val="FF0000"/>
                    </a:solidFill>
                  </a:rPr>
                  <a:t>&lt;Q1&gt; </a:t>
                </a:r>
                <a:r>
                  <a:rPr lang="ko-KR" altLang="en-US" dirty="0"/>
                  <a:t>위 실습에서 다음의 </a:t>
                </a:r>
                <a:r>
                  <a:rPr lang="en-US" altLang="ko-KR" dirty="0"/>
                  <a:t>optimizer </a:t>
                </a:r>
                <a:r>
                  <a:rPr lang="ko-KR" altLang="en-US" dirty="0"/>
                  <a:t>를 실행하여 결과를 비교하라</a:t>
                </a:r>
                <a:r>
                  <a:rPr lang="en-US" altLang="ko-KR" dirty="0"/>
                  <a:t>.</a:t>
                </a:r>
                <a:endParaRPr lang="en-US" altLang="ko-KR" dirty="0">
                  <a:solidFill>
                    <a:srgbClr val="FF0000"/>
                  </a:solidFill>
                </a:endParaRPr>
              </a:p>
              <a:p>
                <a:pPr marL="903288" indent="0">
                  <a:buNone/>
                </a:pPr>
                <a:r>
                  <a:rPr lang="en-US" altLang="ko-KR" sz="1400" dirty="0">
                    <a:latin typeface="돋움체" panose="020B0609000101010101" pitchFamily="49" charset="-127"/>
                    <a:ea typeface="돋움체" panose="020B0609000101010101" pitchFamily="49" charset="-127"/>
                  </a:rPr>
                  <a:t>class </a:t>
                </a:r>
                <a:r>
                  <a:rPr lang="en-US" altLang="ko-KR" sz="1400" dirty="0" err="1">
                    <a:latin typeface="돋움체" panose="020B0609000101010101" pitchFamily="49" charset="-127"/>
                    <a:ea typeface="돋움체" panose="020B0609000101010101" pitchFamily="49" charset="-127"/>
                  </a:rPr>
                  <a:t>MomentumSGD</a:t>
                </a:r>
                <a:r>
                  <a:rPr lang="en-US" altLang="ko-KR" sz="1400" dirty="0">
                    <a:latin typeface="돋움체" panose="020B0609000101010101" pitchFamily="49" charset="-127"/>
                    <a:ea typeface="돋움체" panose="020B0609000101010101" pitchFamily="49" charset="-127"/>
                  </a:rPr>
                  <a:t>(Optimizer):</a:t>
                </a:r>
              </a:p>
              <a:p>
                <a:pPr marL="903288" indent="0">
                  <a:buNone/>
                </a:pPr>
                <a:r>
                  <a:rPr lang="en-US" altLang="ko-KR" sz="1400" dirty="0">
                    <a:latin typeface="돋움체" panose="020B0609000101010101" pitchFamily="49" charset="-127"/>
                    <a:ea typeface="돋움체" panose="020B0609000101010101" pitchFamily="49" charset="-127"/>
                  </a:rPr>
                  <a:t>class </a:t>
                </a:r>
                <a:r>
                  <a:rPr lang="en-US" altLang="ko-KR" sz="1400" dirty="0" err="1">
                    <a:latin typeface="돋움체" panose="020B0609000101010101" pitchFamily="49" charset="-127"/>
                    <a:ea typeface="돋움체" panose="020B0609000101010101" pitchFamily="49" charset="-127"/>
                  </a:rPr>
                  <a:t>AdaGrad</a:t>
                </a:r>
                <a:r>
                  <a:rPr lang="en-US" altLang="ko-KR" sz="1400" dirty="0">
                    <a:latin typeface="돋움체" panose="020B0609000101010101" pitchFamily="49" charset="-127"/>
                    <a:ea typeface="돋움체" panose="020B0609000101010101" pitchFamily="49" charset="-127"/>
                  </a:rPr>
                  <a:t>(Optimizer):</a:t>
                </a:r>
                <a:endParaRPr lang="en-US" altLang="ko-KR" sz="1400" dirty="0"/>
              </a:p>
              <a:p>
                <a:pPr marL="903288" indent="0">
                  <a:buNone/>
                </a:pPr>
                <a:r>
                  <a:rPr lang="en-US" altLang="ko-KR" sz="1400" dirty="0">
                    <a:latin typeface="돋움체" panose="020B0609000101010101" pitchFamily="49" charset="-127"/>
                    <a:ea typeface="돋움체" panose="020B0609000101010101" pitchFamily="49" charset="-127"/>
                  </a:rPr>
                  <a:t>class Adam(Optimizer):</a:t>
                </a:r>
                <a:endParaRPr lang="en-US" altLang="ko-KR" sz="14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ko-KR" dirty="0">
                  <a:solidFill>
                    <a:srgbClr val="FF0000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ko-KR" dirty="0">
                    <a:solidFill>
                      <a:srgbClr val="FF0000"/>
                    </a:solidFill>
                  </a:rPr>
                  <a:t>&lt;Q2&gt;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≤1) </m:t>
                    </m:r>
                  </m:oMath>
                </a14:m>
                <a:r>
                  <a:rPr lang="ko-KR" altLang="en-US" dirty="0"/>
                  <a:t>에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대한 </a:t>
                </a:r>
                <a:r>
                  <a:rPr lang="en-US" altLang="ko-KR" dirty="0"/>
                  <a:t>loss </a:t>
                </a:r>
                <a:r>
                  <a:rPr lang="ko-KR" altLang="en-US" dirty="0"/>
                  <a:t>가 최소화 되도록 신경망을 최적화하고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결과를 출력하라</a:t>
                </a:r>
                <a:r>
                  <a:rPr lang="en-US" altLang="ko-KR" dirty="0"/>
                  <a:t>.</a:t>
                </a:r>
                <a:r>
                  <a:rPr lang="ko-KR" altLang="en-US" dirty="0"/>
                  <a:t> 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72539BD-2552-BD06-6859-951FF21D5A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B9E975-A136-68ED-13E9-922D5F521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65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69867-6AAE-6D9E-3F61-97E8807D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Q-Network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AC2CFA-C04E-1AD6-7462-C29E4907E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One-Hot Vector</a:t>
            </a:r>
          </a:p>
          <a:p>
            <a:pPr lvl="1"/>
            <a:r>
              <a:rPr lang="ko-KR" altLang="en-US" dirty="0"/>
              <a:t>여러 원소 중 하나만 </a:t>
            </a:r>
            <a:r>
              <a:rPr lang="en-US" altLang="ko-KR" dirty="0"/>
              <a:t>‘1’ </a:t>
            </a:r>
            <a:r>
              <a:rPr lang="ko-KR" altLang="en-US" dirty="0"/>
              <a:t>이고 다른 원소는 모두 </a:t>
            </a:r>
            <a:r>
              <a:rPr lang="en-US" altLang="ko-KR" dirty="0"/>
              <a:t>‘0’ </a:t>
            </a:r>
            <a:r>
              <a:rPr lang="ko-KR" altLang="en-US" dirty="0"/>
              <a:t>인 벡터</a:t>
            </a:r>
            <a:endParaRPr lang="en-US" altLang="ko-KR" dirty="0"/>
          </a:p>
          <a:p>
            <a:pPr lvl="1"/>
            <a:r>
              <a:rPr lang="ko-KR" altLang="en-US" dirty="0"/>
              <a:t>범주형 데이터 처리에 사용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(ex) </a:t>
            </a:r>
            <a:r>
              <a:rPr lang="ko-KR" altLang="en-US" dirty="0"/>
              <a:t>옷 사이즈 </a:t>
            </a:r>
            <a:r>
              <a:rPr lang="en-US" altLang="ko-KR" dirty="0"/>
              <a:t>S, M, L  =&gt; (1,0,0), (0,1,0), (0,0,1)  : 1 x 3 vector</a:t>
            </a:r>
          </a:p>
          <a:p>
            <a:pPr marL="914400" lvl="2" indent="0">
              <a:buNone/>
            </a:pPr>
            <a:r>
              <a:rPr lang="en-US" altLang="ko-KR" dirty="0"/>
              <a:t>(ex)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 </a:t>
            </a:r>
            <a:r>
              <a:rPr lang="en-US" altLang="ko-KR" dirty="0"/>
              <a:t>x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 </a:t>
            </a:r>
            <a:r>
              <a:rPr lang="en-US" altLang="ko-KR" dirty="0"/>
              <a:t>grid</a:t>
            </a:r>
            <a:r>
              <a:rPr lang="ko-KR" altLang="en-US" dirty="0"/>
              <a:t> </a:t>
            </a:r>
            <a:r>
              <a:rPr lang="en-US" altLang="ko-KR" dirty="0"/>
              <a:t>world</a:t>
            </a:r>
            <a:r>
              <a:rPr lang="ko-KR" altLang="en-US" dirty="0"/>
              <a:t> 에서 </a:t>
            </a:r>
            <a:r>
              <a:rPr lang="en-US" altLang="ko-KR" dirty="0"/>
              <a:t>agent </a:t>
            </a:r>
            <a:r>
              <a:rPr lang="ko-KR" altLang="en-US" dirty="0"/>
              <a:t>의 상태 </a:t>
            </a:r>
            <a:r>
              <a:rPr lang="en-US" altLang="ko-KR" dirty="0"/>
              <a:t>(y, x) : (0,0) ~ (2,3)</a:t>
            </a:r>
          </a:p>
          <a:p>
            <a:pPr marL="914400" lvl="2" indent="0">
              <a:buNone/>
            </a:pPr>
            <a:r>
              <a:rPr lang="en-US" altLang="ko-KR" dirty="0"/>
              <a:t>      =&gt; (1,0,0,0,0,0,0,0,0,0,0,0) …… (0,0,0,0,0,0,0,0,0,0,0,1) : 1 x 12 vector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A513C2-627A-8DB3-A84F-53E5AB32E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18</a:t>
            </a:fld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F48B053-8FD9-A32E-1900-6139340C1476}"/>
              </a:ext>
            </a:extLst>
          </p:cNvPr>
          <p:cNvGrpSpPr/>
          <p:nvPr/>
        </p:nvGrpSpPr>
        <p:grpSpPr>
          <a:xfrm>
            <a:off x="143951" y="3983712"/>
            <a:ext cx="8856097" cy="2469624"/>
            <a:chOff x="143951" y="3983712"/>
            <a:chExt cx="8856097" cy="246962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843D420-BD30-D9FA-C439-8D3127E9C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r="21988" b="32760"/>
            <a:stretch/>
          </p:blipFill>
          <p:spPr>
            <a:xfrm rot="60000">
              <a:off x="165071" y="3983906"/>
              <a:ext cx="3797582" cy="245330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5D3F8C6-27DF-7531-8355-B62533240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60000">
              <a:off x="4114460" y="4026200"/>
              <a:ext cx="4877481" cy="971686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933706A-44B9-879D-DA76-00242069B843}"/>
                </a:ext>
              </a:extLst>
            </p:cNvPr>
            <p:cNvSpPr/>
            <p:nvPr/>
          </p:nvSpPr>
          <p:spPr>
            <a:xfrm>
              <a:off x="143951" y="3983712"/>
              <a:ext cx="3779977" cy="2469624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BEB201B-9623-D142-C506-A1262DBBB9A7}"/>
                </a:ext>
              </a:extLst>
            </p:cNvPr>
            <p:cNvSpPr/>
            <p:nvPr/>
          </p:nvSpPr>
          <p:spPr>
            <a:xfrm>
              <a:off x="4106352" y="3983712"/>
              <a:ext cx="4893696" cy="1056662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AE3DAA7A-4E83-2F31-5AB4-5360BDC40778}"/>
                    </a:ext>
                  </a:extLst>
                </p14:cNvPr>
                <p14:cNvContentPartPr/>
                <p14:nvPr/>
              </p14:nvContentPartPr>
              <p14:xfrm>
                <a:off x="4173028" y="4089166"/>
                <a:ext cx="1057320" cy="7308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AE3DAA7A-4E83-2F31-5AB4-5360BDC4077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137388" y="4017526"/>
                  <a:ext cx="11289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BE7C8BED-55C9-47FD-E2AE-C07F4191F86C}"/>
                    </a:ext>
                  </a:extLst>
                </p14:cNvPr>
                <p14:cNvContentPartPr/>
                <p14:nvPr/>
              </p14:nvContentPartPr>
              <p14:xfrm>
                <a:off x="6213148" y="4876486"/>
                <a:ext cx="2626200" cy="1224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BE7C8BED-55C9-47FD-E2AE-C07F4191F86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177148" y="4804486"/>
                  <a:ext cx="2697840" cy="155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FFC9FC4C-414C-F516-BFA7-6ECC348BE1E4}"/>
                  </a:ext>
                </a:extLst>
              </p14:cNvPr>
              <p14:cNvContentPartPr/>
              <p14:nvPr/>
            </p14:nvContentPartPr>
            <p14:xfrm>
              <a:off x="851705" y="5092713"/>
              <a:ext cx="2239560" cy="5472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FFC9FC4C-414C-F516-BFA7-6ECC348BE1E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16065" y="5021073"/>
                <a:ext cx="2311200" cy="19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5570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448A5A-3407-86AD-1252-48645BFC8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Q-Network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C37ED51-C614-548B-55EA-5187A533AE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Q function: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ko-KR" altLang="en-US" dirty="0"/>
                  <a:t>테이블 </a:t>
                </a:r>
                <a:r>
                  <a:rPr lang="en-US" altLang="ko-KR" dirty="0"/>
                  <a:t>(</a:t>
                </a:r>
                <a:r>
                  <a:rPr lang="en-US" altLang="ko-KR" dirty="0" err="1"/>
                  <a:t>defaultdict</a:t>
                </a:r>
                <a:r>
                  <a:rPr lang="en-US" altLang="ko-KR" dirty="0"/>
                  <a:t>) </a:t>
                </a:r>
                <a:r>
                  <a:rPr lang="ko-KR" altLang="en-US" dirty="0"/>
                  <a:t>로 구현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state/action </a:t>
                </a:r>
                <a:r>
                  <a:rPr lang="ko-KR" altLang="en-US" dirty="0"/>
                  <a:t>이 간단한 문제에만 적용가능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의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계산 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⇒</a:t>
                </a:r>
                <a:r>
                  <a:rPr lang="en-US" altLang="ko-KR" dirty="0"/>
                  <a:t> Nonlinear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regression</a:t>
                </a:r>
                <a:r>
                  <a:rPr lang="ko-KR" altLang="en-US" dirty="0"/>
                  <a:t> 문제 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⇒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신경망 구현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C37ED51-C614-548B-55EA-5187A533AE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2FB3B5-5E1F-23B5-F50C-60203DDD6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19</a:t>
            </a:fld>
            <a:endParaRPr lang="ko-KR" altLang="en-US"/>
          </a:p>
        </p:txBody>
      </p:sp>
      <p:pic>
        <p:nvPicPr>
          <p:cNvPr id="6" name="그림 5" descr="텍스트, 도표, 스크린샷, 라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8FF4F70B-E17B-89C0-E127-068DB0FBE7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33" b="1229"/>
          <a:stretch/>
        </p:blipFill>
        <p:spPr>
          <a:xfrm>
            <a:off x="1115616" y="3277921"/>
            <a:ext cx="4401998" cy="29633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18C0F6-65A0-02E3-DF37-4081F261476F}"/>
                  </a:ext>
                </a:extLst>
              </p:cNvPr>
              <p:cNvSpPr txBox="1"/>
              <p:nvPr/>
            </p:nvSpPr>
            <p:spPr>
              <a:xfrm>
                <a:off x="5591745" y="5404574"/>
                <a:ext cx="279050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160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func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600" dirty="0"/>
                  <a:t> 에</a:t>
                </a:r>
                <a:r>
                  <a:rPr lang="en-US" altLang="ko-KR" sz="1600" dirty="0"/>
                  <a:t> </a:t>
                </a:r>
                <a:r>
                  <a:rPr lang="ko-KR" altLang="en-US" sz="1600" dirty="0"/>
                  <a:t>적합한 구조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18C0F6-65A0-02E3-DF37-4081F2614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745" y="5404574"/>
                <a:ext cx="2790508" cy="338554"/>
              </a:xfrm>
              <a:prstGeom prst="rect">
                <a:avLst/>
              </a:prstGeom>
              <a:blipFill>
                <a:blip r:embed="rId4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직사각형 7">
            <a:extLst>
              <a:ext uri="{FF2B5EF4-FFF2-40B4-BE49-F238E27FC236}">
                <a16:creationId xmlns:a16="http://schemas.microsoft.com/office/drawing/2014/main" id="{349A3BB2-D190-D732-5A2F-40AC56FDD1E9}"/>
              </a:ext>
            </a:extLst>
          </p:cNvPr>
          <p:cNvSpPr/>
          <p:nvPr/>
        </p:nvSpPr>
        <p:spPr>
          <a:xfrm>
            <a:off x="827584" y="4759589"/>
            <a:ext cx="4764161" cy="169374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30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910CD-8EE1-7278-B0A7-1F0F74605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 Learning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267E42A-B526-523A-9FB3-986CBBCB0C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ko-KR" dirty="0"/>
                  <a:t>Value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ko-KR" altLang="en-US" dirty="0"/>
                  <a:t>모든 </a:t>
                </a:r>
                <a:r>
                  <a:rPr lang="en-US" altLang="ko-KR" dirty="0"/>
                  <a:t>State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ko-KR" dirty="0"/>
                  <a:t>, action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ko-KR" altLang="en-US" dirty="0"/>
                  <a:t> 에 대하여 계산 필요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3 x 4 grid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world: 12 (states) * 4 (actions) </a:t>
                </a:r>
              </a:p>
              <a:p>
                <a:pPr lvl="2"/>
                <a:r>
                  <a:rPr lang="en-US" altLang="ko-KR" dirty="0"/>
                  <a:t>Chess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board: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123</m:t>
                        </m:r>
                      </m:sup>
                    </m:s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(states)</a:t>
                </a:r>
              </a:p>
              <a:p>
                <a:pPr lvl="1"/>
                <a:r>
                  <a:rPr lang="en-US" altLang="ko-KR" dirty="0"/>
                  <a:t>State </a:t>
                </a:r>
                <a:r>
                  <a:rPr lang="ko-KR" altLang="en-US" dirty="0"/>
                  <a:t>가 많은 경우 </a:t>
                </a:r>
                <a:r>
                  <a:rPr lang="en-US" altLang="ko-KR" dirty="0"/>
                  <a:t>Table </a:t>
                </a:r>
                <a:r>
                  <a:rPr lang="ko-KR" altLang="en-US" dirty="0"/>
                  <a:t>또는</a:t>
                </a:r>
                <a:r>
                  <a:rPr lang="en-US" altLang="ko-KR" dirty="0"/>
                  <a:t> dictionary</a:t>
                </a:r>
                <a:r>
                  <a:rPr lang="ko-KR" altLang="en-US" dirty="0"/>
                  <a:t> 로 관리 어려움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모든 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ko-KR" dirty="0"/>
                  <a:t>) </a:t>
                </a:r>
                <a:r>
                  <a:rPr lang="ko-KR" altLang="en-US" dirty="0"/>
                  <a:t>에 대하여 독립적으로 평가하고 개선하는 것 어려움</a:t>
                </a:r>
                <a:endParaRPr lang="en-US" altLang="ko-KR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ko-KR" altLang="en-US" dirty="0"/>
                  <a:t>근사적으로 계산할 수 있는 함수 필요함</a:t>
                </a:r>
                <a:endParaRPr lang="en-US" altLang="ko-KR" dirty="0"/>
              </a:p>
              <a:p>
                <a:pPr marL="457200" lvl="1" indent="0">
                  <a:buNone/>
                </a:pPr>
                <a:r>
                  <a:rPr lang="en-US" altLang="ko-KR" dirty="0"/>
                  <a:t>   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⇒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신경망 </a:t>
                </a:r>
                <a:r>
                  <a:rPr lang="en-US" altLang="ko-KR" dirty="0"/>
                  <a:t>(Regression) </a:t>
                </a:r>
                <a:r>
                  <a:rPr lang="ko-KR" altLang="en-US" dirty="0"/>
                  <a:t>적용 가능</a:t>
                </a:r>
                <a:endParaRPr lang="en-US" altLang="ko-KR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en-US" altLang="ko-KR" dirty="0"/>
              </a:p>
              <a:p>
                <a:r>
                  <a:rPr lang="en-US" altLang="ko-KR" dirty="0"/>
                  <a:t>Q-Network</a:t>
                </a:r>
              </a:p>
              <a:p>
                <a:pPr lvl="1"/>
                <a:r>
                  <a:rPr lang="ko-KR" altLang="en-US" dirty="0"/>
                  <a:t>신경망을 사용하여 </a:t>
                </a:r>
                <a:r>
                  <a:rPr lang="en-US" altLang="ko-KR" dirty="0"/>
                  <a:t>Value function </a:t>
                </a:r>
                <a:r>
                  <a:rPr lang="ko-KR" altLang="en-US" dirty="0"/>
                  <a:t>을 근사적으로 계산하는 </a:t>
                </a:r>
                <a:r>
                  <a:rPr lang="en-US" altLang="ko-KR" dirty="0"/>
                  <a:t>Q learning </a:t>
                </a:r>
                <a:r>
                  <a:rPr lang="ko-KR" altLang="en-US" dirty="0"/>
                  <a:t>알고리즘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Q learning + Neural network (regression)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267E42A-B526-523A-9FB3-986CBBCB0C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757" r="-74" b="-1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F583BE-7DAD-C76D-B908-6EDB93097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6932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5DF508-836F-4D23-C839-B33934A02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Q-Network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A43C7A-6EC5-F689-98BC-A074CAF56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QNet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D2CEB2-B224-ED6C-BABD-F992E7930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20</a:t>
            </a:fld>
            <a:endParaRPr lang="ko-KR" altLang="en-US"/>
          </a:p>
        </p:txBody>
      </p:sp>
      <p:pic>
        <p:nvPicPr>
          <p:cNvPr id="7" name="그림 6" descr="텍스트, 도표, 스크린샷, 라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D1F1B5F2-9EDB-6CFD-9BCB-129BC77E5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74" b="1228"/>
          <a:stretch/>
        </p:blipFill>
        <p:spPr>
          <a:xfrm>
            <a:off x="5281704" y="2889594"/>
            <a:ext cx="3741969" cy="1166367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8A8AE043-AF3A-4616-A258-0E7D16604DD3}"/>
              </a:ext>
            </a:extLst>
          </p:cNvPr>
          <p:cNvGrpSpPr/>
          <p:nvPr/>
        </p:nvGrpSpPr>
        <p:grpSpPr>
          <a:xfrm>
            <a:off x="755576" y="1988840"/>
            <a:ext cx="4382112" cy="4550072"/>
            <a:chOff x="755576" y="1988840"/>
            <a:chExt cx="4382112" cy="4550072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91E9B38-EBF4-C4A1-2DD0-444A995E34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60000">
              <a:off x="755576" y="1988840"/>
              <a:ext cx="4382112" cy="3705742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743C8DE-1BA6-D036-0E05-7428FA1917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7584" y="5659637"/>
              <a:ext cx="3224007" cy="879275"/>
            </a:xfrm>
            <a:prstGeom prst="rect">
              <a:avLst/>
            </a:prstGeom>
          </p:spPr>
        </p:pic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BAB324F-ED1D-4722-6A7C-5CF0ED5FBE88}"/>
              </a:ext>
            </a:extLst>
          </p:cNvPr>
          <p:cNvSpPr/>
          <p:nvPr/>
        </p:nvSpPr>
        <p:spPr>
          <a:xfrm>
            <a:off x="611560" y="1950883"/>
            <a:ext cx="4558132" cy="4770592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79BD3F29-33BD-16C5-C9BC-A01E9CE56286}"/>
                  </a:ext>
                </a:extLst>
              </p14:cNvPr>
              <p14:cNvContentPartPr/>
              <p14:nvPr/>
            </p14:nvContentPartPr>
            <p14:xfrm>
              <a:off x="1383028" y="3751126"/>
              <a:ext cx="1489320" cy="237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79BD3F29-33BD-16C5-C9BC-A01E9CE5628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47028" y="3679126"/>
                <a:ext cx="156096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8EF48CEA-4E71-1132-B670-C755A3F93185}"/>
                  </a:ext>
                </a:extLst>
              </p14:cNvPr>
              <p14:cNvContentPartPr/>
              <p14:nvPr/>
            </p14:nvContentPartPr>
            <p14:xfrm>
              <a:off x="844865" y="5791113"/>
              <a:ext cx="1725480" cy="2808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8EF48CEA-4E71-1132-B670-C755A3F9318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08865" y="5719113"/>
                <a:ext cx="1797120" cy="17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2261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4D52D-F7CE-98EE-95A4-48C1FD148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Q-Network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1487C54-02F5-A903-6B35-A4A3BF8F3E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Q Function </a:t>
                </a:r>
                <a:r>
                  <a:rPr lang="ko-KR" altLang="en-US" dirty="0"/>
                  <a:t>의 학습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Update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equation</a:t>
                </a:r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ko-KR" altLang="en-US" dirty="0"/>
                  <a:t>입력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일때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출력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ko-KR" altLang="en-US" dirty="0"/>
                  <a:t> 가 되도록 </a:t>
                </a:r>
                <a:r>
                  <a:rPr lang="en-US" altLang="ko-KR" dirty="0" err="1"/>
                  <a:t>QNet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학습  </a:t>
                </a:r>
                <a:r>
                  <a:rPr lang="en-US" altLang="ko-KR" dirty="0"/>
                  <a:t>: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ko-KR" alt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= </a:t>
                </a:r>
                <a:r>
                  <a:rPr lang="ko-KR" altLang="en-US" dirty="0">
                    <a:solidFill>
                      <a:srgbClr val="00B050"/>
                    </a:solidFill>
                  </a:rPr>
                  <a:t>정답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, label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1487C54-02F5-A903-6B35-A4A3BF8F3E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CE1315-8996-195D-25A3-99DF9B654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10103" y="6367272"/>
            <a:ext cx="2133600" cy="365125"/>
          </a:xfrm>
        </p:spPr>
        <p:txBody>
          <a:bodyPr/>
          <a:lstStyle/>
          <a:p>
            <a:fld id="{2D27E2DD-956C-449C-9C80-4708A3504C58}" type="slidenum">
              <a:rPr lang="ko-KR" altLang="en-US" smtClean="0"/>
              <a:pPr/>
              <a:t>21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B520E7-327D-998F-0B88-7D18BB6133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6" r="12144" b="2306"/>
          <a:stretch/>
        </p:blipFill>
        <p:spPr>
          <a:xfrm>
            <a:off x="1979712" y="2167090"/>
            <a:ext cx="6030154" cy="55200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285B772-C207-C0B8-C304-19E6CEBE62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28" t="1" r="22687" b="1809"/>
          <a:stretch/>
        </p:blipFill>
        <p:spPr>
          <a:xfrm>
            <a:off x="1962634" y="2631455"/>
            <a:ext cx="4150049" cy="4218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B279F4C-6D9D-4F75-076D-9C4820EE0946}"/>
              </a:ext>
            </a:extLst>
          </p:cNvPr>
          <p:cNvSpPr txBox="1"/>
          <p:nvPr/>
        </p:nvSpPr>
        <p:spPr>
          <a:xfrm>
            <a:off x="1482001" y="2615367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⇒</a:t>
            </a:r>
          </a:p>
        </p:txBody>
      </p:sp>
      <p:sp>
        <p:nvSpPr>
          <p:cNvPr id="10" name="오른쪽 중괄호 9">
            <a:extLst>
              <a:ext uri="{FF2B5EF4-FFF2-40B4-BE49-F238E27FC236}">
                <a16:creationId xmlns:a16="http://schemas.microsoft.com/office/drawing/2014/main" id="{40C0734D-2217-AEA7-6B41-48A0355985BF}"/>
              </a:ext>
            </a:extLst>
          </p:cNvPr>
          <p:cNvSpPr/>
          <p:nvPr/>
        </p:nvSpPr>
        <p:spPr>
          <a:xfrm rot="16200000">
            <a:off x="5503034" y="1033331"/>
            <a:ext cx="372277" cy="1946313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DD6668B-D75D-CC8E-16FF-9ABFF67E9E55}"/>
                  </a:ext>
                </a:extLst>
              </p:cNvPr>
              <p:cNvSpPr txBox="1"/>
              <p:nvPr/>
            </p:nvSpPr>
            <p:spPr>
              <a:xfrm>
                <a:off x="5834879" y="1674898"/>
                <a:ext cx="2246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ko-KR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DD6668B-D75D-CC8E-16FF-9ABFF67E9E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879" y="1674898"/>
                <a:ext cx="224677" cy="276999"/>
              </a:xfrm>
              <a:prstGeom prst="rect">
                <a:avLst/>
              </a:prstGeom>
              <a:blipFill>
                <a:blip r:embed="rId5"/>
                <a:stretch>
                  <a:fillRect l="-16216" r="-18919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그룹 17">
            <a:extLst>
              <a:ext uri="{FF2B5EF4-FFF2-40B4-BE49-F238E27FC236}">
                <a16:creationId xmlns:a16="http://schemas.microsoft.com/office/drawing/2014/main" id="{F67CEB43-CEAC-06F5-CE31-C42D59DC21DF}"/>
              </a:ext>
            </a:extLst>
          </p:cNvPr>
          <p:cNvGrpSpPr/>
          <p:nvPr/>
        </p:nvGrpSpPr>
        <p:grpSpPr>
          <a:xfrm>
            <a:off x="336415" y="3697461"/>
            <a:ext cx="8127876" cy="2958844"/>
            <a:chOff x="336415" y="3697461"/>
            <a:chExt cx="8127876" cy="2958844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7BBC8600-4BAD-0139-EAC0-6F000C54CB63}"/>
                </a:ext>
              </a:extLst>
            </p:cNvPr>
            <p:cNvGrpSpPr/>
            <p:nvPr/>
          </p:nvGrpSpPr>
          <p:grpSpPr>
            <a:xfrm>
              <a:off x="336415" y="3697461"/>
              <a:ext cx="8127876" cy="2958844"/>
              <a:chOff x="336415" y="3697461"/>
              <a:chExt cx="8127876" cy="2958844"/>
            </a:xfrm>
          </p:grpSpPr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0A51C62D-8997-455C-B1F3-3807D8F245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 r="12933"/>
              <a:stretch/>
            </p:blipFill>
            <p:spPr>
              <a:xfrm rot="60000">
                <a:off x="353240" y="3782567"/>
                <a:ext cx="4791994" cy="2221721"/>
              </a:xfrm>
              <a:prstGeom prst="rect">
                <a:avLst/>
              </a:prstGeom>
            </p:spPr>
          </p:pic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353A6046-6291-D790-A329-C96B341FFE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55467" y="3697461"/>
                <a:ext cx="3008824" cy="2958844"/>
              </a:xfrm>
              <a:prstGeom prst="rect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</p:pic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6AFAB508-B1D3-E39E-5EC1-CB345460F051}"/>
                  </a:ext>
                </a:extLst>
              </p:cNvPr>
              <p:cNvSpPr/>
              <p:nvPr/>
            </p:nvSpPr>
            <p:spPr>
              <a:xfrm>
                <a:off x="336415" y="3857957"/>
                <a:ext cx="4896544" cy="2186084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22" name="잉크 21">
                    <a:extLst>
                      <a:ext uri="{FF2B5EF4-FFF2-40B4-BE49-F238E27FC236}">
                        <a16:creationId xmlns:a16="http://schemas.microsoft.com/office/drawing/2014/main" id="{ECE59846-744E-EBA0-5E04-5F9A22792465}"/>
                      </a:ext>
                    </a:extLst>
                  </p14:cNvPr>
                  <p14:cNvContentPartPr/>
                  <p14:nvPr/>
                </p14:nvContentPartPr>
                <p14:xfrm>
                  <a:off x="1352731" y="5672928"/>
                  <a:ext cx="2239560" cy="720"/>
                </p14:xfrm>
              </p:contentPart>
            </mc:Choice>
            <mc:Fallback xmlns="">
              <p:pic>
                <p:nvPicPr>
                  <p:cNvPr id="22" name="잉크 21">
                    <a:extLst>
                      <a:ext uri="{FF2B5EF4-FFF2-40B4-BE49-F238E27FC236}">
                        <a16:creationId xmlns:a16="http://schemas.microsoft.com/office/drawing/2014/main" id="{ECE59846-744E-EBA0-5E04-5F9A22792465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1316731" y="5528928"/>
                    <a:ext cx="2311200" cy="28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24" name="잉크 23">
                    <a:extLst>
                      <a:ext uri="{FF2B5EF4-FFF2-40B4-BE49-F238E27FC236}">
                        <a16:creationId xmlns:a16="http://schemas.microsoft.com/office/drawing/2014/main" id="{2099981E-1517-9AB9-08E5-0D9FA52A0454}"/>
                      </a:ext>
                    </a:extLst>
                  </p14:cNvPr>
                  <p14:cNvContentPartPr/>
                  <p14:nvPr/>
                </p14:nvContentPartPr>
                <p14:xfrm>
                  <a:off x="1352731" y="5907288"/>
                  <a:ext cx="1993320" cy="36000"/>
                </p14:xfrm>
              </p:contentPart>
            </mc:Choice>
            <mc:Fallback xmlns="">
              <p:pic>
                <p:nvPicPr>
                  <p:cNvPr id="24" name="잉크 23">
                    <a:extLst>
                      <a:ext uri="{FF2B5EF4-FFF2-40B4-BE49-F238E27FC236}">
                        <a16:creationId xmlns:a16="http://schemas.microsoft.com/office/drawing/2014/main" id="{2099981E-1517-9AB9-08E5-0D9FA52A0454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1316731" y="5835288"/>
                    <a:ext cx="2064960" cy="179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26" name="잉크 25">
                    <a:extLst>
                      <a:ext uri="{FF2B5EF4-FFF2-40B4-BE49-F238E27FC236}">
                        <a16:creationId xmlns:a16="http://schemas.microsoft.com/office/drawing/2014/main" id="{E26EB14B-D0D5-C36F-D0C5-4796D0BC67D3}"/>
                      </a:ext>
                    </a:extLst>
                  </p14:cNvPr>
                  <p14:cNvContentPartPr/>
                  <p14:nvPr/>
                </p14:nvContentPartPr>
                <p14:xfrm>
                  <a:off x="5590879" y="4031688"/>
                  <a:ext cx="2767320" cy="35640"/>
                </p14:xfrm>
              </p:contentPart>
            </mc:Choice>
            <mc:Fallback xmlns="">
              <p:pic>
                <p:nvPicPr>
                  <p:cNvPr id="26" name="잉크 25">
                    <a:extLst>
                      <a:ext uri="{FF2B5EF4-FFF2-40B4-BE49-F238E27FC236}">
                        <a16:creationId xmlns:a16="http://schemas.microsoft.com/office/drawing/2014/main" id="{E26EB14B-D0D5-C36F-D0C5-4796D0BC67D3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5554879" y="3959688"/>
                    <a:ext cx="2838960" cy="179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28" name="잉크 27">
                    <a:extLst>
                      <a:ext uri="{FF2B5EF4-FFF2-40B4-BE49-F238E27FC236}">
                        <a16:creationId xmlns:a16="http://schemas.microsoft.com/office/drawing/2014/main" id="{96DFE768-00BF-7E0D-D6E7-985FBAD0F292}"/>
                      </a:ext>
                    </a:extLst>
                  </p14:cNvPr>
                  <p14:cNvContentPartPr/>
                  <p14:nvPr/>
                </p14:nvContentPartPr>
                <p14:xfrm>
                  <a:off x="5590879" y="4465488"/>
                  <a:ext cx="1536120" cy="24120"/>
                </p14:xfrm>
              </p:contentPart>
            </mc:Choice>
            <mc:Fallback xmlns="">
              <p:pic>
                <p:nvPicPr>
                  <p:cNvPr id="28" name="잉크 27">
                    <a:extLst>
                      <a:ext uri="{FF2B5EF4-FFF2-40B4-BE49-F238E27FC236}">
                        <a16:creationId xmlns:a16="http://schemas.microsoft.com/office/drawing/2014/main" id="{96DFE768-00BF-7E0D-D6E7-985FBAD0F292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5554879" y="4393488"/>
                    <a:ext cx="1607760" cy="16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30" name="잉크 29">
                    <a:extLst>
                      <a:ext uri="{FF2B5EF4-FFF2-40B4-BE49-F238E27FC236}">
                        <a16:creationId xmlns:a16="http://schemas.microsoft.com/office/drawing/2014/main" id="{F8BBE8CE-2B71-D8A6-D37E-158F2BB0E45E}"/>
                      </a:ext>
                    </a:extLst>
                  </p14:cNvPr>
                  <p14:cNvContentPartPr/>
                  <p14:nvPr/>
                </p14:nvContentPartPr>
                <p14:xfrm>
                  <a:off x="5590879" y="5063448"/>
                  <a:ext cx="2837160" cy="58680"/>
                </p14:xfrm>
              </p:contentPart>
            </mc:Choice>
            <mc:Fallback xmlns="">
              <p:pic>
                <p:nvPicPr>
                  <p:cNvPr id="30" name="잉크 29">
                    <a:extLst>
                      <a:ext uri="{FF2B5EF4-FFF2-40B4-BE49-F238E27FC236}">
                        <a16:creationId xmlns:a16="http://schemas.microsoft.com/office/drawing/2014/main" id="{F8BBE8CE-2B71-D8A6-D37E-158F2BB0E45E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5554879" y="4991448"/>
                    <a:ext cx="2908800" cy="20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31" name="잉크 30">
                    <a:extLst>
                      <a:ext uri="{FF2B5EF4-FFF2-40B4-BE49-F238E27FC236}">
                        <a16:creationId xmlns:a16="http://schemas.microsoft.com/office/drawing/2014/main" id="{6221804C-7895-6371-A407-B722B332A77D}"/>
                      </a:ext>
                    </a:extLst>
                  </p14:cNvPr>
                  <p14:cNvContentPartPr/>
                  <p14:nvPr/>
                </p14:nvContentPartPr>
                <p14:xfrm>
                  <a:off x="5626159" y="5907288"/>
                  <a:ext cx="1136160" cy="24120"/>
                </p14:xfrm>
              </p:contentPart>
            </mc:Choice>
            <mc:Fallback xmlns="">
              <p:pic>
                <p:nvPicPr>
                  <p:cNvPr id="31" name="잉크 30">
                    <a:extLst>
                      <a:ext uri="{FF2B5EF4-FFF2-40B4-BE49-F238E27FC236}">
                        <a16:creationId xmlns:a16="http://schemas.microsoft.com/office/drawing/2014/main" id="{6221804C-7895-6371-A407-B722B332A77D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5590519" y="5835288"/>
                    <a:ext cx="1207800" cy="1677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0DC618A9-776E-52CD-BAE2-8CD8FB98559A}"/>
                    </a:ext>
                  </a:extLst>
                </p:cNvPr>
                <p:cNvSpPr txBox="1"/>
                <p:nvPr/>
              </p:nvSpPr>
              <p:spPr>
                <a:xfrm>
                  <a:off x="2051720" y="4323683"/>
                  <a:ext cx="199330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         </m:t>
                        </m:r>
                        <m:sSub>
                          <m:sSubPr>
                            <m:ctrlPr>
                              <a:rPr lang="en-US" altLang="ko-KR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            </m:t>
                        </m:r>
                        <m:sSub>
                          <m:sSubPr>
                            <m:ctrlPr>
                              <a:rPr lang="en-US" altLang="ko-KR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           </m:t>
                        </m:r>
                        <m:sSub>
                          <m:sSubPr>
                            <m:ctrlPr>
                              <a:rPr lang="en-US" altLang="ko-KR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0DC618A9-776E-52CD-BAE2-8CD8FB9855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1720" y="4323683"/>
                  <a:ext cx="1993303" cy="184666"/>
                </a:xfrm>
                <a:prstGeom prst="rect">
                  <a:avLst/>
                </a:prstGeom>
                <a:blipFill>
                  <a:blip r:embed="rId20"/>
                  <a:stretch>
                    <a:fillRect l="-2752" b="-1290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C972EDD-297E-7853-8E60-9DC9DAE35EDA}"/>
                    </a:ext>
                  </a:extLst>
                </p:cNvPr>
                <p:cNvSpPr txBox="1"/>
                <p:nvPr/>
              </p:nvSpPr>
              <p:spPr>
                <a:xfrm>
                  <a:off x="3814799" y="5536536"/>
                  <a:ext cx="719492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12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1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C972EDD-297E-7853-8E60-9DC9DAE35E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4799" y="5536536"/>
                  <a:ext cx="719492" cy="184666"/>
                </a:xfrm>
                <a:prstGeom prst="rect">
                  <a:avLst/>
                </a:prstGeom>
                <a:blipFill>
                  <a:blip r:embed="rId21"/>
                  <a:stretch>
                    <a:fillRect l="-9322" r="-1695" b="-3871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8D46E3A-0590-B11E-370C-12FEA83B846D}"/>
                    </a:ext>
                  </a:extLst>
                </p:cNvPr>
                <p:cNvSpPr txBox="1"/>
                <p:nvPr/>
              </p:nvSpPr>
              <p:spPr>
                <a:xfrm>
                  <a:off x="3808558" y="5798513"/>
                  <a:ext cx="1022459" cy="2416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ko-KR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2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ko-KR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altLang="ko-KR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sz="1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sz="1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1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ko-KR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sz="1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ko-KR" altLang="en-US" sz="1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8D46E3A-0590-B11E-370C-12FEA83B84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8558" y="5798513"/>
                  <a:ext cx="1022459" cy="241669"/>
                </a:xfrm>
                <a:prstGeom prst="rect">
                  <a:avLst/>
                </a:prstGeom>
                <a:blipFill>
                  <a:blip r:embed="rId22"/>
                  <a:stretch>
                    <a:fillRect l="-4192" r="-1198"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8423381-18C4-8A97-22F2-A835E4CA16C9}"/>
                    </a:ext>
                  </a:extLst>
                </p:cNvPr>
                <p:cNvSpPr txBox="1"/>
                <p:nvPr/>
              </p:nvSpPr>
              <p:spPr>
                <a:xfrm>
                  <a:off x="6762319" y="3699407"/>
                  <a:ext cx="1511568" cy="2416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ko-KR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ko-KR" altLang="en-US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altLang="ko-KR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limLow>
                              <m:limLowPr>
                                <m:ctrlP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2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ko-KR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altLang="ko-KR" sz="1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sz="1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ko-KR" sz="1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altLang="ko-KR" sz="1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altLang="ko-KR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 </m:t>
                            </m:r>
                            <m:sSub>
                              <m:sSubPr>
                                <m:ctrlP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func>
                      </m:oMath>
                    </m:oMathPara>
                  </a14:m>
                  <a:endParaRPr lang="ko-KR" altLang="en-US" sz="1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8423381-18C4-8A97-22F2-A835E4CA16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2319" y="3699407"/>
                  <a:ext cx="1511568" cy="241669"/>
                </a:xfrm>
                <a:prstGeom prst="rect">
                  <a:avLst/>
                </a:prstGeom>
                <a:blipFill>
                  <a:blip r:embed="rId23"/>
                  <a:stretch>
                    <a:fillRect l="-3629"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880A785-B3CE-A569-810D-9A4FB4F95C4B}"/>
                    </a:ext>
                  </a:extLst>
                </p:cNvPr>
                <p:cNvSpPr txBox="1"/>
                <p:nvPr/>
              </p:nvSpPr>
              <p:spPr>
                <a:xfrm>
                  <a:off x="7247784" y="4334997"/>
                  <a:ext cx="572016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12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1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880A785-B3CE-A569-810D-9A4FB4F95C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7784" y="4334997"/>
                  <a:ext cx="572016" cy="184666"/>
                </a:xfrm>
                <a:prstGeom prst="rect">
                  <a:avLst/>
                </a:prstGeom>
                <a:blipFill>
                  <a:blip r:embed="rId24"/>
                  <a:stretch>
                    <a:fillRect l="-11702" r="-2128" b="-4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7AF015C-17F6-00FA-3691-308F6534E403}"/>
                    </a:ext>
                  </a:extLst>
                </p:cNvPr>
                <p:cNvSpPr txBox="1"/>
                <p:nvPr/>
              </p:nvSpPr>
              <p:spPr>
                <a:xfrm>
                  <a:off x="7253620" y="4514916"/>
                  <a:ext cx="640175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12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1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7AF015C-17F6-00FA-3691-308F6534E4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3620" y="4514916"/>
                  <a:ext cx="640175" cy="184666"/>
                </a:xfrm>
                <a:prstGeom prst="rect">
                  <a:avLst/>
                </a:prstGeom>
                <a:blipFill>
                  <a:blip r:embed="rId25"/>
                  <a:stretch>
                    <a:fillRect l="-10476" t="-3333" r="-1905" b="-4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246309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C2F7D-5655-21D5-37E6-06C3F1F65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Q-Network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5A72F2-205C-5FFF-E7F4-3A9349076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Q Learning vs Q-Network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F7241D-E509-1C52-66E3-3F85E9A64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22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7E5D33A-5C28-3DE2-1FFC-B2C215DC8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0496" y="2758030"/>
            <a:ext cx="3883487" cy="367514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43A1697-2301-9D07-E5DF-858E4FA78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05" y="2774010"/>
            <a:ext cx="4736162" cy="154490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BF72FF3-EAC3-B15D-3ACB-AC593157F8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30" y="2425360"/>
            <a:ext cx="2391109" cy="2286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C09FEA9-32A7-A0DE-5E12-938595137423}"/>
              </a:ext>
            </a:extLst>
          </p:cNvPr>
          <p:cNvSpPr txBox="1"/>
          <p:nvPr/>
        </p:nvSpPr>
        <p:spPr>
          <a:xfrm>
            <a:off x="1691680" y="1916832"/>
            <a:ext cx="1341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 Learning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2CD4A2-892C-E9BA-B36C-78FFA415C285}"/>
              </a:ext>
            </a:extLst>
          </p:cNvPr>
          <p:cNvSpPr txBox="1"/>
          <p:nvPr/>
        </p:nvSpPr>
        <p:spPr>
          <a:xfrm>
            <a:off x="6110736" y="1930095"/>
            <a:ext cx="1342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Q-Network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C0F62E2-604F-4311-BA5A-6071FD92D5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6994" y="2420187"/>
            <a:ext cx="1381318" cy="1905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6D9638-7403-D28E-9BB4-4EED95A7064B}"/>
              </a:ext>
            </a:extLst>
          </p:cNvPr>
          <p:cNvSpPr txBox="1"/>
          <p:nvPr/>
        </p:nvSpPr>
        <p:spPr>
          <a:xfrm>
            <a:off x="2739459" y="2330784"/>
            <a:ext cx="719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Table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ACCF2D-F3A6-BE7F-2DE2-2A2AAE6ED7E2}"/>
              </a:ext>
            </a:extLst>
          </p:cNvPr>
          <p:cNvSpPr txBox="1"/>
          <p:nvPr/>
        </p:nvSpPr>
        <p:spPr>
          <a:xfrm>
            <a:off x="6381177" y="2315040"/>
            <a:ext cx="988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C00000"/>
                </a:solidFill>
              </a:rPr>
              <a:t>Netwok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1292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C6CF3C-A99C-64AB-88B4-D94E663E7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5F179E-16A8-539D-205C-2DCC48B4F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DA4EFA-BD15-15C8-1C41-77623DBA0E91}"/>
              </a:ext>
            </a:extLst>
          </p:cNvPr>
          <p:cNvSpPr txBox="1"/>
          <p:nvPr/>
        </p:nvSpPr>
        <p:spPr>
          <a:xfrm>
            <a:off x="334448" y="1047056"/>
            <a:ext cx="99418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#3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0BA97-A9B7-DA72-DE3D-E6EAC850B22A}"/>
              </a:ext>
            </a:extLst>
          </p:cNvPr>
          <p:cNvSpPr txBox="1"/>
          <p:nvPr/>
        </p:nvSpPr>
        <p:spPr>
          <a:xfrm>
            <a:off x="1403648" y="1047056"/>
            <a:ext cx="1969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q_learning_nn.py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A8633B0-56A9-5F4C-E253-5C98E9E28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35" y="1825154"/>
            <a:ext cx="4177080" cy="390810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6723189-3CDF-0883-7289-8D3E0748E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5438" y="1019418"/>
            <a:ext cx="4523727" cy="572075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66042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54656B-AF87-B068-A42C-B1CF75F40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B4DEA-AE2C-1272-9E2B-C1089236A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24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1906A71-058B-9C7A-2166-B5BA77A8B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79" y="1584937"/>
            <a:ext cx="4824536" cy="401317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6A93191-6B01-4AAD-29D2-B0BCD0372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3252" y="1607567"/>
            <a:ext cx="3934374" cy="239110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641122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1019E5-4F20-8648-2E82-D04091B4B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70BB36-AFF6-24FB-3CE3-868EA8019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984" y="1273355"/>
            <a:ext cx="8229600" cy="4857403"/>
          </a:xfrm>
        </p:spPr>
        <p:txBody>
          <a:bodyPr/>
          <a:lstStyle/>
          <a:p>
            <a:r>
              <a:rPr lang="ko-KR" altLang="en-US" dirty="0"/>
              <a:t>실행결과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5B417C-74E3-7443-DF7E-0F0D988BA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25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EB3AEBF-475C-0233-10B4-993494B1C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107" y="1811788"/>
            <a:ext cx="4235583" cy="317110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E6A9ADD-E03E-DA99-228E-4BA8CF20A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614" y="1846213"/>
            <a:ext cx="3158695" cy="23659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4F51ACC-30DB-13B7-D056-8FC63268E4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0917" y="4212113"/>
            <a:ext cx="3155392" cy="237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3534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F134DA-2771-364F-92E8-A0650585D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Quiz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C33D81-836B-4E11-ADBE-B37DCC029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3FA6F44-A450-EA5E-1661-687A7DD1B808}"/>
              </a:ext>
            </a:extLst>
          </p:cNvPr>
          <p:cNvSpPr txBox="1">
            <a:spLocks/>
          </p:cNvSpPr>
          <p:nvPr/>
        </p:nvSpPr>
        <p:spPr>
          <a:xfrm>
            <a:off x="457200" y="1340768"/>
            <a:ext cx="82296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ts val="12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ts val="6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altLang="ko-KR" dirty="0">
                <a:solidFill>
                  <a:srgbClr val="FF0000"/>
                </a:solidFill>
              </a:rPr>
              <a:t>(Q3) </a:t>
            </a:r>
            <a:r>
              <a:rPr lang="en-US" altLang="ko-KR" sz="2000" dirty="0"/>
              <a:t>Q-Network </a:t>
            </a:r>
            <a:r>
              <a:rPr lang="ko-KR" altLang="en-US" sz="2000" dirty="0"/>
              <a:t>를 적용하여 </a:t>
            </a:r>
            <a:r>
              <a:rPr lang="en-US" altLang="ko-KR" sz="2000" dirty="0"/>
              <a:t>5x5 Grid World </a:t>
            </a:r>
            <a:r>
              <a:rPr lang="ko-KR" altLang="en-US" sz="2000" dirty="0"/>
              <a:t>에</a:t>
            </a:r>
            <a:r>
              <a:rPr lang="en-US" altLang="ko-KR" sz="2000" dirty="0"/>
              <a:t> </a:t>
            </a:r>
            <a:r>
              <a:rPr lang="ko-KR" altLang="en-US" sz="2000" dirty="0"/>
              <a:t>대한 </a:t>
            </a:r>
            <a:r>
              <a:rPr lang="en-US" altLang="ko-KR" sz="2000" dirty="0"/>
              <a:t>Q </a:t>
            </a:r>
            <a:r>
              <a:rPr lang="ko-KR" altLang="en-US" sz="2000" dirty="0"/>
              <a:t>테이블을 완성하고 </a:t>
            </a:r>
            <a:r>
              <a:rPr lang="en-US" altLang="ko-KR" sz="2000" dirty="0"/>
              <a:t>policy </a:t>
            </a:r>
            <a:r>
              <a:rPr lang="ko-KR" altLang="en-US" sz="2000" dirty="0"/>
              <a:t>를 구하라</a:t>
            </a:r>
            <a:r>
              <a:rPr lang="en-US" altLang="ko-KR" sz="2000" dirty="0"/>
              <a:t>. </a:t>
            </a:r>
            <a:r>
              <a:rPr lang="ko-KR" altLang="en-US" sz="2000" dirty="0"/>
              <a:t>단</a:t>
            </a:r>
            <a:r>
              <a:rPr lang="en-US" altLang="ko-KR" sz="2000" dirty="0"/>
              <a:t>, </a:t>
            </a:r>
            <a:r>
              <a:rPr lang="ko-KR" altLang="en-US" sz="2000" dirty="0"/>
              <a:t>신경망의</a:t>
            </a:r>
            <a:r>
              <a:rPr lang="en-US" altLang="ko-KR" sz="2000" dirty="0"/>
              <a:t> </a:t>
            </a:r>
            <a:r>
              <a:rPr lang="ko-KR" altLang="en-US" sz="2000" dirty="0"/>
              <a:t>최적화를 위한 파라메터를 설정하라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920B3EF-8151-E713-70F5-6B4F909C4540}"/>
              </a:ext>
            </a:extLst>
          </p:cNvPr>
          <p:cNvGraphicFramePr>
            <a:graphicFrameLocks noGrp="1"/>
          </p:cNvGraphicFramePr>
          <p:nvPr/>
        </p:nvGraphicFramePr>
        <p:xfrm>
          <a:off x="2843808" y="2993867"/>
          <a:ext cx="4032450" cy="3312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490">
                  <a:extLst>
                    <a:ext uri="{9D8B030D-6E8A-4147-A177-3AD203B41FA5}">
                      <a16:colId xmlns:a16="http://schemas.microsoft.com/office/drawing/2014/main" val="1356835313"/>
                    </a:ext>
                  </a:extLst>
                </a:gridCol>
                <a:gridCol w="806490">
                  <a:extLst>
                    <a:ext uri="{9D8B030D-6E8A-4147-A177-3AD203B41FA5}">
                      <a16:colId xmlns:a16="http://schemas.microsoft.com/office/drawing/2014/main" val="1171191419"/>
                    </a:ext>
                  </a:extLst>
                </a:gridCol>
                <a:gridCol w="806490">
                  <a:extLst>
                    <a:ext uri="{9D8B030D-6E8A-4147-A177-3AD203B41FA5}">
                      <a16:colId xmlns:a16="http://schemas.microsoft.com/office/drawing/2014/main" val="3943071196"/>
                    </a:ext>
                  </a:extLst>
                </a:gridCol>
                <a:gridCol w="806490">
                  <a:extLst>
                    <a:ext uri="{9D8B030D-6E8A-4147-A177-3AD203B41FA5}">
                      <a16:colId xmlns:a16="http://schemas.microsoft.com/office/drawing/2014/main" val="3201293431"/>
                    </a:ext>
                  </a:extLst>
                </a:gridCol>
                <a:gridCol w="806490">
                  <a:extLst>
                    <a:ext uri="{9D8B030D-6E8A-4147-A177-3AD203B41FA5}">
                      <a16:colId xmlns:a16="http://schemas.microsoft.com/office/drawing/2014/main" val="3400787999"/>
                    </a:ext>
                  </a:extLst>
                </a:gridCol>
              </a:tblGrid>
              <a:tr h="66247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9676363"/>
                  </a:ext>
                </a:extLst>
              </a:tr>
              <a:tr h="66247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4120145"/>
                  </a:ext>
                </a:extLst>
              </a:tr>
              <a:tr h="66247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5605064"/>
                  </a:ext>
                </a:extLst>
              </a:tr>
              <a:tr h="66247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0503423"/>
                  </a:ext>
                </a:extLst>
              </a:tr>
              <a:tr h="66247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481262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6241C695-30AE-477A-AC5A-F206EFE2A615}"/>
              </a:ext>
            </a:extLst>
          </p:cNvPr>
          <p:cNvGrpSpPr/>
          <p:nvPr/>
        </p:nvGrpSpPr>
        <p:grpSpPr>
          <a:xfrm>
            <a:off x="2987824" y="2600962"/>
            <a:ext cx="4361640" cy="3705275"/>
            <a:chOff x="1979712" y="2027983"/>
            <a:chExt cx="4361640" cy="3705275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5F0AFBA0-873E-40A5-C770-6CBFA1E977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20072" y="2421814"/>
              <a:ext cx="533474" cy="628738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754CBD1E-D299-BDD8-F62F-D0FA52515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79712" y="5172292"/>
              <a:ext cx="504056" cy="560966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688F9A64-86D6-0AEC-7474-EBD0F2D03B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62981" y="2420888"/>
              <a:ext cx="562053" cy="590632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82F0E80-8573-FA44-A6D5-CC296F7894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05782" y="4437112"/>
              <a:ext cx="562053" cy="590632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7472191-379A-56C1-10AE-DE9DC972D994}"/>
                </a:ext>
              </a:extLst>
            </p:cNvPr>
            <p:cNvSpPr txBox="1"/>
            <p:nvPr/>
          </p:nvSpPr>
          <p:spPr>
            <a:xfrm>
              <a:off x="5868146" y="2588315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+1</a:t>
              </a:r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657A85A-5D85-7032-94A3-CF450F36888B}"/>
                </a:ext>
              </a:extLst>
            </p:cNvPr>
            <p:cNvSpPr txBox="1"/>
            <p:nvPr/>
          </p:nvSpPr>
          <p:spPr>
            <a:xfrm>
              <a:off x="5830475" y="4576686"/>
              <a:ext cx="405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-1</a:t>
              </a:r>
              <a:endParaRPr lang="ko-KR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78A279E-7A94-14EA-0C24-EF7D94B6FCC2}"/>
                </a:ext>
              </a:extLst>
            </p:cNvPr>
            <p:cNvSpPr txBox="1"/>
            <p:nvPr/>
          </p:nvSpPr>
          <p:spPr>
            <a:xfrm>
              <a:off x="4369060" y="2027983"/>
              <a:ext cx="405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-1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423474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16A2CC-7B9B-0FF0-60BC-1626E758D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A20DAA-2AFF-5C5A-BD69-5B49545A3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Q-Learning</a:t>
            </a:r>
            <a:r>
              <a:rPr lang="ko-KR" altLang="en-US" dirty="0"/>
              <a:t> </a:t>
            </a:r>
            <a:r>
              <a:rPr lang="en-US" altLang="ko-KR" dirty="0"/>
              <a:t>vs. Q-Network</a:t>
            </a:r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5FD761-2F84-DC98-EA44-5C3FD7130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27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A23E40E3-FA77-D6E1-5523-DDCF7AFE31E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10649766"/>
                  </p:ext>
                </p:extLst>
              </p:nvPr>
            </p:nvGraphicFramePr>
            <p:xfrm>
              <a:off x="683568" y="2291540"/>
              <a:ext cx="7776864" cy="3945770"/>
            </p:xfrm>
            <a:graphic>
              <a:graphicData uri="http://schemas.openxmlformats.org/drawingml/2006/table">
                <a:tbl>
                  <a:tblPr firstRow="1">
                    <a:tableStyleId>{5940675A-B579-460E-94D1-54222C63F5DA}</a:tableStyleId>
                  </a:tblPr>
                  <a:tblGrid>
                    <a:gridCol w="1296144">
                      <a:extLst>
                        <a:ext uri="{9D8B030D-6E8A-4147-A177-3AD203B41FA5}">
                          <a16:colId xmlns:a16="http://schemas.microsoft.com/office/drawing/2014/main" val="770122603"/>
                        </a:ext>
                      </a:extLst>
                    </a:gridCol>
                    <a:gridCol w="3060591">
                      <a:extLst>
                        <a:ext uri="{9D8B030D-6E8A-4147-A177-3AD203B41FA5}">
                          <a16:colId xmlns:a16="http://schemas.microsoft.com/office/drawing/2014/main" val="3339896666"/>
                        </a:ext>
                      </a:extLst>
                    </a:gridCol>
                    <a:gridCol w="3420129">
                      <a:extLst>
                        <a:ext uri="{9D8B030D-6E8A-4147-A177-3AD203B41FA5}">
                          <a16:colId xmlns:a16="http://schemas.microsoft.com/office/drawing/2014/main" val="3409639360"/>
                        </a:ext>
                      </a:extLst>
                    </a:gridCol>
                  </a:tblGrid>
                  <a:tr h="458582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400" dirty="0"/>
                            <a:t>항목</a:t>
                          </a:r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Q-Learning</a:t>
                          </a:r>
                          <a:endParaRPr lang="ko-KR" altLang="en-US" sz="14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Q-Network</a:t>
                          </a:r>
                          <a:endParaRPr lang="ko-KR" altLang="en-US" sz="14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1795884"/>
                      </a:ext>
                    </a:extLst>
                  </a:tr>
                  <a:tr h="458582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400" dirty="0"/>
                            <a:t>기본개념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200" dirty="0"/>
                            <a:t>테이블 기반 </a:t>
                          </a:r>
                          <a:r>
                            <a:rPr lang="en-US" altLang="ko-KR" sz="1200" dirty="0"/>
                            <a:t>Q-value </a:t>
                          </a:r>
                          <a:r>
                            <a:rPr lang="ko-KR" altLang="en-US" sz="1200" dirty="0"/>
                            <a:t>업데이트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200" dirty="0"/>
                            <a:t>신경망 기반 </a:t>
                          </a:r>
                          <a:r>
                            <a:rPr lang="en-US" altLang="ko-KR" sz="1200" dirty="0"/>
                            <a:t>Q-value </a:t>
                          </a:r>
                          <a:r>
                            <a:rPr lang="ko-KR" altLang="en-US" sz="1200" dirty="0"/>
                            <a:t>업데이트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08063807"/>
                      </a:ext>
                    </a:extLst>
                  </a:tr>
                  <a:tr h="791526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Q-</a:t>
                          </a:r>
                          <a:r>
                            <a:rPr lang="ko-KR" altLang="en-US" sz="1400" dirty="0"/>
                            <a:t>함수 표현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State-action </a:t>
                          </a:r>
                          <a:r>
                            <a:rPr lang="ko-KR" altLang="en-US" sz="1200" dirty="0"/>
                            <a:t>쌍에</a:t>
                          </a:r>
                          <a:r>
                            <a:rPr lang="en-US" altLang="ko-KR" sz="1200" dirty="0"/>
                            <a:t> </a:t>
                          </a:r>
                          <a:r>
                            <a:rPr lang="ko-KR" altLang="en-US" sz="1200" dirty="0"/>
                            <a:t>대한 </a:t>
                          </a:r>
                          <a:r>
                            <a:rPr lang="en-US" altLang="ko-KR" sz="1200" dirty="0"/>
                            <a:t>Q </a:t>
                          </a:r>
                          <a:r>
                            <a:rPr lang="ko-KR" altLang="en-US" sz="1200" dirty="0"/>
                            <a:t>값을  테이블로 저장</a:t>
                          </a:r>
                          <a:endParaRPr lang="en-US" altLang="ko-KR" sz="1200" dirty="0"/>
                        </a:p>
                        <a:p>
                          <a:pPr latinLnBrk="1"/>
                          <a:r>
                            <a:rPr lang="en-US" altLang="ko-KR" sz="1200" dirty="0"/>
                            <a:t>(</a:t>
                          </a:r>
                          <a:r>
                            <a:rPr lang="ko-KR" altLang="en-US" sz="1200" dirty="0"/>
                            <a:t>작은</a:t>
                          </a:r>
                          <a:r>
                            <a:rPr lang="en-US" altLang="ko-KR" sz="1200" dirty="0"/>
                            <a:t>/</a:t>
                          </a:r>
                          <a:r>
                            <a:rPr lang="ko-KR" altLang="en-US" sz="1200" dirty="0"/>
                            <a:t>이산적 상태공간에 적합</a:t>
                          </a:r>
                          <a:r>
                            <a:rPr lang="en-US" altLang="ko-KR" sz="1200" dirty="0"/>
                            <a:t>)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200" dirty="0"/>
                            <a:t>신경망 모델</a:t>
                          </a:r>
                          <a:r>
                            <a:rPr lang="en-US" altLang="ko-KR" sz="1200" dirty="0"/>
                            <a:t>(regression) </a:t>
                          </a:r>
                          <a:r>
                            <a:rPr lang="ko-KR" altLang="en-US" sz="1200" dirty="0"/>
                            <a:t>로 </a:t>
                          </a:r>
                          <a:r>
                            <a:rPr lang="en-US" altLang="ko-KR" sz="1200" dirty="0"/>
                            <a:t>Q </a:t>
                          </a:r>
                          <a:r>
                            <a:rPr lang="ko-KR" altLang="en-US" sz="1200" dirty="0"/>
                            <a:t>값 근사화</a:t>
                          </a:r>
                          <a:r>
                            <a:rPr lang="en-US" altLang="ko-KR" sz="1200" dirty="0"/>
                            <a:t> </a:t>
                          </a:r>
                        </a:p>
                        <a:p>
                          <a:pPr latinLnBrk="1"/>
                          <a:r>
                            <a:rPr lang="en-US" altLang="ko-KR" sz="1200" dirty="0"/>
                            <a:t>(</a:t>
                          </a:r>
                          <a:r>
                            <a:rPr lang="ko-KR" altLang="en-US" sz="1200" dirty="0"/>
                            <a:t>큰</a:t>
                          </a:r>
                          <a:r>
                            <a:rPr lang="en-US" altLang="ko-KR" sz="1200" dirty="0"/>
                            <a:t>/</a:t>
                          </a:r>
                          <a:r>
                            <a:rPr lang="ko-KR" altLang="en-US" sz="1200" dirty="0"/>
                            <a:t>연속적 상태공간도 가능</a:t>
                          </a:r>
                          <a:r>
                            <a:rPr lang="en-US" altLang="ko-KR" sz="1200" dirty="0"/>
                            <a:t>)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97402971"/>
                      </a:ext>
                    </a:extLst>
                  </a:tr>
                  <a:tr h="86133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Update </a:t>
                          </a:r>
                          <a:r>
                            <a:rPr lang="ko-KR" altLang="en-US" sz="1400" dirty="0"/>
                            <a:t>방식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200" dirty="0"/>
                            <a:t>신경망 </a:t>
                          </a:r>
                          <a:r>
                            <a:rPr lang="ko-KR" altLang="en-US" sz="1200" dirty="0" err="1"/>
                            <a:t>출력값</a:t>
                          </a:r>
                          <a:r>
                            <a:rPr lang="en-US" altLang="ko-KR" sz="1200" dirty="0"/>
                            <a:t>=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1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sz="1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altLang="ko-KR" sz="1200" dirty="0"/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200" dirty="0"/>
                            <a:t>신경망 </a:t>
                          </a:r>
                          <a:r>
                            <a:rPr lang="ko-KR" altLang="en-US" sz="1200" dirty="0" err="1"/>
                            <a:t>목표값</a:t>
                          </a:r>
                          <a:r>
                            <a:rPr lang="en-US" altLang="ko-KR" sz="1200" dirty="0"/>
                            <a:t>=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ko-KR" alt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limLow>
                                    <m:limLowPr>
                                      <m:ctrlP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2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lang="en-US" altLang="ko-K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en-US" altLang="ko-KR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ko-KR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  <m:r>
                                        <a:rPr lang="en-US" altLang="ko-KR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 </m:t>
                                  </m:r>
                                  <m:sSub>
                                    <m:sSubPr>
                                      <m:ctrlP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func>
                            </m:oMath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indent="0" latinLnBrk="1">
                            <a:buFont typeface="Symbol" panose="05050102010706020507" pitchFamily="18" charset="2"/>
                            <a:buNone/>
                          </a:pPr>
                          <a:r>
                            <a:rPr lang="en-US" altLang="ko-KR" sz="1200" dirty="0"/>
                            <a:t>=&gt; Loss </a:t>
                          </a:r>
                          <a:r>
                            <a:rPr lang="ko-KR" altLang="en-US" sz="1200" dirty="0"/>
                            <a:t>를 기반으로</a:t>
                          </a:r>
                          <a:r>
                            <a:rPr lang="en-US" altLang="ko-KR" sz="1200" dirty="0"/>
                            <a:t> </a:t>
                          </a:r>
                          <a:r>
                            <a:rPr lang="ko-KR" altLang="en-US" sz="1200" dirty="0"/>
                            <a:t>신경망 학습         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96316508"/>
                      </a:ext>
                    </a:extLst>
                  </a:tr>
                  <a:tr h="458582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400" dirty="0"/>
                            <a:t>행동 선택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l-GR" altLang="ko-KR" sz="1200" dirty="0">
                              <a:ea typeface="맑은 고딕" panose="020B0503020000020004" pitchFamily="50" charset="-127"/>
                            </a:rPr>
                            <a:t>ε</a:t>
                          </a:r>
                          <a:r>
                            <a:rPr lang="en-US" altLang="ko-KR" sz="1200" dirty="0">
                              <a:ea typeface="맑은 고딕" panose="020B0503020000020004" pitchFamily="50" charset="-127"/>
                            </a:rPr>
                            <a:t>-greedy </a:t>
                          </a:r>
                          <a:r>
                            <a:rPr lang="ko-KR" altLang="en-US" sz="1200" dirty="0">
                              <a:ea typeface="맑은 고딕" panose="020B0503020000020004" pitchFamily="50" charset="-127"/>
                            </a:rPr>
                            <a:t>등 간단 전략 사용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altLang="ko-KR" sz="1200" dirty="0">
                              <a:ea typeface="+mn-ea"/>
                            </a:rPr>
                            <a:t>ε</a:t>
                          </a:r>
                          <a:r>
                            <a:rPr lang="en-US" altLang="ko-KR" sz="1200" dirty="0">
                              <a:ea typeface="+mn-ea"/>
                            </a:rPr>
                            <a:t>-greedy </a:t>
                          </a:r>
                          <a:r>
                            <a:rPr lang="ko-KR" altLang="en-US" sz="1200" dirty="0">
                              <a:ea typeface="+mn-ea"/>
                            </a:rPr>
                            <a:t>등 간단 전략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52775011"/>
                      </a:ext>
                    </a:extLst>
                  </a:tr>
                  <a:tr h="458582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400" dirty="0"/>
                            <a:t>문제점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200" dirty="0"/>
                            <a:t>크거나 연속 상태공간 문제에 적용 어려움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200" dirty="0"/>
                            <a:t>신경망 성능에 결과 의존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96126289"/>
                      </a:ext>
                    </a:extLst>
                  </a:tr>
                  <a:tr h="458582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400" dirty="0"/>
                            <a:t>적용 예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Grid World, </a:t>
                          </a:r>
                          <a:r>
                            <a:rPr lang="ko-KR" altLang="en-US" sz="1200" dirty="0"/>
                            <a:t>간단한 게임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Atari </a:t>
                          </a:r>
                          <a:r>
                            <a:rPr lang="ko-KR" altLang="en-US" sz="1200" dirty="0"/>
                            <a:t>게임</a:t>
                          </a:r>
                          <a:r>
                            <a:rPr lang="en-US" altLang="ko-KR" sz="1200" dirty="0"/>
                            <a:t>, </a:t>
                          </a:r>
                          <a:r>
                            <a:rPr lang="ko-KR" altLang="en-US" sz="1200" dirty="0"/>
                            <a:t>로봇제어 등 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58574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A23E40E3-FA77-D6E1-5523-DDCF7AFE31E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10649766"/>
                  </p:ext>
                </p:extLst>
              </p:nvPr>
            </p:nvGraphicFramePr>
            <p:xfrm>
              <a:off x="683568" y="2291540"/>
              <a:ext cx="7776864" cy="3945770"/>
            </p:xfrm>
            <a:graphic>
              <a:graphicData uri="http://schemas.openxmlformats.org/drawingml/2006/table">
                <a:tbl>
                  <a:tblPr firstRow="1">
                    <a:tableStyleId>{5940675A-B579-460E-94D1-54222C63F5DA}</a:tableStyleId>
                  </a:tblPr>
                  <a:tblGrid>
                    <a:gridCol w="1296144">
                      <a:extLst>
                        <a:ext uri="{9D8B030D-6E8A-4147-A177-3AD203B41FA5}">
                          <a16:colId xmlns:a16="http://schemas.microsoft.com/office/drawing/2014/main" val="770122603"/>
                        </a:ext>
                      </a:extLst>
                    </a:gridCol>
                    <a:gridCol w="3060591">
                      <a:extLst>
                        <a:ext uri="{9D8B030D-6E8A-4147-A177-3AD203B41FA5}">
                          <a16:colId xmlns:a16="http://schemas.microsoft.com/office/drawing/2014/main" val="3339896666"/>
                        </a:ext>
                      </a:extLst>
                    </a:gridCol>
                    <a:gridCol w="3420129">
                      <a:extLst>
                        <a:ext uri="{9D8B030D-6E8A-4147-A177-3AD203B41FA5}">
                          <a16:colId xmlns:a16="http://schemas.microsoft.com/office/drawing/2014/main" val="3409639360"/>
                        </a:ext>
                      </a:extLst>
                    </a:gridCol>
                  </a:tblGrid>
                  <a:tr h="458582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400" dirty="0"/>
                            <a:t>항목</a:t>
                          </a:r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Q-Learning</a:t>
                          </a:r>
                          <a:endParaRPr lang="ko-KR" altLang="en-US" sz="14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Q-Network</a:t>
                          </a:r>
                          <a:endParaRPr lang="ko-KR" altLang="en-US" sz="14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1795884"/>
                      </a:ext>
                    </a:extLst>
                  </a:tr>
                  <a:tr h="458582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400" dirty="0"/>
                            <a:t>기본개념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200" dirty="0"/>
                            <a:t>테이블 기반 </a:t>
                          </a:r>
                          <a:r>
                            <a:rPr lang="en-US" altLang="ko-KR" sz="1200" dirty="0"/>
                            <a:t>Q-value </a:t>
                          </a:r>
                          <a:r>
                            <a:rPr lang="ko-KR" altLang="en-US" sz="1200" dirty="0"/>
                            <a:t>업데이트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200" dirty="0"/>
                            <a:t>신경망 기반 </a:t>
                          </a:r>
                          <a:r>
                            <a:rPr lang="en-US" altLang="ko-KR" sz="1200" dirty="0"/>
                            <a:t>Q-value </a:t>
                          </a:r>
                          <a:r>
                            <a:rPr lang="ko-KR" altLang="en-US" sz="1200" dirty="0"/>
                            <a:t>업데이트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08063807"/>
                      </a:ext>
                    </a:extLst>
                  </a:tr>
                  <a:tr h="791526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Q-</a:t>
                          </a:r>
                          <a:r>
                            <a:rPr lang="ko-KR" altLang="en-US" sz="1400" dirty="0"/>
                            <a:t>함수 표현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State-action </a:t>
                          </a:r>
                          <a:r>
                            <a:rPr lang="ko-KR" altLang="en-US" sz="1200" dirty="0"/>
                            <a:t>쌍에</a:t>
                          </a:r>
                          <a:r>
                            <a:rPr lang="en-US" altLang="ko-KR" sz="1200" dirty="0"/>
                            <a:t> </a:t>
                          </a:r>
                          <a:r>
                            <a:rPr lang="ko-KR" altLang="en-US" sz="1200" dirty="0"/>
                            <a:t>대한 </a:t>
                          </a:r>
                          <a:r>
                            <a:rPr lang="en-US" altLang="ko-KR" sz="1200" dirty="0"/>
                            <a:t>Q </a:t>
                          </a:r>
                          <a:r>
                            <a:rPr lang="ko-KR" altLang="en-US" sz="1200" dirty="0"/>
                            <a:t>값을  테이블로 저장</a:t>
                          </a:r>
                          <a:endParaRPr lang="en-US" altLang="ko-KR" sz="1200" dirty="0"/>
                        </a:p>
                        <a:p>
                          <a:pPr latinLnBrk="1"/>
                          <a:r>
                            <a:rPr lang="en-US" altLang="ko-KR" sz="1200" dirty="0"/>
                            <a:t>(</a:t>
                          </a:r>
                          <a:r>
                            <a:rPr lang="ko-KR" altLang="en-US" sz="1200" dirty="0"/>
                            <a:t>작은</a:t>
                          </a:r>
                          <a:r>
                            <a:rPr lang="en-US" altLang="ko-KR" sz="1200" dirty="0"/>
                            <a:t>/</a:t>
                          </a:r>
                          <a:r>
                            <a:rPr lang="ko-KR" altLang="en-US" sz="1200" dirty="0"/>
                            <a:t>이산적 상태공간에 적합</a:t>
                          </a:r>
                          <a:r>
                            <a:rPr lang="en-US" altLang="ko-KR" sz="1200" dirty="0"/>
                            <a:t>)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200" dirty="0"/>
                            <a:t>신경망 모델</a:t>
                          </a:r>
                          <a:r>
                            <a:rPr lang="en-US" altLang="ko-KR" sz="1200" dirty="0"/>
                            <a:t>(regression) </a:t>
                          </a:r>
                          <a:r>
                            <a:rPr lang="ko-KR" altLang="en-US" sz="1200" dirty="0"/>
                            <a:t>로 </a:t>
                          </a:r>
                          <a:r>
                            <a:rPr lang="en-US" altLang="ko-KR" sz="1200" dirty="0"/>
                            <a:t>Q </a:t>
                          </a:r>
                          <a:r>
                            <a:rPr lang="ko-KR" altLang="en-US" sz="1200" dirty="0"/>
                            <a:t>값 근사화</a:t>
                          </a:r>
                          <a:r>
                            <a:rPr lang="en-US" altLang="ko-KR" sz="1200" dirty="0"/>
                            <a:t> </a:t>
                          </a:r>
                        </a:p>
                        <a:p>
                          <a:pPr latinLnBrk="1"/>
                          <a:r>
                            <a:rPr lang="en-US" altLang="ko-KR" sz="1200" dirty="0"/>
                            <a:t>(</a:t>
                          </a:r>
                          <a:r>
                            <a:rPr lang="ko-KR" altLang="en-US" sz="1200" dirty="0"/>
                            <a:t>큰</a:t>
                          </a:r>
                          <a:r>
                            <a:rPr lang="en-US" altLang="ko-KR" sz="1200" dirty="0"/>
                            <a:t>/</a:t>
                          </a:r>
                          <a:r>
                            <a:rPr lang="ko-KR" altLang="en-US" sz="1200" dirty="0"/>
                            <a:t>연속적 상태공간도 가능</a:t>
                          </a:r>
                          <a:r>
                            <a:rPr lang="en-US" altLang="ko-KR" sz="1200" dirty="0"/>
                            <a:t>)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97402971"/>
                      </a:ext>
                    </a:extLst>
                  </a:tr>
                  <a:tr h="86133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Update </a:t>
                          </a:r>
                          <a:r>
                            <a:rPr lang="ko-KR" altLang="en-US" sz="1400" dirty="0"/>
                            <a:t>방식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7629" t="-198592" r="-357" b="-1605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6316508"/>
                      </a:ext>
                    </a:extLst>
                  </a:tr>
                  <a:tr h="458582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400" dirty="0"/>
                            <a:t>행동 선택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l-GR" altLang="ko-KR" sz="1200" dirty="0">
                              <a:ea typeface="맑은 고딕" panose="020B0503020000020004" pitchFamily="50" charset="-127"/>
                            </a:rPr>
                            <a:t>ε</a:t>
                          </a:r>
                          <a:r>
                            <a:rPr lang="en-US" altLang="ko-KR" sz="1200" dirty="0">
                              <a:ea typeface="맑은 고딕" panose="020B0503020000020004" pitchFamily="50" charset="-127"/>
                            </a:rPr>
                            <a:t>-greedy </a:t>
                          </a:r>
                          <a:r>
                            <a:rPr lang="ko-KR" altLang="en-US" sz="1200" dirty="0">
                              <a:ea typeface="맑은 고딕" panose="020B0503020000020004" pitchFamily="50" charset="-127"/>
                            </a:rPr>
                            <a:t>등 간단 전략 사용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altLang="ko-KR" sz="1200" dirty="0">
                              <a:ea typeface="+mn-ea"/>
                            </a:rPr>
                            <a:t>ε</a:t>
                          </a:r>
                          <a:r>
                            <a:rPr lang="en-US" altLang="ko-KR" sz="1200" dirty="0">
                              <a:ea typeface="+mn-ea"/>
                            </a:rPr>
                            <a:t>-greedy </a:t>
                          </a:r>
                          <a:r>
                            <a:rPr lang="ko-KR" altLang="en-US" sz="1200" dirty="0">
                              <a:ea typeface="+mn-ea"/>
                            </a:rPr>
                            <a:t>등 간단 전략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52775011"/>
                      </a:ext>
                    </a:extLst>
                  </a:tr>
                  <a:tr h="458582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400" dirty="0"/>
                            <a:t>문제점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200" dirty="0"/>
                            <a:t>크거나 연속 상태공간 문제에 적용 어려움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200" dirty="0"/>
                            <a:t>신경망 성능에 결과 의존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96126289"/>
                      </a:ext>
                    </a:extLst>
                  </a:tr>
                  <a:tr h="458582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400" dirty="0"/>
                            <a:t>적용 예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Grid World, </a:t>
                          </a:r>
                          <a:r>
                            <a:rPr lang="ko-KR" altLang="en-US" sz="1200" dirty="0"/>
                            <a:t>간단한 게임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Atari </a:t>
                          </a:r>
                          <a:r>
                            <a:rPr lang="ko-KR" altLang="en-US" sz="1200" dirty="0"/>
                            <a:t>게임</a:t>
                          </a:r>
                          <a:r>
                            <a:rPr lang="en-US" altLang="ko-KR" sz="1200" dirty="0"/>
                            <a:t>, </a:t>
                          </a:r>
                          <a:r>
                            <a:rPr lang="ko-KR" altLang="en-US" sz="1200" dirty="0"/>
                            <a:t>로봇제어 등 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5857432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2828ACAB-3C48-75A1-ABBA-476675E8C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4365104"/>
            <a:ext cx="2899934" cy="18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00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2F6EE-A8FA-93E7-042E-E084AE063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DeZero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B4D8AC-AA65-C3D5-0FBB-CA3DC4D5C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Deep Learning Frameworks</a:t>
            </a:r>
          </a:p>
          <a:p>
            <a:pPr lvl="1"/>
            <a:r>
              <a:rPr lang="en-US" altLang="ko-KR" dirty="0" err="1"/>
              <a:t>PyTorch</a:t>
            </a:r>
            <a:endParaRPr lang="en-US" altLang="ko-KR" dirty="0"/>
          </a:p>
          <a:p>
            <a:pPr lvl="1"/>
            <a:r>
              <a:rPr lang="en-US" altLang="ko-KR" dirty="0" err="1"/>
              <a:t>Tensorflow</a:t>
            </a:r>
            <a:endParaRPr lang="en-US" altLang="ko-KR" dirty="0"/>
          </a:p>
          <a:p>
            <a:pPr lvl="1"/>
            <a:r>
              <a:rPr lang="en-US" altLang="ko-KR" dirty="0"/>
              <a:t>………………</a:t>
            </a:r>
          </a:p>
          <a:p>
            <a:r>
              <a:rPr lang="en-US" altLang="ko-KR" dirty="0" err="1"/>
              <a:t>DeZero</a:t>
            </a:r>
            <a:endParaRPr lang="en-US" altLang="ko-KR" dirty="0"/>
          </a:p>
          <a:p>
            <a:pPr lvl="1"/>
            <a:r>
              <a:rPr lang="en-US" altLang="ko-KR" dirty="0" err="1"/>
              <a:t>PyTorch</a:t>
            </a:r>
            <a:r>
              <a:rPr lang="en-US" altLang="ko-KR" dirty="0"/>
              <a:t> </a:t>
            </a:r>
            <a:r>
              <a:rPr lang="ko-KR" altLang="en-US" dirty="0"/>
              <a:t>기반으로 알기 쉽게 설계된 신경망용 프레임 워크</a:t>
            </a:r>
            <a:endParaRPr lang="en-US" altLang="ko-KR" dirty="0"/>
          </a:p>
          <a:p>
            <a:pPr lvl="1"/>
            <a:r>
              <a:rPr lang="en-US" altLang="ko-KR" dirty="0"/>
              <a:t>$</a:t>
            </a:r>
            <a:r>
              <a:rPr lang="ko-KR" altLang="en-US" dirty="0"/>
              <a:t> </a:t>
            </a:r>
            <a:r>
              <a:rPr lang="en-US" altLang="ko-KR" dirty="0"/>
              <a:t>pip</a:t>
            </a:r>
            <a:r>
              <a:rPr lang="ko-KR" altLang="en-US" dirty="0"/>
              <a:t> </a:t>
            </a:r>
            <a:r>
              <a:rPr lang="en-US" altLang="ko-KR" dirty="0"/>
              <a:t>install</a:t>
            </a:r>
            <a:r>
              <a:rPr lang="ko-KR" altLang="en-US" dirty="0"/>
              <a:t> </a:t>
            </a:r>
            <a:r>
              <a:rPr lang="en-US" altLang="ko-KR" dirty="0" err="1"/>
              <a:t>dezero</a:t>
            </a:r>
            <a:r>
              <a:rPr lang="en-US" altLang="ko-KR" dirty="0"/>
              <a:t>    (</a:t>
            </a:r>
            <a:r>
              <a:rPr lang="en-US" altLang="ko-KR" sz="1600" dirty="0" err="1">
                <a:highlight>
                  <a:srgbClr val="FFFF00"/>
                </a:highlight>
              </a:rPr>
              <a:t>numpy</a:t>
            </a:r>
            <a:r>
              <a:rPr lang="ko-KR" altLang="en-US" sz="1600" dirty="0">
                <a:highlight>
                  <a:srgbClr val="FFFF00"/>
                </a:highlight>
              </a:rPr>
              <a:t> </a:t>
            </a:r>
            <a:r>
              <a:rPr lang="en-US" altLang="ko-KR" sz="1600" dirty="0">
                <a:highlight>
                  <a:srgbClr val="FFFF00"/>
                </a:highlight>
              </a:rPr>
              <a:t>1.23.0</a:t>
            </a:r>
            <a:r>
              <a:rPr lang="ko-KR" altLang="en-US" sz="1600" dirty="0">
                <a:highlight>
                  <a:srgbClr val="FFFF00"/>
                </a:highlight>
              </a:rPr>
              <a:t> 이전 버전과 호환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249DEE-533F-6D3D-3CAF-AA7E55D62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ED92E7-6048-76A7-9C98-B0C5411FC9B4}"/>
              </a:ext>
            </a:extLst>
          </p:cNvPr>
          <p:cNvSpPr txBox="1"/>
          <p:nvPr/>
        </p:nvSpPr>
        <p:spPr>
          <a:xfrm>
            <a:off x="4058606" y="4509120"/>
            <a:ext cx="2494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</a:rPr>
              <a:t>$ pip show </a:t>
            </a:r>
            <a:r>
              <a:rPr lang="en-US" altLang="ko-KR" sz="1400" dirty="0" err="1">
                <a:solidFill>
                  <a:srgbClr val="0070C0"/>
                </a:solidFill>
              </a:rPr>
              <a:t>numpy</a:t>
            </a:r>
            <a:endParaRPr lang="en-US" altLang="ko-KR" sz="1400" dirty="0">
              <a:solidFill>
                <a:srgbClr val="0070C0"/>
              </a:solidFill>
            </a:endParaRPr>
          </a:p>
          <a:p>
            <a:r>
              <a:rPr lang="en-US" altLang="ko-KR" sz="1400" dirty="0">
                <a:solidFill>
                  <a:srgbClr val="0070C0"/>
                </a:solidFill>
              </a:rPr>
              <a:t>$ pip install </a:t>
            </a:r>
            <a:r>
              <a:rPr lang="en-US" altLang="ko-KR" sz="1400" dirty="0" err="1">
                <a:solidFill>
                  <a:srgbClr val="0070C0"/>
                </a:solidFill>
              </a:rPr>
              <a:t>numpy</a:t>
            </a:r>
            <a:r>
              <a:rPr lang="en-US" altLang="ko-KR" sz="1400" dirty="0">
                <a:solidFill>
                  <a:srgbClr val="0070C0"/>
                </a:solidFill>
              </a:rPr>
              <a:t>==1.23.0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460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8D839-3E96-0F48-8013-E7376D3F4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DeZero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D55E34-4F04-65E4-4B16-BA4F13EC2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 구조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0F3988-0DCC-C82F-71A9-5048911C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E4082F3-F7CE-A12E-3F7F-5677FF62E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132856"/>
            <a:ext cx="8325496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813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619FF-9C1E-CC54-86C0-4BB8BFA41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DeZero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854FA2-C89B-0687-9D92-04A5FEC6E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Variable Class</a:t>
            </a:r>
          </a:p>
          <a:p>
            <a:pPr lvl="1"/>
            <a:r>
              <a:rPr lang="ko-KR" altLang="en-US" sz="1600" dirty="0"/>
              <a:t>다차원 배열 </a:t>
            </a:r>
            <a:r>
              <a:rPr lang="en-US" altLang="ko-KR" sz="1600" dirty="0"/>
              <a:t>(</a:t>
            </a:r>
            <a:r>
              <a:rPr lang="en-US" altLang="ko-KR" sz="1600" dirty="0" err="1"/>
              <a:t>np.ndarray</a:t>
            </a:r>
            <a:r>
              <a:rPr lang="en-US" altLang="ko-KR" sz="1600" dirty="0"/>
              <a:t>) </a:t>
            </a:r>
            <a:r>
              <a:rPr lang="ko-KR" altLang="en-US" sz="1600" dirty="0"/>
              <a:t>를 감싸는 클래스</a:t>
            </a:r>
            <a:endParaRPr lang="en-US" altLang="ko-KR" sz="1600" dirty="0"/>
          </a:p>
          <a:p>
            <a:pPr lvl="1"/>
            <a:r>
              <a:rPr lang="en-US" altLang="ko-KR" sz="1600" dirty="0"/>
              <a:t>backward() : </a:t>
            </a:r>
            <a:r>
              <a:rPr lang="ko-KR" altLang="en-US" sz="1600" dirty="0"/>
              <a:t>미분 계산 </a:t>
            </a:r>
            <a:r>
              <a:rPr lang="en-US" altLang="ko-KR" sz="1600" dirty="0"/>
              <a:t>method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15915E-3CE9-9F42-F4D4-C69C9EE10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5</a:t>
            </a:fld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91FFD3AC-AFD9-40EA-3F66-0555E0D81101}"/>
                  </a:ext>
                </a:extLst>
              </p14:cNvPr>
              <p14:cNvContentPartPr/>
              <p14:nvPr/>
            </p14:nvContentPartPr>
            <p14:xfrm>
              <a:off x="1605840" y="3000886"/>
              <a:ext cx="504720" cy="3600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91FFD3AC-AFD9-40EA-3F66-0555E0D811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69840" y="2928886"/>
                <a:ext cx="576360" cy="179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그룹 13">
            <a:extLst>
              <a:ext uri="{FF2B5EF4-FFF2-40B4-BE49-F238E27FC236}">
                <a16:creationId xmlns:a16="http://schemas.microsoft.com/office/drawing/2014/main" id="{D423CBBF-3297-EB32-A52A-5CD9368236E0}"/>
              </a:ext>
            </a:extLst>
          </p:cNvPr>
          <p:cNvGrpSpPr/>
          <p:nvPr/>
        </p:nvGrpSpPr>
        <p:grpSpPr>
          <a:xfrm>
            <a:off x="290362" y="2492896"/>
            <a:ext cx="4682759" cy="2881961"/>
            <a:chOff x="755672" y="2337852"/>
            <a:chExt cx="4682759" cy="2881961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1B3AAAC-31F1-C47D-F2D0-1533D1039994}"/>
                </a:ext>
              </a:extLst>
            </p:cNvPr>
            <p:cNvGrpSpPr/>
            <p:nvPr/>
          </p:nvGrpSpPr>
          <p:grpSpPr>
            <a:xfrm>
              <a:off x="755672" y="2337852"/>
              <a:ext cx="4682759" cy="2881961"/>
              <a:chOff x="755672" y="2337852"/>
              <a:chExt cx="4682759" cy="2881961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832930D9-9649-DF39-92C8-7656756536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r="21253"/>
              <a:stretch/>
            </p:blipFill>
            <p:spPr>
              <a:xfrm rot="60000">
                <a:off x="755672" y="2337852"/>
                <a:ext cx="4682759" cy="2881961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0C5F04B-6F6F-8000-CEEA-D333FE649C93}"/>
                  </a:ext>
                </a:extLst>
              </p:cNvPr>
              <p:cNvSpPr txBox="1"/>
              <p:nvPr/>
            </p:nvSpPr>
            <p:spPr>
              <a:xfrm>
                <a:off x="2531080" y="2568824"/>
                <a:ext cx="73930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>
                    <a:highlight>
                      <a:srgbClr val="FFFF00"/>
                    </a:highlight>
                  </a:rPr>
                  <a:t># 1.23.0</a:t>
                </a:r>
                <a:endParaRPr lang="ko-KR" altLang="en-US" sz="1200" dirty="0">
                  <a:highlight>
                    <a:srgbClr val="FFFF00"/>
                  </a:highlight>
                </a:endParaRPr>
              </a:p>
            </p:txBody>
          </p: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DCE36017-4F76-8B5C-B260-92D2D4DFBA17}"/>
                    </a:ext>
                  </a:extLst>
                </p14:cNvPr>
                <p14:cNvContentPartPr/>
                <p14:nvPr/>
              </p14:nvContentPartPr>
              <p14:xfrm>
                <a:off x="1277520" y="3552046"/>
                <a:ext cx="528120" cy="36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DCE36017-4F76-8B5C-B260-92D2D4DFBA1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41520" y="3480046"/>
                  <a:ext cx="599760" cy="144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A6B8E40B-4EB7-5B04-1062-2B6E1A68F5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3121" y="4682845"/>
            <a:ext cx="4282709" cy="184885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604C9DD-A246-4619-8036-B71E5B5660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60000">
            <a:off x="5360696" y="2519609"/>
            <a:ext cx="1739208" cy="18187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46397FD-2077-15C3-0F8A-6461CA07CB03}"/>
                  </a:ext>
                </a:extLst>
              </p:cNvPr>
              <p:cNvSpPr txBox="1"/>
              <p:nvPr/>
            </p:nvSpPr>
            <p:spPr>
              <a:xfrm>
                <a:off x="7157206" y="3239510"/>
                <a:ext cx="1913088" cy="753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altLang="ko-KR" sz="1200" b="0" dirty="0">
                    <a:solidFill>
                      <a:srgbClr val="0070C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1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=3 </m:t>
                    </m:r>
                    <m:sSup>
                      <m:sSupPr>
                        <m:ctrlPr>
                          <a:rPr lang="en-US" altLang="ko-KR" sz="1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1200" dirty="0">
                  <a:solidFill>
                    <a:srgbClr val="0070C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altLang="ko-KR" sz="1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num>
                            <m:den>
                              <m:r>
                                <a:rPr lang="en-US" altLang="ko-KR" sz="1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</m:e>
                        <m:sub>
                          <m:r>
                            <a:rPr lang="en-US" altLang="ko-KR" sz="1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altLang="ko-KR" sz="1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1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=5)</m:t>
                          </m:r>
                        </m:sub>
                      </m:sSub>
                      <m:r>
                        <a:rPr lang="en-US" altLang="ko-KR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ko-KR" sz="1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1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1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=5)</m:t>
                          </m:r>
                        </m:sub>
                      </m:sSub>
                      <m:r>
                        <a:rPr lang="en-US" altLang="ko-KR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=30</m:t>
                      </m:r>
                    </m:oMath>
                  </m:oMathPara>
                </a14:m>
                <a:endParaRPr lang="ko-KR" altLang="en-US" sz="1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46397FD-2077-15C3-0F8A-6461CA07C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7206" y="3239510"/>
                <a:ext cx="1913088" cy="753411"/>
              </a:xfrm>
              <a:prstGeom prst="rect">
                <a:avLst/>
              </a:prstGeom>
              <a:blipFill>
                <a:blip r:embed="rId9"/>
                <a:stretch>
                  <a:fillRect b="-8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9930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77414-F44A-0640-74EA-508A0E58B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DeZero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10EF59-ED2E-72C8-79BD-1376388E9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Function Class</a:t>
            </a:r>
          </a:p>
          <a:p>
            <a:pPr lvl="1">
              <a:spcBef>
                <a:spcPts val="600"/>
              </a:spcBef>
            </a:pPr>
            <a:r>
              <a:rPr lang="ko-KR" altLang="en-US" dirty="0"/>
              <a:t>함수</a:t>
            </a:r>
            <a:r>
              <a:rPr lang="en-US" altLang="ko-KR" dirty="0"/>
              <a:t>: Add(),</a:t>
            </a:r>
            <a:r>
              <a:rPr lang="ko-KR" altLang="en-US" dirty="0"/>
              <a:t> </a:t>
            </a:r>
            <a:r>
              <a:rPr lang="en-US" altLang="ko-KR" dirty="0"/>
              <a:t>Exp(),</a:t>
            </a:r>
            <a:r>
              <a:rPr lang="ko-KR" altLang="en-US" dirty="0"/>
              <a:t> </a:t>
            </a:r>
            <a:r>
              <a:rPr lang="en-US" altLang="ko-KR" dirty="0"/>
              <a:t>Mul()</a:t>
            </a:r>
            <a:r>
              <a:rPr lang="ko-KR" altLang="en-US" dirty="0"/>
              <a:t> 등 </a:t>
            </a:r>
            <a:r>
              <a:rPr lang="en-US" altLang="ko-KR" dirty="0"/>
              <a:t>Variable </a:t>
            </a:r>
            <a:r>
              <a:rPr lang="ko-KR" altLang="en-US" dirty="0"/>
              <a:t>객체에 대한 연산 수행</a:t>
            </a:r>
            <a:endParaRPr lang="en-US" altLang="ko-KR" dirty="0"/>
          </a:p>
          <a:p>
            <a:pPr lvl="1">
              <a:spcBef>
                <a:spcPts val="600"/>
              </a:spcBef>
            </a:pPr>
            <a:r>
              <a:rPr lang="ko-KR" altLang="en-US" dirty="0"/>
              <a:t>가상함수</a:t>
            </a:r>
            <a:r>
              <a:rPr lang="en-US" altLang="ko-KR" dirty="0"/>
              <a:t>: forward() </a:t>
            </a:r>
            <a:r>
              <a:rPr lang="ko-KR" altLang="en-US" dirty="0"/>
              <a:t> </a:t>
            </a:r>
            <a:r>
              <a:rPr lang="en-US" altLang="ko-KR" dirty="0"/>
              <a:t>backward()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2B930A-191B-355B-6561-3DBD9E03E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3957C30-D01B-7BB0-9350-AA94E5A3E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248" y="5561319"/>
            <a:ext cx="2133600" cy="67993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938FB46-0D28-B3CD-DA55-E10B1E223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394" y="2773747"/>
            <a:ext cx="3220813" cy="371912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2AB10A0E-A4EA-BFA9-86E7-C073FF1289CA}"/>
                  </a:ext>
                </a:extLst>
              </p14:cNvPr>
              <p14:cNvContentPartPr/>
              <p14:nvPr/>
            </p14:nvContentPartPr>
            <p14:xfrm>
              <a:off x="1406760" y="4771006"/>
              <a:ext cx="855720" cy="709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2AB10A0E-A4EA-BFA9-86E7-C073FF1289C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70760" y="4699006"/>
                <a:ext cx="92736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C1BF797E-0553-7057-B819-877DCC293A1B}"/>
                  </a:ext>
                </a:extLst>
              </p14:cNvPr>
              <p14:cNvContentPartPr/>
              <p14:nvPr/>
            </p14:nvContentPartPr>
            <p14:xfrm>
              <a:off x="1383000" y="6118846"/>
              <a:ext cx="831600" cy="1368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C1BF797E-0553-7057-B819-877DCC293A1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47360" y="6047206"/>
                <a:ext cx="903240" cy="15732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4004889-6980-0880-EA29-F0DA9CCB889A}"/>
              </a:ext>
            </a:extLst>
          </p:cNvPr>
          <p:cNvSpPr txBox="1"/>
          <p:nvPr/>
        </p:nvSpPr>
        <p:spPr>
          <a:xfrm>
            <a:off x="4294313" y="4633311"/>
            <a:ext cx="17299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1x4 + 2x5 + 3x6 = 32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FCE1F8-F968-EB45-4285-55A4E9A36337}"/>
                  </a:ext>
                </a:extLst>
              </p:cNvPr>
              <p:cNvSpPr txBox="1"/>
              <p:nvPr/>
            </p:nvSpPr>
            <p:spPr>
              <a:xfrm>
                <a:off x="4329530" y="5841847"/>
                <a:ext cx="1944507" cy="4040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2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2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2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2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2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sz="12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2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ko-KR" sz="12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2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ko-KR" sz="12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2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sz="12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altLang="ko-KR" sz="12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sz="1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2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altLang="ko-KR" sz="1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sz="12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FCE1F8-F968-EB45-4285-55A4E9A36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530" y="5841847"/>
                <a:ext cx="1944507" cy="40408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0229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428FCF-4729-2EA0-A530-E77B3517E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DeZero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7369A27-33B9-7ED8-4D9C-ABA6935C4F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Gradient</a:t>
                </a:r>
                <a:r>
                  <a:rPr lang="ko-KR" altLang="en-US" dirty="0"/>
                  <a:t> 계산</a:t>
                </a:r>
                <a:r>
                  <a:rPr lang="en-US" altLang="ko-KR" dirty="0"/>
                  <a:t> </a:t>
                </a:r>
              </a:p>
              <a:p>
                <a:pPr lvl="1"/>
                <a:r>
                  <a:rPr lang="en-US" altLang="ko-KR" dirty="0" err="1"/>
                  <a:t>Resenbrock</a:t>
                </a:r>
                <a:r>
                  <a:rPr lang="en-US" altLang="ko-KR" dirty="0"/>
                  <a:t> function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100(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/>
                  <a:t> 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Gradient 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7369A27-33B9-7ED8-4D9C-ABA6935C4F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27F4A5-44DA-34FE-F9F3-C83A92E07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1891993-7F7E-E6AE-A350-F04E635A4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0000">
            <a:off x="1357070" y="3442793"/>
            <a:ext cx="4020811" cy="294930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E8EFC19-0DA3-80AF-C759-6DAD618EB2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60000">
            <a:off x="5943693" y="6326285"/>
            <a:ext cx="2172003" cy="26673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4129846-34F9-4251-09A5-DA74B2569FBB}"/>
              </a:ext>
            </a:extLst>
          </p:cNvPr>
          <p:cNvSpPr/>
          <p:nvPr/>
        </p:nvSpPr>
        <p:spPr>
          <a:xfrm>
            <a:off x="1331639" y="3407931"/>
            <a:ext cx="4071673" cy="301902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7961E58-7B44-4E2D-9F69-69FC7E058118}"/>
                  </a:ext>
                </a:extLst>
              </p:cNvPr>
              <p:cNvSpPr txBox="1"/>
              <p:nvPr/>
            </p:nvSpPr>
            <p:spPr>
              <a:xfrm>
                <a:off x="6882997" y="2276872"/>
                <a:ext cx="16661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)=(1,1)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7961E58-7B44-4E2D-9F69-69FC7E0581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2997" y="2276872"/>
                <a:ext cx="1666162" cy="276999"/>
              </a:xfrm>
              <a:prstGeom prst="rect">
                <a:avLst/>
              </a:prstGeom>
              <a:blipFill>
                <a:blip r:embed="rId5"/>
                <a:stretch>
                  <a:fillRect l="-3663" t="-2222" r="-4029" b="-3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F47B958-1979-521E-7088-FA5C40AB0704}"/>
                  </a:ext>
                </a:extLst>
              </p:cNvPr>
              <p:cNvSpPr txBox="1"/>
              <p:nvPr/>
            </p:nvSpPr>
            <p:spPr>
              <a:xfrm>
                <a:off x="5948185" y="4882304"/>
                <a:ext cx="2731960" cy="474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ko-KR" sz="1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ko-KR" sz="1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altLang="ko-KR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=−400</m:t>
                      </m:r>
                      <m:sSub>
                        <m:sSubPr>
                          <m:ctrlPr>
                            <a:rPr lang="en-US" altLang="ko-KR" sz="1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ko-KR" sz="1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ko-KR" sz="1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ko-KR" sz="1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altLang="ko-KR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+2(</m:t>
                      </m:r>
                      <m:sSub>
                        <m:sSubPr>
                          <m:ctrlPr>
                            <a:rPr lang="en-US" altLang="ko-KR" sz="1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ko-KR" altLang="en-US" sz="1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F47B958-1979-521E-7088-FA5C40AB0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185" y="4882304"/>
                <a:ext cx="2731960" cy="4742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F0A6EB6-9B95-8018-7F65-AF7EFADE62FF}"/>
                  </a:ext>
                </a:extLst>
              </p:cNvPr>
              <p:cNvSpPr txBox="1"/>
              <p:nvPr/>
            </p:nvSpPr>
            <p:spPr>
              <a:xfrm>
                <a:off x="6043240" y="5372275"/>
                <a:ext cx="2731960" cy="474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ko-KR" sz="1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ko-KR" sz="1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ko-KR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=200</m:t>
                      </m:r>
                      <m:d>
                        <m:dPr>
                          <m:ctrlPr>
                            <a:rPr lang="en-US" altLang="ko-KR" sz="1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ko-KR" sz="1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ko-KR" sz="1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ko-KR" altLang="en-US" sz="1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F0A6EB6-9B95-8018-7F65-AF7EFADE6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240" y="5372275"/>
                <a:ext cx="2731960" cy="4742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EF97B2CA-6DF9-2ADC-EE50-9CAECCC7A579}"/>
                  </a:ext>
                </a:extLst>
              </p14:cNvPr>
              <p14:cNvContentPartPr/>
              <p14:nvPr/>
            </p14:nvContentPartPr>
            <p14:xfrm>
              <a:off x="1426625" y="6040593"/>
              <a:ext cx="935640" cy="6948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EF97B2CA-6DF9-2ADC-EE50-9CAECCC7A57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90625" y="5968593"/>
                <a:ext cx="100728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5503D739-9432-28ED-D14C-8DF576CF39E2}"/>
                  </a:ext>
                </a:extLst>
              </p14:cNvPr>
              <p14:cNvContentPartPr/>
              <p14:nvPr/>
            </p14:nvContentPartPr>
            <p14:xfrm>
              <a:off x="1939265" y="6269193"/>
              <a:ext cx="492480" cy="4860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5503D739-9432-28ED-D14C-8DF576CF39E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03265" y="6197193"/>
                <a:ext cx="56412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2479F136-5535-6B42-A2DF-B578CF0809D7}"/>
                  </a:ext>
                </a:extLst>
              </p14:cNvPr>
              <p14:cNvContentPartPr/>
              <p14:nvPr/>
            </p14:nvContentPartPr>
            <p14:xfrm>
              <a:off x="2639105" y="6296913"/>
              <a:ext cx="513000" cy="2088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2479F136-5535-6B42-A2DF-B578CF0809D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03105" y="6224913"/>
                <a:ext cx="584640" cy="164520"/>
              </a:xfrm>
              <a:prstGeom prst="rect">
                <a:avLst/>
              </a:prstGeom>
            </p:spPr>
          </p:pic>
        </mc:Fallback>
      </mc:AlternateContent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43449A8-ED5C-95EA-F869-7C382C45050A}"/>
              </a:ext>
            </a:extLst>
          </p:cNvPr>
          <p:cNvCxnSpPr>
            <a:cxnSpLocks/>
          </p:cNvCxnSpPr>
          <p:nvPr/>
        </p:nvCxnSpPr>
        <p:spPr>
          <a:xfrm flipV="1">
            <a:off x="2483768" y="5445224"/>
            <a:ext cx="3075321" cy="594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왼쪽 중괄호 20">
            <a:extLst>
              <a:ext uri="{FF2B5EF4-FFF2-40B4-BE49-F238E27FC236}">
                <a16:creationId xmlns:a16="http://schemas.microsoft.com/office/drawing/2014/main" id="{3ADF7D7D-5D41-3857-3C88-75EC2D62EEEB}"/>
              </a:ext>
            </a:extLst>
          </p:cNvPr>
          <p:cNvSpPr/>
          <p:nvPr/>
        </p:nvSpPr>
        <p:spPr>
          <a:xfrm>
            <a:off x="5580112" y="5013176"/>
            <a:ext cx="361418" cy="7478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44FF49B-FB83-09A4-79BB-F5AEE78319D4}"/>
                  </a:ext>
                </a:extLst>
              </p:cNvPr>
              <p:cNvSpPr txBox="1"/>
              <p:nvPr/>
            </p:nvSpPr>
            <p:spPr>
              <a:xfrm>
                <a:off x="6005234" y="5872441"/>
                <a:ext cx="2398936" cy="3813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ko-KR" sz="1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𝑑𝑦</m:t>
                            </m:r>
                          </m:num>
                          <m:den>
                            <m:r>
                              <a:rPr lang="en-US" altLang="ko-KR" sz="1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altLang="ko-KR" sz="1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r>
                          <m:rPr>
                            <m:nor/>
                          </m:rPr>
                          <a:rPr lang="en-US" altLang="ko-KR" sz="1200" dirty="0"/>
                          <m:t>,</m:t>
                        </m:r>
                        <m:r>
                          <m:rPr>
                            <m:nor/>
                          </m:rPr>
                          <a:rPr lang="en-US" altLang="ko-KR" sz="1200" dirty="0">
                            <a:solidFill>
                              <a:srgbClr val="0070C0"/>
                            </a:solidFill>
                          </a:rPr>
                          <m:t> </m:t>
                        </m:r>
                        <m:f>
                          <m:fPr>
                            <m:ctrlPr>
                              <a:rPr lang="en-US" altLang="ko-KR" sz="1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𝑑𝑦</m:t>
                            </m:r>
                          </m:num>
                          <m:den>
                            <m:r>
                              <a:rPr lang="en-US" altLang="ko-KR" sz="1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altLang="ko-KR" sz="1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sz="1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sSub>
                          <m:sSubPr>
                            <m:ctrlPr>
                              <a:rPr lang="en-US" altLang="ko-KR" sz="12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1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=0, </m:t>
                        </m:r>
                        <m:sSub>
                          <m:sSubPr>
                            <m:ctrlPr>
                              <a:rPr lang="en-US" altLang="ko-KR" sz="1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=(−2,  400)</m:t>
                    </m:r>
                  </m:oMath>
                </a14:m>
                <a:r>
                  <a:rPr lang="en-US" altLang="ko-KR" sz="1200" dirty="0"/>
                  <a:t>   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44FF49B-FB83-09A4-79BB-F5AEE7831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234" y="5872441"/>
                <a:ext cx="2398936" cy="38132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6085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553E2B-DE72-56A6-2334-FFE254511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DeZero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7F4A787-318A-6199-FAC5-DB18CE9561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3826" y="1085931"/>
                <a:ext cx="8229600" cy="4857403"/>
              </a:xfrm>
            </p:spPr>
            <p:txBody>
              <a:bodyPr/>
              <a:lstStyle/>
              <a:p>
                <a:r>
                  <a:rPr lang="ko-KR" altLang="en-US" dirty="0"/>
                  <a:t> </a:t>
                </a:r>
                <a:r>
                  <a:rPr lang="en-US" altLang="ko-KR" dirty="0"/>
                  <a:t>Gradient Descent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ko-KR" alt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600" dirty="0"/>
                  <a:t>,      </a:t>
                </a:r>
                <a14:m>
                  <m:oMath xmlns:m="http://schemas.openxmlformats.org/officeDocument/2006/math"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=1,2,⋯</m:t>
                    </m:r>
                  </m:oMath>
                </a14:m>
                <a:endParaRPr lang="en-US" altLang="ko-KR" sz="1600" dirty="0"/>
              </a:p>
              <a:p>
                <a:pPr marL="457200" lvl="1"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ko-KR" alt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600" dirty="0"/>
                  <a:t>,      </a:t>
                </a:r>
                <a14:m>
                  <m:oMath xmlns:m="http://schemas.openxmlformats.org/officeDocument/2006/math"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=1,2,⋯</m:t>
                    </m:r>
                  </m:oMath>
                </a14:m>
                <a:endParaRPr lang="en-US" altLang="ko-KR" sz="1600" dirty="0"/>
              </a:p>
              <a:p>
                <a:pPr lvl="1"/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7F4A787-318A-6199-FAC5-DB18CE9561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3826" y="1085931"/>
                <a:ext cx="8229600" cy="4857403"/>
              </a:xfrm>
              <a:blipFill>
                <a:blip r:embed="rId2"/>
                <a:stretch>
                  <a:fillRect l="-963" t="-10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DC2561-3A6F-8408-7843-A7DE32B19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8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518085-F292-E9CD-A2A9-FE692354E490}"/>
                  </a:ext>
                </a:extLst>
              </p:cNvPr>
              <p:cNvSpPr txBox="1"/>
              <p:nvPr/>
            </p:nvSpPr>
            <p:spPr>
              <a:xfrm>
                <a:off x="5364088" y="1844824"/>
                <a:ext cx="1606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dirty="0"/>
                  <a:t>: learning rate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518085-F292-E9CD-A2A9-FE692354E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1844824"/>
                <a:ext cx="1606017" cy="276999"/>
              </a:xfrm>
              <a:prstGeom prst="rect">
                <a:avLst/>
              </a:prstGeom>
              <a:blipFill>
                <a:blip r:embed="rId3"/>
                <a:stretch>
                  <a:fillRect l="-3802" t="-28889" r="-8365" b="-5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45869382-6FE0-043C-1680-CB3D8B8F10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2659439"/>
            <a:ext cx="3096344" cy="406203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A663F6E-1F2A-FB21-0ED2-91AC5ED72F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1674" y="5120509"/>
            <a:ext cx="3921752" cy="1565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E9A5BF6-9893-09BB-79E7-6B0202CE9FD6}"/>
                  </a:ext>
                </a:extLst>
              </p:cNvPr>
              <p:cNvSpPr txBox="1"/>
              <p:nvPr/>
            </p:nvSpPr>
            <p:spPr>
              <a:xfrm>
                <a:off x="5909402" y="4569519"/>
                <a:ext cx="128759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ko-KR" sz="1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ko-KR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ko-KR" sz="1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)=(1,1)</m:t>
                      </m:r>
                    </m:oMath>
                  </m:oMathPara>
                </a14:m>
                <a:endParaRPr lang="ko-KR" altLang="en-US" sz="1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E9A5BF6-9893-09BB-79E7-6B0202CE9F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402" y="4569519"/>
                <a:ext cx="1287596" cy="215444"/>
              </a:xfrm>
              <a:prstGeom prst="rect">
                <a:avLst/>
              </a:prstGeom>
              <a:blipFill>
                <a:blip r:embed="rId6"/>
                <a:stretch>
                  <a:fillRect l="-3302" r="-3302" b="-3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5612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D18CF7-336D-3FD4-7FFD-A7990361A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Linear</a:t>
            </a:r>
            <a:r>
              <a:rPr lang="ko-KR" altLang="en-US" dirty="0"/>
              <a:t> </a:t>
            </a:r>
            <a:r>
              <a:rPr lang="en-US" altLang="ko-KR" dirty="0"/>
              <a:t>Regression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38C3115-1351-D6EF-97B3-6ADC10CD15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응용 예 </a:t>
                </a:r>
                <a:r>
                  <a:rPr lang="en-US" altLang="ko-KR" dirty="0"/>
                  <a:t>1: Linear Regression</a:t>
                </a:r>
              </a:p>
              <a:p>
                <a:pPr lvl="1"/>
                <a:r>
                  <a:rPr lang="en-US" altLang="ko-KR" dirty="0"/>
                  <a:t>Model: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𝑊𝑥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Data set: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 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func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 </m:t>
                    </m:r>
                  </m:oMath>
                </a14:m>
                <a:r>
                  <a:rPr lang="ko-KR" altLang="en-US" dirty="0"/>
                  <a:t> 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Gradient descent</a:t>
                </a:r>
              </a:p>
              <a:p>
                <a:pPr lvl="1"/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38C3115-1351-D6EF-97B3-6ADC10CD15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0D0C49-E3BB-6424-1F00-53D27C76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6" name="그림 5" descr="텍스트, 라인, 스크린샷, 도표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F8F9D95-012B-D9C4-A6DD-073ABAF013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12"/>
          <a:stretch/>
        </p:blipFill>
        <p:spPr>
          <a:xfrm>
            <a:off x="6331012" y="1164126"/>
            <a:ext cx="2448271" cy="151139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FB6F033-28B9-A5C4-6A34-FCC51B25F8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72" t="3" r="32551" b="1745"/>
          <a:stretch/>
        </p:blipFill>
        <p:spPr>
          <a:xfrm>
            <a:off x="2157405" y="3140968"/>
            <a:ext cx="2254752" cy="7345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4C337F2-57A3-AAD6-D6B5-D3D6DFB19758}"/>
              </a:ext>
            </a:extLst>
          </p:cNvPr>
          <p:cNvSpPr txBox="1"/>
          <p:nvPr/>
        </p:nvSpPr>
        <p:spPr>
          <a:xfrm>
            <a:off x="4549674" y="3354373"/>
            <a:ext cx="2356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Mean squared error / Loss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C1E8956-14F4-F624-5DEA-A3591227AC33}"/>
                  </a:ext>
                </a:extLst>
              </p:cNvPr>
              <p:cNvSpPr txBox="1"/>
              <p:nvPr/>
            </p:nvSpPr>
            <p:spPr>
              <a:xfrm>
                <a:off x="1547664" y="4476903"/>
                <a:ext cx="2569421" cy="468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C1E8956-14F4-F624-5DEA-A3591227A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4476903"/>
                <a:ext cx="2569421" cy="4682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47915B-C230-C073-239F-A09AF3BD4590}"/>
                  </a:ext>
                </a:extLst>
              </p:cNvPr>
              <p:cNvSpPr txBox="1"/>
              <p:nvPr/>
            </p:nvSpPr>
            <p:spPr>
              <a:xfrm>
                <a:off x="5057330" y="4450862"/>
                <a:ext cx="2320764" cy="468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47915B-C230-C073-239F-A09AF3BD4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7330" y="4450862"/>
                <a:ext cx="2320764" cy="4682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056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10436</TotalTime>
  <Words>866</Words>
  <Application>Microsoft Office PowerPoint</Application>
  <PresentationFormat>화면 슬라이드 쇼(4:3)</PresentationFormat>
  <Paragraphs>192</Paragraphs>
  <Slides>27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돋움체</vt:lpstr>
      <vt:lpstr>맑은 고딕</vt:lpstr>
      <vt:lpstr>Arial</vt:lpstr>
      <vt:lpstr>Cambria Math</vt:lpstr>
      <vt:lpstr>Symbol</vt:lpstr>
      <vt:lpstr>Wingdings</vt:lpstr>
      <vt:lpstr>Office 테마</vt:lpstr>
      <vt:lpstr>Q-Network</vt:lpstr>
      <vt:lpstr>Q Learning</vt:lpstr>
      <vt:lpstr>DeZero</vt:lpstr>
      <vt:lpstr>DeZero</vt:lpstr>
      <vt:lpstr>DeZero</vt:lpstr>
      <vt:lpstr>DeZero</vt:lpstr>
      <vt:lpstr>DeZero</vt:lpstr>
      <vt:lpstr>DeZero</vt:lpstr>
      <vt:lpstr>Linear Regression</vt:lpstr>
      <vt:lpstr>실습</vt:lpstr>
      <vt:lpstr>실습</vt:lpstr>
      <vt:lpstr>Nonlinear Regression</vt:lpstr>
      <vt:lpstr>Nonlinear Regression</vt:lpstr>
      <vt:lpstr>Nonlinear Regression</vt:lpstr>
      <vt:lpstr>실습</vt:lpstr>
      <vt:lpstr>실습</vt:lpstr>
      <vt:lpstr>Quiz</vt:lpstr>
      <vt:lpstr>Q-Network</vt:lpstr>
      <vt:lpstr>Q-Network</vt:lpstr>
      <vt:lpstr>Q-Network</vt:lpstr>
      <vt:lpstr>Q-Network</vt:lpstr>
      <vt:lpstr>Q-Network</vt:lpstr>
      <vt:lpstr>실습</vt:lpstr>
      <vt:lpstr>실습</vt:lpstr>
      <vt:lpstr>실습</vt:lpstr>
      <vt:lpstr>Quiz</vt:lpstr>
      <vt:lpstr>요약</vt:lpstr>
    </vt:vector>
  </TitlesOfParts>
  <Company>win-xp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디지털 영상처리의 개념</dc:title>
  <dc:creator>user</dc:creator>
  <cp:lastModifiedBy>태형 박</cp:lastModifiedBy>
  <cp:revision>351</cp:revision>
  <cp:lastPrinted>2021-03-17T00:45:04Z</cp:lastPrinted>
  <dcterms:created xsi:type="dcterms:W3CDTF">2009-10-31T07:50:36Z</dcterms:created>
  <dcterms:modified xsi:type="dcterms:W3CDTF">2025-04-30T05:39:18Z</dcterms:modified>
</cp:coreProperties>
</file>