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4" r:id="rId2"/>
    <p:sldId id="385" r:id="rId3"/>
    <p:sldId id="386" r:id="rId4"/>
    <p:sldId id="387" r:id="rId5"/>
    <p:sldId id="388" r:id="rId6"/>
    <p:sldId id="404" r:id="rId7"/>
    <p:sldId id="389" r:id="rId8"/>
    <p:sldId id="392" r:id="rId9"/>
    <p:sldId id="405" r:id="rId10"/>
    <p:sldId id="406" r:id="rId11"/>
    <p:sldId id="393" r:id="rId12"/>
    <p:sldId id="411" r:id="rId13"/>
    <p:sldId id="412" r:id="rId14"/>
    <p:sldId id="390" r:id="rId15"/>
    <p:sldId id="394" r:id="rId16"/>
    <p:sldId id="407" r:id="rId17"/>
    <p:sldId id="397" r:id="rId18"/>
    <p:sldId id="398" r:id="rId19"/>
    <p:sldId id="408" r:id="rId20"/>
    <p:sldId id="399" r:id="rId21"/>
    <p:sldId id="409" r:id="rId22"/>
    <p:sldId id="415" r:id="rId23"/>
    <p:sldId id="413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27:27.0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 0,'6213'-46'0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22:22.3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1 162,'770'-17,"-380"-6,248 15,-369 11,-86-2,191-3,-234-8,98-2,-101 14,207-4,-252-10,-57 7,48-2,1104 8,-1148-3,45-7,-44 3,42 0,53 6,362-17,-203-6,-184 16,140 7,-96 3,448-3,-563 1,46 9,-47-4,51 0,18-7,-85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22:30.1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1,'457'0,"-437"1,-1 1,29 6,36 3,29-10,-35-2,114 14,-106-7,-68-6,1 1,-1 1,0 0,0 1,33 10,-16-2,-1-2,1-2,1-1,39 2,-21-3,463 22,-369-15,5 0,0-11,166-3,-208-7,204-41,-271 42,57-3,11-2,58-10,186-1,175 23,-236 4,-240-3,388 17,-340-9,144-8,-96-3,1795 3,-1871 4,75 12,7 2,149 8,-180-17,136-10,-93-2,-93 3,416 17,-279-8,-30-4,371 29,-92-30,-258-5,-186 2,0 0,30 8,33 3,-28-11,-30-2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22:41.5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2,'0'1,"0"0,1 0,-1 0,1 0,0 0,-1 0,1 0,0 0,-1 0,1-1,0 1,0 0,0 0,0-1,0 1,0 0,0-1,0 1,0-1,0 0,0 1,0-1,0 0,0 1,1-1,-1 0,2 0,39 3,-37-2,52 4,59 13,-68-9,0-3,64 2,902-9,-553 2,-435-3,48-8,21-1,166 13,94-4,-255-10,34 0,-34 1,-72 6,46-1,1258 5,-610 3,-583 9,-14 0,970-8,-557-6,915 3,-1237 12,15-1,154-11,-365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35:37.1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25,'43'-2,"47"-8,-48 4,55 0,-22 7,102 17,-48-1,151 30,-254-43,0 0,30-1,-29-1,49 7,-30-2,-1-3,1-1,76-6,-22 1,55 14,5 0,25 1,-97-3,-3-1,-33-2,58-1,-32-8,110 4,-116 9,-51-7,1-1,27 1,60-4,15 0,144 17,-186-10,141-6,-95-3,262 19,-11 6,-332-18,313 18,1203-24,-1543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35:46.48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0 164,'0'-1,"1"0,-1 0,1 0,-1 0,1 1,-1-1,1 0,0 0,-1 0,1 0,0 1,0-1,-1 0,1 0,0 1,0-1,0 1,0-1,0 1,0-1,0 1,0 0,0 0,0-1,0 1,0 0,2 0,34-4,-33 4,20-3,-1-1,44-13,9-1,-31 12,0 3,88 5,-39 1,401-3,-474-2,0 0,27-6,-26 4,0 0,25 0,1808 3,-876 3,-953-3,50-9,-48 5,48-3,31 9,-12 0,129-15,-113 4,186 8,-138 5,-118-3,-5 1,0-1,0-3,55-9,-49 5,1 3,1 1,83 5,-29 1,55-6,162 6,-164 20,-103-14,0-2,55 0,-64-7,1 2,56 9,-61-6,1-2,42-1,-78-2,34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1:28:13.0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0,'3925'96'0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1:28:17.7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0,'4003'58'0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1:28:30.7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0,'3964'115'0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28:37.0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20,'7'4,"0"0,0 0,1-1,-1 0,1 0,0-1,-1 0,1-1,0 1,9-1,17 5,49 9,165 10,-233-24,336 2,-192-5,-141 1,0-1,-1-1,34-9,19-4,123-12,-1 6,-91 14,62 3,-157 5,10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29:08.3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0,'1927'0,"-1815"10,-76-5,45 0,-14-5,116 14,-149-10,61-3,-71-1,-7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27:35.6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 0,'8822'-114'0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1:33:59.3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0,'1674'19'0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1:34:02.25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0,'1866'58'0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0:34:09.0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0,'6942'0'0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0:34:18.5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0,'4467'69'0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0:34:38.5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0,'11158'0'0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10:34:55.4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48,'1929'0,"-1895"-2,47-8,25-1,-4 12,50-2,-84-11,-48 8,0 1,31-2,1099 5,-527 1,-607 0,0 1,0 0,16 5,43 5,144-14,65 4,-88 21,-136-13,21 2,-58-10,0 1,0 1,32 10,-33-8,1 0,0-2,38 3,89 4,21 0,1273-12,-1421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10:35:03.8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46,'2655'0,"-2627"-1,53-10,-4 0,-14 5,211-11,2673 20,-1496-5,-1428 2,-3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10:35:09.2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1 117,'30'-16,"-3"1,28 2,1 3,0 3,0 2,67 2,-103 3,1058-2,-526 5,726-3,-1109-12,9 0,634 13,-790-2,1-1,26-7,41-2,825 9,-447 4,1434-2,-1754 12,4 0,54-1,-19 0,121-12,-288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5:11:02.1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 0,'3810'-68'0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5:11:06.6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0,'6169'23'0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2:38.0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0,'7484'46'0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5:11:14.7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0,'10771'114'0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2:40.5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0,'1112'0'0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5:32:45.8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3,'177'-2,"182"5,-208 19,-107-14,0-1,65 1,104 4,-2-1,56 6,-184-10,-46-5,66 12,-27 3,1-4,0-3,119 0,-61-10,-116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2:48.5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0,'2155'22'0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9:22:06.8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0,'4240'23'0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9:22:09.8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0,'794'68'0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22:18.6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1 189,'1457'0,"-1227"-18,-174 12,17-3,-31 2,60 0,-82 7,57 2,0-5,117-17,132-25,-149 42,-114 4,93-9,-82 1,101 4,23-1,-102-6,111-4,-161 15,-12 0,0-1,0-1,65-12,-58 6,0 2,0 2,0 2,50 5,8-1,191 14,-19 2,152-10,-97-8,-194 9,45 2,101 11,-12-1,-47-10,52-1,-249-11,-3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117" tIns="46058" rIns="92117" bIns="4605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2025-04-21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1.png"/><Relationship Id="rId7" Type="http://schemas.openxmlformats.org/officeDocument/2006/relationships/customXml" Target="../ink/ink1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1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18.xml"/><Relationship Id="rId18" Type="http://schemas.openxmlformats.org/officeDocument/2006/relationships/image" Target="../media/image64.png"/><Relationship Id="rId26" Type="http://schemas.openxmlformats.org/officeDocument/2006/relationships/image" Target="../media/image71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customXml" Target="../ink/ink15.xml"/><Relationship Id="rId12" Type="http://schemas.openxmlformats.org/officeDocument/2006/relationships/image" Target="../media/image61.png"/><Relationship Id="rId17" Type="http://schemas.openxmlformats.org/officeDocument/2006/relationships/customXml" Target="../ink/ink20.xml"/><Relationship Id="rId25" Type="http://schemas.openxmlformats.org/officeDocument/2006/relationships/image" Target="../media/image70.png"/><Relationship Id="rId2" Type="http://schemas.openxmlformats.org/officeDocument/2006/relationships/image" Target="../media/image47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17.xml"/><Relationship Id="rId24" Type="http://schemas.openxmlformats.org/officeDocument/2006/relationships/image" Target="../media/image69.png"/><Relationship Id="rId5" Type="http://schemas.openxmlformats.org/officeDocument/2006/relationships/image" Target="../media/image54.png"/><Relationship Id="rId15" Type="http://schemas.openxmlformats.org/officeDocument/2006/relationships/customXml" Target="../ink/ink19.xml"/><Relationship Id="rId23" Type="http://schemas.openxmlformats.org/officeDocument/2006/relationships/image" Target="../media/image68.png"/><Relationship Id="rId10" Type="http://schemas.openxmlformats.org/officeDocument/2006/relationships/image" Target="../media/image60.png"/><Relationship Id="rId19" Type="http://schemas.openxmlformats.org/officeDocument/2006/relationships/customXml" Target="../ink/ink21.xml"/><Relationship Id="rId4" Type="http://schemas.openxmlformats.org/officeDocument/2006/relationships/image" Target="../media/image51.png"/><Relationship Id="rId9" Type="http://schemas.openxmlformats.org/officeDocument/2006/relationships/customXml" Target="../ink/ink16.xml"/><Relationship Id="rId14" Type="http://schemas.openxmlformats.org/officeDocument/2006/relationships/image" Target="../media/image62.png"/><Relationship Id="rId22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26.xml"/><Relationship Id="rId3" Type="http://schemas.openxmlformats.org/officeDocument/2006/relationships/image" Target="../media/image74.png"/><Relationship Id="rId7" Type="http://schemas.openxmlformats.org/officeDocument/2006/relationships/customXml" Target="../ink/ink23.xml"/><Relationship Id="rId12" Type="http://schemas.openxmlformats.org/officeDocument/2006/relationships/image" Target="../media/image82.png"/><Relationship Id="rId17" Type="http://schemas.openxmlformats.org/officeDocument/2006/relationships/image" Target="../media/image76.png"/><Relationship Id="rId2" Type="http://schemas.openxmlformats.org/officeDocument/2006/relationships/image" Target="../media/image73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customXml" Target="../ink/ink24.xml"/><Relationship Id="rId1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57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89.png"/><Relationship Id="rId7" Type="http://schemas.openxmlformats.org/officeDocument/2006/relationships/image" Target="../media/image9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900.png"/><Relationship Id="rId10" Type="http://schemas.openxmlformats.org/officeDocument/2006/relationships/image" Target="../media/image73.png"/><Relationship Id="rId4" Type="http://schemas.openxmlformats.org/officeDocument/2006/relationships/customXml" Target="../ink/ink28.xml"/><Relationship Id="rId9" Type="http://schemas.openxmlformats.org/officeDocument/2006/relationships/image" Target="../media/image9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12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customXml" Target="../ink/ink5.xml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11.xml"/><Relationship Id="rId1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customXml" Target="../ink/ink8.xml"/><Relationship Id="rId12" Type="http://schemas.openxmlformats.org/officeDocument/2006/relationships/image" Target="../media/image36.png"/><Relationship Id="rId17" Type="http://schemas.openxmlformats.org/officeDocument/2006/relationships/image" Target="../media/image24.png"/><Relationship Id="rId2" Type="http://schemas.openxmlformats.org/officeDocument/2006/relationships/image" Target="../media/image27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customXml" Target="../ink/ink9.xml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50020"/>
            <a:ext cx="7772400" cy="269173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Analysis Report on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"</a:t>
            </a:r>
            <a:r>
              <a:rPr lang="en-US" altLang="ko-KR" sz="4000" dirty="0"/>
              <a:t>A Simulation Study on Reinforcement Learning for Navigation Application"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36510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Yang</a:t>
            </a:r>
            <a:r>
              <a:rPr lang="en-US" altLang="ko-KR" sz="2000" dirty="0" smtClean="0"/>
              <a:t>-Ho Jeon (2025254002)</a:t>
            </a:r>
            <a:endParaRPr lang="en-US" altLang="ko-KR" sz="2000" dirty="0"/>
          </a:p>
          <a:p>
            <a:r>
              <a:rPr lang="en-US" altLang="ko-KR" sz="2000" dirty="0"/>
              <a:t>Dept. of </a:t>
            </a:r>
            <a:r>
              <a:rPr lang="en-US" altLang="ko-KR" sz="2000" dirty="0"/>
              <a:t>Industrial Artificial Intelligence, </a:t>
            </a:r>
            <a:r>
              <a:rPr lang="en-US" altLang="ko-KR" sz="2000" dirty="0"/>
              <a:t>CBNU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2075C-3422-6D6A-B2C5-1105F207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9BC2A-7909-4184-3D86-FD0D8AE1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Implementation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2DE315-719F-5110-CC94-BBC4461B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BB33A8-84ED-790C-83A5-3C4E5DD0F691}"/>
              </a:ext>
            </a:extLst>
          </p:cNvPr>
          <p:cNvGrpSpPr/>
          <p:nvPr/>
        </p:nvGrpSpPr>
        <p:grpSpPr>
          <a:xfrm>
            <a:off x="611560" y="1772816"/>
            <a:ext cx="4104456" cy="3672408"/>
            <a:chOff x="899592" y="1772816"/>
            <a:chExt cx="4104456" cy="36724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A15F863-4AE2-DC44-0DCD-3ABB23ADD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1772816"/>
              <a:ext cx="3858166" cy="289536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8445D3-75A5-94E9-AA8A-E6972635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860" b="1"/>
            <a:stretch/>
          </p:blipFill>
          <p:spPr>
            <a:xfrm rot="-60000">
              <a:off x="1049201" y="4687048"/>
              <a:ext cx="2167384" cy="65985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1AFA54-DD21-B27B-3525-09306B39AD1D}"/>
                </a:ext>
              </a:extLst>
            </p:cNvPr>
            <p:cNvSpPr/>
            <p:nvPr/>
          </p:nvSpPr>
          <p:spPr>
            <a:xfrm>
              <a:off x="899592" y="1772816"/>
              <a:ext cx="4104456" cy="367240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 descr="도표, 텍스트, 스크린샷, 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DC6202-5A3C-26F9-64EB-56707C5CB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"/>
          <a:stretch/>
        </p:blipFill>
        <p:spPr>
          <a:xfrm>
            <a:off x="4860032" y="2796768"/>
            <a:ext cx="4208275" cy="18714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7A2A37B-5F28-E292-BCEA-DE551A90665F}"/>
                  </a:ext>
                </a:extLst>
              </p14:cNvPr>
              <p14:cNvContentPartPr/>
              <p14:nvPr/>
            </p14:nvContentPartPr>
            <p14:xfrm>
              <a:off x="1265194" y="3861129"/>
              <a:ext cx="2326320" cy="1069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7A2A37B-5F28-E292-BCEA-DE551A9066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9554" y="3789489"/>
                <a:ext cx="23979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5D1AD26-174F-B9B2-9A7D-CC57DCEC8179}"/>
                  </a:ext>
                </a:extLst>
              </p14:cNvPr>
              <p14:cNvContentPartPr/>
              <p14:nvPr/>
            </p14:nvContentPartPr>
            <p14:xfrm>
              <a:off x="1461394" y="4537209"/>
              <a:ext cx="2538720" cy="59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5D1AD26-174F-B9B2-9A7D-CC57DCEC81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5394" y="4465569"/>
                <a:ext cx="2610360" cy="203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5D79145-FF65-07F7-17EB-230E0E44FACD}"/>
              </a:ext>
            </a:extLst>
          </p:cNvPr>
          <p:cNvSpPr txBox="1"/>
          <p:nvPr/>
        </p:nvSpPr>
        <p:spPr>
          <a:xfrm>
            <a:off x="1242817" y="5749225"/>
            <a:ext cx="338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agent.update</a:t>
            </a:r>
            <a:r>
              <a:rPr lang="en-US" altLang="ko-KR" sz="1000" dirty="0"/>
              <a:t>() </a:t>
            </a:r>
            <a:r>
              <a:rPr lang="ko-KR" altLang="en-US" sz="1000" dirty="0"/>
              <a:t>는 </a:t>
            </a:r>
            <a:r>
              <a:rPr lang="en-US" altLang="ko-KR" sz="1000" dirty="0"/>
              <a:t>2</a:t>
            </a:r>
            <a:r>
              <a:rPr lang="ko-KR" altLang="en-US" sz="1000" dirty="0"/>
              <a:t>번의 호출을 </a:t>
            </a:r>
            <a:r>
              <a:rPr lang="en-US" altLang="ko-KR" sz="1000" dirty="0"/>
              <a:t>1</a:t>
            </a:r>
            <a:r>
              <a:rPr lang="ko-KR" altLang="en-US" sz="1000" dirty="0"/>
              <a:t>세트로 정책을 갱신함</a:t>
            </a:r>
            <a:endParaRPr lang="en-US" altLang="ko-KR" sz="1000" dirty="0"/>
          </a:p>
          <a:p>
            <a:r>
              <a:rPr lang="en-US" altLang="ko-KR" sz="1000" dirty="0"/>
              <a:t>→ </a:t>
            </a:r>
            <a:r>
              <a:rPr lang="ko-KR" altLang="en-US" sz="1000" dirty="0"/>
              <a:t>목표 도달 시 호출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77EDFD-98B4-3277-63CC-99211094BED3}"/>
              </a:ext>
            </a:extLst>
          </p:cNvPr>
          <p:cNvCxnSpPr/>
          <p:nvPr/>
        </p:nvCxnSpPr>
        <p:spPr>
          <a:xfrm>
            <a:off x="3419872" y="4668185"/>
            <a:ext cx="0" cy="106507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59F68-387B-BB55-F1DA-D6FD23B1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3A093-1A21-B01E-0633-93AC9F32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81CE-1ACD-917E-8913-55F44729B37C}"/>
              </a:ext>
            </a:extLst>
          </p:cNvPr>
          <p:cNvSpPr txBox="1"/>
          <p:nvPr/>
        </p:nvSpPr>
        <p:spPr>
          <a:xfrm>
            <a:off x="464132" y="914237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EC726-6582-0C7D-D969-C35F2435D24B}"/>
              </a:ext>
            </a:extLst>
          </p:cNvPr>
          <p:cNvSpPr txBox="1"/>
          <p:nvPr/>
        </p:nvSpPr>
        <p:spPr>
          <a:xfrm>
            <a:off x="1533332" y="914237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sarsa.py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93FF20-8C2F-A619-1179-1BC85A21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3807260" cy="40091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97CEE4-5FB8-0C28-5ECE-412AF2B8B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36" y="1556792"/>
            <a:ext cx="4595727" cy="45245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816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F0C65-C254-AA40-E49D-B855909D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332473-597C-2A39-0468-6C8D11235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Definition</a:t>
                </a:r>
              </a:p>
              <a:p>
                <a:pPr lvl="1"/>
                <a:r>
                  <a:rPr lang="ko-KR" altLang="en-US" sz="1600" dirty="0"/>
                  <a:t>확률분포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err="1"/>
                  <a:t>기대값을 </a:t>
                </a:r>
                <a:r>
                  <a:rPr lang="ko-KR" altLang="en-US" sz="1600" dirty="0"/>
                  <a:t>다른 확률분포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1600" dirty="0"/>
                  <a:t> 에서 샘플링한 데이터를 사용하여 계산하는 기법</a:t>
                </a:r>
                <a:endParaRPr lang="en-US" altLang="ko-KR" sz="1600" dirty="0"/>
              </a:p>
              <a:p>
                <a:r>
                  <a:rPr lang="ko-KR" altLang="en-US" sz="2200" dirty="0"/>
                  <a:t>원리</a:t>
                </a:r>
                <a:endParaRPr lang="en-US" altLang="ko-KR" sz="2200" dirty="0"/>
              </a:p>
              <a:p>
                <a:endParaRPr lang="en-US" altLang="ko-KR" sz="2200" dirty="0"/>
              </a:p>
              <a:p>
                <a:endParaRPr lang="en-US" altLang="ko-KR" sz="2200" dirty="0"/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방법</a:t>
                </a:r>
                <a:endParaRPr lang="en-US" altLang="ko-KR" sz="2200" dirty="0"/>
              </a:p>
              <a:p>
                <a:pPr lvl="1"/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332473-597C-2A39-0468-6C8D11235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 r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0AE8B-0935-01C9-11D4-13E8393F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6E4B9E-3FFF-9045-DC6B-4658A12AC667}"/>
              </a:ext>
            </a:extLst>
          </p:cNvPr>
          <p:cNvGrpSpPr/>
          <p:nvPr/>
        </p:nvGrpSpPr>
        <p:grpSpPr>
          <a:xfrm>
            <a:off x="4214890" y="2636912"/>
            <a:ext cx="1725262" cy="1306105"/>
            <a:chOff x="3502172" y="4123362"/>
            <a:chExt cx="1639791" cy="1510300"/>
          </a:xfrm>
        </p:grpSpPr>
        <p:pic>
          <p:nvPicPr>
            <p:cNvPr id="6" name="그림 5" descr="텍스트, 폰트, 화이트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25CD8B-2F5F-AEDC-D4B5-57556984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0" r="33985"/>
            <a:stretch/>
          </p:blipFill>
          <p:spPr>
            <a:xfrm>
              <a:off x="3502172" y="4123362"/>
              <a:ext cx="1639791" cy="1118354"/>
            </a:xfrm>
            <a:prstGeom prst="rect">
              <a:avLst/>
            </a:prstGeom>
          </p:spPr>
        </p:pic>
        <p:pic>
          <p:nvPicPr>
            <p:cNvPr id="7" name="그림 6" descr="텍스트, 폰트, 화이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83ACFDB-668A-639F-231B-33B0678C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0" t="50000" r="33985"/>
            <a:stretch/>
          </p:blipFill>
          <p:spPr>
            <a:xfrm>
              <a:off x="3502172" y="5241716"/>
              <a:ext cx="1639791" cy="39194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5BDBDC-CF80-A2D6-8169-7A7558CE044A}"/>
                  </a:ext>
                </a:extLst>
              </p:cNvPr>
              <p:cNvSpPr txBox="1"/>
              <p:nvPr/>
            </p:nvSpPr>
            <p:spPr>
              <a:xfrm>
                <a:off x="1043608" y="5486321"/>
                <a:ext cx="3456384" cy="539763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5BDBDC-CF80-A2D6-8169-7A7558CE0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486321"/>
                <a:ext cx="3456384" cy="539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794D85-93E3-6CF4-59AC-55F2DC73E2B0}"/>
                  </a:ext>
                </a:extLst>
              </p:cNvPr>
              <p:cNvSpPr txBox="1"/>
              <p:nvPr/>
            </p:nvSpPr>
            <p:spPr>
              <a:xfrm>
                <a:off x="827584" y="4934578"/>
                <a:ext cx="1626318" cy="47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794D85-93E3-6CF4-59AC-55F2DC73E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34578"/>
                <a:ext cx="1626318" cy="476797"/>
              </a:xfrm>
              <a:prstGeom prst="rect">
                <a:avLst/>
              </a:prstGeom>
              <a:blipFill>
                <a:blip r:embed="rId6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AC5E225-F13D-1C20-B4B8-1DB907946E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1"/>
          <a:stretch/>
        </p:blipFill>
        <p:spPr>
          <a:xfrm>
            <a:off x="1043608" y="2798294"/>
            <a:ext cx="2448272" cy="978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62B273-8EDB-93D6-F341-60B88ECFE0A9}"/>
                  </a:ext>
                </a:extLst>
              </p:cNvPr>
              <p:cNvSpPr txBox="1"/>
              <p:nvPr/>
            </p:nvSpPr>
            <p:spPr>
              <a:xfrm>
                <a:off x="3811764" y="4539122"/>
                <a:ext cx="2529603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Sampling: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200" dirty="0"/>
                  <a:t>     </a:t>
                </a:r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62B273-8EDB-93D6-F341-60B88ECF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764" y="4539122"/>
                <a:ext cx="2529603" cy="284693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C33977-8C2F-8D81-4C13-0B78ACB10FF8}"/>
                  </a:ext>
                </a:extLst>
              </p:cNvPr>
              <p:cNvSpPr txBox="1"/>
              <p:nvPr/>
            </p:nvSpPr>
            <p:spPr>
              <a:xfrm>
                <a:off x="1151352" y="4551857"/>
                <a:ext cx="28445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확률분포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400" dirty="0"/>
                  <a:t> 에서의 샘플링</a:t>
                </a:r>
                <a:r>
                  <a:rPr lang="en-US" altLang="ko-KR" sz="1400" dirty="0"/>
                  <a:t>: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C33977-8C2F-8D81-4C13-0B78ACB10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352" y="4551857"/>
                <a:ext cx="2844584" cy="307777"/>
              </a:xfrm>
              <a:prstGeom prst="rect">
                <a:avLst/>
              </a:prstGeom>
              <a:blipFill>
                <a:blip r:embed="rId9"/>
                <a:stretch>
                  <a:fillRect l="-642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69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CFC39-6F7F-9CE8-8E01-0DA84BC9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58C37-EC67-7E52-2BE0-3F5907B2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02286A-8B11-5E9B-1470-04E0164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213828"/>
            <a:ext cx="2160240" cy="4894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A52294-54AE-2271-44C5-358FABC1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6463259"/>
            <a:ext cx="2232247" cy="23733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D31B63-248E-F6B8-03D7-412FB8950E98}"/>
              </a:ext>
            </a:extLst>
          </p:cNvPr>
          <p:cNvGrpSpPr/>
          <p:nvPr/>
        </p:nvGrpSpPr>
        <p:grpSpPr>
          <a:xfrm>
            <a:off x="919063" y="1221280"/>
            <a:ext cx="3446784" cy="4943317"/>
            <a:chOff x="539552" y="1293995"/>
            <a:chExt cx="3446784" cy="494331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9843E7B-1C9C-4F07-57E0-3742D93F2FB2}"/>
                </a:ext>
              </a:extLst>
            </p:cNvPr>
            <p:cNvGrpSpPr/>
            <p:nvPr/>
          </p:nvGrpSpPr>
          <p:grpSpPr>
            <a:xfrm>
              <a:off x="539552" y="1293995"/>
              <a:ext cx="3446784" cy="4837152"/>
              <a:chOff x="693168" y="1484784"/>
              <a:chExt cx="3446784" cy="483715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C0785B-37F9-4706-C36C-5212C551C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577" y="1484784"/>
                <a:ext cx="2664296" cy="2190742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96622FA-1BB6-BB48-95E9-D9CF43AC7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600" y="3633878"/>
                <a:ext cx="3168352" cy="45127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7E186AD-1E4D-B77D-21B3-364CEA814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3981" y="4300601"/>
                <a:ext cx="3336737" cy="202133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842C84-FF6D-7B0D-6265-2EB91ACBB69F}"/>
                  </a:ext>
                </a:extLst>
              </p:cNvPr>
              <p:cNvSpPr txBox="1"/>
              <p:nvPr/>
            </p:nvSpPr>
            <p:spPr>
              <a:xfrm>
                <a:off x="693168" y="4192879"/>
                <a:ext cx="13468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#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중요도 샘플링으로 계산</a:t>
                </a: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735D7F-1FCA-4AB6-75B3-22FD6B560A0C}"/>
                </a:ext>
              </a:extLst>
            </p:cNvPr>
            <p:cNvSpPr/>
            <p:nvPr/>
          </p:nvSpPr>
          <p:spPr>
            <a:xfrm>
              <a:off x="601961" y="1293995"/>
              <a:ext cx="3384375" cy="494331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A7CC6D4-24B2-925B-9ECF-229C4DB68EE4}"/>
                  </a:ext>
                </a:extLst>
              </p14:cNvPr>
              <p14:cNvContentPartPr/>
              <p14:nvPr/>
            </p14:nvContentPartPr>
            <p14:xfrm>
              <a:off x="1024960" y="1763121"/>
              <a:ext cx="1413360" cy="349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A7CC6D4-24B2-925B-9ECF-229C4DB6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8960" y="1691121"/>
                <a:ext cx="14850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5A1D54A1-B3F8-2561-4FCA-F54A483D290E}"/>
                  </a:ext>
                </a:extLst>
              </p14:cNvPr>
              <p14:cNvContentPartPr/>
              <p14:nvPr/>
            </p14:nvContentPartPr>
            <p14:xfrm>
              <a:off x="1038640" y="4160001"/>
              <a:ext cx="1441440" cy="212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5A1D54A1-B3F8-2561-4FCA-F54A483D29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2640" y="4088001"/>
                <a:ext cx="15130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2150A29-9E47-1CA5-6539-9AECA29FFDF8}"/>
                  </a:ext>
                </a:extLst>
              </p14:cNvPr>
              <p14:cNvContentPartPr/>
              <p14:nvPr/>
            </p14:nvContentPartPr>
            <p14:xfrm>
              <a:off x="1232680" y="5005281"/>
              <a:ext cx="1427400" cy="417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2150A29-9E47-1CA5-6539-9AECA29FFD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6680" y="4933281"/>
                <a:ext cx="14990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4E32C67-0F67-6CB0-C2C9-0A26CF5444CC}"/>
                  </a:ext>
                </a:extLst>
              </p14:cNvPr>
              <p14:cNvContentPartPr/>
              <p14:nvPr/>
            </p14:nvContentPartPr>
            <p14:xfrm>
              <a:off x="2971120" y="5032641"/>
              <a:ext cx="658080" cy="360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4E32C67-0F67-6CB0-C2C9-0A26CF5444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5480" y="4960641"/>
                <a:ext cx="729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2CD51A8-4A34-B28A-DA7A-A070A98CD785}"/>
                  </a:ext>
                </a:extLst>
              </p14:cNvPr>
              <p14:cNvContentPartPr/>
              <p14:nvPr/>
            </p14:nvContentPartPr>
            <p14:xfrm>
              <a:off x="1239520" y="5268441"/>
              <a:ext cx="92772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2CD51A8-4A34-B28A-DA7A-A070A98CD7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03880" y="5196441"/>
                <a:ext cx="999360" cy="1580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DF5F7D4-3515-4D2E-7704-8D8C850E8472}"/>
              </a:ext>
            </a:extLst>
          </p:cNvPr>
          <p:cNvSpPr txBox="1"/>
          <p:nvPr/>
        </p:nvSpPr>
        <p:spPr>
          <a:xfrm>
            <a:off x="5220072" y="4010553"/>
            <a:ext cx="358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두 확률 분포가 유사하면 샘플링의 분산이 </a:t>
            </a:r>
            <a:r>
              <a:rPr lang="ko-KR" altLang="en-US" sz="1200" dirty="0" err="1"/>
              <a:t>작아짐</a:t>
            </a:r>
            <a:endParaRPr lang="en-US" altLang="ko-KR" sz="1200" dirty="0"/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/>
              <a:t>(ex) 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(0.2,0.2,0.6)</a:t>
            </a:r>
          </a:p>
          <a:p>
            <a:r>
              <a:rPr lang="en-US" altLang="ko-KR" sz="1200" dirty="0"/>
              <a:t>    =&gt; mean = 2.72, var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2.48)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F4E8F9-C20E-48A4-2C0D-90CC434EA94B}"/>
              </a:ext>
            </a:extLst>
          </p:cNvPr>
          <p:cNvCxnSpPr>
            <a:cxnSpLocks/>
          </p:cNvCxnSpPr>
          <p:nvPr/>
        </p:nvCxnSpPr>
        <p:spPr>
          <a:xfrm>
            <a:off x="2537248" y="4170621"/>
            <a:ext cx="2499406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0AA0B67-5CC0-33E0-1104-F9FB7C67AB0A}"/>
                  </a:ext>
                </a:extLst>
              </p14:cNvPr>
              <p14:cNvContentPartPr/>
              <p14:nvPr/>
            </p14:nvContentPartPr>
            <p14:xfrm>
              <a:off x="1011185" y="2597553"/>
              <a:ext cx="603000" cy="72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0AA0B67-5CC0-33E0-1104-F9FB7C67AB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5185" y="2525553"/>
                <a:ext cx="674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873D2088-A5D3-0BA8-D485-F4DF0A638EAB}"/>
                  </a:ext>
                </a:extLst>
              </p14:cNvPr>
              <p14:cNvContentPartPr/>
              <p14:nvPr/>
            </p14:nvContentPartPr>
            <p14:xfrm>
              <a:off x="1032065" y="4010553"/>
              <a:ext cx="672120" cy="212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873D2088-A5D3-0BA8-D485-F4DF0A638EA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6065" y="3938553"/>
                <a:ext cx="7437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466BA0-9ED7-A1C5-C233-FC1F45150DCC}"/>
                  </a:ext>
                </a:extLst>
              </p:cNvPr>
              <p:cNvSpPr txBox="1"/>
              <p:nvPr/>
            </p:nvSpPr>
            <p:spPr>
              <a:xfrm>
                <a:off x="3402624" y="1621142"/>
                <a:ext cx="4862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466BA0-9ED7-A1C5-C233-FC1F45150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624" y="1621142"/>
                <a:ext cx="486287" cy="246221"/>
              </a:xfrm>
              <a:prstGeom prst="rect">
                <a:avLst/>
              </a:prstGeom>
              <a:blipFill>
                <a:blip r:embed="rId2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DF7F3-7930-CA14-0164-B42324CEE697}"/>
                  </a:ext>
                </a:extLst>
              </p:cNvPr>
              <p:cNvSpPr txBox="1"/>
              <p:nvPr/>
            </p:nvSpPr>
            <p:spPr>
              <a:xfrm>
                <a:off x="3380024" y="2006343"/>
                <a:ext cx="5513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DF7F3-7930-CA14-0164-B42324CE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24" y="2006343"/>
                <a:ext cx="551305" cy="246221"/>
              </a:xfrm>
              <a:prstGeom prst="rect">
                <a:avLst/>
              </a:prstGeom>
              <a:blipFill>
                <a:blip r:embed="rId2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81366-B289-A732-C5D3-104517EE23D3}"/>
                  </a:ext>
                </a:extLst>
              </p:cNvPr>
              <p:cNvSpPr txBox="1"/>
              <p:nvPr/>
            </p:nvSpPr>
            <p:spPr>
              <a:xfrm>
                <a:off x="3580992" y="3227524"/>
                <a:ext cx="1562672" cy="40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81366-B289-A732-C5D3-104517EE2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992" y="3227524"/>
                <a:ext cx="1562672" cy="4079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911F0-FE99-C601-3BE7-C40D47C09B9D}"/>
                  </a:ext>
                </a:extLst>
              </p:cNvPr>
              <p:cNvSpPr txBox="1"/>
              <p:nvPr/>
            </p:nvSpPr>
            <p:spPr>
              <a:xfrm>
                <a:off x="3631624" y="5487543"/>
                <a:ext cx="2409570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r>
                            <a:rPr lang="ko-KR" altLang="en-US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911F0-FE99-C601-3BE7-C40D47C09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624" y="5487543"/>
                <a:ext cx="2409570" cy="41203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CA198E-E312-1E21-6D61-8CEB1535DCC5}"/>
                  </a:ext>
                </a:extLst>
              </p:cNvPr>
              <p:cNvSpPr txBox="1"/>
              <p:nvPr/>
            </p:nvSpPr>
            <p:spPr>
              <a:xfrm>
                <a:off x="3655676" y="2996822"/>
                <a:ext cx="1271117" cy="252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ko-KR" altLang="en-US" sz="1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CA198E-E312-1E21-6D61-8CEB1535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676" y="2996822"/>
                <a:ext cx="1271117" cy="25257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26E8A6-E0DF-8784-73A6-8DFBCBCF4395}"/>
                  </a:ext>
                </a:extLst>
              </p:cNvPr>
              <p:cNvSpPr txBox="1"/>
              <p:nvPr/>
            </p:nvSpPr>
            <p:spPr>
              <a:xfrm>
                <a:off x="3771884" y="4991869"/>
                <a:ext cx="1264770" cy="252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ko-KR" altLang="en-US" sz="1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26E8A6-E0DF-8784-73A6-8DFBCBCF4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84" y="4991869"/>
                <a:ext cx="1264770" cy="25257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98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B3F75-53E7-F79C-1202-2CA51B3B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On-Policy vs. Off-Policy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6072A70-EA0E-D93D-17BB-BE97BAA6B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On-Policy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ko-KR" altLang="en-US" sz="1600" dirty="0"/>
                  <a:t>스스로 쌓은 경험을 토대로 자신의 정책을 개선</a:t>
                </a:r>
                <a:endParaRPr lang="en-US" altLang="ko-KR" sz="1600" dirty="0"/>
              </a:p>
              <a:p>
                <a:pPr lvl="1">
                  <a:spcBef>
                    <a:spcPts val="600"/>
                  </a:spcBef>
                </a:pPr>
                <a:r>
                  <a:rPr lang="en-US" altLang="ko-KR" sz="1600" dirty="0"/>
                  <a:t>‘</a:t>
                </a:r>
                <a:r>
                  <a:rPr lang="ko-KR" altLang="en-US" sz="1600" dirty="0"/>
                  <a:t>대상 정책 </a:t>
                </a:r>
                <a:r>
                  <a:rPr lang="en-US" altLang="ko-KR" sz="1600" dirty="0"/>
                  <a:t>(target policy)’  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‘</a:t>
                </a:r>
                <a:r>
                  <a:rPr lang="ko-KR" altLang="en-US" sz="1600" dirty="0"/>
                  <a:t>행동 정책 </a:t>
                </a:r>
                <a:r>
                  <a:rPr lang="en-US" altLang="ko-KR" sz="1600" dirty="0"/>
                  <a:t>(behavior policy)’ </a:t>
                </a:r>
                <a:r>
                  <a:rPr lang="ko-KR" altLang="en-US" sz="1600" dirty="0"/>
                  <a:t>가 동일함</a:t>
                </a:r>
                <a:endParaRPr lang="en-US" altLang="ko-KR" sz="1600" dirty="0"/>
              </a:p>
              <a:p>
                <a:pPr>
                  <a:spcBef>
                    <a:spcPts val="1200"/>
                  </a:spcBef>
                </a:pPr>
                <a:r>
                  <a:rPr lang="en-US" altLang="ko-KR" sz="2200" dirty="0"/>
                  <a:t>Off-Policy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ko-KR" altLang="en-US" sz="1600" dirty="0"/>
                  <a:t>자신과 다른 환경에서 쌓은 경험을 토대로 자신의 정책을 개선</a:t>
                </a:r>
                <a:endParaRPr lang="en-US" altLang="ko-KR" sz="1600" dirty="0"/>
              </a:p>
              <a:p>
                <a:pPr marL="914400" lvl="2" indent="0">
                  <a:buNone/>
                </a:pPr>
                <a:r>
                  <a:rPr lang="en-US" altLang="ko-KR" sz="1400" dirty="0"/>
                  <a:t>(ex) </a:t>
                </a:r>
                <a:r>
                  <a:rPr lang="ko-KR" altLang="en-US" sz="1400" dirty="0"/>
                  <a:t>다른 테니스 선수가 스윙하는 모습을 보고 자신의 스윙 자세를 고침</a:t>
                </a:r>
                <a:endParaRPr lang="en-US" altLang="ko-KR" sz="1400" dirty="0"/>
              </a:p>
              <a:p>
                <a:pPr marL="800100" lvl="1"/>
                <a:r>
                  <a:rPr lang="en-US" altLang="ko-KR" sz="1600" dirty="0"/>
                  <a:t>‘</a:t>
                </a:r>
                <a:r>
                  <a:rPr lang="ko-KR" altLang="en-US" sz="1600" dirty="0"/>
                  <a:t>대상 정책</a:t>
                </a:r>
                <a:r>
                  <a:rPr lang="en-US" altLang="ko-KR" sz="1600" dirty="0"/>
                  <a:t>’ </a:t>
                </a:r>
                <a:r>
                  <a:rPr lang="ko-KR" altLang="en-US" sz="1600" dirty="0"/>
                  <a:t>과 </a:t>
                </a:r>
                <a:r>
                  <a:rPr lang="en-US" altLang="ko-KR" sz="1600" dirty="0"/>
                  <a:t>‘</a:t>
                </a:r>
                <a:r>
                  <a:rPr lang="ko-KR" altLang="en-US" sz="1600" dirty="0"/>
                  <a:t>행동 정책</a:t>
                </a:r>
                <a:r>
                  <a:rPr lang="en-US" altLang="ko-KR" sz="1600" dirty="0"/>
                  <a:t>’ </a:t>
                </a:r>
                <a:r>
                  <a:rPr lang="ko-KR" altLang="en-US" sz="1600" dirty="0"/>
                  <a:t>이 구분됨</a:t>
                </a:r>
                <a:endParaRPr lang="en-US" altLang="ko-KR" sz="1600" dirty="0"/>
              </a:p>
              <a:p>
                <a:pPr marL="1200150" lvl="2"/>
                <a:r>
                  <a:rPr lang="en-US" altLang="ko-KR" sz="1400" dirty="0"/>
                  <a:t>‘</a:t>
                </a:r>
                <a:r>
                  <a:rPr lang="ko-KR" altLang="en-US" sz="1400" dirty="0"/>
                  <a:t>행동 정책</a:t>
                </a:r>
                <a:r>
                  <a:rPr lang="en-US" altLang="ko-KR" sz="1400" dirty="0"/>
                  <a:t>’</a:t>
                </a:r>
                <a:r>
                  <a:rPr lang="en-US" altLang="ko-KR" sz="14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 dirty="0">
                    <a:solidFill>
                      <a:srgbClr val="00B050"/>
                    </a:solidFill>
                  </a:rPr>
                  <a:t>)</a:t>
                </a:r>
                <a:r>
                  <a:rPr lang="en-US" altLang="ko-KR" sz="1400" dirty="0"/>
                  <a:t>  </a:t>
                </a:r>
                <a:r>
                  <a:rPr lang="ko-KR" altLang="en-US" sz="1400" dirty="0"/>
                  <a:t>에서 얻은 샘플 데이터로부터 </a:t>
                </a:r>
                <a:r>
                  <a:rPr lang="en-US" altLang="ko-KR" sz="1400" dirty="0"/>
                  <a:t>‘</a:t>
                </a:r>
                <a:r>
                  <a:rPr lang="ko-KR" altLang="en-US" sz="1400" dirty="0"/>
                  <a:t>대상 정책</a:t>
                </a:r>
                <a:r>
                  <a:rPr lang="en-US" altLang="ko-KR" sz="1400" dirty="0"/>
                  <a:t>’</a:t>
                </a:r>
                <a:r>
                  <a:rPr lang="en-US" altLang="ko-KR" sz="14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solidFill>
                      <a:srgbClr val="00B050"/>
                    </a:solidFill>
                  </a:rPr>
                  <a:t>)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err="1"/>
                  <a:t>기댓값을</a:t>
                </a:r>
                <a:r>
                  <a:rPr lang="ko-KR" altLang="en-US" sz="1400" dirty="0"/>
                  <a:t> 계산하는 방법</a:t>
                </a:r>
                <a:endParaRPr lang="en-US" altLang="ko-KR" sz="1400" dirty="0"/>
              </a:p>
              <a:p>
                <a:pPr marL="1257300" lvl="2" indent="-285750"/>
                <a:r>
                  <a:rPr lang="ko-KR" altLang="en-US" sz="1400" dirty="0"/>
                  <a:t>중요도 샘플링 </a:t>
                </a:r>
                <a:r>
                  <a:rPr lang="en-US" altLang="ko-KR" sz="1400" dirty="0"/>
                  <a:t>(importance sampling) </a:t>
                </a:r>
                <a:r>
                  <a:rPr lang="ko-KR" altLang="en-US" sz="1400" dirty="0"/>
                  <a:t>필요</a:t>
                </a:r>
                <a:endParaRPr lang="en-US" altLang="ko-KR" sz="1600" dirty="0"/>
              </a:p>
              <a:p>
                <a:pPr marL="571500" lvl="1" indent="0">
                  <a:buNone/>
                </a:pPr>
                <a:r>
                  <a:rPr lang="en-US" altLang="ko-KR" sz="1600" dirty="0"/>
                  <a:t>–  </a:t>
                </a:r>
                <a:r>
                  <a:rPr lang="ko-KR" altLang="en-US" sz="1600" dirty="0"/>
                  <a:t>정책의 최적성이 향상됨</a:t>
                </a:r>
                <a:endParaRPr lang="en-US" altLang="ko-KR" sz="1600" dirty="0"/>
              </a:p>
              <a:p>
                <a:pPr marL="571500" lvl="1" indent="0">
                  <a:buNone/>
                </a:pPr>
                <a:endParaRPr lang="en-US" altLang="ko-KR" sz="1600" dirty="0"/>
              </a:p>
              <a:p>
                <a:pPr marL="571500" lvl="1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6072A70-EA0E-D93D-17BB-BE97BAA6B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 r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08F06-D73C-E902-B3A6-E025BFFB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8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87E7A-55C0-CF4E-B445-5630FBB9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Off-Policy 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5E106F-811F-5177-EE5D-17CB45987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행동 정책과 대상 정책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대상 정책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sz="1400" dirty="0"/>
                  <a:t>Policy upgrade: greedy (exploitation)</a:t>
                </a:r>
              </a:p>
              <a:p>
                <a:pPr lvl="1"/>
                <a:r>
                  <a:rPr lang="ko-KR" altLang="en-US" dirty="0"/>
                  <a:t>행동 정책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sz="1400" dirty="0"/>
                  <a:t>Policy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upgrade: e-greedy (exploration)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5E106F-811F-5177-EE5D-17CB45987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5362A-41B5-B825-3CC0-2797CB87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1BE245-0344-E20B-D3BD-527D8D2EF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9"/>
          <a:stretch/>
        </p:blipFill>
        <p:spPr>
          <a:xfrm>
            <a:off x="379863" y="3573016"/>
            <a:ext cx="3096344" cy="13594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74466F-3121-DFAF-6D30-E6E9CA963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13685"/>
          <a:stretch/>
        </p:blipFill>
        <p:spPr>
          <a:xfrm>
            <a:off x="4139950" y="3789040"/>
            <a:ext cx="3883107" cy="587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EFA00A-1343-23A1-0831-49D2620C3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4" r="11343"/>
          <a:stretch/>
        </p:blipFill>
        <p:spPr>
          <a:xfrm>
            <a:off x="4161502" y="4592118"/>
            <a:ext cx="3974902" cy="58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FA731-8436-D017-F8A0-05FF50BB9438}"/>
                  </a:ext>
                </a:extLst>
              </p:cNvPr>
              <p:cNvSpPr txBox="1"/>
              <p:nvPr/>
            </p:nvSpPr>
            <p:spPr>
              <a:xfrm>
                <a:off x="1492091" y="5204066"/>
                <a:ext cx="1200906" cy="38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FA731-8436-D017-F8A0-05FF50BB9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091" y="5204066"/>
                <a:ext cx="1200906" cy="384464"/>
              </a:xfrm>
              <a:prstGeom prst="rect">
                <a:avLst/>
              </a:prstGeom>
              <a:blipFill>
                <a:blip r:embed="rId6"/>
                <a:stretch>
                  <a:fillRect l="-2030" t="-6349" r="-3046"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0A98E746-60B2-A72B-D651-E81A58E8F15F}"/>
              </a:ext>
            </a:extLst>
          </p:cNvPr>
          <p:cNvSpPr/>
          <p:nvPr/>
        </p:nvSpPr>
        <p:spPr>
          <a:xfrm rot="16200000">
            <a:off x="6336196" y="3375081"/>
            <a:ext cx="360040" cy="1008112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6DEF8A-3482-05E8-84E8-628C8B4232D0}"/>
              </a:ext>
            </a:extLst>
          </p:cNvPr>
          <p:cNvSpPr txBox="1"/>
          <p:nvPr/>
        </p:nvSpPr>
        <p:spPr>
          <a:xfrm>
            <a:off x="6081503" y="3389684"/>
            <a:ext cx="8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TD target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DAE8CD72-345D-F1B5-E696-F9E75937FB12}"/>
              </a:ext>
            </a:extLst>
          </p:cNvPr>
          <p:cNvSpPr/>
          <p:nvPr/>
        </p:nvSpPr>
        <p:spPr>
          <a:xfrm rot="16200000">
            <a:off x="6353163" y="4706104"/>
            <a:ext cx="283564" cy="1194675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B23AF4-B87C-16D9-6F3F-FAE2360F2AB3}"/>
              </a:ext>
            </a:extLst>
          </p:cNvPr>
          <p:cNvSpPr txBox="1"/>
          <p:nvPr/>
        </p:nvSpPr>
        <p:spPr>
          <a:xfrm>
            <a:off x="5949797" y="5469655"/>
            <a:ext cx="1206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00B050"/>
                </a:solidFill>
              </a:rPr>
              <a:t>TD target </a:t>
            </a:r>
            <a:r>
              <a:rPr lang="ko-KR" altLang="en-US" sz="1200" dirty="0">
                <a:solidFill>
                  <a:srgbClr val="00B050"/>
                </a:solidFill>
              </a:rPr>
              <a:t>보정</a:t>
            </a:r>
          </a:p>
        </p:txBody>
      </p:sp>
    </p:spTree>
    <p:extLst>
      <p:ext uri="{BB962C8B-B14F-4D97-AF65-F5344CB8AC3E}">
        <p14:creationId xmlns:p14="http://schemas.microsoft.com/office/powerpoint/2010/main" val="353424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B3BF6-D129-486A-0407-6BB92AC9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Off-Policy 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89213-DF0E-DB10-905A-968DA059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94" y="1000298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Implementation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EBF63-C1C2-C99E-BF0C-78C7B6B7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28CB62-3B6F-0FED-FF21-61739197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91" y="1416022"/>
            <a:ext cx="4617087" cy="38884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D8B9DD-679A-8934-5500-3C5F5BCA3C91}"/>
              </a:ext>
            </a:extLst>
          </p:cNvPr>
          <p:cNvGrpSpPr/>
          <p:nvPr/>
        </p:nvGrpSpPr>
        <p:grpSpPr>
          <a:xfrm>
            <a:off x="293022" y="1412776"/>
            <a:ext cx="3693096" cy="3747662"/>
            <a:chOff x="299552" y="2053752"/>
            <a:chExt cx="3558678" cy="360749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6295408-C27E-43F5-1AD4-C42D695C0769}"/>
                </a:ext>
              </a:extLst>
            </p:cNvPr>
            <p:cNvGrpSpPr/>
            <p:nvPr/>
          </p:nvGrpSpPr>
          <p:grpSpPr>
            <a:xfrm>
              <a:off x="302840" y="2066713"/>
              <a:ext cx="3555390" cy="3522527"/>
              <a:chOff x="381592" y="2066713"/>
              <a:chExt cx="3476638" cy="3346513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A0E3F2F-E0D8-68EA-82F5-A934E568C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560" y="2449696"/>
                <a:ext cx="3246670" cy="296353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155DB4B-0BEF-F09A-D409-2C5BC1BA4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-60000">
                <a:off x="381592" y="2066713"/>
                <a:ext cx="1455693" cy="370308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B6C32D-3DF6-AB7F-78E5-A4C458D2CF2F}"/>
                </a:ext>
              </a:extLst>
            </p:cNvPr>
            <p:cNvSpPr/>
            <p:nvPr/>
          </p:nvSpPr>
          <p:spPr>
            <a:xfrm>
              <a:off x="299552" y="2053752"/>
              <a:ext cx="3558678" cy="360749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06BB1FA-0D20-4EC0-FF82-F0E2D199BC77}"/>
                  </a:ext>
                </a:extLst>
              </p14:cNvPr>
              <p14:cNvContentPartPr/>
              <p14:nvPr/>
            </p14:nvContentPartPr>
            <p14:xfrm>
              <a:off x="839216" y="3132079"/>
              <a:ext cx="2499480" cy="7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06BB1FA-0D20-4EC0-FF82-F0E2D199BC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16" y="2988079"/>
                <a:ext cx="2571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2B5FA17-6B43-5581-0D15-BE0AA711A675}"/>
                  </a:ext>
                </a:extLst>
              </p14:cNvPr>
              <p14:cNvContentPartPr/>
              <p14:nvPr/>
            </p14:nvContentPartPr>
            <p14:xfrm>
              <a:off x="823016" y="3989239"/>
              <a:ext cx="1608480" cy="252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2B5FA17-6B43-5581-0D15-BE0AA711A6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016" y="3917239"/>
                <a:ext cx="16801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F222517-D872-432F-7613-C1832BD762DB}"/>
                  </a:ext>
                </a:extLst>
              </p14:cNvPr>
              <p14:cNvContentPartPr/>
              <p14:nvPr/>
            </p14:nvContentPartPr>
            <p14:xfrm>
              <a:off x="4709216" y="3867199"/>
              <a:ext cx="4017240" cy="7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F222517-D872-432F-7613-C1832BD762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3216" y="3723199"/>
                <a:ext cx="4088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3321A1A-91BF-E581-1F3D-EB320EEB0BF6}"/>
                  </a:ext>
                </a:extLst>
              </p14:cNvPr>
              <p14:cNvContentPartPr/>
              <p14:nvPr/>
            </p14:nvContentPartPr>
            <p14:xfrm>
              <a:off x="4529576" y="4380559"/>
              <a:ext cx="2653920" cy="504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3321A1A-91BF-E581-1F3D-EB320EEB0B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93581" y="4308041"/>
                <a:ext cx="2725550" cy="195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084878B-41E5-A5E0-92CA-B68B1E5570A7}"/>
                  </a:ext>
                </a:extLst>
              </p14:cNvPr>
              <p14:cNvContentPartPr/>
              <p14:nvPr/>
            </p14:nvContentPartPr>
            <p14:xfrm>
              <a:off x="4529576" y="5034319"/>
              <a:ext cx="2743200" cy="169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084878B-41E5-A5E0-92CA-B68B1E5570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93576" y="4962319"/>
                <a:ext cx="2814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9D0DD68-5821-2096-9193-96AF9E472008}"/>
                  </a:ext>
                </a:extLst>
              </p14:cNvPr>
              <p14:cNvContentPartPr/>
              <p14:nvPr/>
            </p14:nvContentPartPr>
            <p14:xfrm>
              <a:off x="4513016" y="5196679"/>
              <a:ext cx="3233160" cy="424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9D0DD68-5821-2096-9193-96AF9E4720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7016" y="5124064"/>
                <a:ext cx="3304800" cy="187348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그림 26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227935D-57C5-76C9-54AF-74F87BABCC6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0"/>
          <a:stretch/>
        </p:blipFill>
        <p:spPr>
          <a:xfrm>
            <a:off x="2139570" y="5409732"/>
            <a:ext cx="3854187" cy="14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4DF34-E0A2-A8F8-C5C8-B8F84473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7E611-D14D-E520-217C-8943B827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SARSA vs</a:t>
            </a:r>
            <a:r>
              <a:rPr lang="ko-KR" altLang="en-US" dirty="0"/>
              <a:t> </a:t>
            </a:r>
            <a:r>
              <a:rPr lang="en-US" altLang="ko-KR" dirty="0"/>
              <a:t>Q Learning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DE09B-D2EF-AA0F-4511-00506C79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0D614-00EC-0A93-0867-9551BB3578BF}"/>
              </a:ext>
            </a:extLst>
          </p:cNvPr>
          <p:cNvSpPr txBox="1"/>
          <p:nvPr/>
        </p:nvSpPr>
        <p:spPr>
          <a:xfrm>
            <a:off x="1917872" y="2250286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(Bellman equation)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3E69B-6DD4-84F5-635A-2D764BED56E6}"/>
              </a:ext>
            </a:extLst>
          </p:cNvPr>
          <p:cNvSpPr txBox="1"/>
          <p:nvPr/>
        </p:nvSpPr>
        <p:spPr>
          <a:xfrm>
            <a:off x="2323262" y="1824030"/>
            <a:ext cx="647934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SARSA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AF383-06CD-2A19-3C68-75A1D0F267F5}"/>
              </a:ext>
            </a:extLst>
          </p:cNvPr>
          <p:cNvSpPr txBox="1"/>
          <p:nvPr/>
        </p:nvSpPr>
        <p:spPr>
          <a:xfrm>
            <a:off x="1898298" y="4809556"/>
            <a:ext cx="148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(Sampling version)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A3AF9-0F54-FA1C-4B8F-EE16D0D7020E}"/>
              </a:ext>
            </a:extLst>
          </p:cNvPr>
          <p:cNvSpPr txBox="1"/>
          <p:nvPr/>
        </p:nvSpPr>
        <p:spPr>
          <a:xfrm>
            <a:off x="6228184" y="1788241"/>
            <a:ext cx="9585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Q Learning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61BDCD-9201-A549-618C-E3B65D91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71" y="2533450"/>
            <a:ext cx="3840529" cy="395560"/>
          </a:xfrm>
          <a:prstGeom prst="rect">
            <a:avLst/>
          </a:prstGeom>
        </p:spPr>
      </p:pic>
      <p:pic>
        <p:nvPicPr>
          <p:cNvPr id="13" name="그림 12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54345F-B22B-8044-7516-858F483F3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6"/>
          <a:stretch/>
        </p:blipFill>
        <p:spPr>
          <a:xfrm>
            <a:off x="1550052" y="3048841"/>
            <a:ext cx="2194354" cy="1712809"/>
          </a:xfrm>
          <a:prstGeom prst="rect">
            <a:avLst/>
          </a:prstGeom>
        </p:spPr>
      </p:pic>
      <p:pic>
        <p:nvPicPr>
          <p:cNvPr id="15" name="그림 14" descr="텍스트, 도표, 폰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2CA0A1-E455-8A1B-8EAC-44AB5E907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/>
          <a:stretch/>
        </p:blipFill>
        <p:spPr>
          <a:xfrm>
            <a:off x="1237755" y="5114837"/>
            <a:ext cx="2864171" cy="13069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070FE8-35A6-2FEB-3B6E-8E529F9D7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t="52815" r="13685"/>
          <a:stretch/>
        </p:blipFill>
        <p:spPr>
          <a:xfrm>
            <a:off x="1075048" y="6473979"/>
            <a:ext cx="3144362" cy="224301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A8514A1-8426-7660-4A92-11EAF3027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832" y="2501037"/>
            <a:ext cx="3453297" cy="427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74DDBB-9C9D-BB74-7872-611DE0E584AF}"/>
              </a:ext>
            </a:extLst>
          </p:cNvPr>
          <p:cNvSpPr txBox="1"/>
          <p:nvPr/>
        </p:nvSpPr>
        <p:spPr>
          <a:xfrm>
            <a:off x="5579608" y="2217376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(Bellman optimality equation)</a:t>
            </a:r>
            <a:endParaRPr lang="ko-KR" altLang="en-US" sz="1200" dirty="0"/>
          </a:p>
        </p:txBody>
      </p:sp>
      <p:pic>
        <p:nvPicPr>
          <p:cNvPr id="21" name="그림 20" descr="텍스트, 스크린샷, 도표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D9F7216-0867-B511-97FD-355CCB89EB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2"/>
          <a:stretch/>
        </p:blipFill>
        <p:spPr>
          <a:xfrm>
            <a:off x="5652120" y="3095724"/>
            <a:ext cx="1994133" cy="15242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E0A0BB6-D97E-7AAE-ADCC-9CBEB2560DF1}"/>
              </a:ext>
            </a:extLst>
          </p:cNvPr>
          <p:cNvSpPr txBox="1"/>
          <p:nvPr/>
        </p:nvSpPr>
        <p:spPr>
          <a:xfrm>
            <a:off x="5907540" y="4836042"/>
            <a:ext cx="148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(Sampling version)</a:t>
            </a:r>
            <a:endParaRPr lang="ko-KR" altLang="en-US" sz="1200" dirty="0"/>
          </a:p>
        </p:txBody>
      </p:sp>
      <p:pic>
        <p:nvPicPr>
          <p:cNvPr id="24" name="그림 23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C1446B7-1E9C-16B0-42EF-6A841F1790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9"/>
          <a:stretch/>
        </p:blipFill>
        <p:spPr>
          <a:xfrm>
            <a:off x="5823388" y="5178243"/>
            <a:ext cx="1822865" cy="98706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57F9E7-0A4B-DC9E-4B66-6D0452606E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13685"/>
          <a:stretch/>
        </p:blipFill>
        <p:spPr>
          <a:xfrm>
            <a:off x="5096153" y="6395491"/>
            <a:ext cx="3277333" cy="30278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5771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0B721-98AD-1F6E-B818-E3F39B7F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8D9A5-0588-1CD6-8E20-9502AE1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Off-Policy</a:t>
                </a:r>
              </a:p>
              <a:p>
                <a:pPr lvl="1"/>
                <a:r>
                  <a:rPr lang="en-US" altLang="ko-KR" dirty="0"/>
                  <a:t>SARSA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확률분포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에서 샘플링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중요도 샘플링 필요</a:t>
                </a:r>
                <a:r>
                  <a:rPr lang="en-US" altLang="ko-KR" dirty="0"/>
                  <a:t>, Q</a:t>
                </a:r>
                <a:r>
                  <a:rPr lang="ko-KR" altLang="en-US" dirty="0"/>
                  <a:t> 갱신 불안정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Q Learning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Q </a:t>
                </a:r>
                <a:r>
                  <a:rPr lang="ko-KR" altLang="en-US" dirty="0"/>
                  <a:t>함수가 가장 큰 </a:t>
                </a:r>
                <a:r>
                  <a:rPr lang="en-US" altLang="ko-KR" dirty="0"/>
                  <a:t>(MAX) </a:t>
                </a:r>
                <a:r>
                  <a:rPr lang="ko-KR" altLang="en-US" dirty="0"/>
                  <a:t>행동으로 선택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중요도 샘플링 불필요</a:t>
                </a:r>
                <a:r>
                  <a:rPr lang="en-US" altLang="ko-KR" dirty="0"/>
                  <a:t>, Q </a:t>
                </a:r>
                <a:r>
                  <a:rPr lang="ko-KR" altLang="en-US" dirty="0"/>
                  <a:t>갱신 안정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최적화 성능 향상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8D9A5-0588-1CD6-8E20-9502AE1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BD445-4627-B706-311C-7A5D015C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" name="그림 6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038AE4-483B-E922-67A5-A2288189D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9"/>
          <a:stretch/>
        </p:blipFill>
        <p:spPr>
          <a:xfrm>
            <a:off x="1094964" y="5025515"/>
            <a:ext cx="2952238" cy="1296144"/>
          </a:xfrm>
          <a:prstGeom prst="rect">
            <a:avLst/>
          </a:prstGeom>
        </p:spPr>
      </p:pic>
      <p:pic>
        <p:nvPicPr>
          <p:cNvPr id="8" name="그림 7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26A67F7-9F92-34EE-5E22-BA1DF6AE1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9"/>
          <a:stretch/>
        </p:blipFill>
        <p:spPr>
          <a:xfrm>
            <a:off x="5065163" y="4897051"/>
            <a:ext cx="2630908" cy="1424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5AD54-B22A-8AE7-30E7-E6FF49ED55B9}"/>
              </a:ext>
            </a:extLst>
          </p:cNvPr>
          <p:cNvSpPr txBox="1"/>
          <p:nvPr/>
        </p:nvSpPr>
        <p:spPr>
          <a:xfrm>
            <a:off x="2267744" y="4589274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(SARSA)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FA5FE-DE8A-2302-FF0F-0C3698376240}"/>
              </a:ext>
            </a:extLst>
          </p:cNvPr>
          <p:cNvSpPr txBox="1"/>
          <p:nvPr/>
        </p:nvSpPr>
        <p:spPr>
          <a:xfrm>
            <a:off x="5868144" y="4479449"/>
            <a:ext cx="119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(Q Learning)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720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0E97-FDAF-0FD1-2810-CBDFE044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78413-08AD-E26A-A97D-C24C1BF6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298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Implementation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3C566-86ED-208E-94DC-7275DED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10C590-2B00-CC3F-BA71-DA508FBD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458" b="44925"/>
          <a:stretch/>
        </p:blipFill>
        <p:spPr>
          <a:xfrm>
            <a:off x="539552" y="1420412"/>
            <a:ext cx="3600400" cy="28006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FE320E-153A-D490-391D-76E51CA11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13685"/>
          <a:stretch/>
        </p:blipFill>
        <p:spPr>
          <a:xfrm>
            <a:off x="4713528" y="3733096"/>
            <a:ext cx="3173327" cy="2931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DBEDFB-2F6D-9521-5FB3-A0CCF56F24A4}"/>
              </a:ext>
            </a:extLst>
          </p:cNvPr>
          <p:cNvGrpSpPr/>
          <p:nvPr/>
        </p:nvGrpSpPr>
        <p:grpSpPr>
          <a:xfrm>
            <a:off x="4275001" y="1420412"/>
            <a:ext cx="4199372" cy="2245816"/>
            <a:chOff x="4313690" y="1975272"/>
            <a:chExt cx="4199372" cy="22458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7D2EA94-D063-E4E0-5289-77055AA0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892" t="55836"/>
            <a:stretch/>
          </p:blipFill>
          <p:spPr>
            <a:xfrm>
              <a:off x="4313690" y="1975272"/>
              <a:ext cx="4199372" cy="224581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41EFDAE-E5B5-CBBB-DC34-82A7AD530FA7}"/>
                    </a:ext>
                  </a:extLst>
                </p14:cNvPr>
                <p14:cNvContentPartPr/>
                <p14:nvPr/>
              </p14:nvContentPartPr>
              <p14:xfrm>
                <a:off x="4759714" y="2873649"/>
                <a:ext cx="1371960" cy="24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41EFDAE-E5B5-CBBB-DC34-82A7AD530F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3714" y="2801649"/>
                  <a:ext cx="1443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4383100-F490-D075-415C-21B1FCAA392C}"/>
                    </a:ext>
                  </a:extLst>
                </p14:cNvPr>
                <p14:cNvContentPartPr/>
                <p14:nvPr/>
              </p14:nvContentPartPr>
              <p14:xfrm>
                <a:off x="4571794" y="3347049"/>
                <a:ext cx="2221200" cy="86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4383100-F490-D075-415C-21B1FCAA39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35794" y="3275049"/>
                  <a:ext cx="2292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CAC3CFF-BB07-CBD8-2401-05168055ED04}"/>
                    </a:ext>
                  </a:extLst>
                </p14:cNvPr>
                <p14:cNvContentPartPr/>
                <p14:nvPr/>
              </p14:nvContentPartPr>
              <p14:xfrm>
                <a:off x="4539394" y="3526689"/>
                <a:ext cx="3877920" cy="414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CAC3CFF-BB07-CBD8-2401-05168055ED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3394" y="3454689"/>
                  <a:ext cx="3949560" cy="185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79C7F6B-01D3-5E86-E95D-4878541B99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6578" y="4125109"/>
            <a:ext cx="3046173" cy="25654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7DAE53-698B-9E40-5AB0-D22A08CF2116}"/>
              </a:ext>
            </a:extLst>
          </p:cNvPr>
          <p:cNvSpPr txBox="1"/>
          <p:nvPr/>
        </p:nvSpPr>
        <p:spPr>
          <a:xfrm>
            <a:off x="3296466" y="5355707"/>
            <a:ext cx="165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(off-policy SARSA)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CD65F9-2198-317F-9B1B-84E9A99A4229}"/>
              </a:ext>
            </a:extLst>
          </p:cNvPr>
          <p:cNvSpPr/>
          <p:nvPr/>
        </p:nvSpPr>
        <p:spPr>
          <a:xfrm>
            <a:off x="4500705" y="3356992"/>
            <a:ext cx="3023620" cy="15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023A15-F999-D3FB-2449-FD2E2BDED81C}"/>
              </a:ext>
            </a:extLst>
          </p:cNvPr>
          <p:cNvSpPr/>
          <p:nvPr/>
        </p:nvSpPr>
        <p:spPr>
          <a:xfrm>
            <a:off x="5045223" y="3201432"/>
            <a:ext cx="576064" cy="121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186750-EE3F-EEDF-9536-F9D52DA990F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00192" y="3047467"/>
            <a:ext cx="0" cy="68562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D5CB58-55D8-B0A8-48B3-DB250F657B3C}"/>
              </a:ext>
            </a:extLst>
          </p:cNvPr>
          <p:cNvSpPr/>
          <p:nvPr/>
        </p:nvSpPr>
        <p:spPr>
          <a:xfrm>
            <a:off x="971600" y="2708920"/>
            <a:ext cx="252028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2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48FBC-B7C4-EB35-62EB-5C4FF5C5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27A1A-A932-CD8E-0FF6-4B84A93A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논문 선정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서론 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이론적 배경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연구 방법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연구 결과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A363E-1E79-750B-45E4-2FA0F14B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19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564-0E2D-1121-A7EB-D6A8EDED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631F0A-43CC-2DE1-E55A-41DADD9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3EA00-4AA8-CB36-71B3-941D8911C66A}"/>
              </a:ext>
            </a:extLst>
          </p:cNvPr>
          <p:cNvSpPr txBox="1"/>
          <p:nvPr/>
        </p:nvSpPr>
        <p:spPr>
          <a:xfrm>
            <a:off x="464132" y="914237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F8773-8690-B512-EA89-F58D797CB7E4}"/>
              </a:ext>
            </a:extLst>
          </p:cNvPr>
          <p:cNvSpPr txBox="1"/>
          <p:nvPr/>
        </p:nvSpPr>
        <p:spPr>
          <a:xfrm>
            <a:off x="1533332" y="914237"/>
            <a:ext cx="156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q_learning.py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A6E4CA-8B42-5CC0-251E-11B0E7D5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1791"/>
            <a:ext cx="4475461" cy="38829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EE11F6-D474-6241-A229-50363046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16" y="1551791"/>
            <a:ext cx="4285709" cy="32453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그림 18" descr="텍스트, 스크린샷, 사각형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17A9386-3057-B5A6-C27E-8CE0D7BEA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5"/>
          <a:stretch/>
        </p:blipFill>
        <p:spPr>
          <a:xfrm>
            <a:off x="4932040" y="4907573"/>
            <a:ext cx="3672408" cy="13539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250BA4-4C3A-09D1-8052-38D6781B3840}"/>
              </a:ext>
            </a:extLst>
          </p:cNvPr>
          <p:cNvSpPr/>
          <p:nvPr/>
        </p:nvSpPr>
        <p:spPr>
          <a:xfrm>
            <a:off x="5868144" y="2060848"/>
            <a:ext cx="57606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09F247-4748-91A8-A10D-7008C327572D}"/>
              </a:ext>
            </a:extLst>
          </p:cNvPr>
          <p:cNvSpPr/>
          <p:nvPr/>
        </p:nvSpPr>
        <p:spPr>
          <a:xfrm>
            <a:off x="5220072" y="2204864"/>
            <a:ext cx="295232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80CEFE-FEA6-3809-3A92-F6DD6B91A161}"/>
              </a:ext>
            </a:extLst>
          </p:cNvPr>
          <p:cNvSpPr/>
          <p:nvPr/>
        </p:nvSpPr>
        <p:spPr>
          <a:xfrm>
            <a:off x="683568" y="3284984"/>
            <a:ext cx="252028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8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79AC8-9EF2-F635-66D2-C57A085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494AD-ABBA-4DB9-82D1-4E33BABB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(Q) </a:t>
            </a:r>
            <a:r>
              <a:rPr lang="en-US" altLang="ko-KR" dirty="0"/>
              <a:t>Q Learning</a:t>
            </a:r>
            <a:r>
              <a:rPr lang="ko-KR" altLang="en-US" dirty="0"/>
              <a:t> 을 </a:t>
            </a:r>
            <a:r>
              <a:rPr lang="ko-KR" altLang="en-US" sz="2400" dirty="0"/>
              <a:t>적용하여 </a:t>
            </a:r>
            <a:r>
              <a:rPr lang="en-US" altLang="ko-KR" sz="2400" dirty="0"/>
              <a:t>5x5 Grid World 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대한 </a:t>
            </a:r>
            <a:r>
              <a:rPr lang="en-US" altLang="ko-KR" sz="2400" dirty="0"/>
              <a:t>value</a:t>
            </a:r>
            <a:r>
              <a:rPr lang="ko-KR" altLang="en-US" sz="2400" dirty="0"/>
              <a:t> </a:t>
            </a:r>
            <a:r>
              <a:rPr lang="en-US" altLang="ko-KR" sz="2400" dirty="0"/>
              <a:t>function</a:t>
            </a:r>
            <a:r>
              <a:rPr lang="ko-KR" altLang="en-US" sz="2400" dirty="0"/>
              <a:t> 및 </a:t>
            </a:r>
            <a:r>
              <a:rPr lang="en-US" altLang="ko-KR" sz="2400" dirty="0"/>
              <a:t>policy </a:t>
            </a:r>
            <a:r>
              <a:rPr lang="ko-KR" altLang="en-US" sz="2400" dirty="0"/>
              <a:t>를 구하라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BD93BE-53AA-BF71-A60B-13D1DE2D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016584-E552-4EFD-1AB0-5C7CE2C11270}"/>
              </a:ext>
            </a:extLst>
          </p:cNvPr>
          <p:cNvGraphicFramePr>
            <a:graphicFrameLocks noGrp="1"/>
          </p:cNvGraphicFramePr>
          <p:nvPr/>
        </p:nvGraphicFramePr>
        <p:xfrm>
          <a:off x="2843808" y="2993867"/>
          <a:ext cx="4032450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1356835313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17119141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943071196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201293431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400787999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7636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120145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0506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50342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126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D05553C-E376-2D27-484F-887C963C5C6A}"/>
              </a:ext>
            </a:extLst>
          </p:cNvPr>
          <p:cNvGrpSpPr/>
          <p:nvPr/>
        </p:nvGrpSpPr>
        <p:grpSpPr>
          <a:xfrm>
            <a:off x="2987824" y="2600962"/>
            <a:ext cx="4361640" cy="3705275"/>
            <a:chOff x="1979712" y="2027983"/>
            <a:chExt cx="4361640" cy="37052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B307F4-EA06-AAD8-E27F-772C40DC9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072" y="2421814"/>
              <a:ext cx="533474" cy="62873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249F8A2-5B92-1D00-883A-76D8BA49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2" y="5172292"/>
              <a:ext cx="504056" cy="56096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311BA3-A713-1E64-6AE4-261E4A43B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2981" y="2420888"/>
              <a:ext cx="562053" cy="59063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1C2B749-BE56-485C-3C55-456AFC8E9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5782" y="4437112"/>
              <a:ext cx="562053" cy="5906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C5732-711B-2E5F-F196-38EE380ED906}"/>
                </a:ext>
              </a:extLst>
            </p:cNvPr>
            <p:cNvSpPr txBox="1"/>
            <p:nvPr/>
          </p:nvSpPr>
          <p:spPr>
            <a:xfrm>
              <a:off x="5868146" y="258831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+1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CA359F-85BA-E728-58AA-DE92534C39A3}"/>
                </a:ext>
              </a:extLst>
            </p:cNvPr>
            <p:cNvSpPr txBox="1"/>
            <p:nvPr/>
          </p:nvSpPr>
          <p:spPr>
            <a:xfrm>
              <a:off x="5830475" y="457668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E5A0B-54F7-D7B5-9866-CA82D4164A1D}"/>
                </a:ext>
              </a:extLst>
            </p:cNvPr>
            <p:cNvSpPr txBox="1"/>
            <p:nvPr/>
          </p:nvSpPr>
          <p:spPr>
            <a:xfrm>
              <a:off x="4369060" y="202798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08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FAE5D-3A72-E604-DC02-AEAB353A2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99897-36E3-6AD4-3F9C-331560BA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FC064-BF60-19D3-4A0E-B5A8F083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요약</a:t>
            </a:r>
            <a:endParaRPr lang="en-US" altLang="ko-KR" dirty="0"/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(state) </a:t>
            </a:r>
            <a:r>
              <a:rPr lang="ko-KR" altLang="en-US" dirty="0"/>
              <a:t>와 행동 </a:t>
            </a:r>
            <a:r>
              <a:rPr lang="en-US" altLang="ko-KR" dirty="0"/>
              <a:t>(action) </a:t>
            </a:r>
            <a:r>
              <a:rPr lang="ko-KR" altLang="en-US" dirty="0"/>
              <a:t>에 대해 </a:t>
            </a:r>
            <a:r>
              <a:rPr lang="en-US" altLang="ko-KR" dirty="0"/>
              <a:t>Q-value </a:t>
            </a:r>
            <a:r>
              <a:rPr lang="ko-KR" altLang="en-US" dirty="0"/>
              <a:t>를 업데이트 하면서</a:t>
            </a:r>
            <a:r>
              <a:rPr lang="en-US" altLang="ko-KR" dirty="0"/>
              <a:t>, </a:t>
            </a:r>
            <a:r>
              <a:rPr lang="ko-KR" altLang="en-US" dirty="0"/>
              <a:t>보상을 최대화 하는 정책</a:t>
            </a:r>
            <a:r>
              <a:rPr lang="en-US" altLang="ko-KR" dirty="0"/>
              <a:t>(policy) </a:t>
            </a:r>
            <a:r>
              <a:rPr lang="ko-KR" altLang="en-US" dirty="0"/>
              <a:t>을 학습</a:t>
            </a:r>
            <a:endParaRPr lang="en-US" altLang="ko-KR" dirty="0"/>
          </a:p>
          <a:p>
            <a:pPr lvl="2"/>
            <a:r>
              <a:rPr lang="en-US" altLang="ko-KR" dirty="0"/>
              <a:t>TD</a:t>
            </a:r>
            <a:r>
              <a:rPr lang="ko-KR" altLang="en-US" dirty="0"/>
              <a:t> 법으로 가치함수 평가</a:t>
            </a:r>
            <a:endParaRPr lang="en-US" altLang="ko-KR" dirty="0"/>
          </a:p>
          <a:p>
            <a:pPr lvl="3"/>
            <a:r>
              <a:rPr lang="en-US" altLang="ko-KR" dirty="0"/>
              <a:t>MC </a:t>
            </a:r>
            <a:r>
              <a:rPr lang="ko-KR" altLang="en-US" dirty="0"/>
              <a:t>와 같이 샘플링 데이터 기반의 가치함수 평가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지금</a:t>
            </a:r>
            <a:r>
              <a:rPr lang="en-US" altLang="ko-KR" dirty="0"/>
              <a:t>’ </a:t>
            </a:r>
            <a:r>
              <a:rPr lang="ko-KR" altLang="en-US" dirty="0"/>
              <a:t>과</a:t>
            </a:r>
            <a:r>
              <a:rPr lang="en-US" altLang="ko-KR" dirty="0"/>
              <a:t> ‘</a:t>
            </a:r>
            <a:r>
              <a:rPr lang="ko-KR" altLang="en-US" dirty="0"/>
              <a:t>다음</a:t>
            </a:r>
            <a:r>
              <a:rPr lang="en-US" altLang="ko-KR" dirty="0"/>
              <a:t>’ </a:t>
            </a:r>
            <a:r>
              <a:rPr lang="ko-KR" altLang="en-US" dirty="0"/>
              <a:t>정보만 사용</a:t>
            </a:r>
            <a:endParaRPr lang="en-US" altLang="ko-KR" dirty="0"/>
          </a:p>
          <a:p>
            <a:pPr lvl="2"/>
            <a:r>
              <a:rPr lang="en-US" altLang="ko-KR" dirty="0"/>
              <a:t>Bellman optimality equation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Off-Policy,</a:t>
            </a:r>
            <a:r>
              <a:rPr lang="ko-KR" altLang="en-US" dirty="0"/>
              <a:t> </a:t>
            </a:r>
            <a:r>
              <a:rPr lang="en-US" altLang="ko-KR" dirty="0"/>
              <a:t>but</a:t>
            </a:r>
            <a:r>
              <a:rPr lang="ko-KR" altLang="en-US" dirty="0"/>
              <a:t> 중요도 샘플링 사용하지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⇒ Q </a:t>
            </a:r>
            <a:r>
              <a:rPr lang="ko-KR" altLang="en-US" dirty="0"/>
              <a:t>함수를 효율적이고 안정적으로 갱신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⇒ 정책 결정의 최적화 성능 향상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⇒ 강화학습의 핵심기법으로 많은 연구의 기반 알고리즘으로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D59F7-5DE6-0F2F-FB8F-F368E996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474BA-B7E4-E383-1C7B-03325ACF6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13685"/>
          <a:stretch/>
        </p:blipFill>
        <p:spPr>
          <a:xfrm>
            <a:off x="2483768" y="3573016"/>
            <a:ext cx="3897007" cy="360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61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AF7C5-5E74-8865-5183-598B06B9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BE5E0-25C3-4736-456D-39F2344C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History</a:t>
            </a:r>
          </a:p>
          <a:p>
            <a:pPr lvl="1"/>
            <a:r>
              <a:rPr lang="en-US" altLang="ko-KR" dirty="0"/>
              <a:t>1989, Q-Learning </a:t>
            </a:r>
            <a:r>
              <a:rPr lang="ko-KR" altLang="en-US" dirty="0"/>
              <a:t>등장</a:t>
            </a:r>
            <a:endParaRPr lang="en-US" altLang="ko-KR" dirty="0"/>
          </a:p>
          <a:p>
            <a:pPr lvl="2"/>
            <a:r>
              <a:rPr lang="en-US" altLang="ko-KR" dirty="0"/>
              <a:t>Watkins &amp; Dayan, “Q-Learning”, Machine Learning</a:t>
            </a:r>
          </a:p>
          <a:p>
            <a:pPr lvl="2"/>
            <a:r>
              <a:rPr lang="en-US" altLang="ko-KR" dirty="0"/>
              <a:t>Q-table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1"/>
            <a:r>
              <a:rPr lang="en-US" altLang="ko-KR" dirty="0"/>
              <a:t>1900~2000</a:t>
            </a:r>
            <a:r>
              <a:rPr lang="ko-KR" altLang="en-US" dirty="0"/>
              <a:t>년대 초반</a:t>
            </a:r>
            <a:r>
              <a:rPr lang="en-US" altLang="ko-KR" dirty="0"/>
              <a:t>: </a:t>
            </a:r>
            <a:r>
              <a:rPr lang="ko-KR" altLang="en-US" dirty="0"/>
              <a:t>알고리즘 확장</a:t>
            </a:r>
            <a:endParaRPr lang="en-US" altLang="ko-KR" dirty="0"/>
          </a:p>
          <a:p>
            <a:pPr lvl="2"/>
            <a:r>
              <a:rPr lang="en-US" altLang="ko-KR" dirty="0"/>
              <a:t>SARSA</a:t>
            </a:r>
            <a:r>
              <a:rPr lang="ko-KR" altLang="en-US" dirty="0"/>
              <a:t> </a:t>
            </a:r>
            <a:r>
              <a:rPr lang="en-US" altLang="ko-KR" dirty="0"/>
              <a:t>(On-policy),</a:t>
            </a:r>
            <a:r>
              <a:rPr lang="ko-KR" altLang="en-US" dirty="0"/>
              <a:t> </a:t>
            </a:r>
            <a:r>
              <a:rPr lang="en-US" altLang="ko-KR" dirty="0"/>
              <a:t>Dyna-Q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 err="1"/>
              <a:t>로보틱스</a:t>
            </a:r>
            <a:r>
              <a:rPr lang="ko-KR" altLang="en-US" dirty="0"/>
              <a:t> 등에서 실험적으로 사용</a:t>
            </a:r>
            <a:endParaRPr lang="en-US" altLang="ko-KR" dirty="0"/>
          </a:p>
          <a:p>
            <a:pPr lvl="1"/>
            <a:r>
              <a:rPr lang="en-US" altLang="ko-KR" dirty="0"/>
              <a:t>2013, Deep Q-Network (DQN)</a:t>
            </a:r>
            <a:r>
              <a:rPr lang="ko-KR" altLang="en-US" dirty="0"/>
              <a:t> 등장</a:t>
            </a:r>
            <a:endParaRPr lang="en-US" altLang="ko-KR" dirty="0"/>
          </a:p>
          <a:p>
            <a:pPr lvl="2" algn="just"/>
            <a:r>
              <a:rPr lang="en-US" altLang="ko-KR" dirty="0"/>
              <a:t>Deep Mind (</a:t>
            </a:r>
            <a:r>
              <a:rPr lang="en-US" altLang="ko-KR" dirty="0" err="1"/>
              <a:t>Mnih</a:t>
            </a:r>
            <a:r>
              <a:rPr lang="en-US" altLang="ko-KR" dirty="0"/>
              <a:t> et al.), “Playing Atari with Deep Reinforcement Learning”, 2013 (</a:t>
            </a:r>
            <a:r>
              <a:rPr lang="en-US" altLang="ko-KR" dirty="0" err="1"/>
              <a:t>arXiv</a:t>
            </a:r>
            <a:r>
              <a:rPr lang="en-US" altLang="ko-KR" dirty="0"/>
              <a:t>)</a:t>
            </a:r>
          </a:p>
          <a:p>
            <a:pPr lvl="2" algn="just"/>
            <a:r>
              <a:rPr lang="en-US" altLang="ko-KR" dirty="0"/>
              <a:t>Q-table </a:t>
            </a:r>
            <a:r>
              <a:rPr lang="ko-KR" altLang="en-US" dirty="0"/>
              <a:t>대신 신경망으로 </a:t>
            </a:r>
            <a:r>
              <a:rPr lang="en-US" altLang="ko-KR" dirty="0"/>
              <a:t>Q-value </a:t>
            </a:r>
            <a:r>
              <a:rPr lang="ko-KR" altLang="en-US" dirty="0"/>
              <a:t>를 근사</a:t>
            </a:r>
            <a:endParaRPr lang="en-US" altLang="ko-KR" dirty="0"/>
          </a:p>
          <a:p>
            <a:pPr lvl="2" algn="just"/>
            <a:r>
              <a:rPr lang="ko-KR" altLang="en-US" dirty="0"/>
              <a:t>인간 수준의 </a:t>
            </a:r>
            <a:r>
              <a:rPr lang="en-US" altLang="ko-KR" dirty="0"/>
              <a:t>Atari </a:t>
            </a:r>
            <a:r>
              <a:rPr lang="ko-KR" altLang="en-US" dirty="0"/>
              <a:t>게임 플레이</a:t>
            </a:r>
            <a:endParaRPr lang="en-US" altLang="ko-KR" dirty="0"/>
          </a:p>
          <a:p>
            <a:pPr lvl="1" algn="just"/>
            <a:r>
              <a:rPr lang="ko-KR" altLang="en-US" dirty="0"/>
              <a:t>최근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altLang="ko-KR" dirty="0"/>
              <a:t>DQN </a:t>
            </a:r>
            <a:r>
              <a:rPr lang="ko-KR" altLang="en-US" dirty="0"/>
              <a:t>변형 등장</a:t>
            </a:r>
            <a:endParaRPr lang="en-US" altLang="ko-KR" dirty="0"/>
          </a:p>
          <a:p>
            <a:pPr lvl="2" algn="just"/>
            <a:r>
              <a:rPr lang="en-US" altLang="ko-KR" dirty="0"/>
              <a:t>Double DQN, Dueling DQN, Rainbow DQN ……</a:t>
            </a:r>
          </a:p>
          <a:p>
            <a:pPr lvl="1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7C630-CAA9-BAFB-23D2-FF19F6E8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9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3DE8D-30F3-34BA-BCAB-D9AF996A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논문 선정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69A813-C29A-5C7E-EDD1-04D3764E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32" y="1556792"/>
            <a:ext cx="3364990" cy="388843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851920" y="1628800"/>
            <a:ext cx="529208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A Simulation Study on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Reinforcement </a:t>
            </a:r>
            <a:r>
              <a:rPr lang="en-US" altLang="ko-KR" sz="1600" b="1" dirty="0"/>
              <a:t>Learning for </a:t>
            </a:r>
            <a:r>
              <a:rPr lang="en-US" altLang="ko-KR" sz="1600" b="1" dirty="0" smtClean="0"/>
              <a:t>Navigation</a:t>
            </a:r>
          </a:p>
          <a:p>
            <a:endParaRPr lang="en-US" altLang="ko-KR" sz="1600" b="1" dirty="0" smtClean="0"/>
          </a:p>
          <a:p>
            <a:r>
              <a:rPr lang="en-US" altLang="ko-KR" sz="1600" dirty="0" smtClean="0"/>
              <a:t>Print ISSN 	</a:t>
            </a:r>
            <a:r>
              <a:rPr lang="en-US" altLang="ko-KR" sz="1600" dirty="0"/>
              <a:t>: </a:t>
            </a:r>
            <a:r>
              <a:rPr lang="en-US" altLang="ko-KR" sz="1100" dirty="0" smtClean="0"/>
              <a:t>2374-4979</a:t>
            </a:r>
            <a:endParaRPr lang="en-US" altLang="ko-KR" sz="1600" dirty="0" smtClean="0"/>
          </a:p>
          <a:p>
            <a:r>
              <a:rPr lang="en-US" altLang="ko-KR" sz="1600" dirty="0" smtClean="0"/>
              <a:t>Online ISSN</a:t>
            </a:r>
            <a:r>
              <a:rPr lang="en-US" altLang="ko-KR" sz="1600" dirty="0"/>
              <a:t>	: </a:t>
            </a:r>
            <a:r>
              <a:rPr lang="en-US" altLang="ko-KR" sz="1100" dirty="0"/>
              <a:t>2374-4987</a:t>
            </a:r>
            <a:r>
              <a:rPr lang="en-US" altLang="ko-KR" sz="1600" dirty="0"/>
              <a:t> </a:t>
            </a:r>
            <a:endParaRPr lang="en-US" altLang="ko-KR" sz="1600" dirty="0" smtClean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041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DEF60-44CF-0D76-25EF-0E280A1D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36F26-8AF8-B842-BA07-AB20C3A1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TD</a:t>
            </a:r>
            <a:r>
              <a:rPr lang="ko-KR" altLang="en-US" sz="1800" dirty="0"/>
              <a:t> 법</a:t>
            </a:r>
            <a:endParaRPr lang="en-US" altLang="ko-KR" sz="1800" dirty="0"/>
          </a:p>
          <a:p>
            <a:pPr lvl="1"/>
            <a:r>
              <a:rPr lang="en-US" altLang="ko-KR" sz="1400" dirty="0"/>
              <a:t>DP </a:t>
            </a:r>
            <a:r>
              <a:rPr lang="ko-KR" altLang="en-US" sz="1400" dirty="0"/>
              <a:t>법 처럼 </a:t>
            </a:r>
            <a:r>
              <a:rPr lang="en-US" altLang="ko-KR" sz="1400" dirty="0"/>
              <a:t>bootstrap </a:t>
            </a:r>
            <a:r>
              <a:rPr lang="ko-KR" altLang="en-US" sz="1400" dirty="0"/>
              <a:t>을 통해 가치함수를 순차적으로 갱신 </a:t>
            </a:r>
            <a:r>
              <a:rPr lang="en-US" altLang="ko-KR" sz="1400" dirty="0"/>
              <a:t>(</a:t>
            </a:r>
            <a:r>
              <a:rPr lang="ko-KR" altLang="en-US" sz="1400" dirty="0"/>
              <a:t>다음상태</a:t>
            </a:r>
            <a:r>
              <a:rPr lang="en-US" altLang="ko-KR" sz="1400" dirty="0"/>
              <a:t>→</a:t>
            </a:r>
            <a:r>
              <a:rPr lang="ko-KR" altLang="en-US" sz="1400" dirty="0"/>
              <a:t>현재상태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MC</a:t>
            </a:r>
            <a:r>
              <a:rPr lang="ko-KR" altLang="en-US" sz="1400" dirty="0"/>
              <a:t>법 처럼 환경에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정보 없이 </a:t>
            </a:r>
            <a:r>
              <a:rPr lang="en-US" altLang="ko-KR" sz="1400" dirty="0"/>
              <a:t>sampling</a:t>
            </a:r>
            <a:r>
              <a:rPr lang="ko-KR" altLang="en-US" sz="1400" dirty="0"/>
              <a:t> 된 데이터 만으로 가치함수 갱신</a:t>
            </a:r>
            <a:endParaRPr lang="en-US" altLang="ko-KR" sz="1400" dirty="0"/>
          </a:p>
          <a:p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32326-037B-8C38-7A56-4510968E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 descr="도표, 디자인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CC038E3-27B8-D3E3-A97A-32505E9A9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9"/>
          <a:stretch/>
        </p:blipFill>
        <p:spPr>
          <a:xfrm>
            <a:off x="3599484" y="5086346"/>
            <a:ext cx="1548580" cy="1559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44BEEB-D5B5-F723-1E20-EF3084BD3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8" r="21886" b="8002"/>
          <a:stretch/>
        </p:blipFill>
        <p:spPr>
          <a:xfrm>
            <a:off x="2933818" y="2556217"/>
            <a:ext cx="3150350" cy="293661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0" name="그림 9" descr="텍스트, 폰트, 스크린샷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16E33CD-25AD-4097-265F-BD297442C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3"/>
          <a:stretch/>
        </p:blipFill>
        <p:spPr>
          <a:xfrm>
            <a:off x="683568" y="3481585"/>
            <a:ext cx="3756081" cy="877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5A1D93-CF74-6AD3-8435-25AF5575F57A}"/>
              </a:ext>
            </a:extLst>
          </p:cNvPr>
          <p:cNvSpPr txBox="1"/>
          <p:nvPr/>
        </p:nvSpPr>
        <p:spPr>
          <a:xfrm>
            <a:off x="2839743" y="4287970"/>
            <a:ext cx="855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TD</a:t>
            </a:r>
            <a:r>
              <a:rPr lang="ko-KR" altLang="en-US" sz="1200" dirty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Target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BCAEF6-6AA9-A64E-5090-F10DDDBE1167}"/>
                  </a:ext>
                </a:extLst>
              </p:cNvPr>
              <p:cNvSpPr txBox="1"/>
              <p:nvPr/>
            </p:nvSpPr>
            <p:spPr>
              <a:xfrm>
                <a:off x="4487537" y="3481585"/>
                <a:ext cx="2839367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/>
                  <a:t>: </a:t>
                </a:r>
                <a:r>
                  <a:rPr lang="ko-KR" altLang="en-US" sz="1200" dirty="0"/>
                  <a:t>목표에 도달 시 얻을 수 있는 수익</a:t>
                </a:r>
                <a:r>
                  <a:rPr lang="en-US" altLang="ko-KR" sz="1200" dirty="0"/>
                  <a:t>,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ko-KR" sz="1200" dirty="0"/>
                  <a:t>    </a:t>
                </a:r>
                <a:r>
                  <a:rPr lang="ko-KR" altLang="en-US" sz="1200" dirty="0" err="1"/>
                  <a:t>현재→목표까지의</a:t>
                </a:r>
                <a:r>
                  <a:rPr lang="ko-KR" altLang="en-US" sz="1200" dirty="0"/>
                  <a:t> 샘플필요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BCAEF6-6AA9-A64E-5090-F10DDDBE1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537" y="3481585"/>
                <a:ext cx="2839367" cy="538609"/>
              </a:xfrm>
              <a:prstGeom prst="rect">
                <a:avLst/>
              </a:prstGeom>
              <a:blipFill>
                <a:blip r:embed="rId5"/>
                <a:stretch>
                  <a:fillRect t="-1136" b="-7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EAC60-7C51-F28C-EC43-DE2B0F759B26}"/>
                  </a:ext>
                </a:extLst>
              </p:cNvPr>
              <p:cNvSpPr txBox="1"/>
              <p:nvPr/>
            </p:nvSpPr>
            <p:spPr>
              <a:xfrm>
                <a:off x="4520641" y="4070961"/>
                <a:ext cx="4184415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/>
                  <a:t>: </a:t>
                </a:r>
                <a:r>
                  <a:rPr lang="ko-KR" altLang="en-US" sz="1200" dirty="0"/>
                  <a:t>목표에 도달 시 얻을 수 있는 수익 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추정치</a:t>
                </a:r>
                <a:r>
                  <a:rPr lang="en-US" altLang="ko-KR" sz="1200" dirty="0"/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ko-KR" sz="1200" dirty="0"/>
                  <a:t>                    </a:t>
                </a:r>
                <a:r>
                  <a:rPr lang="ko-KR" altLang="en-US" sz="1200" dirty="0" err="1"/>
                  <a:t>현재→다음까지의</a:t>
                </a:r>
                <a:r>
                  <a:rPr lang="ko-KR" altLang="en-US" sz="1200" dirty="0"/>
                  <a:t> 샘플 필요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EAC60-7C51-F28C-EC43-DE2B0F75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1" y="4070961"/>
                <a:ext cx="4184415" cy="538609"/>
              </a:xfrm>
              <a:prstGeom prst="rect">
                <a:avLst/>
              </a:prstGeom>
              <a:blipFill>
                <a:blip r:embed="rId6"/>
                <a:stretch>
                  <a:fillRect t="-2273" b="-7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 descr="그림, 스케치, 도표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8B2A48D-714D-555A-80E5-D716DFBB17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/>
          <a:stretch/>
        </p:blipFill>
        <p:spPr>
          <a:xfrm>
            <a:off x="133796" y="4893383"/>
            <a:ext cx="3142283" cy="17581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04A3D1-AD9E-B4F5-0E5D-664F86FADBFE}"/>
              </a:ext>
            </a:extLst>
          </p:cNvPr>
          <p:cNvSpPr txBox="1"/>
          <p:nvPr/>
        </p:nvSpPr>
        <p:spPr>
          <a:xfrm>
            <a:off x="4038586" y="4855224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&lt;TD</a:t>
            </a:r>
            <a:r>
              <a:rPr lang="ko-KR" altLang="en-US" sz="1000" b="1" dirty="0"/>
              <a:t>법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pic>
        <p:nvPicPr>
          <p:cNvPr id="17" name="그림 16" descr="도표, 그래프, 텍스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778F24B-9741-8C47-8FBA-F10D816505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8"/>
          <a:stretch/>
        </p:blipFill>
        <p:spPr>
          <a:xfrm>
            <a:off x="5774308" y="5041422"/>
            <a:ext cx="2516040" cy="1520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59E97D-647F-A585-AD65-A86BE53F003F}"/>
              </a:ext>
            </a:extLst>
          </p:cNvPr>
          <p:cNvSpPr txBox="1"/>
          <p:nvPr/>
        </p:nvSpPr>
        <p:spPr>
          <a:xfrm>
            <a:off x="7639208" y="6537711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&lt;MC</a:t>
            </a:r>
            <a:r>
              <a:rPr lang="ko-KR" altLang="en-US" sz="900" b="1" dirty="0"/>
              <a:t>법</a:t>
            </a:r>
            <a:r>
              <a:rPr lang="en-US" altLang="ko-KR" sz="900" b="1" dirty="0"/>
              <a:t>&gt;</a:t>
            </a:r>
            <a:endParaRPr lang="ko-KR" altLang="en-US" sz="9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C5E9A-52F7-29C8-75FA-F7D0F707A292}"/>
              </a:ext>
            </a:extLst>
          </p:cNvPr>
          <p:cNvSpPr txBox="1"/>
          <p:nvPr/>
        </p:nvSpPr>
        <p:spPr>
          <a:xfrm>
            <a:off x="6109197" y="651651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&lt;TD</a:t>
            </a:r>
            <a:r>
              <a:rPr lang="ko-KR" altLang="en-US" sz="900" b="1" dirty="0"/>
              <a:t>법</a:t>
            </a:r>
            <a:r>
              <a:rPr lang="en-US" altLang="ko-KR" sz="900" b="1" dirty="0"/>
              <a:t>&gt;</a:t>
            </a:r>
            <a:endParaRPr lang="ko-KR" altLang="en-US" sz="9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0A1FB2-E93F-C0BF-E93B-C72CAD2E7D62}"/>
              </a:ext>
            </a:extLst>
          </p:cNvPr>
          <p:cNvSpPr txBox="1"/>
          <p:nvPr/>
        </p:nvSpPr>
        <p:spPr>
          <a:xfrm>
            <a:off x="5792193" y="4774354"/>
            <a:ext cx="3215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C00000"/>
                </a:solidFill>
              </a:rPr>
              <a:t>TD</a:t>
            </a:r>
            <a:r>
              <a:rPr lang="ko-KR" altLang="en-US" sz="1200" dirty="0">
                <a:solidFill>
                  <a:srgbClr val="C00000"/>
                </a:solidFill>
              </a:rPr>
              <a:t>법이 </a:t>
            </a:r>
            <a:r>
              <a:rPr lang="en-US" altLang="ko-KR" sz="1200" dirty="0">
                <a:solidFill>
                  <a:srgbClr val="C00000"/>
                </a:solidFill>
              </a:rPr>
              <a:t>MC</a:t>
            </a:r>
            <a:r>
              <a:rPr lang="ko-KR" altLang="en-US" sz="1200" dirty="0">
                <a:solidFill>
                  <a:srgbClr val="C00000"/>
                </a:solidFill>
              </a:rPr>
              <a:t>법 대비 데이터의 변동성 감소</a:t>
            </a:r>
          </a:p>
        </p:txBody>
      </p:sp>
    </p:spTree>
    <p:extLst>
      <p:ext uri="{BB962C8B-B14F-4D97-AF65-F5344CB8AC3E}">
        <p14:creationId xmlns:p14="http://schemas.microsoft.com/office/powerpoint/2010/main" val="358287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E1B31-98B4-13AD-ECB4-94FAAE20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8D600-3DAE-88B2-8E46-EDB555C1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TD </a:t>
            </a:r>
            <a:r>
              <a:rPr lang="ko-KR" altLang="en-US" sz="2000" dirty="0"/>
              <a:t>법 구현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TdAgent</a:t>
            </a:r>
            <a:r>
              <a:rPr lang="en-US" altLang="ko-KR" sz="1600" dirty="0"/>
              <a:t> Class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D5064-F78D-102C-A072-4F8DF9B1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9C5250-D8CD-BA66-AF14-9014CB8CF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8" r="21886" b="8002"/>
          <a:stretch/>
        </p:blipFill>
        <p:spPr>
          <a:xfrm>
            <a:off x="1331640" y="6176489"/>
            <a:ext cx="2358262" cy="219826"/>
          </a:xfrm>
          <a:prstGeom prst="rect">
            <a:avLst/>
          </a:prstGeom>
          <a:ln>
            <a:noFill/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29382-2A86-F700-7D3D-D80016F5E151}"/>
              </a:ext>
            </a:extLst>
          </p:cNvPr>
          <p:cNvGrpSpPr/>
          <p:nvPr/>
        </p:nvGrpSpPr>
        <p:grpSpPr>
          <a:xfrm>
            <a:off x="457200" y="2230404"/>
            <a:ext cx="4680520" cy="3825287"/>
            <a:chOff x="899592" y="2300876"/>
            <a:chExt cx="4680520" cy="382528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4A8FBBB-272F-47C8-BC8A-8D0016CBF2D9}"/>
                </a:ext>
              </a:extLst>
            </p:cNvPr>
            <p:cNvGrpSpPr/>
            <p:nvPr/>
          </p:nvGrpSpPr>
          <p:grpSpPr>
            <a:xfrm>
              <a:off x="899592" y="2300876"/>
              <a:ext cx="4680520" cy="3825287"/>
              <a:chOff x="1403648" y="2196001"/>
              <a:chExt cx="4680520" cy="382528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202F113-E8D4-DF1B-9A85-4632BD59A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-60000">
                <a:off x="1475943" y="2196001"/>
                <a:ext cx="4608225" cy="3757476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ECBAF54-E87B-83C4-90C4-6B33CC877D76}"/>
                  </a:ext>
                </a:extLst>
              </p:cNvPr>
              <p:cNvSpPr/>
              <p:nvPr/>
            </p:nvSpPr>
            <p:spPr>
              <a:xfrm>
                <a:off x="1403648" y="2276872"/>
                <a:ext cx="4680520" cy="374441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D31AFCB-12FA-DF12-3CA8-F065B7D4640C}"/>
                    </a:ext>
                  </a:extLst>
                </p14:cNvPr>
                <p14:cNvContentPartPr/>
                <p14:nvPr/>
              </p14:nvContentPartPr>
              <p14:xfrm>
                <a:off x="1461394" y="5608569"/>
                <a:ext cx="2237040" cy="16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D31AFCB-12FA-DF12-3CA8-F065B7D464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5394" y="5536569"/>
                  <a:ext cx="2308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5C72816-DF8B-4D4C-9546-D280F3C8890E}"/>
                    </a:ext>
                  </a:extLst>
                </p14:cNvPr>
                <p14:cNvContentPartPr/>
                <p14:nvPr/>
              </p14:nvContentPartPr>
              <p14:xfrm>
                <a:off x="1502074" y="5951289"/>
                <a:ext cx="3176280" cy="41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5C72816-DF8B-4D4C-9546-D280F3C889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6074" y="5879289"/>
                  <a:ext cx="3247920" cy="185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8FB690D-2309-C8AD-5BBE-9E2BE4766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514" y="5085184"/>
            <a:ext cx="3715321" cy="9257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4F7DB2-9A45-936D-055A-AFF6582FA776}"/>
              </a:ext>
            </a:extLst>
          </p:cNvPr>
          <p:cNvCxnSpPr/>
          <p:nvPr/>
        </p:nvCxnSpPr>
        <p:spPr>
          <a:xfrm>
            <a:off x="1547664" y="5948144"/>
            <a:ext cx="0" cy="24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1159CC-9EEA-61BC-4366-D5F33ECC5B90}"/>
              </a:ext>
            </a:extLst>
          </p:cNvPr>
          <p:cNvSpPr txBox="1"/>
          <p:nvPr/>
        </p:nvSpPr>
        <p:spPr>
          <a:xfrm>
            <a:off x="5238576" y="4585832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&lt;MC </a:t>
            </a:r>
            <a:r>
              <a:rPr lang="ko-KR" altLang="en-US" sz="1400" dirty="0"/>
              <a:t>법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F6B3AED2-B672-4FCD-DD81-AFADE6EEC132}"/>
              </a:ext>
            </a:extLst>
          </p:cNvPr>
          <p:cNvSpPr/>
          <p:nvPr/>
        </p:nvSpPr>
        <p:spPr>
          <a:xfrm>
            <a:off x="3588241" y="4622278"/>
            <a:ext cx="1549479" cy="412580"/>
          </a:xfrm>
          <a:prstGeom prst="wedgeRoundRectCallout">
            <a:avLst>
              <a:gd name="adj1" fmla="val -45366"/>
              <a:gd name="adj2" fmla="val 67778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매 </a:t>
            </a:r>
            <a:r>
              <a:rPr lang="en-US" altLang="ko-KR" sz="1200" dirty="0">
                <a:solidFill>
                  <a:srgbClr val="00B050"/>
                </a:solidFill>
              </a:rPr>
              <a:t>step </a:t>
            </a:r>
            <a:r>
              <a:rPr lang="ko-KR" altLang="en-US" sz="1200" dirty="0">
                <a:solidFill>
                  <a:srgbClr val="00B050"/>
                </a:solidFill>
              </a:rPr>
              <a:t>마다 계산</a:t>
            </a: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EF1312CA-03AF-0B7E-4A6E-470C8D573125}"/>
              </a:ext>
            </a:extLst>
          </p:cNvPr>
          <p:cNvSpPr/>
          <p:nvPr/>
        </p:nvSpPr>
        <p:spPr>
          <a:xfrm>
            <a:off x="6210607" y="4687319"/>
            <a:ext cx="1641597" cy="412580"/>
          </a:xfrm>
          <a:prstGeom prst="wedgeRoundRectCallout">
            <a:avLst>
              <a:gd name="adj1" fmla="val -45366"/>
              <a:gd name="adj2" fmla="val 67778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목표 도달 시 계산</a:t>
            </a:r>
          </a:p>
        </p:txBody>
      </p:sp>
    </p:spTree>
    <p:extLst>
      <p:ext uri="{BB962C8B-B14F-4D97-AF65-F5344CB8AC3E}">
        <p14:creationId xmlns:p14="http://schemas.microsoft.com/office/powerpoint/2010/main" val="344744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B3732-063C-7E6B-6A19-F9F37866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2B244-CDD4-2BCD-3EFC-6301AF03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TD </a:t>
            </a:r>
            <a:r>
              <a:rPr lang="ko-KR" altLang="en-US" sz="2400" dirty="0"/>
              <a:t>법 구현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7BC63-848C-5286-C3EE-B37051D6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FCA380F-617D-0A98-8712-E0B7280FCC68}"/>
              </a:ext>
            </a:extLst>
          </p:cNvPr>
          <p:cNvGrpSpPr/>
          <p:nvPr/>
        </p:nvGrpSpPr>
        <p:grpSpPr>
          <a:xfrm>
            <a:off x="4716016" y="1966541"/>
            <a:ext cx="4043281" cy="3643131"/>
            <a:chOff x="1043608" y="1772816"/>
            <a:chExt cx="4608512" cy="424847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753AA4-D46B-3D28-BD13-C283DD593F07}"/>
                </a:ext>
              </a:extLst>
            </p:cNvPr>
            <p:cNvGrpSpPr/>
            <p:nvPr/>
          </p:nvGrpSpPr>
          <p:grpSpPr>
            <a:xfrm>
              <a:off x="1043608" y="1772816"/>
              <a:ext cx="4563112" cy="4215308"/>
              <a:chOff x="1043608" y="1772816"/>
              <a:chExt cx="4563112" cy="4215308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D99025F-8935-2454-59DC-BB4587BA2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3608" y="1772816"/>
                <a:ext cx="4563112" cy="3648584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0D7917B-6C4F-98EB-5261-21F9F41C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480000">
                <a:off x="1187624" y="5559439"/>
                <a:ext cx="1524213" cy="428685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427302-893F-0429-3C24-DCC809D5DD0A}"/>
                </a:ext>
              </a:extLst>
            </p:cNvPr>
            <p:cNvSpPr/>
            <p:nvPr/>
          </p:nvSpPr>
          <p:spPr>
            <a:xfrm>
              <a:off x="1043608" y="1772816"/>
              <a:ext cx="4608512" cy="4248472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22ECA0-46F5-F909-7538-DD2104833919}"/>
              </a:ext>
            </a:extLst>
          </p:cNvPr>
          <p:cNvSpPr txBox="1"/>
          <p:nvPr/>
        </p:nvSpPr>
        <p:spPr>
          <a:xfrm>
            <a:off x="6185646" y="152792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&lt;MC </a:t>
            </a:r>
            <a:r>
              <a:rPr lang="ko-KR" altLang="en-US" sz="1400" dirty="0"/>
              <a:t>법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D2AEF6-1D52-0339-1980-A40A618F1E63}"/>
              </a:ext>
            </a:extLst>
          </p:cNvPr>
          <p:cNvGrpSpPr/>
          <p:nvPr/>
        </p:nvGrpSpPr>
        <p:grpSpPr>
          <a:xfrm>
            <a:off x="417923" y="1932062"/>
            <a:ext cx="3909431" cy="3258343"/>
            <a:chOff x="417923" y="1932062"/>
            <a:chExt cx="3909431" cy="325834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5612D4-DBAD-B2E4-054D-44455D0D8646}"/>
                </a:ext>
              </a:extLst>
            </p:cNvPr>
            <p:cNvGrpSpPr/>
            <p:nvPr/>
          </p:nvGrpSpPr>
          <p:grpSpPr>
            <a:xfrm>
              <a:off x="417923" y="1932062"/>
              <a:ext cx="3909431" cy="3258343"/>
              <a:chOff x="683568" y="1954063"/>
              <a:chExt cx="4323761" cy="341915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7355EDC-5FB1-94CE-8886-3492F6E53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-60000">
                <a:off x="711995" y="1954063"/>
                <a:ext cx="4295334" cy="3295157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884C560-BAE7-96DB-BBA2-FEFF1B751657}"/>
                  </a:ext>
                </a:extLst>
              </p:cNvPr>
              <p:cNvSpPr/>
              <p:nvPr/>
            </p:nvSpPr>
            <p:spPr>
              <a:xfrm>
                <a:off x="683568" y="1988840"/>
                <a:ext cx="4320480" cy="338437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FA11E96-0CF9-5645-73D1-570C60BE1C46}"/>
                    </a:ext>
                  </a:extLst>
                </p14:cNvPr>
                <p14:cNvContentPartPr/>
                <p14:nvPr/>
              </p14:nvContentPartPr>
              <p14:xfrm>
                <a:off x="928564" y="4036392"/>
                <a:ext cx="2694600" cy="169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FA11E96-0CF9-5645-73D1-570C60BE1C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2564" y="3964392"/>
                  <a:ext cx="2766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EBD4AAF-9D2C-C3D8-CF11-81330C5AA9B3}"/>
                    </a:ext>
                  </a:extLst>
                </p14:cNvPr>
                <p14:cNvContentPartPr/>
                <p14:nvPr/>
              </p14:nvContentPartPr>
              <p14:xfrm>
                <a:off x="3834844" y="4077072"/>
                <a:ext cx="40068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EBD4AAF-9D2C-C3D8-CF11-81330C5AA9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98844" y="4005072"/>
                  <a:ext cx="47232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205A4F7-1B4C-879D-6525-37032176ACCB}"/>
                  </a:ext>
                </a:extLst>
              </p14:cNvPr>
              <p14:cNvContentPartPr/>
              <p14:nvPr/>
            </p14:nvContentPartPr>
            <p14:xfrm>
              <a:off x="5894434" y="4325889"/>
              <a:ext cx="856440" cy="583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205A4F7-1B4C-879D-6525-37032176A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8794" y="4254249"/>
                <a:ext cx="9280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B72734F-5AFA-3F29-95F1-7DF6A7676A25}"/>
                  </a:ext>
                </a:extLst>
              </p14:cNvPr>
              <p14:cNvContentPartPr/>
              <p14:nvPr/>
            </p14:nvContentPartPr>
            <p14:xfrm>
              <a:off x="5461714" y="4531089"/>
              <a:ext cx="776160" cy="82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B72734F-5AFA-3F29-95F1-7DF6A7676A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5714" y="4459089"/>
                <a:ext cx="847800" cy="15192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그림 22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BEF9F6C-D1E2-B0AA-2216-3EC224340A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9"/>
          <a:stretch/>
        </p:blipFill>
        <p:spPr>
          <a:xfrm>
            <a:off x="1313050" y="5257198"/>
            <a:ext cx="2044313" cy="1526909"/>
          </a:xfrm>
          <a:prstGeom prst="rect">
            <a:avLst/>
          </a:prstGeom>
        </p:spPr>
      </p:pic>
      <p:pic>
        <p:nvPicPr>
          <p:cNvPr id="5" name="그림 4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BC89C0-4B00-D818-D5FB-F7085A717D2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8"/>
          <a:stretch/>
        </p:blipFill>
        <p:spPr>
          <a:xfrm>
            <a:off x="6398228" y="5226093"/>
            <a:ext cx="2061181" cy="15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9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084F0-36A6-46B7-5CEE-80D4D399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ED1C58-9086-A6FD-A55A-11FC09DF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6EB3A-FD5C-7F3C-6945-82F51A249892}"/>
              </a:ext>
            </a:extLst>
          </p:cNvPr>
          <p:cNvSpPr txBox="1"/>
          <p:nvPr/>
        </p:nvSpPr>
        <p:spPr>
          <a:xfrm>
            <a:off x="507174" y="883459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967F5-C100-80E4-B20C-EDF369F182EB}"/>
              </a:ext>
            </a:extLst>
          </p:cNvPr>
          <p:cNvSpPr txBox="1"/>
          <p:nvPr/>
        </p:nvSpPr>
        <p:spPr>
          <a:xfrm>
            <a:off x="1533332" y="914237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td_eval.py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58CCFB-11EA-9D71-8E67-65E847A1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0" y="1661556"/>
            <a:ext cx="4821566" cy="34956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1BB960-7729-F574-4F1C-639FCDF8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661556"/>
            <a:ext cx="3883944" cy="2631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97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AD89-6429-6CAF-82EE-FD422F36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DCA3A-8A5D-ECE8-EDFB-018B2EA1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Value Function Update  (TD</a:t>
            </a:r>
            <a:r>
              <a:rPr lang="ko-KR" altLang="en-US" sz="2000" dirty="0"/>
              <a:t> 법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600" dirty="0"/>
              <a:t>State-value function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Action-value function</a:t>
            </a:r>
          </a:p>
          <a:p>
            <a:pPr lvl="1"/>
            <a:endParaRPr lang="en-US" altLang="ko-KR" dirty="0"/>
          </a:p>
          <a:p>
            <a:endParaRPr lang="en-US" altLang="ko-KR" sz="2000" dirty="0"/>
          </a:p>
          <a:p>
            <a:r>
              <a:rPr lang="en-US" altLang="ko-KR" sz="2000" dirty="0"/>
              <a:t>Policy Update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SARSA</a:t>
            </a:r>
          </a:p>
          <a:p>
            <a:pPr lvl="1"/>
            <a:r>
              <a:rPr lang="en-US" altLang="ko-KR" sz="1600" dirty="0"/>
              <a:t>TD </a:t>
            </a:r>
            <a:r>
              <a:rPr lang="ko-KR" altLang="en-US" sz="1600" dirty="0"/>
              <a:t>법으로 </a:t>
            </a:r>
            <a:r>
              <a:rPr lang="en-US" altLang="ko-KR" sz="1600" dirty="0"/>
              <a:t>Q </a:t>
            </a:r>
            <a:r>
              <a:rPr lang="ko-KR" altLang="en-US" sz="1600" dirty="0"/>
              <a:t>함수를 구하고</a:t>
            </a:r>
            <a:r>
              <a:rPr lang="en-US" altLang="ko-KR" sz="1600" dirty="0"/>
              <a:t>, </a:t>
            </a:r>
            <a:r>
              <a:rPr lang="el-GR" altLang="ko-KR" sz="1600" dirty="0"/>
              <a:t>ε</a:t>
            </a:r>
            <a:r>
              <a:rPr lang="en-US" altLang="ko-KR" sz="1600" dirty="0"/>
              <a:t>-greedy </a:t>
            </a:r>
            <a:r>
              <a:rPr lang="ko-KR" altLang="en-US" sz="1600" dirty="0"/>
              <a:t>로 정책을 개선하는 방법</a:t>
            </a:r>
          </a:p>
          <a:p>
            <a:pPr lvl="1"/>
            <a:endParaRPr lang="en-US" altLang="ko-KR" sz="14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38115-8C2E-B0B7-C948-430B2D86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956D89-4609-C0C3-04BD-097F6768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0" t="-3704" r="21702"/>
          <a:stretch/>
        </p:blipFill>
        <p:spPr>
          <a:xfrm>
            <a:off x="2970831" y="1907056"/>
            <a:ext cx="3456384" cy="3556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4374C7-F1A1-9AD3-8D10-D225F52B6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8" r="12953"/>
          <a:stretch/>
        </p:blipFill>
        <p:spPr>
          <a:xfrm>
            <a:off x="2483768" y="2714095"/>
            <a:ext cx="4536504" cy="35561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663F0D-8DD8-7D74-E29F-0C4858A01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r="20344"/>
          <a:stretch/>
        </p:blipFill>
        <p:spPr>
          <a:xfrm>
            <a:off x="3005328" y="3408602"/>
            <a:ext cx="3256249" cy="60811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2" name="그림 11" descr="텍스트, 폰트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87245C5-C9DD-8107-DC14-CBF0F3440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5"/>
          <a:stretch/>
        </p:blipFill>
        <p:spPr>
          <a:xfrm>
            <a:off x="2196894" y="5445358"/>
            <a:ext cx="2218049" cy="608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8AF599-6DA0-930F-BFED-5977E2DC4487}"/>
                  </a:ext>
                </a:extLst>
              </p:cNvPr>
              <p:cNvSpPr txBox="1"/>
              <p:nvPr/>
            </p:nvSpPr>
            <p:spPr>
              <a:xfrm>
                <a:off x="5002991" y="5554748"/>
                <a:ext cx="16721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8AF599-6DA0-930F-BFED-5977E2DC4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991" y="5554748"/>
                <a:ext cx="1672188" cy="215444"/>
              </a:xfrm>
              <a:prstGeom prst="rect">
                <a:avLst/>
              </a:prstGeom>
              <a:blipFill>
                <a:blip r:embed="rId6"/>
                <a:stretch>
                  <a:fillRect l="-2920" r="-2555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1A38D9F-44B2-C73F-84BA-F9616C7010D0}"/>
              </a:ext>
            </a:extLst>
          </p:cNvPr>
          <p:cNvSpPr txBox="1"/>
          <p:nvPr/>
        </p:nvSpPr>
        <p:spPr>
          <a:xfrm>
            <a:off x="5076056" y="5801550"/>
            <a:ext cx="15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S. A. R. S. A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191B9D6C-379D-4C9D-5C6A-E4837823D337}"/>
              </a:ext>
            </a:extLst>
          </p:cNvPr>
          <p:cNvSpPr/>
          <p:nvPr/>
        </p:nvSpPr>
        <p:spPr>
          <a:xfrm>
            <a:off x="7148669" y="2859247"/>
            <a:ext cx="360040" cy="1001801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10608-2181-A543-DF8E-EE625B3113D2}"/>
              </a:ext>
            </a:extLst>
          </p:cNvPr>
          <p:cNvSpPr txBox="1"/>
          <p:nvPr/>
        </p:nvSpPr>
        <p:spPr>
          <a:xfrm>
            <a:off x="7657570" y="317548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22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28FF-F1E1-1F0F-F6DC-FE943DED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91E6D-9FB5-B63D-04EB-ACAD459D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43" y="959656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Implementation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E342EF-BBE8-4893-EAC6-DFCDC9F4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B5690-38AC-D799-6782-3D940F62B7FF}"/>
              </a:ext>
            </a:extLst>
          </p:cNvPr>
          <p:cNvSpPr/>
          <p:nvPr/>
        </p:nvSpPr>
        <p:spPr>
          <a:xfrm>
            <a:off x="683568" y="1340768"/>
            <a:ext cx="4752528" cy="504056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C8E0F43-6609-462B-8B3D-99C476F54949}"/>
              </a:ext>
            </a:extLst>
          </p:cNvPr>
          <p:cNvGrpSpPr/>
          <p:nvPr/>
        </p:nvGrpSpPr>
        <p:grpSpPr>
          <a:xfrm>
            <a:off x="827584" y="1412776"/>
            <a:ext cx="4510043" cy="4866431"/>
            <a:chOff x="2796205" y="1902340"/>
            <a:chExt cx="4510043" cy="48664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C6BCC51-1CCE-E7C9-912E-968FC92B9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4545"/>
            <a:stretch/>
          </p:blipFill>
          <p:spPr>
            <a:xfrm rot="21540000">
              <a:off x="2796205" y="3932702"/>
              <a:ext cx="4510043" cy="283606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ABEDB17-DA96-DCE8-6DE5-3CD7AE2A4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6797" y="1902340"/>
              <a:ext cx="1017131" cy="20149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885732-51DB-0824-08C0-67C6226D64C6}"/>
                </a:ext>
              </a:extLst>
            </p:cNvPr>
            <p:cNvSpPr txBox="1"/>
            <p:nvPr/>
          </p:nvSpPr>
          <p:spPr>
            <a:xfrm>
              <a:off x="3091154" y="2084090"/>
              <a:ext cx="582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……</a:t>
              </a:r>
              <a:endParaRPr lang="ko-KR" altLang="en-US" sz="1400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B70088-B181-9D52-57C7-BAA846A72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-60000">
              <a:off x="2917050" y="2304672"/>
              <a:ext cx="3200934" cy="1731653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4712CF5-11DE-8420-EF97-CDF43206E2CD}"/>
                  </a:ext>
                </a:extLst>
              </p14:cNvPr>
              <p14:cNvContentPartPr/>
              <p14:nvPr/>
            </p14:nvContentPartPr>
            <p14:xfrm>
              <a:off x="1151074" y="3404289"/>
              <a:ext cx="1526760" cy="86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4712CF5-11DE-8420-EF97-CDF43206E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074" y="3332289"/>
                <a:ext cx="15984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4F624866-CCD1-2A91-2C33-2ECFF3E814A0}"/>
                  </a:ext>
                </a:extLst>
              </p14:cNvPr>
              <p14:cNvContentPartPr/>
              <p14:nvPr/>
            </p14:nvContentPartPr>
            <p14:xfrm>
              <a:off x="3183994" y="3437049"/>
              <a:ext cx="286200" cy="24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4F624866-CCD1-2A91-2C33-2ECFF3E814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7994" y="3365049"/>
                <a:ext cx="3578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2DECF96-DBCF-D3AD-B326-E360565BD50D}"/>
                  </a:ext>
                </a:extLst>
              </p14:cNvPr>
              <p14:cNvContentPartPr/>
              <p14:nvPr/>
            </p14:nvContentPartPr>
            <p14:xfrm>
              <a:off x="1142794" y="4389969"/>
              <a:ext cx="2554920" cy="680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2DECF96-DBCF-D3AD-B326-E360565BD5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7154" y="4317969"/>
                <a:ext cx="2626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DFB3E9A-0C37-49CD-B3CD-0C45B2E8FE19}"/>
                  </a:ext>
                </a:extLst>
              </p14:cNvPr>
              <p14:cNvContentPartPr/>
              <p14:nvPr/>
            </p14:nvContentPartPr>
            <p14:xfrm>
              <a:off x="1142794" y="4603449"/>
              <a:ext cx="2717640" cy="583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DFB3E9A-0C37-49CD-B3CD-0C45B2E8FE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7154" y="4531809"/>
                <a:ext cx="27892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47D3849-77A3-A295-F511-FC5F5FCF35EA}"/>
                  </a:ext>
                </a:extLst>
              </p14:cNvPr>
              <p14:cNvContentPartPr/>
              <p14:nvPr/>
            </p14:nvContentPartPr>
            <p14:xfrm>
              <a:off x="1102114" y="5649609"/>
              <a:ext cx="4121280" cy="741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47D3849-77A3-A295-F511-FC5F5FCF35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6114" y="5577969"/>
                <a:ext cx="4192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C87D604-C12D-ECA3-D441-57B89E3863A5}"/>
                  </a:ext>
                </a:extLst>
              </p14:cNvPr>
              <p14:cNvContentPartPr/>
              <p14:nvPr/>
            </p14:nvContentPartPr>
            <p14:xfrm>
              <a:off x="1142794" y="6171609"/>
              <a:ext cx="3395880" cy="255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C87D604-C12D-ECA3-D441-57B89E3863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07154" y="6099609"/>
                <a:ext cx="3467520" cy="1692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BF2A7E4-C9B0-202F-BF8D-DCCD024033DE}"/>
              </a:ext>
            </a:extLst>
          </p:cNvPr>
          <p:cNvSpPr txBox="1"/>
          <p:nvPr/>
        </p:nvSpPr>
        <p:spPr>
          <a:xfrm>
            <a:off x="5715690" y="3323389"/>
            <a:ext cx="1907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FIFO, </a:t>
            </a:r>
            <a:r>
              <a:rPr lang="ko-KR" altLang="en-US" sz="1100" dirty="0">
                <a:solidFill>
                  <a:srgbClr val="00B050"/>
                </a:solidFill>
              </a:rPr>
              <a:t>최근 </a:t>
            </a:r>
            <a:r>
              <a:rPr lang="en-US" altLang="ko-KR" sz="1100" dirty="0">
                <a:solidFill>
                  <a:srgbClr val="00B050"/>
                </a:solidFill>
              </a:rPr>
              <a:t>2</a:t>
            </a:r>
            <a:r>
              <a:rPr lang="ko-KR" altLang="en-US" sz="1100" dirty="0">
                <a:solidFill>
                  <a:srgbClr val="00B050"/>
                </a:solidFill>
              </a:rPr>
              <a:t>개 데이터 보관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F888FE5-2687-C2D5-18DF-FE9C30406CC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8" r="12953"/>
          <a:stretch/>
        </p:blipFill>
        <p:spPr>
          <a:xfrm>
            <a:off x="5745860" y="5594822"/>
            <a:ext cx="2873817" cy="225280"/>
          </a:xfrm>
          <a:prstGeom prst="rect">
            <a:avLst/>
          </a:prstGeom>
          <a:ln>
            <a:noFill/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EAE4D32-B712-8F93-825B-73C13273E6D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r="20344"/>
          <a:stretch/>
        </p:blipFill>
        <p:spPr>
          <a:xfrm>
            <a:off x="5775711" y="5977107"/>
            <a:ext cx="2356704" cy="440123"/>
          </a:xfrm>
          <a:prstGeom prst="rect">
            <a:avLst/>
          </a:prstGeom>
          <a:ln>
            <a:noFill/>
          </a:ln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E39F1D3-920E-D1F4-54E3-C0AE0D3EDC9E}"/>
              </a:ext>
            </a:extLst>
          </p:cNvPr>
          <p:cNvCxnSpPr/>
          <p:nvPr/>
        </p:nvCxnSpPr>
        <p:spPr>
          <a:xfrm>
            <a:off x="5292080" y="5686689"/>
            <a:ext cx="36888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2622695-6CD1-89FA-9EE7-89057AE4BC2C}"/>
              </a:ext>
            </a:extLst>
          </p:cNvPr>
          <p:cNvCxnSpPr/>
          <p:nvPr/>
        </p:nvCxnSpPr>
        <p:spPr>
          <a:xfrm flipV="1">
            <a:off x="4716016" y="6184389"/>
            <a:ext cx="936104" cy="1277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CBDE26-262C-F0A9-4314-764CD33B71F9}"/>
              </a:ext>
            </a:extLst>
          </p:cNvPr>
          <p:cNvCxnSpPr/>
          <p:nvPr/>
        </p:nvCxnSpPr>
        <p:spPr>
          <a:xfrm>
            <a:off x="3779912" y="3461889"/>
            <a:ext cx="183211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3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9829</TotalTime>
  <Words>649</Words>
  <Application>Microsoft Office PowerPoint</Application>
  <PresentationFormat>화면 슬라이드 쇼(4:3)</PresentationFormat>
  <Paragraphs>204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Wingdings</vt:lpstr>
      <vt:lpstr>Office 테마</vt:lpstr>
      <vt:lpstr>Analysis Report on  "A Simulation Study on Reinforcement Learning for Navigation Application"</vt:lpstr>
      <vt:lpstr>INDEX</vt:lpstr>
      <vt:lpstr>논문 선정</vt:lpstr>
      <vt:lpstr>서론</vt:lpstr>
      <vt:lpstr>Policy Evaluation</vt:lpstr>
      <vt:lpstr>Policy Evaluation</vt:lpstr>
      <vt:lpstr>Policy Evaluation</vt:lpstr>
      <vt:lpstr>SARSA</vt:lpstr>
      <vt:lpstr>SARSA</vt:lpstr>
      <vt:lpstr>SARSA</vt:lpstr>
      <vt:lpstr>SARSA</vt:lpstr>
      <vt:lpstr>Importance Sampling</vt:lpstr>
      <vt:lpstr>Importance Sampling</vt:lpstr>
      <vt:lpstr>On-Policy vs. Off-Policy</vt:lpstr>
      <vt:lpstr>Off-Policy SARSA</vt:lpstr>
      <vt:lpstr>Off-Policy SARSA</vt:lpstr>
      <vt:lpstr>Q Learning</vt:lpstr>
      <vt:lpstr>Q Learning</vt:lpstr>
      <vt:lpstr>Q Learning</vt:lpstr>
      <vt:lpstr>Q Learning</vt:lpstr>
      <vt:lpstr>Quiz</vt:lpstr>
      <vt:lpstr>Q Learning</vt:lpstr>
      <vt:lpstr>Q Learning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user</cp:lastModifiedBy>
  <cp:revision>340</cp:revision>
  <cp:lastPrinted>2025-04-09T01:58:48Z</cp:lastPrinted>
  <dcterms:created xsi:type="dcterms:W3CDTF">2009-10-31T07:50:36Z</dcterms:created>
  <dcterms:modified xsi:type="dcterms:W3CDTF">2025-04-21T13:57:36Z</dcterms:modified>
</cp:coreProperties>
</file>