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94" r:id="rId2"/>
    <p:sldId id="295" r:id="rId3"/>
    <p:sldId id="298" r:id="rId4"/>
    <p:sldId id="296" r:id="rId5"/>
    <p:sldId id="300" r:id="rId6"/>
    <p:sldId id="297" r:id="rId7"/>
    <p:sldId id="299" r:id="rId8"/>
    <p:sldId id="305" r:id="rId9"/>
    <p:sldId id="306" r:id="rId10"/>
    <p:sldId id="308" r:id="rId11"/>
    <p:sldId id="309" r:id="rId12"/>
    <p:sldId id="311" r:id="rId13"/>
    <p:sldId id="312" r:id="rId14"/>
    <p:sldId id="314" r:id="rId15"/>
    <p:sldId id="315" r:id="rId16"/>
    <p:sldId id="316" r:id="rId17"/>
    <p:sldId id="318" r:id="rId18"/>
    <p:sldId id="319" r:id="rId19"/>
    <p:sldId id="320" r:id="rId20"/>
    <p:sldId id="321" r:id="rId21"/>
    <p:sldId id="323" r:id="rId22"/>
    <p:sldId id="324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25" r:id="rId3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64124" autoAdjust="0"/>
  </p:normalViewPr>
  <p:slideViewPr>
    <p:cSldViewPr>
      <p:cViewPr varScale="1">
        <p:scale>
          <a:sx n="102" d="100"/>
          <a:sy n="102" d="100"/>
        </p:scale>
        <p:origin x="376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696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양호 전" userId="d9c9ac6d48da4d93" providerId="LiveId" clId="{51E4D235-4BAF-4572-8BC2-04AB950051C9}"/>
    <pc:docChg chg="undo custSel addSld delSld modSld sldOrd">
      <pc:chgData name="양호 전" userId="d9c9ac6d48da4d93" providerId="LiveId" clId="{51E4D235-4BAF-4572-8BC2-04AB950051C9}" dt="2025-04-22T14:20:22.322" v="1488" actId="20577"/>
      <pc:docMkLst>
        <pc:docMk/>
      </pc:docMkLst>
      <pc:sldChg chg="modSp mod">
        <pc:chgData name="양호 전" userId="d9c9ac6d48da4d93" providerId="LiveId" clId="{51E4D235-4BAF-4572-8BC2-04AB950051C9}" dt="2025-04-22T14:06:37.770" v="900" actId="20577"/>
        <pc:sldMkLst>
          <pc:docMk/>
          <pc:sldMk cId="66469462" sldId="295"/>
        </pc:sldMkLst>
        <pc:spChg chg="mod">
          <ac:chgData name="양호 전" userId="d9c9ac6d48da4d93" providerId="LiveId" clId="{51E4D235-4BAF-4572-8BC2-04AB950051C9}" dt="2025-04-22T14:06:37.770" v="900" actId="20577"/>
          <ac:spMkLst>
            <pc:docMk/>
            <pc:sldMk cId="66469462" sldId="295"/>
            <ac:spMk id="3" creationId="{176EF760-8B5F-4A3F-BABF-B983297C0B80}"/>
          </ac:spMkLst>
        </pc:spChg>
      </pc:sldChg>
      <pc:sldChg chg="addSp modSp new mod modNotesTx">
        <pc:chgData name="양호 전" userId="d9c9ac6d48da4d93" providerId="LiveId" clId="{51E4D235-4BAF-4572-8BC2-04AB950051C9}" dt="2025-04-22T13:04:57.595" v="157"/>
        <pc:sldMkLst>
          <pc:docMk/>
          <pc:sldMk cId="1939521888" sldId="315"/>
        </pc:sldMkLst>
        <pc:spChg chg="mod">
          <ac:chgData name="양호 전" userId="d9c9ac6d48da4d93" providerId="LiveId" clId="{51E4D235-4BAF-4572-8BC2-04AB950051C9}" dt="2025-04-22T12:58:50.633" v="1"/>
          <ac:spMkLst>
            <pc:docMk/>
            <pc:sldMk cId="1939521888" sldId="315"/>
            <ac:spMk id="2" creationId="{B5C85F3D-4F86-7806-35B0-16379549057A}"/>
          </ac:spMkLst>
        </pc:spChg>
        <pc:spChg chg="mod">
          <ac:chgData name="양호 전" userId="d9c9ac6d48da4d93" providerId="LiveId" clId="{51E4D235-4BAF-4572-8BC2-04AB950051C9}" dt="2025-04-22T13:02:36.986" v="88" actId="5793"/>
          <ac:spMkLst>
            <pc:docMk/>
            <pc:sldMk cId="1939521888" sldId="315"/>
            <ac:spMk id="3" creationId="{6995796D-80A6-FAAA-CA41-4E8E9AAB8053}"/>
          </ac:spMkLst>
        </pc:spChg>
        <pc:spChg chg="add mod">
          <ac:chgData name="양호 전" userId="d9c9ac6d48da4d93" providerId="LiveId" clId="{51E4D235-4BAF-4572-8BC2-04AB950051C9}" dt="2025-04-22T13:03:27.628" v="103" actId="1076"/>
          <ac:spMkLst>
            <pc:docMk/>
            <pc:sldMk cId="1939521888" sldId="315"/>
            <ac:spMk id="10" creationId="{BBC59426-D4B4-1B61-1D91-088F5A4CECB8}"/>
          </ac:spMkLst>
        </pc:spChg>
        <pc:spChg chg="add mod">
          <ac:chgData name="양호 전" userId="d9c9ac6d48da4d93" providerId="LiveId" clId="{51E4D235-4BAF-4572-8BC2-04AB950051C9}" dt="2025-04-22T13:03:33.185" v="108" actId="20577"/>
          <ac:spMkLst>
            <pc:docMk/>
            <pc:sldMk cId="1939521888" sldId="315"/>
            <ac:spMk id="12" creationId="{F2A34D27-7351-D0FD-7696-5B1F5D1218C0}"/>
          </ac:spMkLst>
        </pc:spChg>
        <pc:spChg chg="add mod">
          <ac:chgData name="양호 전" userId="d9c9ac6d48da4d93" providerId="LiveId" clId="{51E4D235-4BAF-4572-8BC2-04AB950051C9}" dt="2025-04-22T13:03:56.044" v="117" actId="14100"/>
          <ac:spMkLst>
            <pc:docMk/>
            <pc:sldMk cId="1939521888" sldId="315"/>
            <ac:spMk id="13" creationId="{5FB9F32C-E7BD-E082-659F-D81E3425F5B7}"/>
          </ac:spMkLst>
        </pc:spChg>
        <pc:spChg chg="add mod">
          <ac:chgData name="양호 전" userId="d9c9ac6d48da4d93" providerId="LiveId" clId="{51E4D235-4BAF-4572-8BC2-04AB950051C9}" dt="2025-04-22T13:03:52.544" v="116" actId="14100"/>
          <ac:spMkLst>
            <pc:docMk/>
            <pc:sldMk cId="1939521888" sldId="315"/>
            <ac:spMk id="14" creationId="{24D4358C-C1D8-95EB-D8BA-6A5296D4430C}"/>
          </ac:spMkLst>
        </pc:spChg>
        <pc:picChg chg="add mod">
          <ac:chgData name="양호 전" userId="d9c9ac6d48da4d93" providerId="LiveId" clId="{51E4D235-4BAF-4572-8BC2-04AB950051C9}" dt="2025-04-22T13:02:50.012" v="95" actId="1076"/>
          <ac:picMkLst>
            <pc:docMk/>
            <pc:sldMk cId="1939521888" sldId="315"/>
            <ac:picMk id="6" creationId="{985A571D-12F4-0E7F-6FFE-B11E2A5349C1}"/>
          </ac:picMkLst>
        </pc:picChg>
        <pc:picChg chg="add mod">
          <ac:chgData name="양호 전" userId="d9c9ac6d48da4d93" providerId="LiveId" clId="{51E4D235-4BAF-4572-8BC2-04AB950051C9}" dt="2025-04-22T13:02:50.012" v="95" actId="1076"/>
          <ac:picMkLst>
            <pc:docMk/>
            <pc:sldMk cId="1939521888" sldId="315"/>
            <ac:picMk id="8" creationId="{5820A9AE-E7CC-7FCC-52B8-2E6C430E953B}"/>
          </ac:picMkLst>
        </pc:picChg>
        <pc:picChg chg="add mod">
          <ac:chgData name="양호 전" userId="d9c9ac6d48da4d93" providerId="LiveId" clId="{51E4D235-4BAF-4572-8BC2-04AB950051C9}" dt="2025-04-22T13:04:57.595" v="157"/>
          <ac:picMkLst>
            <pc:docMk/>
            <pc:sldMk cId="1939521888" sldId="315"/>
            <ac:picMk id="15" creationId="{FBBEDD81-823B-770E-68FD-76A51D62FC45}"/>
          </ac:picMkLst>
        </pc:picChg>
      </pc:sldChg>
      <pc:sldChg chg="addSp delSp modSp add mod modNotes modNotesTx">
        <pc:chgData name="양호 전" userId="d9c9ac6d48da4d93" providerId="LiveId" clId="{51E4D235-4BAF-4572-8BC2-04AB950051C9}" dt="2025-04-22T13:55:23.714" v="596" actId="27636"/>
        <pc:sldMkLst>
          <pc:docMk/>
          <pc:sldMk cId="3958992033" sldId="316"/>
        </pc:sldMkLst>
        <pc:spChg chg="mod">
          <ac:chgData name="양호 전" userId="d9c9ac6d48da4d93" providerId="LiveId" clId="{51E4D235-4BAF-4572-8BC2-04AB950051C9}" dt="2025-04-22T13:04:22.621" v="154" actId="20577"/>
          <ac:spMkLst>
            <pc:docMk/>
            <pc:sldMk cId="3958992033" sldId="316"/>
            <ac:spMk id="3" creationId="{D7E11205-70C4-60A4-FF22-1B68F4030EE4}"/>
          </ac:spMkLst>
        </pc:spChg>
        <pc:spChg chg="mod">
          <ac:chgData name="양호 전" userId="d9c9ac6d48da4d93" providerId="LiveId" clId="{51E4D235-4BAF-4572-8BC2-04AB950051C9}" dt="2025-04-22T13:04:54.021" v="156"/>
          <ac:spMkLst>
            <pc:docMk/>
            <pc:sldMk cId="3958992033" sldId="316"/>
            <ac:spMk id="10" creationId="{FF7382A5-C519-D89C-F994-92F2D6AF85CC}"/>
          </ac:spMkLst>
        </pc:spChg>
        <pc:spChg chg="mod">
          <ac:chgData name="양호 전" userId="d9c9ac6d48da4d93" providerId="LiveId" clId="{51E4D235-4BAF-4572-8BC2-04AB950051C9}" dt="2025-04-22T13:07:00.160" v="181" actId="1076"/>
          <ac:spMkLst>
            <pc:docMk/>
            <pc:sldMk cId="3958992033" sldId="316"/>
            <ac:spMk id="12" creationId="{9F324D81-CB22-40E6-75D8-B8F703AE3951}"/>
          </ac:spMkLst>
        </pc:spChg>
        <pc:spChg chg="mod">
          <ac:chgData name="양호 전" userId="d9c9ac6d48da4d93" providerId="LiveId" clId="{51E4D235-4BAF-4572-8BC2-04AB950051C9}" dt="2025-04-22T13:05:12.584" v="162" actId="14100"/>
          <ac:spMkLst>
            <pc:docMk/>
            <pc:sldMk cId="3958992033" sldId="316"/>
            <ac:spMk id="13" creationId="{54A4B379-C74C-E584-159E-E657FBDC412F}"/>
          </ac:spMkLst>
        </pc:spChg>
        <pc:spChg chg="mod">
          <ac:chgData name="양호 전" userId="d9c9ac6d48da4d93" providerId="LiveId" clId="{51E4D235-4BAF-4572-8BC2-04AB950051C9}" dt="2025-04-22T13:07:00.160" v="181" actId="1076"/>
          <ac:spMkLst>
            <pc:docMk/>
            <pc:sldMk cId="3958992033" sldId="316"/>
            <ac:spMk id="14" creationId="{FCDF5911-3E26-DDD5-91E0-FDFE63C17E14}"/>
          </ac:spMkLst>
        </pc:spChg>
        <pc:picChg chg="add mod ord">
          <ac:chgData name="양호 전" userId="d9c9ac6d48da4d93" providerId="LiveId" clId="{51E4D235-4BAF-4572-8BC2-04AB950051C9}" dt="2025-04-22T13:05:04.345" v="160" actId="167"/>
          <ac:picMkLst>
            <pc:docMk/>
            <pc:sldMk cId="3958992033" sldId="316"/>
            <ac:picMk id="5" creationId="{F1B165BE-A0C9-F561-5D2F-C3FE518F3FE7}"/>
          </ac:picMkLst>
        </pc:picChg>
        <pc:picChg chg="del">
          <ac:chgData name="양호 전" userId="d9c9ac6d48da4d93" providerId="LiveId" clId="{51E4D235-4BAF-4572-8BC2-04AB950051C9}" dt="2025-04-22T13:04:33.190" v="155" actId="478"/>
          <ac:picMkLst>
            <pc:docMk/>
            <pc:sldMk cId="3958992033" sldId="316"/>
            <ac:picMk id="6" creationId="{53FAA342-6D28-8278-BE73-EFD15B6DA60D}"/>
          </ac:picMkLst>
        </pc:picChg>
        <pc:picChg chg="del">
          <ac:chgData name="양호 전" userId="d9c9ac6d48da4d93" providerId="LiveId" clId="{51E4D235-4BAF-4572-8BC2-04AB950051C9}" dt="2025-04-22T13:04:33.190" v="155" actId="478"/>
          <ac:picMkLst>
            <pc:docMk/>
            <pc:sldMk cId="3958992033" sldId="316"/>
            <ac:picMk id="8" creationId="{25E6836F-B284-E181-DC36-307D8A65DBB3}"/>
          </ac:picMkLst>
        </pc:picChg>
        <pc:picChg chg="add mod ord">
          <ac:chgData name="양호 전" userId="d9c9ac6d48da4d93" providerId="LiveId" clId="{51E4D235-4BAF-4572-8BC2-04AB950051C9}" dt="2025-04-22T13:07:00.160" v="181" actId="1076"/>
          <ac:picMkLst>
            <pc:docMk/>
            <pc:sldMk cId="3958992033" sldId="316"/>
            <ac:picMk id="9" creationId="{55F66BCC-BD01-882B-880C-FB5BB04A0A6F}"/>
          </ac:picMkLst>
        </pc:picChg>
      </pc:sldChg>
      <pc:sldChg chg="modSp new del mod">
        <pc:chgData name="양호 전" userId="d9c9ac6d48da4d93" providerId="LiveId" clId="{51E4D235-4BAF-4572-8BC2-04AB950051C9}" dt="2025-04-22T13:07:58.348" v="191" actId="47"/>
        <pc:sldMkLst>
          <pc:docMk/>
          <pc:sldMk cId="4016195743" sldId="317"/>
        </pc:sldMkLst>
        <pc:spChg chg="mod">
          <ac:chgData name="양호 전" userId="d9c9ac6d48da4d93" providerId="LiveId" clId="{51E4D235-4BAF-4572-8BC2-04AB950051C9}" dt="2025-04-22T13:07:54.883" v="189" actId="20577"/>
          <ac:spMkLst>
            <pc:docMk/>
            <pc:sldMk cId="4016195743" sldId="317"/>
            <ac:spMk id="2" creationId="{5187B858-3521-77B2-698D-E5974935E80E}"/>
          </ac:spMkLst>
        </pc:spChg>
      </pc:sldChg>
      <pc:sldChg chg="addSp delSp modSp add mod modNotesTx">
        <pc:chgData name="양호 전" userId="d9c9ac6d48da4d93" providerId="LiveId" clId="{51E4D235-4BAF-4572-8BC2-04AB950051C9}" dt="2025-04-22T13:13:53.884" v="252" actId="1076"/>
        <pc:sldMkLst>
          <pc:docMk/>
          <pc:sldMk cId="2562387396" sldId="318"/>
        </pc:sldMkLst>
        <pc:spChg chg="mod">
          <ac:chgData name="양호 전" userId="d9c9ac6d48da4d93" providerId="LiveId" clId="{51E4D235-4BAF-4572-8BC2-04AB950051C9}" dt="2025-04-22T13:12:20.792" v="224" actId="20577"/>
          <ac:spMkLst>
            <pc:docMk/>
            <pc:sldMk cId="2562387396" sldId="318"/>
            <ac:spMk id="2" creationId="{F0A3524E-D77E-2C9C-5756-0167464A72A8}"/>
          </ac:spMkLst>
        </pc:spChg>
        <pc:spChg chg="mod">
          <ac:chgData name="양호 전" userId="d9c9ac6d48da4d93" providerId="LiveId" clId="{51E4D235-4BAF-4572-8BC2-04AB950051C9}" dt="2025-04-22T13:12:24.336" v="226" actId="5793"/>
          <ac:spMkLst>
            <pc:docMk/>
            <pc:sldMk cId="2562387396" sldId="318"/>
            <ac:spMk id="3" creationId="{8198D1A4-FE8A-8AA7-44B2-BFCCF6C66E60}"/>
          </ac:spMkLst>
        </pc:spChg>
        <pc:spChg chg="del">
          <ac:chgData name="양호 전" userId="d9c9ac6d48da4d93" providerId="LiveId" clId="{51E4D235-4BAF-4572-8BC2-04AB950051C9}" dt="2025-04-22T13:08:09.825" v="198" actId="478"/>
          <ac:spMkLst>
            <pc:docMk/>
            <pc:sldMk cId="2562387396" sldId="318"/>
            <ac:spMk id="10" creationId="{5F4D264B-1836-D1C5-A2EC-CEF922D662A1}"/>
          </ac:spMkLst>
        </pc:spChg>
        <pc:spChg chg="add mod">
          <ac:chgData name="양호 전" userId="d9c9ac6d48da4d93" providerId="LiveId" clId="{51E4D235-4BAF-4572-8BC2-04AB950051C9}" dt="2025-04-22T13:13:53.884" v="252" actId="1076"/>
          <ac:spMkLst>
            <pc:docMk/>
            <pc:sldMk cId="2562387396" sldId="318"/>
            <ac:spMk id="11" creationId="{6ACFB10B-E000-7732-8BDD-C683A141F434}"/>
          </ac:spMkLst>
        </pc:spChg>
        <pc:spChg chg="del mod">
          <ac:chgData name="양호 전" userId="d9c9ac6d48da4d93" providerId="LiveId" clId="{51E4D235-4BAF-4572-8BC2-04AB950051C9}" dt="2025-04-22T13:08:07.607" v="195" actId="478"/>
          <ac:spMkLst>
            <pc:docMk/>
            <pc:sldMk cId="2562387396" sldId="318"/>
            <ac:spMk id="12" creationId="{737956C8-CD26-1CDB-193C-8CF7A66EE8F9}"/>
          </ac:spMkLst>
        </pc:spChg>
        <pc:spChg chg="del">
          <ac:chgData name="양호 전" userId="d9c9ac6d48da4d93" providerId="LiveId" clId="{51E4D235-4BAF-4572-8BC2-04AB950051C9}" dt="2025-04-22T13:08:11.256" v="200" actId="478"/>
          <ac:spMkLst>
            <pc:docMk/>
            <pc:sldMk cId="2562387396" sldId="318"/>
            <ac:spMk id="13" creationId="{EB70AD46-A1C0-5DB8-CFE9-AE3B885B5569}"/>
          </ac:spMkLst>
        </pc:spChg>
        <pc:spChg chg="del">
          <ac:chgData name="양호 전" userId="d9c9ac6d48da4d93" providerId="LiveId" clId="{51E4D235-4BAF-4572-8BC2-04AB950051C9}" dt="2025-04-22T13:08:08.720" v="197" actId="478"/>
          <ac:spMkLst>
            <pc:docMk/>
            <pc:sldMk cId="2562387396" sldId="318"/>
            <ac:spMk id="14" creationId="{D2190ADE-FC18-AE84-14F0-AACB14AC09CD}"/>
          </ac:spMkLst>
        </pc:spChg>
        <pc:spChg chg="add del">
          <ac:chgData name="양호 전" userId="d9c9ac6d48da4d93" providerId="LiveId" clId="{51E4D235-4BAF-4572-8BC2-04AB950051C9}" dt="2025-04-22T13:13:02.736" v="235" actId="478"/>
          <ac:spMkLst>
            <pc:docMk/>
            <pc:sldMk cId="2562387396" sldId="318"/>
            <ac:spMk id="15" creationId="{EE8D92CA-0AB1-9ED2-ADB1-DEDAA6653BC6}"/>
          </ac:spMkLst>
        </pc:spChg>
        <pc:spChg chg="add mod">
          <ac:chgData name="양호 전" userId="d9c9ac6d48da4d93" providerId="LiveId" clId="{51E4D235-4BAF-4572-8BC2-04AB950051C9}" dt="2025-04-22T13:13:23.820" v="242" actId="1076"/>
          <ac:spMkLst>
            <pc:docMk/>
            <pc:sldMk cId="2562387396" sldId="318"/>
            <ac:spMk id="16" creationId="{31EC9C04-900D-028B-EB7E-476A8ADA6438}"/>
          </ac:spMkLst>
        </pc:spChg>
        <pc:spChg chg="add mod">
          <ac:chgData name="양호 전" userId="d9c9ac6d48da4d93" providerId="LiveId" clId="{51E4D235-4BAF-4572-8BC2-04AB950051C9}" dt="2025-04-22T13:13:47.308" v="250" actId="1076"/>
          <ac:spMkLst>
            <pc:docMk/>
            <pc:sldMk cId="2562387396" sldId="318"/>
            <ac:spMk id="17" creationId="{D05959CD-C856-CFFB-7264-6DA347740BDF}"/>
          </ac:spMkLst>
        </pc:spChg>
        <pc:picChg chg="del">
          <ac:chgData name="양호 전" userId="d9c9ac6d48da4d93" providerId="LiveId" clId="{51E4D235-4BAF-4572-8BC2-04AB950051C9}" dt="2025-04-22T13:08:10.700" v="199" actId="478"/>
          <ac:picMkLst>
            <pc:docMk/>
            <pc:sldMk cId="2562387396" sldId="318"/>
            <ac:picMk id="5" creationId="{F20F0D3F-5992-9581-1808-F0A9519345AC}"/>
          </ac:picMkLst>
        </pc:picChg>
        <pc:picChg chg="add mod">
          <ac:chgData name="양호 전" userId="d9c9ac6d48da4d93" providerId="LiveId" clId="{51E4D235-4BAF-4572-8BC2-04AB950051C9}" dt="2025-04-22T13:13:52.320" v="251" actId="1076"/>
          <ac:picMkLst>
            <pc:docMk/>
            <pc:sldMk cId="2562387396" sldId="318"/>
            <ac:picMk id="7" creationId="{726562CB-B8A2-54F9-5356-0AFE06B03084}"/>
          </ac:picMkLst>
        </pc:picChg>
        <pc:picChg chg="del">
          <ac:chgData name="양호 전" userId="d9c9ac6d48da4d93" providerId="LiveId" clId="{51E4D235-4BAF-4572-8BC2-04AB950051C9}" dt="2025-04-22T13:08:07.953" v="196" actId="478"/>
          <ac:picMkLst>
            <pc:docMk/>
            <pc:sldMk cId="2562387396" sldId="318"/>
            <ac:picMk id="9" creationId="{B3E6990F-5875-B4E6-2B20-D9629A9135F8}"/>
          </ac:picMkLst>
        </pc:picChg>
      </pc:sldChg>
      <pc:sldChg chg="addSp delSp modSp new mod">
        <pc:chgData name="양호 전" userId="d9c9ac6d48da4d93" providerId="LiveId" clId="{51E4D235-4BAF-4572-8BC2-04AB950051C9}" dt="2025-04-22T13:31:40.769" v="405" actId="1076"/>
        <pc:sldMkLst>
          <pc:docMk/>
          <pc:sldMk cId="989207871" sldId="319"/>
        </pc:sldMkLst>
        <pc:spChg chg="mod">
          <ac:chgData name="양호 전" userId="d9c9ac6d48da4d93" providerId="LiveId" clId="{51E4D235-4BAF-4572-8BC2-04AB950051C9}" dt="2025-04-22T13:14:27.453" v="308"/>
          <ac:spMkLst>
            <pc:docMk/>
            <pc:sldMk cId="989207871" sldId="319"/>
            <ac:spMk id="2" creationId="{26C2DBB4-3D9C-C2EB-E71F-28C52B1EF57C}"/>
          </ac:spMkLst>
        </pc:spChg>
        <pc:spChg chg="add del mod">
          <ac:chgData name="양호 전" userId="d9c9ac6d48da4d93" providerId="LiveId" clId="{51E4D235-4BAF-4572-8BC2-04AB950051C9}" dt="2025-04-22T13:15:47.126" v="330" actId="478"/>
          <ac:spMkLst>
            <pc:docMk/>
            <pc:sldMk cId="989207871" sldId="319"/>
            <ac:spMk id="3" creationId="{BE910AF9-11C2-2098-175F-95951C935C62}"/>
          </ac:spMkLst>
        </pc:spChg>
        <pc:spChg chg="add mod">
          <ac:chgData name="양호 전" userId="d9c9ac6d48da4d93" providerId="LiveId" clId="{51E4D235-4BAF-4572-8BC2-04AB950051C9}" dt="2025-04-22T13:14:44.357" v="322"/>
          <ac:spMkLst>
            <pc:docMk/>
            <pc:sldMk cId="989207871" sldId="319"/>
            <ac:spMk id="5" creationId="{79A3CEF3-0CB3-3647-A2E4-6139088E3005}"/>
          </ac:spMkLst>
        </pc:spChg>
        <pc:spChg chg="add del mod">
          <ac:chgData name="양호 전" userId="d9c9ac6d48da4d93" providerId="LiveId" clId="{51E4D235-4BAF-4572-8BC2-04AB950051C9}" dt="2025-04-22T13:15:47.126" v="330" actId="478"/>
          <ac:spMkLst>
            <pc:docMk/>
            <pc:sldMk cId="989207871" sldId="319"/>
            <ac:spMk id="7" creationId="{EB5CB6E2-8B02-ABD0-4EF6-AED0B6BBA1E5}"/>
          </ac:spMkLst>
        </pc:spChg>
        <pc:spChg chg="add mod">
          <ac:chgData name="양호 전" userId="d9c9ac6d48da4d93" providerId="LiveId" clId="{51E4D235-4BAF-4572-8BC2-04AB950051C9}" dt="2025-04-22T13:30:21.424" v="387" actId="1076"/>
          <ac:spMkLst>
            <pc:docMk/>
            <pc:sldMk cId="989207871" sldId="319"/>
            <ac:spMk id="21" creationId="{951EAA3F-26C0-F993-7E3C-AFA0C5FCEA58}"/>
          </ac:spMkLst>
        </pc:spChg>
        <pc:spChg chg="add mod">
          <ac:chgData name="양호 전" userId="d9c9ac6d48da4d93" providerId="LiveId" clId="{51E4D235-4BAF-4572-8BC2-04AB950051C9}" dt="2025-04-22T13:30:37.669" v="392" actId="1076"/>
          <ac:spMkLst>
            <pc:docMk/>
            <pc:sldMk cId="989207871" sldId="319"/>
            <ac:spMk id="23" creationId="{1E39ED74-BF37-03A2-B795-62A2E66E2EC5}"/>
          </ac:spMkLst>
        </pc:spChg>
        <pc:spChg chg="add mod">
          <ac:chgData name="양호 전" userId="d9c9ac6d48da4d93" providerId="LiveId" clId="{51E4D235-4BAF-4572-8BC2-04AB950051C9}" dt="2025-04-22T13:30:50.168" v="395" actId="1076"/>
          <ac:spMkLst>
            <pc:docMk/>
            <pc:sldMk cId="989207871" sldId="319"/>
            <ac:spMk id="25" creationId="{EFFBBD21-F9AF-F756-C415-4EE2F24D220E}"/>
          </ac:spMkLst>
        </pc:spChg>
        <pc:spChg chg="add mod">
          <ac:chgData name="양호 전" userId="d9c9ac6d48da4d93" providerId="LiveId" clId="{51E4D235-4BAF-4572-8BC2-04AB950051C9}" dt="2025-04-22T13:31:28.300" v="402" actId="1076"/>
          <ac:spMkLst>
            <pc:docMk/>
            <pc:sldMk cId="989207871" sldId="319"/>
            <ac:spMk id="27" creationId="{D20CE4C9-495B-DDF6-C71A-79ADFDEF2A35}"/>
          </ac:spMkLst>
        </pc:spChg>
        <pc:spChg chg="add mod">
          <ac:chgData name="양호 전" userId="d9c9ac6d48da4d93" providerId="LiveId" clId="{51E4D235-4BAF-4572-8BC2-04AB950051C9}" dt="2025-04-22T13:31:24.317" v="401" actId="1076"/>
          <ac:spMkLst>
            <pc:docMk/>
            <pc:sldMk cId="989207871" sldId="319"/>
            <ac:spMk id="29" creationId="{E19AFF25-1D37-97FA-1E82-99BBF8A6B332}"/>
          </ac:spMkLst>
        </pc:spChg>
        <pc:spChg chg="add mod">
          <ac:chgData name="양호 전" userId="d9c9ac6d48da4d93" providerId="LiveId" clId="{51E4D235-4BAF-4572-8BC2-04AB950051C9}" dt="2025-04-22T13:31:40.769" v="405" actId="1076"/>
          <ac:spMkLst>
            <pc:docMk/>
            <pc:sldMk cId="989207871" sldId="319"/>
            <ac:spMk id="31" creationId="{3F3751E2-293E-41C3-73D8-CA2CBCC6942D}"/>
          </ac:spMkLst>
        </pc:spChg>
        <pc:picChg chg="add mod">
          <ac:chgData name="양호 전" userId="d9c9ac6d48da4d93" providerId="LiveId" clId="{51E4D235-4BAF-4572-8BC2-04AB950051C9}" dt="2025-04-22T13:30:02.400" v="380" actId="1076"/>
          <ac:picMkLst>
            <pc:docMk/>
            <pc:sldMk cId="989207871" sldId="319"/>
            <ac:picMk id="9" creationId="{E99C64B0-683F-A380-2E39-55E7D50F54CF}"/>
          </ac:picMkLst>
        </pc:picChg>
        <pc:picChg chg="add del mod">
          <ac:chgData name="양호 전" userId="d9c9ac6d48da4d93" providerId="LiveId" clId="{51E4D235-4BAF-4572-8BC2-04AB950051C9}" dt="2025-04-22T13:30:33.611" v="391" actId="1076"/>
          <ac:picMkLst>
            <pc:docMk/>
            <pc:sldMk cId="989207871" sldId="319"/>
            <ac:picMk id="11" creationId="{29B48B02-3DF9-B46C-0C26-8F430E11588B}"/>
          </ac:picMkLst>
        </pc:picChg>
        <pc:picChg chg="add mod">
          <ac:chgData name="양호 전" userId="d9c9ac6d48da4d93" providerId="LiveId" clId="{51E4D235-4BAF-4572-8BC2-04AB950051C9}" dt="2025-04-22T13:30:02.400" v="380" actId="1076"/>
          <ac:picMkLst>
            <pc:docMk/>
            <pc:sldMk cId="989207871" sldId="319"/>
            <ac:picMk id="13" creationId="{7E3B108D-DCB2-8E8F-0DDB-EA118B3592B5}"/>
          </ac:picMkLst>
        </pc:picChg>
        <pc:picChg chg="add mod">
          <ac:chgData name="양호 전" userId="d9c9ac6d48da4d93" providerId="LiveId" clId="{51E4D235-4BAF-4572-8BC2-04AB950051C9}" dt="2025-04-22T13:29:58.132" v="379" actId="1076"/>
          <ac:picMkLst>
            <pc:docMk/>
            <pc:sldMk cId="989207871" sldId="319"/>
            <ac:picMk id="15" creationId="{BB83579C-578D-4C22-4365-7CFB9D7A5CFC}"/>
          </ac:picMkLst>
        </pc:picChg>
        <pc:picChg chg="add mod">
          <ac:chgData name="양호 전" userId="d9c9ac6d48da4d93" providerId="LiveId" clId="{51E4D235-4BAF-4572-8BC2-04AB950051C9}" dt="2025-04-22T13:29:58.132" v="379" actId="1076"/>
          <ac:picMkLst>
            <pc:docMk/>
            <pc:sldMk cId="989207871" sldId="319"/>
            <ac:picMk id="17" creationId="{9B88837A-AB09-E498-74FB-14B962B7DD81}"/>
          </ac:picMkLst>
        </pc:picChg>
        <pc:picChg chg="add mod">
          <ac:chgData name="양호 전" userId="d9c9ac6d48da4d93" providerId="LiveId" clId="{51E4D235-4BAF-4572-8BC2-04AB950051C9}" dt="2025-04-22T13:29:58.132" v="379" actId="1076"/>
          <ac:picMkLst>
            <pc:docMk/>
            <pc:sldMk cId="989207871" sldId="319"/>
            <ac:picMk id="19" creationId="{0190AAC4-3D0C-2C0C-A4C7-399D9C13594C}"/>
          </ac:picMkLst>
        </pc:picChg>
      </pc:sldChg>
      <pc:sldChg chg="delSp modSp add mod">
        <pc:chgData name="양호 전" userId="d9c9ac6d48da4d93" providerId="LiveId" clId="{51E4D235-4BAF-4572-8BC2-04AB950051C9}" dt="2025-04-22T13:33:05.261" v="424" actId="12"/>
        <pc:sldMkLst>
          <pc:docMk/>
          <pc:sldMk cId="1540402630" sldId="320"/>
        </pc:sldMkLst>
        <pc:spChg chg="mod">
          <ac:chgData name="양호 전" userId="d9c9ac6d48da4d93" providerId="LiveId" clId="{51E4D235-4BAF-4572-8BC2-04AB950051C9}" dt="2025-04-22T13:33:05.261" v="424" actId="12"/>
          <ac:spMkLst>
            <pc:docMk/>
            <pc:sldMk cId="1540402630" sldId="320"/>
            <ac:spMk id="3" creationId="{4D383DB1-2AE9-75A7-7A79-F5E082F83927}"/>
          </ac:spMkLst>
        </pc:spChg>
        <pc:spChg chg="mod">
          <ac:chgData name="양호 전" userId="d9c9ac6d48da4d93" providerId="LiveId" clId="{51E4D235-4BAF-4572-8BC2-04AB950051C9}" dt="2025-04-22T13:32:45.372" v="416" actId="1076"/>
          <ac:spMkLst>
            <pc:docMk/>
            <pc:sldMk cId="1540402630" sldId="320"/>
            <ac:spMk id="21" creationId="{EEF76F37-ED10-14C2-D4E3-FCCCF2F5A561}"/>
          </ac:spMkLst>
        </pc:spChg>
        <pc:spChg chg="mod">
          <ac:chgData name="양호 전" userId="d9c9ac6d48da4d93" providerId="LiveId" clId="{51E4D235-4BAF-4572-8BC2-04AB950051C9}" dt="2025-04-22T13:32:45.372" v="416" actId="1076"/>
          <ac:spMkLst>
            <pc:docMk/>
            <pc:sldMk cId="1540402630" sldId="320"/>
            <ac:spMk id="23" creationId="{3B9EA5EE-92AA-C1D4-6889-1E1EE9989092}"/>
          </ac:spMkLst>
        </pc:spChg>
        <pc:spChg chg="mod">
          <ac:chgData name="양호 전" userId="d9c9ac6d48da4d93" providerId="LiveId" clId="{51E4D235-4BAF-4572-8BC2-04AB950051C9}" dt="2025-04-22T13:32:45.372" v="416" actId="1076"/>
          <ac:spMkLst>
            <pc:docMk/>
            <pc:sldMk cId="1540402630" sldId="320"/>
            <ac:spMk id="25" creationId="{1A8DD27B-EB76-D113-B277-CCB861B0C454}"/>
          </ac:spMkLst>
        </pc:spChg>
        <pc:spChg chg="del">
          <ac:chgData name="양호 전" userId="d9c9ac6d48da4d93" providerId="LiveId" clId="{51E4D235-4BAF-4572-8BC2-04AB950051C9}" dt="2025-04-22T13:32:20.652" v="407" actId="478"/>
          <ac:spMkLst>
            <pc:docMk/>
            <pc:sldMk cId="1540402630" sldId="320"/>
            <ac:spMk id="27" creationId="{5E075DDE-BC51-9B0B-928C-7F40E76F090D}"/>
          </ac:spMkLst>
        </pc:spChg>
        <pc:spChg chg="del">
          <ac:chgData name="양호 전" userId="d9c9ac6d48da4d93" providerId="LiveId" clId="{51E4D235-4BAF-4572-8BC2-04AB950051C9}" dt="2025-04-22T13:32:20.652" v="407" actId="478"/>
          <ac:spMkLst>
            <pc:docMk/>
            <pc:sldMk cId="1540402630" sldId="320"/>
            <ac:spMk id="29" creationId="{85FBEF8D-D70B-88A7-DBDA-F9C80234FB05}"/>
          </ac:spMkLst>
        </pc:spChg>
        <pc:spChg chg="del">
          <ac:chgData name="양호 전" userId="d9c9ac6d48da4d93" providerId="LiveId" clId="{51E4D235-4BAF-4572-8BC2-04AB950051C9}" dt="2025-04-22T13:32:20.652" v="407" actId="478"/>
          <ac:spMkLst>
            <pc:docMk/>
            <pc:sldMk cId="1540402630" sldId="320"/>
            <ac:spMk id="31" creationId="{93474DB6-A7CE-17D8-4D82-F4DA3A3342CD}"/>
          </ac:spMkLst>
        </pc:spChg>
        <pc:picChg chg="mod">
          <ac:chgData name="양호 전" userId="d9c9ac6d48da4d93" providerId="LiveId" clId="{51E4D235-4BAF-4572-8BC2-04AB950051C9}" dt="2025-04-22T13:32:45.372" v="416" actId="1076"/>
          <ac:picMkLst>
            <pc:docMk/>
            <pc:sldMk cId="1540402630" sldId="320"/>
            <ac:picMk id="9" creationId="{C25133EA-28EB-A59D-73DF-67256E7892F1}"/>
          </ac:picMkLst>
        </pc:picChg>
        <pc:picChg chg="mod">
          <ac:chgData name="양호 전" userId="d9c9ac6d48da4d93" providerId="LiveId" clId="{51E4D235-4BAF-4572-8BC2-04AB950051C9}" dt="2025-04-22T13:32:45.372" v="416" actId="1076"/>
          <ac:picMkLst>
            <pc:docMk/>
            <pc:sldMk cId="1540402630" sldId="320"/>
            <ac:picMk id="11" creationId="{82516477-C5D5-0A67-C6DB-20CD337B0CE6}"/>
          </ac:picMkLst>
        </pc:picChg>
        <pc:picChg chg="mod">
          <ac:chgData name="양호 전" userId="d9c9ac6d48da4d93" providerId="LiveId" clId="{51E4D235-4BAF-4572-8BC2-04AB950051C9}" dt="2025-04-22T13:32:45.372" v="416" actId="1076"/>
          <ac:picMkLst>
            <pc:docMk/>
            <pc:sldMk cId="1540402630" sldId="320"/>
            <ac:picMk id="13" creationId="{A9FB17E3-C55B-4C7D-8184-90BCBF4EAD61}"/>
          </ac:picMkLst>
        </pc:picChg>
        <pc:picChg chg="del">
          <ac:chgData name="양호 전" userId="d9c9ac6d48da4d93" providerId="LiveId" clId="{51E4D235-4BAF-4572-8BC2-04AB950051C9}" dt="2025-04-22T13:32:20.652" v="407" actId="478"/>
          <ac:picMkLst>
            <pc:docMk/>
            <pc:sldMk cId="1540402630" sldId="320"/>
            <ac:picMk id="15" creationId="{EA32F2DE-2EF0-0DC1-2E4C-035B003F148F}"/>
          </ac:picMkLst>
        </pc:picChg>
        <pc:picChg chg="del">
          <ac:chgData name="양호 전" userId="d9c9ac6d48da4d93" providerId="LiveId" clId="{51E4D235-4BAF-4572-8BC2-04AB950051C9}" dt="2025-04-22T13:32:20.652" v="407" actId="478"/>
          <ac:picMkLst>
            <pc:docMk/>
            <pc:sldMk cId="1540402630" sldId="320"/>
            <ac:picMk id="17" creationId="{7FB09F46-A965-7064-C85A-978F3E31EDAE}"/>
          </ac:picMkLst>
        </pc:picChg>
        <pc:picChg chg="del">
          <ac:chgData name="양호 전" userId="d9c9ac6d48da4d93" providerId="LiveId" clId="{51E4D235-4BAF-4572-8BC2-04AB950051C9}" dt="2025-04-22T13:32:20.652" v="407" actId="478"/>
          <ac:picMkLst>
            <pc:docMk/>
            <pc:sldMk cId="1540402630" sldId="320"/>
            <ac:picMk id="19" creationId="{F2C401C9-F7D7-444A-F06E-1756938595EF}"/>
          </ac:picMkLst>
        </pc:picChg>
      </pc:sldChg>
      <pc:sldChg chg="delSp modSp add mod ord">
        <pc:chgData name="양호 전" userId="d9c9ac6d48da4d93" providerId="LiveId" clId="{51E4D235-4BAF-4572-8BC2-04AB950051C9}" dt="2025-04-22T13:34:09.006" v="499" actId="20577"/>
        <pc:sldMkLst>
          <pc:docMk/>
          <pc:sldMk cId="3054849787" sldId="321"/>
        </pc:sldMkLst>
        <pc:spChg chg="mod">
          <ac:chgData name="양호 전" userId="d9c9ac6d48da4d93" providerId="LiveId" clId="{51E4D235-4BAF-4572-8BC2-04AB950051C9}" dt="2025-04-22T13:34:09.006" v="499" actId="20577"/>
          <ac:spMkLst>
            <pc:docMk/>
            <pc:sldMk cId="3054849787" sldId="321"/>
            <ac:spMk id="3" creationId="{3FAB8676-F0E4-B93A-083B-BCF92E6A88B4}"/>
          </ac:spMkLst>
        </pc:spChg>
        <pc:spChg chg="del">
          <ac:chgData name="양호 전" userId="d9c9ac6d48da4d93" providerId="LiveId" clId="{51E4D235-4BAF-4572-8BC2-04AB950051C9}" dt="2025-04-22T13:33:21.424" v="428" actId="478"/>
          <ac:spMkLst>
            <pc:docMk/>
            <pc:sldMk cId="3054849787" sldId="321"/>
            <ac:spMk id="21" creationId="{F62D3F26-F3D7-14FC-0469-69E7BC2B99A8}"/>
          </ac:spMkLst>
        </pc:spChg>
        <pc:spChg chg="del">
          <ac:chgData name="양호 전" userId="d9c9ac6d48da4d93" providerId="LiveId" clId="{51E4D235-4BAF-4572-8BC2-04AB950051C9}" dt="2025-04-22T13:33:21.424" v="428" actId="478"/>
          <ac:spMkLst>
            <pc:docMk/>
            <pc:sldMk cId="3054849787" sldId="321"/>
            <ac:spMk id="23" creationId="{25B14E23-6C4A-6167-2466-40FB9B109A36}"/>
          </ac:spMkLst>
        </pc:spChg>
        <pc:spChg chg="del">
          <ac:chgData name="양호 전" userId="d9c9ac6d48da4d93" providerId="LiveId" clId="{51E4D235-4BAF-4572-8BC2-04AB950051C9}" dt="2025-04-22T13:33:23.294" v="429" actId="478"/>
          <ac:spMkLst>
            <pc:docMk/>
            <pc:sldMk cId="3054849787" sldId="321"/>
            <ac:spMk id="25" creationId="{EB38978C-9564-F680-F2CE-94E70C1D50D5}"/>
          </ac:spMkLst>
        </pc:spChg>
        <pc:spChg chg="mod">
          <ac:chgData name="양호 전" userId="d9c9ac6d48da4d93" providerId="LiveId" clId="{51E4D235-4BAF-4572-8BC2-04AB950051C9}" dt="2025-04-22T13:33:40.975" v="480" actId="1035"/>
          <ac:spMkLst>
            <pc:docMk/>
            <pc:sldMk cId="3054849787" sldId="321"/>
            <ac:spMk id="27" creationId="{2064B023-87E1-E445-5BB9-50614CA3AAA3}"/>
          </ac:spMkLst>
        </pc:spChg>
        <pc:spChg chg="mod">
          <ac:chgData name="양호 전" userId="d9c9ac6d48da4d93" providerId="LiveId" clId="{51E4D235-4BAF-4572-8BC2-04AB950051C9}" dt="2025-04-22T13:33:40.975" v="480" actId="1035"/>
          <ac:spMkLst>
            <pc:docMk/>
            <pc:sldMk cId="3054849787" sldId="321"/>
            <ac:spMk id="29" creationId="{6FCAFD71-E144-B72D-E6C6-0224642F2E18}"/>
          </ac:spMkLst>
        </pc:spChg>
        <pc:spChg chg="mod">
          <ac:chgData name="양호 전" userId="d9c9ac6d48da4d93" providerId="LiveId" clId="{51E4D235-4BAF-4572-8BC2-04AB950051C9}" dt="2025-04-22T13:33:40.975" v="480" actId="1035"/>
          <ac:spMkLst>
            <pc:docMk/>
            <pc:sldMk cId="3054849787" sldId="321"/>
            <ac:spMk id="31" creationId="{F25E0B81-5A09-34FA-FE18-0C85FBAE0401}"/>
          </ac:spMkLst>
        </pc:spChg>
        <pc:picChg chg="del">
          <ac:chgData name="양호 전" userId="d9c9ac6d48da4d93" providerId="LiveId" clId="{51E4D235-4BAF-4572-8BC2-04AB950051C9}" dt="2025-04-22T13:33:21.424" v="428" actId="478"/>
          <ac:picMkLst>
            <pc:docMk/>
            <pc:sldMk cId="3054849787" sldId="321"/>
            <ac:picMk id="9" creationId="{A9156932-32D3-E6B0-2F37-27EFA8EBB29E}"/>
          </ac:picMkLst>
        </pc:picChg>
        <pc:picChg chg="del">
          <ac:chgData name="양호 전" userId="d9c9ac6d48da4d93" providerId="LiveId" clId="{51E4D235-4BAF-4572-8BC2-04AB950051C9}" dt="2025-04-22T13:33:21.424" v="428" actId="478"/>
          <ac:picMkLst>
            <pc:docMk/>
            <pc:sldMk cId="3054849787" sldId="321"/>
            <ac:picMk id="11" creationId="{806ED68D-85B5-1845-740C-05EB701AB4DA}"/>
          </ac:picMkLst>
        </pc:picChg>
        <pc:picChg chg="del">
          <ac:chgData name="양호 전" userId="d9c9ac6d48da4d93" providerId="LiveId" clId="{51E4D235-4BAF-4572-8BC2-04AB950051C9}" dt="2025-04-22T13:33:21.424" v="428" actId="478"/>
          <ac:picMkLst>
            <pc:docMk/>
            <pc:sldMk cId="3054849787" sldId="321"/>
            <ac:picMk id="13" creationId="{6C22FC25-3241-9F76-B74B-576F08D3DDB6}"/>
          </ac:picMkLst>
        </pc:picChg>
        <pc:picChg chg="mod">
          <ac:chgData name="양호 전" userId="d9c9ac6d48da4d93" providerId="LiveId" clId="{51E4D235-4BAF-4572-8BC2-04AB950051C9}" dt="2025-04-22T13:33:40.975" v="480" actId="1035"/>
          <ac:picMkLst>
            <pc:docMk/>
            <pc:sldMk cId="3054849787" sldId="321"/>
            <ac:picMk id="15" creationId="{A08A3ED1-3A39-0347-8ECE-166061D37C53}"/>
          </ac:picMkLst>
        </pc:picChg>
        <pc:picChg chg="mod">
          <ac:chgData name="양호 전" userId="d9c9ac6d48da4d93" providerId="LiveId" clId="{51E4D235-4BAF-4572-8BC2-04AB950051C9}" dt="2025-04-22T13:33:40.975" v="480" actId="1035"/>
          <ac:picMkLst>
            <pc:docMk/>
            <pc:sldMk cId="3054849787" sldId="321"/>
            <ac:picMk id="17" creationId="{72CF639D-29B0-32D1-48CF-6922EB97FE55}"/>
          </ac:picMkLst>
        </pc:picChg>
        <pc:picChg chg="mod">
          <ac:chgData name="양호 전" userId="d9c9ac6d48da4d93" providerId="LiveId" clId="{51E4D235-4BAF-4572-8BC2-04AB950051C9}" dt="2025-04-22T13:33:40.975" v="480" actId="1035"/>
          <ac:picMkLst>
            <pc:docMk/>
            <pc:sldMk cId="3054849787" sldId="321"/>
            <ac:picMk id="19" creationId="{96EA0A43-DEFF-1315-B21D-1EEDA260C35E}"/>
          </ac:picMkLst>
        </pc:picChg>
      </pc:sldChg>
      <pc:sldChg chg="new del">
        <pc:chgData name="양호 전" userId="d9c9ac6d48da4d93" providerId="LiveId" clId="{51E4D235-4BAF-4572-8BC2-04AB950051C9}" dt="2025-04-22T13:35:31.638" v="502" actId="47"/>
        <pc:sldMkLst>
          <pc:docMk/>
          <pc:sldMk cId="902869293" sldId="322"/>
        </pc:sldMkLst>
      </pc:sldChg>
      <pc:sldChg chg="add del">
        <pc:chgData name="양호 전" userId="d9c9ac6d48da4d93" providerId="LiveId" clId="{51E4D235-4BAF-4572-8BC2-04AB950051C9}" dt="2025-04-22T13:33:51.160" v="485"/>
        <pc:sldMkLst>
          <pc:docMk/>
          <pc:sldMk cId="4125110501" sldId="322"/>
        </pc:sldMkLst>
      </pc:sldChg>
      <pc:sldChg chg="delSp modSp add mod modNotesTx">
        <pc:chgData name="양호 전" userId="d9c9ac6d48da4d93" providerId="LiveId" clId="{51E4D235-4BAF-4572-8BC2-04AB950051C9}" dt="2025-04-22T13:44:31.472" v="587" actId="20577"/>
        <pc:sldMkLst>
          <pc:docMk/>
          <pc:sldMk cId="2162272685" sldId="323"/>
        </pc:sldMkLst>
        <pc:spChg chg="mod">
          <ac:chgData name="양호 전" userId="d9c9ac6d48da4d93" providerId="LiveId" clId="{51E4D235-4BAF-4572-8BC2-04AB950051C9}" dt="2025-04-22T13:37:29.263" v="542"/>
          <ac:spMkLst>
            <pc:docMk/>
            <pc:sldMk cId="2162272685" sldId="323"/>
            <ac:spMk id="3" creationId="{EF8C3188-46D1-ED8A-BDB8-5354A5F445A2}"/>
          </ac:spMkLst>
        </pc:spChg>
        <pc:spChg chg="del">
          <ac:chgData name="양호 전" userId="d9c9ac6d48da4d93" providerId="LiveId" clId="{51E4D235-4BAF-4572-8BC2-04AB950051C9}" dt="2025-04-22T13:35:35.332" v="503" actId="478"/>
          <ac:spMkLst>
            <pc:docMk/>
            <pc:sldMk cId="2162272685" sldId="323"/>
            <ac:spMk id="27" creationId="{95685F21-AF16-4E5A-8E3C-FB03CF8EA58F}"/>
          </ac:spMkLst>
        </pc:spChg>
        <pc:spChg chg="del">
          <ac:chgData name="양호 전" userId="d9c9ac6d48da4d93" providerId="LiveId" clId="{51E4D235-4BAF-4572-8BC2-04AB950051C9}" dt="2025-04-22T13:35:35.332" v="503" actId="478"/>
          <ac:spMkLst>
            <pc:docMk/>
            <pc:sldMk cId="2162272685" sldId="323"/>
            <ac:spMk id="29" creationId="{DC72EC05-9E01-E3AE-EBD1-416BB9E7CD04}"/>
          </ac:spMkLst>
        </pc:spChg>
        <pc:spChg chg="del">
          <ac:chgData name="양호 전" userId="d9c9ac6d48da4d93" providerId="LiveId" clId="{51E4D235-4BAF-4572-8BC2-04AB950051C9}" dt="2025-04-22T13:35:35.332" v="503" actId="478"/>
          <ac:spMkLst>
            <pc:docMk/>
            <pc:sldMk cId="2162272685" sldId="323"/>
            <ac:spMk id="31" creationId="{331124B8-5F48-F3F3-C074-A3F407692EFC}"/>
          </ac:spMkLst>
        </pc:spChg>
        <pc:picChg chg="del">
          <ac:chgData name="양호 전" userId="d9c9ac6d48da4d93" providerId="LiveId" clId="{51E4D235-4BAF-4572-8BC2-04AB950051C9}" dt="2025-04-22T13:35:35.332" v="503" actId="478"/>
          <ac:picMkLst>
            <pc:docMk/>
            <pc:sldMk cId="2162272685" sldId="323"/>
            <ac:picMk id="15" creationId="{6D790F7A-4B57-5B91-9B04-A2CB9C6F9D17}"/>
          </ac:picMkLst>
        </pc:picChg>
        <pc:picChg chg="del">
          <ac:chgData name="양호 전" userId="d9c9ac6d48da4d93" providerId="LiveId" clId="{51E4D235-4BAF-4572-8BC2-04AB950051C9}" dt="2025-04-22T13:35:35.332" v="503" actId="478"/>
          <ac:picMkLst>
            <pc:docMk/>
            <pc:sldMk cId="2162272685" sldId="323"/>
            <ac:picMk id="17" creationId="{1645C657-0540-298B-2942-C9FC1BFA7AF4}"/>
          </ac:picMkLst>
        </pc:picChg>
        <pc:picChg chg="del">
          <ac:chgData name="양호 전" userId="d9c9ac6d48da4d93" providerId="LiveId" clId="{51E4D235-4BAF-4572-8BC2-04AB950051C9}" dt="2025-04-22T13:35:35.332" v="503" actId="478"/>
          <ac:picMkLst>
            <pc:docMk/>
            <pc:sldMk cId="2162272685" sldId="323"/>
            <ac:picMk id="19" creationId="{8BBA1DCF-8C90-EA32-972C-19D119E5262D}"/>
          </ac:picMkLst>
        </pc:picChg>
      </pc:sldChg>
      <pc:sldChg chg="modSp add mod ord">
        <pc:chgData name="양호 전" userId="d9c9ac6d48da4d93" providerId="LiveId" clId="{51E4D235-4BAF-4572-8BC2-04AB950051C9}" dt="2025-04-22T13:38:06.260" v="554"/>
        <pc:sldMkLst>
          <pc:docMk/>
          <pc:sldMk cId="2071915851" sldId="324"/>
        </pc:sldMkLst>
        <pc:spChg chg="mod">
          <ac:chgData name="양호 전" userId="d9c9ac6d48da4d93" providerId="LiveId" clId="{51E4D235-4BAF-4572-8BC2-04AB950051C9}" dt="2025-04-22T13:38:06.260" v="554"/>
          <ac:spMkLst>
            <pc:docMk/>
            <pc:sldMk cId="2071915851" sldId="324"/>
            <ac:spMk id="2" creationId="{C1D6861F-40FB-50D9-9A43-C992FB605CE9}"/>
          </ac:spMkLst>
        </pc:spChg>
      </pc:sldChg>
      <pc:sldChg chg="modSp add mod">
        <pc:chgData name="양호 전" userId="d9c9ac6d48da4d93" providerId="LiveId" clId="{51E4D235-4BAF-4572-8BC2-04AB950051C9}" dt="2025-04-22T13:47:05.782" v="590" actId="20577"/>
        <pc:sldMkLst>
          <pc:docMk/>
          <pc:sldMk cId="821544070" sldId="325"/>
        </pc:sldMkLst>
        <pc:spChg chg="mod">
          <ac:chgData name="양호 전" userId="d9c9ac6d48da4d93" providerId="LiveId" clId="{51E4D235-4BAF-4572-8BC2-04AB950051C9}" dt="2025-04-22T13:47:05.782" v="590" actId="20577"/>
          <ac:spMkLst>
            <pc:docMk/>
            <pc:sldMk cId="821544070" sldId="325"/>
            <ac:spMk id="2" creationId="{B4FB638A-71A7-26EE-D5B3-A0366465DD8A}"/>
          </ac:spMkLst>
        </pc:spChg>
      </pc:sldChg>
      <pc:sldChg chg="addSp delSp modSp new mod">
        <pc:chgData name="양호 전" userId="d9c9ac6d48da4d93" providerId="LiveId" clId="{51E4D235-4BAF-4572-8BC2-04AB950051C9}" dt="2025-04-22T13:56:11.471" v="607" actId="255"/>
        <pc:sldMkLst>
          <pc:docMk/>
          <pc:sldMk cId="131938560" sldId="326"/>
        </pc:sldMkLst>
        <pc:spChg chg="mod">
          <ac:chgData name="양호 전" userId="d9c9ac6d48da4d93" providerId="LiveId" clId="{51E4D235-4BAF-4572-8BC2-04AB950051C9}" dt="2025-04-22T13:55:17.351" v="592"/>
          <ac:spMkLst>
            <pc:docMk/>
            <pc:sldMk cId="131938560" sldId="326"/>
            <ac:spMk id="2" creationId="{C4074A5E-5744-4E45-3152-06803A20C910}"/>
          </ac:spMkLst>
        </pc:spChg>
        <pc:spChg chg="add del mod">
          <ac:chgData name="양호 전" userId="d9c9ac6d48da4d93" providerId="LiveId" clId="{51E4D235-4BAF-4572-8BC2-04AB950051C9}" dt="2025-04-22T13:56:11.471" v="607" actId="255"/>
          <ac:spMkLst>
            <pc:docMk/>
            <pc:sldMk cId="131938560" sldId="326"/>
            <ac:spMk id="3" creationId="{50FB103E-F6D7-A2BB-149E-89C6412E63D8}"/>
          </ac:spMkLst>
        </pc:spChg>
        <pc:spChg chg="add mod">
          <ac:chgData name="양호 전" userId="d9c9ac6d48da4d93" providerId="LiveId" clId="{51E4D235-4BAF-4572-8BC2-04AB950051C9}" dt="2025-04-22T13:55:23.650" v="595"/>
          <ac:spMkLst>
            <pc:docMk/>
            <pc:sldMk cId="131938560" sldId="326"/>
            <ac:spMk id="5" creationId="{F78E3E11-26AB-C381-BD4F-E906A5C24CF9}"/>
          </ac:spMkLst>
        </pc:spChg>
      </pc:sldChg>
      <pc:sldChg chg="addSp delSp modSp new mod">
        <pc:chgData name="양호 전" userId="d9c9ac6d48da4d93" providerId="LiveId" clId="{51E4D235-4BAF-4572-8BC2-04AB950051C9}" dt="2025-04-22T13:59:43.013" v="690" actId="20577"/>
        <pc:sldMkLst>
          <pc:docMk/>
          <pc:sldMk cId="1057953597" sldId="327"/>
        </pc:sldMkLst>
        <pc:spChg chg="mod">
          <ac:chgData name="양호 전" userId="d9c9ac6d48da4d93" providerId="LiveId" clId="{51E4D235-4BAF-4572-8BC2-04AB950051C9}" dt="2025-04-22T13:56:44.565" v="642"/>
          <ac:spMkLst>
            <pc:docMk/>
            <pc:sldMk cId="1057953597" sldId="327"/>
            <ac:spMk id="2" creationId="{E7126358-0E68-66E1-F087-DDC529CF72BC}"/>
          </ac:spMkLst>
        </pc:spChg>
        <pc:spChg chg="add del mod">
          <ac:chgData name="양호 전" userId="d9c9ac6d48da4d93" providerId="LiveId" clId="{51E4D235-4BAF-4572-8BC2-04AB950051C9}" dt="2025-04-22T13:59:43.013" v="690" actId="20577"/>
          <ac:spMkLst>
            <pc:docMk/>
            <pc:sldMk cId="1057953597" sldId="327"/>
            <ac:spMk id="3" creationId="{9A0C5AF2-577E-9E09-600F-68F66BEC0A79}"/>
          </ac:spMkLst>
        </pc:spChg>
        <pc:spChg chg="add mod">
          <ac:chgData name="양호 전" userId="d9c9ac6d48da4d93" providerId="LiveId" clId="{51E4D235-4BAF-4572-8BC2-04AB950051C9}" dt="2025-04-22T13:56:54.368" v="644"/>
          <ac:spMkLst>
            <pc:docMk/>
            <pc:sldMk cId="1057953597" sldId="327"/>
            <ac:spMk id="5" creationId="{09664B93-849E-E705-4C9D-708E79F4D29C}"/>
          </ac:spMkLst>
        </pc:spChg>
      </pc:sldChg>
      <pc:sldChg chg="modSp add mod">
        <pc:chgData name="양호 전" userId="d9c9ac6d48da4d93" providerId="LiveId" clId="{51E4D235-4BAF-4572-8BC2-04AB950051C9}" dt="2025-04-22T14:02:48.904" v="814" actId="255"/>
        <pc:sldMkLst>
          <pc:docMk/>
          <pc:sldMk cId="575086390" sldId="328"/>
        </pc:sldMkLst>
        <pc:spChg chg="mod">
          <ac:chgData name="양호 전" userId="d9c9ac6d48da4d93" providerId="LiveId" clId="{51E4D235-4BAF-4572-8BC2-04AB950051C9}" dt="2025-04-22T14:00:04.278" v="692"/>
          <ac:spMkLst>
            <pc:docMk/>
            <pc:sldMk cId="575086390" sldId="328"/>
            <ac:spMk id="2" creationId="{D6FDF18A-AA8B-9E0A-7AB1-CBD43C4B9F2B}"/>
          </ac:spMkLst>
        </pc:spChg>
        <pc:spChg chg="mod">
          <ac:chgData name="양호 전" userId="d9c9ac6d48da4d93" providerId="LiveId" clId="{51E4D235-4BAF-4572-8BC2-04AB950051C9}" dt="2025-04-22T14:02:48.904" v="814" actId="255"/>
          <ac:spMkLst>
            <pc:docMk/>
            <pc:sldMk cId="575086390" sldId="328"/>
            <ac:spMk id="3" creationId="{B9BC9A86-47C6-99DE-C239-37F95077905E}"/>
          </ac:spMkLst>
        </pc:spChg>
      </pc:sldChg>
      <pc:sldChg chg="modSp add mod">
        <pc:chgData name="양호 전" userId="d9c9ac6d48da4d93" providerId="LiveId" clId="{51E4D235-4BAF-4572-8BC2-04AB950051C9}" dt="2025-04-22T14:04:44.392" v="883" actId="255"/>
        <pc:sldMkLst>
          <pc:docMk/>
          <pc:sldMk cId="1195673187" sldId="329"/>
        </pc:sldMkLst>
        <pc:spChg chg="mod">
          <ac:chgData name="양호 전" userId="d9c9ac6d48da4d93" providerId="LiveId" clId="{51E4D235-4BAF-4572-8BC2-04AB950051C9}" dt="2025-04-22T14:03:43.935" v="855" actId="20577"/>
          <ac:spMkLst>
            <pc:docMk/>
            <pc:sldMk cId="1195673187" sldId="329"/>
            <ac:spMk id="2" creationId="{B92677EE-0D6B-F597-65C1-D389EDF57B35}"/>
          </ac:spMkLst>
        </pc:spChg>
        <pc:spChg chg="mod">
          <ac:chgData name="양호 전" userId="d9c9ac6d48da4d93" providerId="LiveId" clId="{51E4D235-4BAF-4572-8BC2-04AB950051C9}" dt="2025-04-22T14:04:44.392" v="883" actId="255"/>
          <ac:spMkLst>
            <pc:docMk/>
            <pc:sldMk cId="1195673187" sldId="329"/>
            <ac:spMk id="3" creationId="{67D2B523-4B5C-7AC6-887D-7580E064144C}"/>
          </ac:spMkLst>
        </pc:spChg>
      </pc:sldChg>
      <pc:sldChg chg="add del">
        <pc:chgData name="양호 전" userId="d9c9ac6d48da4d93" providerId="LiveId" clId="{51E4D235-4BAF-4572-8BC2-04AB950051C9}" dt="2025-04-22T14:03:59.035" v="859"/>
        <pc:sldMkLst>
          <pc:docMk/>
          <pc:sldMk cId="1006308172" sldId="330"/>
        </pc:sldMkLst>
      </pc:sldChg>
      <pc:sldChg chg="add del">
        <pc:chgData name="양호 전" userId="d9c9ac6d48da4d93" providerId="LiveId" clId="{51E4D235-4BAF-4572-8BC2-04AB950051C9}" dt="2025-04-22T14:03:54.383" v="857"/>
        <pc:sldMkLst>
          <pc:docMk/>
          <pc:sldMk cId="1035786213" sldId="330"/>
        </pc:sldMkLst>
      </pc:sldChg>
      <pc:sldChg chg="modSp add mod ord">
        <pc:chgData name="양호 전" userId="d9c9ac6d48da4d93" providerId="LiveId" clId="{51E4D235-4BAF-4572-8BC2-04AB950051C9}" dt="2025-04-22T14:07:00.109" v="925"/>
        <pc:sldMkLst>
          <pc:docMk/>
          <pc:sldMk cId="2959080783" sldId="330"/>
        </pc:sldMkLst>
        <pc:spChg chg="mod">
          <ac:chgData name="양호 전" userId="d9c9ac6d48da4d93" providerId="LiveId" clId="{51E4D235-4BAF-4572-8BC2-04AB950051C9}" dt="2025-04-22T14:07:00.109" v="925"/>
          <ac:spMkLst>
            <pc:docMk/>
            <pc:sldMk cId="2959080783" sldId="330"/>
            <ac:spMk id="2" creationId="{7F0D5D1E-40D4-C653-5B01-B8942B7949D1}"/>
          </ac:spMkLst>
        </pc:spChg>
      </pc:sldChg>
      <pc:sldChg chg="modSp new mod modNotesTx">
        <pc:chgData name="양호 전" userId="d9c9ac6d48da4d93" providerId="LiveId" clId="{51E4D235-4BAF-4572-8BC2-04AB950051C9}" dt="2025-04-22T14:11:17.442" v="1324" actId="113"/>
        <pc:sldMkLst>
          <pc:docMk/>
          <pc:sldMk cId="3803642679" sldId="331"/>
        </pc:sldMkLst>
        <pc:spChg chg="mod">
          <ac:chgData name="양호 전" userId="d9c9ac6d48da4d93" providerId="LiveId" clId="{51E4D235-4BAF-4572-8BC2-04AB950051C9}" dt="2025-04-22T14:07:07.926" v="933"/>
          <ac:spMkLst>
            <pc:docMk/>
            <pc:sldMk cId="3803642679" sldId="331"/>
            <ac:spMk id="2" creationId="{39F8152A-73E6-A14B-2849-3167D9ED8735}"/>
          </ac:spMkLst>
        </pc:spChg>
        <pc:spChg chg="mod">
          <ac:chgData name="양호 전" userId="d9c9ac6d48da4d93" providerId="LiveId" clId="{51E4D235-4BAF-4572-8BC2-04AB950051C9}" dt="2025-04-22T14:11:17.442" v="1324" actId="113"/>
          <ac:spMkLst>
            <pc:docMk/>
            <pc:sldMk cId="3803642679" sldId="331"/>
            <ac:spMk id="3" creationId="{3D4188B7-4C99-89CE-E9AB-C5B13712A1DA}"/>
          </ac:spMkLst>
        </pc:spChg>
      </pc:sldChg>
      <pc:sldChg chg="modSp new mod modNotes modNotesTx">
        <pc:chgData name="양호 전" userId="d9c9ac6d48da4d93" providerId="LiveId" clId="{51E4D235-4BAF-4572-8BC2-04AB950051C9}" dt="2025-04-22T14:20:22.322" v="1488" actId="20577"/>
        <pc:sldMkLst>
          <pc:docMk/>
          <pc:sldMk cId="152422556" sldId="332"/>
        </pc:sldMkLst>
        <pc:spChg chg="mod">
          <ac:chgData name="양호 전" userId="d9c9ac6d48da4d93" providerId="LiveId" clId="{51E4D235-4BAF-4572-8BC2-04AB950051C9}" dt="2025-04-22T14:07:43.449" v="1107"/>
          <ac:spMkLst>
            <pc:docMk/>
            <pc:sldMk cId="152422556" sldId="332"/>
            <ac:spMk id="2" creationId="{BB395E76-DB17-60D9-F49A-7D3DFA5BF0A0}"/>
          </ac:spMkLst>
        </pc:spChg>
        <pc:spChg chg="mod">
          <ac:chgData name="양호 전" userId="d9c9ac6d48da4d93" providerId="LiveId" clId="{51E4D235-4BAF-4572-8BC2-04AB950051C9}" dt="2025-04-22T14:15:36.647" v="1480" actId="255"/>
          <ac:spMkLst>
            <pc:docMk/>
            <pc:sldMk cId="152422556" sldId="332"/>
            <ac:spMk id="3" creationId="{C3F6A500-BE9B-EDF6-6537-30C901E2190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60" cy="498135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60" cy="498135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2"/>
            <a:ext cx="2945660" cy="498134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30092"/>
            <a:ext cx="2945660" cy="498134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7F01753B-BEEF-4E1F-A12E-5B15EA4C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959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60" cy="496412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6412"/>
          </a:xfrm>
          <a:prstGeom prst="rect">
            <a:avLst/>
          </a:prstGeom>
        </p:spPr>
        <p:txBody>
          <a:bodyPr vert="horz" lIns="92117" tIns="46058" rIns="92117" bIns="46058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17" tIns="46058" rIns="92117" bIns="4605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2117" tIns="46058" rIns="92117" bIns="4605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0"/>
            <a:ext cx="2945660" cy="496412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0"/>
            <a:ext cx="2945660" cy="496412"/>
          </a:xfrm>
          <a:prstGeom prst="rect">
            <a:avLst/>
          </a:prstGeom>
        </p:spPr>
        <p:txBody>
          <a:bodyPr vert="horz" lIns="92117" tIns="46058" rIns="92117" bIns="46058" rtlCol="0" anchor="b"/>
          <a:lstStyle>
            <a:lvl1pPr algn="r">
              <a:defRPr sz="1200"/>
            </a:lvl1pPr>
          </a:lstStyle>
          <a:p>
            <a:fld id="{E7CFB957-3D94-46ED-80A4-D9D2358352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5743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044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상태</a:t>
            </a:r>
            <a:r>
              <a:rPr lang="en-US" altLang="ko-KR" b="1" dirty="0"/>
              <a:t>(State) </a:t>
            </a:r>
            <a:r>
              <a:rPr lang="ko-KR" altLang="en-US" b="1" dirty="0"/>
              <a:t>표현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개의 노드 번호 </a:t>
            </a:r>
            <a:r>
              <a:rPr lang="en-US" altLang="ko-KR" dirty="0"/>
              <a:t>{1, 2, ..., 9, F}</a:t>
            </a:r>
            <a:r>
              <a:rPr lang="ko-KR" altLang="en-US" dirty="0"/>
              <a:t>를 상태로 사용</a:t>
            </a:r>
          </a:p>
        </p:txBody>
      </p:sp>
    </p:spTree>
    <p:extLst>
      <p:ext uri="{BB962C8B-B14F-4D97-AF65-F5344CB8AC3E}">
        <p14:creationId xmlns:p14="http://schemas.microsoft.com/office/powerpoint/2010/main" val="1417751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06167-DBDD-5C47-369B-1E2BFEB26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C69BDE-CBE9-BA3F-B12F-1DEC755F9B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FA5130-72DF-4F08-3242-6DF2A81B2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행동</a:t>
            </a:r>
            <a:r>
              <a:rPr lang="en-US" altLang="ko-KR" b="1" dirty="0"/>
              <a:t>(Action) </a:t>
            </a:r>
            <a:r>
              <a:rPr lang="ko-KR" altLang="en-US" b="1" dirty="0"/>
              <a:t>표현</a:t>
            </a:r>
            <a:r>
              <a:rPr lang="en-US" altLang="ko-KR" b="1" dirty="0"/>
              <a:t>:</a:t>
            </a:r>
            <a:r>
              <a:rPr lang="ko-KR" altLang="en-US" dirty="0"/>
              <a:t> 현재 노드에서 </a:t>
            </a:r>
            <a:r>
              <a:rPr lang="en-US" altLang="ko-KR" dirty="0"/>
              <a:t>Figure 2b</a:t>
            </a:r>
            <a:r>
              <a:rPr lang="ko-KR" altLang="en-US" dirty="0"/>
              <a:t>에 정의된 화살표를 따라 연결된 다음 노드로 이동하는 것을 행동으로 정의</a:t>
            </a:r>
            <a:r>
              <a:rPr lang="en-US" altLang="ko-KR" dirty="0"/>
              <a:t>. </a:t>
            </a:r>
            <a:r>
              <a:rPr lang="ko-KR" altLang="en-US" dirty="0"/>
              <a:t>각 상태에서 가능한 행동 집합이 다름</a:t>
            </a:r>
          </a:p>
        </p:txBody>
      </p:sp>
    </p:spTree>
    <p:extLst>
      <p:ext uri="{BB962C8B-B14F-4D97-AF65-F5344CB8AC3E}">
        <p14:creationId xmlns:p14="http://schemas.microsoft.com/office/powerpoint/2010/main" val="25402516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D7FE5-EC83-976D-6A78-0A55C8CEC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C32EA08-C1C9-7092-02A3-9D5811AA5C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50B748-2151-8572-2CB9-786933CE32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보상</a:t>
            </a:r>
            <a:r>
              <a:rPr lang="en-US" altLang="ko-KR" b="1" dirty="0"/>
              <a:t>(Reward) </a:t>
            </a:r>
            <a:r>
              <a:rPr lang="ko-KR" altLang="en-US" b="1" dirty="0"/>
              <a:t>함수 설계</a:t>
            </a:r>
            <a:r>
              <a:rPr lang="en-US" altLang="ko-KR" b="1" dirty="0"/>
              <a:t>:</a:t>
            </a:r>
            <a:r>
              <a:rPr lang="ko-KR" altLang="en-US" dirty="0"/>
              <a:t> **</a:t>
            </a:r>
            <a:r>
              <a:rPr lang="en-US" altLang="ko-KR" dirty="0"/>
              <a:t>R </a:t>
            </a:r>
            <a:r>
              <a:rPr lang="ko-KR" altLang="en-US" dirty="0"/>
              <a:t>행렬</a:t>
            </a:r>
            <a:r>
              <a:rPr lang="en-US" altLang="ko-KR" dirty="0"/>
              <a:t>(Reward Matrix)**</a:t>
            </a:r>
            <a:r>
              <a:rPr lang="ko-KR" altLang="en-US" dirty="0"/>
              <a:t>을 사용하여 즉시 보상을 정의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목표 도달 보상</a:t>
            </a:r>
            <a:r>
              <a:rPr lang="en-US" altLang="ko-KR" b="1" dirty="0"/>
              <a:t>:</a:t>
            </a:r>
            <a:r>
              <a:rPr lang="ko-KR" altLang="en-US" dirty="0"/>
              <a:t> 상태 </a:t>
            </a:r>
            <a:r>
              <a:rPr lang="en-US" altLang="ko-KR" dirty="0"/>
              <a:t>9</a:t>
            </a:r>
            <a:r>
              <a:rPr lang="ko-KR" altLang="en-US" dirty="0"/>
              <a:t>에서 목표 상태 </a:t>
            </a:r>
            <a:r>
              <a:rPr lang="en-US" altLang="ko-KR" dirty="0"/>
              <a:t>F</a:t>
            </a:r>
            <a:r>
              <a:rPr lang="ko-KR" altLang="en-US" dirty="0"/>
              <a:t>로 이동하거나</a:t>
            </a:r>
            <a:r>
              <a:rPr lang="en-US" altLang="ko-KR" dirty="0"/>
              <a:t>, </a:t>
            </a:r>
            <a:r>
              <a:rPr lang="ko-KR" altLang="en-US" dirty="0"/>
              <a:t>상태 </a:t>
            </a:r>
            <a:r>
              <a:rPr lang="en-US" altLang="ko-KR" dirty="0"/>
              <a:t>F</a:t>
            </a:r>
            <a:r>
              <a:rPr lang="ko-KR" altLang="en-US" dirty="0"/>
              <a:t>에서 </a:t>
            </a:r>
            <a:r>
              <a:rPr lang="en-US" altLang="ko-KR" dirty="0"/>
              <a:t>F</a:t>
            </a:r>
            <a:r>
              <a:rPr lang="ko-KR" altLang="en-US" dirty="0"/>
              <a:t>로 머무르는 행동을 할 경우 </a:t>
            </a:r>
            <a:r>
              <a:rPr lang="en-US" altLang="ko-KR" b="1" dirty="0"/>
              <a:t>+100</a:t>
            </a:r>
            <a:r>
              <a:rPr lang="ko-KR" altLang="en-US" b="1" dirty="0"/>
              <a:t>점</a:t>
            </a:r>
            <a:r>
              <a:rPr lang="ko-KR" altLang="en-US" dirty="0"/>
              <a:t>의 보상을 즉시 부여 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기타 이동 보상</a:t>
            </a:r>
            <a:r>
              <a:rPr lang="en-US" altLang="ko-KR" b="1" dirty="0"/>
              <a:t>:</a:t>
            </a:r>
            <a:r>
              <a:rPr lang="ko-KR" altLang="en-US" dirty="0"/>
              <a:t> 그 외</a:t>
            </a:r>
            <a:r>
              <a:rPr lang="en-US" altLang="ko-KR" dirty="0"/>
              <a:t>, </a:t>
            </a:r>
            <a:r>
              <a:rPr lang="ko-KR" altLang="en-US" dirty="0"/>
              <a:t>나무 노드 간 이동이 성공했을 경우 보상은 </a:t>
            </a:r>
            <a:r>
              <a:rPr lang="en-US" altLang="ko-KR" b="1" dirty="0"/>
              <a:t>0</a:t>
            </a:r>
            <a:r>
              <a:rPr lang="ko-KR" altLang="en-US" b="1" dirty="0"/>
              <a:t>점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이동 불가 처리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 </a:t>
            </a:r>
            <a:r>
              <a:rPr lang="ko-KR" altLang="en-US" dirty="0"/>
              <a:t>행렬에서 이동이 불가능한 상태</a:t>
            </a:r>
            <a:r>
              <a:rPr lang="en-US" altLang="ko-KR" dirty="0"/>
              <a:t>-</a:t>
            </a:r>
            <a:r>
              <a:rPr lang="ko-KR" altLang="en-US" dirty="0"/>
              <a:t>행동 쌍은 </a:t>
            </a:r>
            <a:r>
              <a:rPr lang="en-US" altLang="ko-KR" dirty="0"/>
              <a:t>'-' </a:t>
            </a:r>
            <a:r>
              <a:rPr lang="ko-KR" altLang="en-US" dirty="0"/>
              <a:t>또는 </a:t>
            </a:r>
            <a:r>
              <a:rPr lang="en-US" altLang="ko-KR" dirty="0"/>
              <a:t>'X'</a:t>
            </a:r>
            <a:r>
              <a:rPr lang="ko-KR" altLang="en-US" dirty="0"/>
              <a:t>로 표시하여 해당 경로 선택을 막음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029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D654C-5CC5-7A27-D4E1-FA770AE1D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FDAA72-A575-A388-6ADF-A69197DDF6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6400448-3228-869A-4B14-EDA3BE998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보상</a:t>
            </a:r>
            <a:r>
              <a:rPr lang="en-US" altLang="ko-KR" b="1" dirty="0"/>
              <a:t>(Reward) </a:t>
            </a:r>
            <a:r>
              <a:rPr lang="ko-KR" altLang="en-US" b="1" dirty="0"/>
              <a:t>함수 설계</a:t>
            </a:r>
            <a:r>
              <a:rPr lang="en-US" altLang="ko-KR" b="1" dirty="0"/>
              <a:t>:</a:t>
            </a:r>
            <a:r>
              <a:rPr lang="ko-KR" altLang="en-US" dirty="0"/>
              <a:t> **</a:t>
            </a:r>
            <a:r>
              <a:rPr lang="en-US" altLang="ko-KR" dirty="0"/>
              <a:t>R </a:t>
            </a:r>
            <a:r>
              <a:rPr lang="ko-KR" altLang="en-US" dirty="0"/>
              <a:t>행렬</a:t>
            </a:r>
            <a:r>
              <a:rPr lang="en-US" altLang="ko-KR" dirty="0"/>
              <a:t>(Reward Matrix)**</a:t>
            </a:r>
            <a:r>
              <a:rPr lang="ko-KR" altLang="en-US" dirty="0"/>
              <a:t>을 사용하여 즉시 보상을 정의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목표 도달 보상</a:t>
            </a:r>
            <a:r>
              <a:rPr lang="en-US" altLang="ko-KR" b="1" dirty="0"/>
              <a:t>:</a:t>
            </a:r>
            <a:r>
              <a:rPr lang="ko-KR" altLang="en-US" dirty="0"/>
              <a:t> 상태 </a:t>
            </a:r>
            <a:r>
              <a:rPr lang="en-US" altLang="ko-KR" dirty="0"/>
              <a:t>9</a:t>
            </a:r>
            <a:r>
              <a:rPr lang="ko-KR" altLang="en-US" dirty="0"/>
              <a:t>에서 목표 상태 </a:t>
            </a:r>
            <a:r>
              <a:rPr lang="en-US" altLang="ko-KR" dirty="0"/>
              <a:t>F</a:t>
            </a:r>
            <a:r>
              <a:rPr lang="ko-KR" altLang="en-US" dirty="0"/>
              <a:t>로 이동하거나</a:t>
            </a:r>
            <a:r>
              <a:rPr lang="en-US" altLang="ko-KR" dirty="0"/>
              <a:t>, </a:t>
            </a:r>
            <a:r>
              <a:rPr lang="ko-KR" altLang="en-US" dirty="0"/>
              <a:t>상태 </a:t>
            </a:r>
            <a:r>
              <a:rPr lang="en-US" altLang="ko-KR" dirty="0"/>
              <a:t>F</a:t>
            </a:r>
            <a:r>
              <a:rPr lang="ko-KR" altLang="en-US" dirty="0"/>
              <a:t>에서 </a:t>
            </a:r>
            <a:r>
              <a:rPr lang="en-US" altLang="ko-KR" dirty="0"/>
              <a:t>F</a:t>
            </a:r>
            <a:r>
              <a:rPr lang="ko-KR" altLang="en-US" dirty="0"/>
              <a:t>로 머무르는 행동을 할 경우 </a:t>
            </a:r>
            <a:r>
              <a:rPr lang="en-US" altLang="ko-KR" b="1" dirty="0"/>
              <a:t>+100</a:t>
            </a:r>
            <a:r>
              <a:rPr lang="ko-KR" altLang="en-US" b="1" dirty="0"/>
              <a:t>점</a:t>
            </a:r>
            <a:r>
              <a:rPr lang="ko-KR" altLang="en-US" dirty="0"/>
              <a:t>의 보상을 즉시 부여 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기타 이동 보상</a:t>
            </a:r>
            <a:r>
              <a:rPr lang="en-US" altLang="ko-KR" b="1" dirty="0"/>
              <a:t>:</a:t>
            </a:r>
            <a:r>
              <a:rPr lang="ko-KR" altLang="en-US" dirty="0"/>
              <a:t> 그 외</a:t>
            </a:r>
            <a:r>
              <a:rPr lang="en-US" altLang="ko-KR" dirty="0"/>
              <a:t>, </a:t>
            </a:r>
            <a:r>
              <a:rPr lang="ko-KR" altLang="en-US" dirty="0"/>
              <a:t>나무 노드 간 이동이 성공했을 경우 보상은 </a:t>
            </a:r>
            <a:r>
              <a:rPr lang="en-US" altLang="ko-KR" b="1" dirty="0"/>
              <a:t>0</a:t>
            </a:r>
            <a:r>
              <a:rPr lang="ko-KR" altLang="en-US" b="1" dirty="0"/>
              <a:t>점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이동 불가 처리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R </a:t>
            </a:r>
            <a:r>
              <a:rPr lang="ko-KR" altLang="en-US" dirty="0"/>
              <a:t>행렬에서 이동이 불가능한 상태</a:t>
            </a:r>
            <a:r>
              <a:rPr lang="en-US" altLang="ko-KR" dirty="0"/>
              <a:t>-</a:t>
            </a:r>
            <a:r>
              <a:rPr lang="ko-KR" altLang="en-US" dirty="0"/>
              <a:t>행동 쌍은 </a:t>
            </a:r>
            <a:r>
              <a:rPr lang="en-US" altLang="ko-KR" dirty="0"/>
              <a:t>'-' </a:t>
            </a:r>
            <a:r>
              <a:rPr lang="ko-KR" altLang="en-US" dirty="0"/>
              <a:t>또는 </a:t>
            </a:r>
            <a:r>
              <a:rPr lang="en-US" altLang="ko-KR" dirty="0"/>
              <a:t>'X'</a:t>
            </a:r>
            <a:r>
              <a:rPr lang="ko-KR" altLang="en-US" dirty="0"/>
              <a:t>로 표시하여 해당 경로 선택을 막음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+mj-lt"/>
              <a:buNone/>
            </a:pPr>
            <a:r>
              <a:rPr lang="ko-KR" altLang="en-US" b="1" dirty="0"/>
              <a:t>학습 프로세스</a:t>
            </a:r>
            <a:r>
              <a:rPr lang="en-US" altLang="ko-KR" b="1" dirty="0"/>
              <a:t>:</a:t>
            </a:r>
            <a:r>
              <a:rPr lang="ko-KR" altLang="en-US" dirty="0"/>
              <a:t> 논문에 제시된 **의사 코드</a:t>
            </a:r>
            <a:r>
              <a:rPr lang="en-US" altLang="ko-KR" dirty="0"/>
              <a:t>(Pseudo-Code)**</a:t>
            </a:r>
            <a:r>
              <a:rPr lang="ko-KR" altLang="en-US" dirty="0"/>
              <a:t>에 따라 진행 </a:t>
            </a:r>
            <a:r>
              <a:rPr lang="en-US" altLang="ko-KR" dirty="0"/>
              <a:t>[source: 57, 58]. 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현재 상태 </a:t>
            </a:r>
            <a:r>
              <a:rPr lang="en-US" altLang="ko-KR" dirty="0">
                <a:effectLst/>
              </a:rPr>
              <a:t>S</a:t>
            </a:r>
            <a:r>
              <a:rPr lang="ko-KR" altLang="en-US" dirty="0"/>
              <a:t> 확인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탐험</a:t>
            </a:r>
            <a:r>
              <a:rPr lang="en-US" altLang="ko-KR" dirty="0"/>
              <a:t>/</a:t>
            </a:r>
            <a:r>
              <a:rPr lang="ko-KR" altLang="en-US" dirty="0"/>
              <a:t>활용 전략에 따라</a:t>
            </a:r>
            <a:r>
              <a:rPr lang="en-US" altLang="ko-KR" dirty="0"/>
              <a:t>) </a:t>
            </a:r>
            <a:r>
              <a:rPr lang="ko-KR" altLang="en-US" dirty="0"/>
              <a:t>행동 </a:t>
            </a:r>
            <a:r>
              <a:rPr lang="en-US" altLang="ko-KR" dirty="0"/>
              <a:t>a </a:t>
            </a:r>
            <a:r>
              <a:rPr lang="ko-KR" altLang="en-US" dirty="0"/>
              <a:t>선택 및 실행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즉시 보상 </a:t>
            </a:r>
            <a:r>
              <a:rPr lang="en-US" altLang="ko-KR" dirty="0">
                <a:effectLst/>
              </a:rPr>
              <a:t>r</a:t>
            </a:r>
            <a:r>
              <a:rPr lang="ko-KR" altLang="en-US" dirty="0"/>
              <a:t>과 다음 상태 </a:t>
            </a:r>
            <a:r>
              <a:rPr lang="en-US" altLang="ko-KR" dirty="0">
                <a:effectLst/>
              </a:rPr>
              <a:t>S′</a:t>
            </a:r>
            <a:r>
              <a:rPr lang="ko-KR" altLang="en-US" dirty="0"/>
              <a:t> 확인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Q-</a:t>
            </a:r>
            <a:r>
              <a:rPr lang="ko-KR" altLang="en-US" dirty="0"/>
              <a:t>업데이트 공식 </a:t>
            </a:r>
            <a:r>
              <a:rPr lang="en-US" altLang="ko-KR" dirty="0"/>
              <a:t>Q(</a:t>
            </a:r>
            <a:r>
              <a:rPr lang="en-US" altLang="ko-KR" dirty="0" err="1">
                <a:effectLst/>
              </a:rPr>
              <a:t>S</a:t>
            </a:r>
            <a:r>
              <a:rPr lang="en-US" altLang="ko-KR" dirty="0" err="1"/>
              <a:t>,a</a:t>
            </a:r>
            <a:r>
              <a:rPr lang="en-US" altLang="ko-KR" dirty="0"/>
              <a:t>)←Q(</a:t>
            </a:r>
            <a:r>
              <a:rPr lang="en-US" altLang="ko-KR" dirty="0" err="1">
                <a:effectLst/>
              </a:rPr>
              <a:t>S</a:t>
            </a:r>
            <a:r>
              <a:rPr lang="en-US" altLang="ko-KR" dirty="0" err="1"/>
              <a:t>,a</a:t>
            </a:r>
            <a:r>
              <a:rPr lang="en-US" altLang="ko-KR" dirty="0"/>
              <a:t>)+</a:t>
            </a:r>
            <a:r>
              <a:rPr lang="en-US" altLang="ko-KR" dirty="0">
                <a:effectLst/>
              </a:rPr>
              <a:t>α</a:t>
            </a:r>
            <a:r>
              <a:rPr lang="en-US" altLang="ko-KR" dirty="0"/>
              <a:t>[</a:t>
            </a:r>
            <a:r>
              <a:rPr lang="en-US" altLang="ko-KR" dirty="0" err="1">
                <a:effectLst/>
              </a:rPr>
              <a:t>r</a:t>
            </a:r>
            <a:r>
              <a:rPr lang="en-US" altLang="ko-KR" dirty="0" err="1"/>
              <a:t>+</a:t>
            </a:r>
            <a:r>
              <a:rPr lang="en-US" altLang="ko-KR" dirty="0" err="1">
                <a:effectLst/>
              </a:rPr>
              <a:t>γ</a:t>
            </a:r>
            <a:r>
              <a:rPr lang="en-US" altLang="ko-KR" dirty="0" err="1"/>
              <a:t>max</a:t>
            </a:r>
            <a:r>
              <a:rPr lang="en-US" altLang="ko-KR" dirty="0" err="1">
                <a:effectLst/>
              </a:rPr>
              <a:t>a</a:t>
            </a:r>
            <a:r>
              <a:rPr lang="en-US" altLang="ko-KR" dirty="0">
                <a:effectLst/>
              </a:rPr>
              <a:t>′</a:t>
            </a:r>
            <a:r>
              <a:rPr lang="ko-KR" altLang="en-US" dirty="0"/>
              <a:t>​</a:t>
            </a:r>
            <a:r>
              <a:rPr lang="en-US" altLang="ko-KR" dirty="0"/>
              <a:t>Q(</a:t>
            </a:r>
            <a:r>
              <a:rPr lang="en-US" altLang="ko-KR" dirty="0" err="1">
                <a:effectLst/>
              </a:rPr>
              <a:t>S′</a:t>
            </a:r>
            <a:r>
              <a:rPr lang="en-US" altLang="ko-KR" dirty="0" err="1"/>
              <a:t>,a</a:t>
            </a:r>
            <a:r>
              <a:rPr lang="en-US" altLang="ko-KR" dirty="0">
                <a:effectLst/>
              </a:rPr>
              <a:t>′</a:t>
            </a:r>
            <a:r>
              <a:rPr lang="en-US" altLang="ko-KR" dirty="0"/>
              <a:t>)−Q(</a:t>
            </a:r>
            <a:r>
              <a:rPr lang="en-US" altLang="ko-KR" dirty="0" err="1">
                <a:effectLst/>
              </a:rPr>
              <a:t>S</a:t>
            </a:r>
            <a:r>
              <a:rPr lang="en-US" altLang="ko-KR" dirty="0" err="1"/>
              <a:t>,a</a:t>
            </a:r>
            <a:r>
              <a:rPr lang="en-US" altLang="ko-KR" dirty="0"/>
              <a:t>)] </a:t>
            </a:r>
            <a:r>
              <a:rPr lang="ko-KR" altLang="en-US" dirty="0"/>
              <a:t>을 이용하여 </a:t>
            </a:r>
            <a:r>
              <a:rPr lang="en-US" altLang="ko-KR" dirty="0"/>
              <a:t>Q(</a:t>
            </a:r>
            <a:r>
              <a:rPr lang="en-US" altLang="ko-KR" dirty="0" err="1">
                <a:effectLst/>
              </a:rPr>
              <a:t>S</a:t>
            </a:r>
            <a:r>
              <a:rPr lang="en-US" altLang="ko-KR" dirty="0" err="1"/>
              <a:t>,a</a:t>
            </a:r>
            <a:r>
              <a:rPr lang="en-US" altLang="ko-KR" dirty="0"/>
              <a:t>) </a:t>
            </a:r>
            <a:r>
              <a:rPr lang="ko-KR" altLang="en-US" dirty="0"/>
              <a:t>값 갱신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현재 상태를 </a:t>
            </a:r>
            <a:r>
              <a:rPr lang="en-US" altLang="ko-KR" dirty="0">
                <a:effectLst/>
              </a:rPr>
              <a:t>S′</a:t>
            </a:r>
            <a:r>
              <a:rPr lang="ko-KR" altLang="en-US" dirty="0"/>
              <a:t>로 변경 </a:t>
            </a:r>
            <a:r>
              <a:rPr lang="en-US" altLang="ko-KR" dirty="0"/>
              <a:t>(</a:t>
            </a:r>
            <a:r>
              <a:rPr lang="en-US" altLang="ko-KR" dirty="0">
                <a:effectLst/>
              </a:rPr>
              <a:t>S</a:t>
            </a:r>
            <a:r>
              <a:rPr lang="ko-KR" altLang="en-US" dirty="0"/>
              <a:t>←</a:t>
            </a:r>
            <a:r>
              <a:rPr lang="en-US" altLang="ko-KR" dirty="0">
                <a:effectLst/>
              </a:rPr>
              <a:t>S′</a:t>
            </a:r>
            <a:r>
              <a:rPr lang="en-US" altLang="ko-KR" dirty="0"/>
              <a:t>).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목표 상태 도달 또는 일정 스텝</a:t>
            </a:r>
            <a:r>
              <a:rPr lang="en-US" altLang="ko-KR" dirty="0"/>
              <a:t>/</a:t>
            </a:r>
            <a:r>
              <a:rPr lang="ko-KR" altLang="en-US" dirty="0"/>
              <a:t>에피소드 동안 위 과정 반복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None/>
            </a:pPr>
            <a:r>
              <a:rPr lang="ko-KR" altLang="en-US" b="1" dirty="0"/>
              <a:t>기본 시뮬레이션 파라미터 설정</a:t>
            </a:r>
            <a:r>
              <a:rPr lang="en-US" altLang="ko-KR" b="1" dirty="0"/>
              <a:t>:</a:t>
            </a:r>
            <a:r>
              <a:rPr lang="ko-KR" altLang="en-US" dirty="0"/>
              <a:t> 파라미터 영향 분석의 기준이 되는 기본 시뮬레이션에서는 </a:t>
            </a:r>
            <a:r>
              <a:rPr lang="en-US" altLang="ko-KR" b="1" dirty="0">
                <a:effectLst/>
              </a:rPr>
              <a:t>γ</a:t>
            </a:r>
            <a:r>
              <a:rPr lang="en-US" altLang="ko-KR" b="1" dirty="0"/>
              <a:t>=0.75</a:t>
            </a:r>
            <a:r>
              <a:rPr lang="en-US" altLang="ko-KR" dirty="0"/>
              <a:t>, </a:t>
            </a:r>
            <a:r>
              <a:rPr lang="en-US" altLang="ko-KR" b="1" dirty="0">
                <a:effectLst/>
              </a:rPr>
              <a:t>α</a:t>
            </a:r>
            <a:r>
              <a:rPr lang="en-US" altLang="ko-KR" b="1" dirty="0"/>
              <a:t>=0.1</a:t>
            </a:r>
            <a:r>
              <a:rPr lang="ko-KR" altLang="en-US" dirty="0"/>
              <a:t> 값을 사용</a:t>
            </a:r>
            <a:endParaRPr lang="en-US" altLang="ko-KR" dirty="0"/>
          </a:p>
          <a:p>
            <a:pPr>
              <a:buFont typeface="+mj-lt"/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410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CCD94-7AB4-CD44-C527-12EF760BB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4DACE6E-7458-D181-4D9F-CA6D56DFD2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5359541-8ED7-8B42-B6DD-C78F94712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88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학습 초기 </a:t>
            </a:r>
            <a:r>
              <a:rPr lang="en-US" altLang="ko-KR" b="1" dirty="0"/>
              <a:t>(Few Iterations, Figure 5a):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목표 상태 </a:t>
            </a:r>
            <a:r>
              <a:rPr lang="en-US" altLang="ko-KR" dirty="0"/>
              <a:t>F</a:t>
            </a:r>
            <a:r>
              <a:rPr lang="ko-KR" altLang="en-US" dirty="0"/>
              <a:t>와 직접 연결된 상태</a:t>
            </a:r>
            <a:r>
              <a:rPr lang="en-US" altLang="ko-KR" dirty="0"/>
              <a:t>(State 9)</a:t>
            </a:r>
            <a:r>
              <a:rPr lang="ko-KR" altLang="en-US" dirty="0"/>
              <a:t>에서 </a:t>
            </a:r>
            <a:r>
              <a:rPr lang="en-US" altLang="ko-KR" dirty="0"/>
              <a:t>F</a:t>
            </a:r>
            <a:r>
              <a:rPr lang="ko-KR" altLang="en-US" dirty="0"/>
              <a:t>로 가는 행동</a:t>
            </a:r>
            <a:r>
              <a:rPr lang="en-US" altLang="ko-KR" dirty="0"/>
              <a:t>(9, F)</a:t>
            </a:r>
            <a:r>
              <a:rPr lang="ko-KR" altLang="en-US" dirty="0"/>
              <a:t>의 </a:t>
            </a:r>
            <a:r>
              <a:rPr lang="en-US" altLang="ko-KR" dirty="0"/>
              <a:t>Q-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F</a:t>
            </a:r>
            <a:r>
              <a:rPr lang="ko-KR" altLang="en-US" dirty="0"/>
              <a:t>에서 머무르는 행동</a:t>
            </a:r>
            <a:r>
              <a:rPr lang="en-US" altLang="ko-KR" dirty="0"/>
              <a:t>(F, F)</a:t>
            </a:r>
            <a:r>
              <a:rPr lang="ko-KR" altLang="en-US" dirty="0"/>
              <a:t>의 </a:t>
            </a:r>
            <a:r>
              <a:rPr lang="en-US" altLang="ko-KR" dirty="0"/>
              <a:t>Q-</a:t>
            </a:r>
            <a:r>
              <a:rPr lang="ko-KR" altLang="en-US" dirty="0"/>
              <a:t>값이 먼저 </a:t>
            </a:r>
            <a:r>
              <a:rPr lang="en-US" altLang="ko-KR" dirty="0"/>
              <a:t>0</a:t>
            </a:r>
            <a:r>
              <a:rPr lang="ko-KR" altLang="en-US" dirty="0"/>
              <a:t>보다 커지기 시작함</a:t>
            </a:r>
            <a:r>
              <a:rPr lang="en-US" altLang="ko-KR" dirty="0"/>
              <a:t>. State 8</a:t>
            </a:r>
            <a:r>
              <a:rPr lang="ko-KR" altLang="en-US" dirty="0"/>
              <a:t>에서 </a:t>
            </a:r>
            <a:r>
              <a:rPr lang="en-US" altLang="ko-KR" dirty="0"/>
              <a:t>9</a:t>
            </a:r>
            <a:r>
              <a:rPr lang="ko-KR" altLang="en-US" dirty="0"/>
              <a:t>로 가는 행동</a:t>
            </a:r>
            <a:r>
              <a:rPr lang="en-US" altLang="ko-KR" dirty="0"/>
              <a:t>(8, 9)</a:t>
            </a:r>
            <a:r>
              <a:rPr lang="ko-KR" altLang="en-US" dirty="0"/>
              <a:t>의 </a:t>
            </a:r>
            <a:r>
              <a:rPr lang="en-US" altLang="ko-KR" dirty="0"/>
              <a:t>Q-</a:t>
            </a:r>
            <a:r>
              <a:rPr lang="ko-KR" altLang="en-US" dirty="0"/>
              <a:t>값도 약간 증가 시작</a:t>
            </a:r>
            <a:r>
              <a:rPr lang="en-US" altLang="ko-KR" dirty="0"/>
              <a:t>. </a:t>
            </a:r>
            <a:r>
              <a:rPr lang="ko-KR" altLang="en-US" dirty="0"/>
              <a:t>보상 정보가 목표 지점 근처에서부터 전파되기 시작함을 보여줌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b="1" dirty="0"/>
              <a:t>충분한 학습 후 </a:t>
            </a:r>
            <a:r>
              <a:rPr lang="en-US" altLang="ko-KR" b="1" dirty="0"/>
              <a:t>(1 Billion Iterations, Figure 5b):</a:t>
            </a:r>
            <a:r>
              <a:rPr lang="ko-KR" altLang="en-US" dirty="0"/>
              <a:t> 목표 지점 </a:t>
            </a:r>
            <a:r>
              <a:rPr lang="en-US" altLang="ko-KR" dirty="0"/>
              <a:t>F</a:t>
            </a:r>
            <a:r>
              <a:rPr lang="ko-KR" altLang="en-US" dirty="0"/>
              <a:t>의 높은 보상 가치가 </a:t>
            </a:r>
            <a:r>
              <a:rPr lang="en-US" altLang="ko-KR" dirty="0"/>
              <a:t>R </a:t>
            </a:r>
            <a:r>
              <a:rPr lang="ko-KR" altLang="en-US" dirty="0"/>
              <a:t>행렬의 경로를 따라 역방향으로 전파되어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각 상태</a:t>
            </a:r>
            <a:r>
              <a:rPr lang="en-US" altLang="ko-KR" dirty="0"/>
              <a:t>-</a:t>
            </a:r>
            <a:r>
              <a:rPr lang="ko-KR" altLang="en-US" dirty="0"/>
              <a:t>행동 쌍의 </a:t>
            </a:r>
            <a:r>
              <a:rPr lang="en-US" altLang="ko-KR" dirty="0"/>
              <a:t>Q-</a:t>
            </a:r>
            <a:r>
              <a:rPr lang="ko-KR" altLang="en-US" dirty="0"/>
              <a:t>값이 수렴된 결과를 보여줌</a:t>
            </a:r>
            <a:r>
              <a:rPr lang="en-US" altLang="ko-KR" dirty="0"/>
              <a:t>. </a:t>
            </a:r>
            <a:r>
              <a:rPr lang="ko-KR" altLang="en-US" dirty="0"/>
              <a:t>목표 지점에서 멀리 떨어진 상태일지라도 목표로 향하는 경로상의 </a:t>
            </a:r>
            <a:r>
              <a:rPr lang="en-US" altLang="ko-KR" dirty="0"/>
              <a:t>Q-</a:t>
            </a:r>
            <a:r>
              <a:rPr lang="ko-KR" altLang="en-US" dirty="0"/>
              <a:t>값들이 점차 높아짐을 확인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5531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ED824-532B-3D79-49A5-FB4F4B3A8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FBA8E3-A717-76A1-E5AB-FFAE2F7D2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AA1E74-0C2C-0718-E70B-7DDCD5301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b="1" dirty="0"/>
              <a:t>학습 초기 </a:t>
            </a:r>
            <a:r>
              <a:rPr lang="en-US" altLang="ko-KR" b="1" dirty="0"/>
              <a:t>(Few Iterations, Figure 5a):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목표 상태 </a:t>
            </a:r>
            <a:r>
              <a:rPr lang="en-US" altLang="ko-KR" dirty="0"/>
              <a:t>F</a:t>
            </a:r>
            <a:r>
              <a:rPr lang="ko-KR" altLang="en-US" dirty="0"/>
              <a:t>와 직접 연결된 상태</a:t>
            </a:r>
            <a:r>
              <a:rPr lang="en-US" altLang="ko-KR" dirty="0"/>
              <a:t>(State 9)</a:t>
            </a:r>
            <a:r>
              <a:rPr lang="ko-KR" altLang="en-US" dirty="0"/>
              <a:t>에서 </a:t>
            </a:r>
            <a:r>
              <a:rPr lang="en-US" altLang="ko-KR" dirty="0"/>
              <a:t>F</a:t>
            </a:r>
            <a:r>
              <a:rPr lang="ko-KR" altLang="en-US" dirty="0"/>
              <a:t>로 가는 행동</a:t>
            </a:r>
            <a:r>
              <a:rPr lang="en-US" altLang="ko-KR" dirty="0"/>
              <a:t>(9, F)</a:t>
            </a:r>
            <a:r>
              <a:rPr lang="ko-KR" altLang="en-US" dirty="0"/>
              <a:t>의 </a:t>
            </a:r>
            <a:r>
              <a:rPr lang="en-US" altLang="ko-KR" dirty="0"/>
              <a:t>Q-</a:t>
            </a:r>
            <a:r>
              <a:rPr lang="ko-KR" altLang="en-US" dirty="0"/>
              <a:t>값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그리고 </a:t>
            </a:r>
            <a:r>
              <a:rPr lang="en-US" altLang="ko-KR" dirty="0"/>
              <a:t>F</a:t>
            </a:r>
            <a:r>
              <a:rPr lang="ko-KR" altLang="en-US" dirty="0"/>
              <a:t>에서 머무르는 행동</a:t>
            </a:r>
            <a:r>
              <a:rPr lang="en-US" altLang="ko-KR" dirty="0"/>
              <a:t>(F, F)</a:t>
            </a:r>
            <a:r>
              <a:rPr lang="ko-KR" altLang="en-US" dirty="0"/>
              <a:t>의 </a:t>
            </a:r>
            <a:r>
              <a:rPr lang="en-US" altLang="ko-KR" dirty="0"/>
              <a:t>Q-</a:t>
            </a:r>
            <a:r>
              <a:rPr lang="ko-KR" altLang="en-US" dirty="0"/>
              <a:t>값이 먼저 </a:t>
            </a:r>
            <a:r>
              <a:rPr lang="en-US" altLang="ko-KR" dirty="0"/>
              <a:t>0</a:t>
            </a:r>
            <a:r>
              <a:rPr lang="ko-KR" altLang="en-US" dirty="0"/>
              <a:t>보다 커지기 시작함</a:t>
            </a:r>
            <a:r>
              <a:rPr lang="en-US" altLang="ko-KR" dirty="0"/>
              <a:t>. State 8</a:t>
            </a:r>
            <a:r>
              <a:rPr lang="ko-KR" altLang="en-US" dirty="0"/>
              <a:t>에서 </a:t>
            </a:r>
            <a:r>
              <a:rPr lang="en-US" altLang="ko-KR" dirty="0"/>
              <a:t>9</a:t>
            </a:r>
            <a:r>
              <a:rPr lang="ko-KR" altLang="en-US" dirty="0"/>
              <a:t>로 가는 행동</a:t>
            </a:r>
            <a:r>
              <a:rPr lang="en-US" altLang="ko-KR" dirty="0"/>
              <a:t>(8, 9)</a:t>
            </a:r>
            <a:r>
              <a:rPr lang="ko-KR" altLang="en-US" dirty="0"/>
              <a:t>의 </a:t>
            </a:r>
            <a:r>
              <a:rPr lang="en-US" altLang="ko-KR" dirty="0"/>
              <a:t>Q-</a:t>
            </a:r>
            <a:r>
              <a:rPr lang="ko-KR" altLang="en-US" dirty="0"/>
              <a:t>값도 약간 증가 시작</a:t>
            </a:r>
            <a:r>
              <a:rPr lang="en-US" altLang="ko-KR" dirty="0"/>
              <a:t>. </a:t>
            </a:r>
            <a:r>
              <a:rPr lang="ko-KR" altLang="en-US" dirty="0"/>
              <a:t>보상 정보가 목표 지점 근처에서부터 전파되기 시작함을 보여줌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b="1" dirty="0"/>
              <a:t>충분한 학습 후 </a:t>
            </a:r>
            <a:r>
              <a:rPr lang="en-US" altLang="ko-KR" b="1" dirty="0"/>
              <a:t>(1 Billion Iterations, Figure 5b):</a:t>
            </a:r>
            <a:r>
              <a:rPr lang="ko-KR" altLang="en-US" dirty="0"/>
              <a:t> 목표 지점 </a:t>
            </a:r>
            <a:r>
              <a:rPr lang="en-US" altLang="ko-KR" dirty="0"/>
              <a:t>F</a:t>
            </a:r>
            <a:r>
              <a:rPr lang="ko-KR" altLang="en-US" dirty="0"/>
              <a:t>의 높은 보상 가치가 </a:t>
            </a:r>
            <a:r>
              <a:rPr lang="en-US" altLang="ko-KR" dirty="0"/>
              <a:t>R </a:t>
            </a:r>
            <a:r>
              <a:rPr lang="ko-KR" altLang="en-US" dirty="0"/>
              <a:t>행렬의 경로를 따라 역방향으로 전파되어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각 상태</a:t>
            </a:r>
            <a:r>
              <a:rPr lang="en-US" altLang="ko-KR" dirty="0"/>
              <a:t>-</a:t>
            </a:r>
            <a:r>
              <a:rPr lang="ko-KR" altLang="en-US" dirty="0"/>
              <a:t>행동 쌍의 </a:t>
            </a:r>
            <a:r>
              <a:rPr lang="en-US" altLang="ko-KR" dirty="0"/>
              <a:t>Q-</a:t>
            </a:r>
            <a:r>
              <a:rPr lang="ko-KR" altLang="en-US" dirty="0"/>
              <a:t>값이 수렴된 결과를 보여줌</a:t>
            </a:r>
            <a:r>
              <a:rPr lang="en-US" altLang="ko-KR" dirty="0"/>
              <a:t>. </a:t>
            </a:r>
            <a:r>
              <a:rPr lang="ko-KR" altLang="en-US" dirty="0"/>
              <a:t>목표 지점에서 멀리 떨어진 상태일지라도 목표로 향하는 경로상의 </a:t>
            </a:r>
            <a:r>
              <a:rPr lang="en-US" altLang="ko-KR" dirty="0"/>
              <a:t>Q-</a:t>
            </a:r>
            <a:r>
              <a:rPr lang="ko-KR" altLang="en-US" dirty="0"/>
              <a:t>값들이 점차 높아짐을 확인 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의미 있는 </a:t>
            </a:r>
            <a:r>
              <a:rPr lang="en-US" altLang="ko-KR" b="1" dirty="0"/>
              <a:t>Q-</a:t>
            </a:r>
            <a:r>
              <a:rPr lang="ko-KR" altLang="en-US" b="1" dirty="0"/>
              <a:t>값의 발생 </a:t>
            </a:r>
            <a:r>
              <a:rPr lang="en-US" altLang="ko-KR" b="1" dirty="0"/>
              <a:t>(</a:t>
            </a:r>
            <a:r>
              <a:rPr lang="ko-KR" altLang="en-US" b="1" dirty="0"/>
              <a:t>목표 근처</a:t>
            </a:r>
            <a:r>
              <a:rPr lang="en-US" altLang="ko-KR" b="1" dirty="0"/>
              <a:t>):</a:t>
            </a:r>
            <a:r>
              <a:rPr lang="ko-KR" altLang="en-US" dirty="0"/>
              <a:t> </a:t>
            </a:r>
            <a:r>
              <a:rPr lang="en-US" altLang="ko-KR" b="1" dirty="0"/>
              <a:t>Q(9,</a:t>
            </a:r>
            <a:r>
              <a:rPr lang="en-US" altLang="ko-KR" b="1" dirty="0">
                <a:effectLst/>
              </a:rPr>
              <a:t>F</a:t>
            </a:r>
            <a:r>
              <a:rPr lang="en-US" altLang="ko-KR" b="1" dirty="0"/>
              <a:t>) </a:t>
            </a:r>
            <a:r>
              <a:rPr lang="ko-KR" altLang="en-US" b="1" dirty="0"/>
              <a:t>계산 </a:t>
            </a:r>
            <a:r>
              <a:rPr lang="en-US" altLang="ko-KR" b="1" dirty="0"/>
              <a:t>(</a:t>
            </a:r>
            <a:r>
              <a:rPr lang="ko-KR" altLang="en-US" b="1" dirty="0"/>
              <a:t>수식 </a:t>
            </a:r>
            <a:r>
              <a:rPr lang="en-US" altLang="ko-KR" b="1" dirty="0"/>
              <a:t>24):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  <a:r>
              <a:rPr lang="ko-KR" altLang="en-US" dirty="0"/>
              <a:t>번 나무에서 목표 </a:t>
            </a:r>
            <a:r>
              <a:rPr lang="en-US" altLang="ko-KR" dirty="0"/>
              <a:t>F</a:t>
            </a:r>
            <a:r>
              <a:rPr lang="ko-KR" altLang="en-US" dirty="0"/>
              <a:t>로 가는 행동의 가치를 계산합니다</a:t>
            </a:r>
            <a:r>
              <a:rPr lang="en-US" altLang="ko-KR" dirty="0"/>
              <a:t>. </a:t>
            </a:r>
            <a:r>
              <a:rPr lang="en-US" altLang="ko-KR" dirty="0">
                <a:effectLst/>
              </a:rPr>
              <a:t>R</a:t>
            </a:r>
            <a:r>
              <a:rPr lang="en-US" altLang="ko-KR" dirty="0"/>
              <a:t>(9,</a:t>
            </a:r>
            <a:r>
              <a:rPr lang="en-US" altLang="ko-KR" dirty="0">
                <a:effectLst/>
              </a:rPr>
              <a:t>F</a:t>
            </a:r>
            <a:r>
              <a:rPr lang="en-US" altLang="ko-KR" dirty="0"/>
              <a:t>)=100</a:t>
            </a:r>
            <a:r>
              <a:rPr lang="ko-KR" altLang="en-US" dirty="0"/>
              <a:t>이라는 큰 보상이 있고</a:t>
            </a:r>
            <a:r>
              <a:rPr lang="en-US" altLang="ko-KR" dirty="0"/>
              <a:t>, </a:t>
            </a:r>
            <a:r>
              <a:rPr lang="ko-KR" altLang="en-US" dirty="0"/>
              <a:t>다음 상태 </a:t>
            </a:r>
            <a:r>
              <a:rPr lang="en-US" altLang="ko-KR" dirty="0"/>
              <a:t>F</a:t>
            </a:r>
            <a:r>
              <a:rPr lang="ko-KR" altLang="en-US" dirty="0"/>
              <a:t>의 가치도 고려하여 계산하면 </a:t>
            </a:r>
            <a:r>
              <a:rPr lang="en-US" altLang="ko-KR" dirty="0"/>
              <a:t>(</a:t>
            </a:r>
            <a:r>
              <a:rPr lang="ko-KR" altLang="en-US" dirty="0"/>
              <a:t>논문의 계산 방식에 따라</a:t>
            </a:r>
            <a:r>
              <a:rPr lang="en-US" altLang="ko-KR" dirty="0"/>
              <a:t>) 17.5</a:t>
            </a:r>
            <a:r>
              <a:rPr lang="ko-KR" altLang="en-US" dirty="0"/>
              <a:t>라는 </a:t>
            </a:r>
            <a:r>
              <a:rPr lang="en-US" altLang="ko-KR" dirty="0"/>
              <a:t>0</a:t>
            </a:r>
            <a:r>
              <a:rPr lang="ko-KR" altLang="en-US" dirty="0"/>
              <a:t>이 아닌 값이 나옵니다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Q(8,9) </a:t>
            </a:r>
            <a:r>
              <a:rPr lang="ko-KR" altLang="en-US" b="1" dirty="0"/>
              <a:t>계산 </a:t>
            </a:r>
            <a:r>
              <a:rPr lang="en-US" altLang="ko-KR" b="1" dirty="0"/>
              <a:t>(</a:t>
            </a:r>
            <a:r>
              <a:rPr lang="ko-KR" altLang="en-US" b="1" dirty="0"/>
              <a:t>수식 </a:t>
            </a:r>
            <a:r>
              <a:rPr lang="en-US" altLang="ko-KR" b="1" dirty="0"/>
              <a:t>22):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번 나무에서 </a:t>
            </a:r>
            <a:r>
              <a:rPr lang="en-US" altLang="ko-KR" dirty="0"/>
              <a:t>9</a:t>
            </a:r>
            <a:r>
              <a:rPr lang="ko-KR" altLang="en-US" dirty="0"/>
              <a:t>번 나무로 가는 행동의 가치를 계산합니다</a:t>
            </a:r>
            <a:r>
              <a:rPr lang="en-US" altLang="ko-KR" dirty="0"/>
              <a:t>. </a:t>
            </a:r>
            <a:r>
              <a:rPr lang="ko-KR" altLang="en-US" dirty="0"/>
              <a:t>즉시 보상은 </a:t>
            </a:r>
            <a:r>
              <a:rPr lang="en-US" altLang="ko-KR" dirty="0"/>
              <a:t>0</a:t>
            </a:r>
            <a:r>
              <a:rPr lang="ko-KR" altLang="en-US" dirty="0"/>
              <a:t>이지만</a:t>
            </a:r>
            <a:r>
              <a:rPr lang="en-US" altLang="ko-KR" dirty="0"/>
              <a:t>, </a:t>
            </a:r>
            <a:r>
              <a:rPr lang="ko-KR" altLang="en-US" dirty="0"/>
              <a:t>다음 상태인 </a:t>
            </a:r>
            <a:r>
              <a:rPr lang="en-US" altLang="ko-KR" dirty="0"/>
              <a:t>9</a:t>
            </a:r>
            <a:r>
              <a:rPr lang="ko-KR" altLang="en-US" dirty="0"/>
              <a:t>에서 </a:t>
            </a:r>
            <a:r>
              <a:rPr lang="en-US" altLang="ko-KR" dirty="0"/>
              <a:t>F</a:t>
            </a:r>
            <a:r>
              <a:rPr lang="ko-KR" altLang="en-US" dirty="0"/>
              <a:t>로 갈 경우 얻게 될 미래 가치</a:t>
            </a:r>
            <a:r>
              <a:rPr lang="en-US" altLang="ko-KR" dirty="0"/>
              <a:t>(Q(9,</a:t>
            </a:r>
            <a:r>
              <a:rPr lang="en-US" altLang="ko-KR" dirty="0">
                <a:effectLst/>
              </a:rPr>
              <a:t>F</a:t>
            </a:r>
            <a:r>
              <a:rPr lang="en-US" altLang="ko-KR" dirty="0"/>
              <a:t>)</a:t>
            </a:r>
            <a:r>
              <a:rPr lang="ko-KR" altLang="en-US" dirty="0"/>
              <a:t>와 관련된 값</a:t>
            </a:r>
            <a:r>
              <a:rPr lang="en-US" altLang="ko-KR" dirty="0"/>
              <a:t>)</a:t>
            </a:r>
            <a:r>
              <a:rPr lang="ko-KR" altLang="en-US" dirty="0"/>
              <a:t>를 할인해서 반영하므로 </a:t>
            </a:r>
            <a:r>
              <a:rPr lang="en-US" altLang="ko-KR" dirty="0"/>
              <a:t>(</a:t>
            </a:r>
            <a:r>
              <a:rPr lang="ko-KR" altLang="en-US" dirty="0"/>
              <a:t>논문 계산 방식에 따라</a:t>
            </a:r>
            <a:r>
              <a:rPr lang="en-US" altLang="ko-KR" dirty="0"/>
              <a:t>) 7.5</a:t>
            </a:r>
            <a:r>
              <a:rPr lang="ko-KR" altLang="en-US" dirty="0"/>
              <a:t>라는 값이 나옵니다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b="1" dirty="0"/>
              <a:t>학습의 전파</a:t>
            </a:r>
            <a:r>
              <a:rPr lang="en-US" altLang="ko-KR" b="1" dirty="0"/>
              <a:t>:</a:t>
            </a:r>
            <a:r>
              <a:rPr lang="ko-KR" altLang="en-US" dirty="0"/>
              <a:t> 이렇게 목표 지점 </a:t>
            </a:r>
            <a:r>
              <a:rPr lang="en-US" altLang="ko-KR" dirty="0"/>
              <a:t>F</a:t>
            </a:r>
            <a:r>
              <a:rPr lang="ko-KR" altLang="en-US" dirty="0"/>
              <a:t>에서 가장 가까운 행동</a:t>
            </a:r>
            <a:r>
              <a:rPr lang="en-US" altLang="ko-KR" dirty="0"/>
              <a:t>(9-&gt;F)</a:t>
            </a:r>
            <a:r>
              <a:rPr lang="ko-KR" altLang="en-US" dirty="0"/>
              <a:t>부터 </a:t>
            </a:r>
            <a:r>
              <a:rPr lang="en-US" altLang="ko-KR" dirty="0"/>
              <a:t>Q-</a:t>
            </a:r>
            <a:r>
              <a:rPr lang="ko-KR" altLang="en-US" dirty="0"/>
              <a:t>값이 생기기 시작하고</a:t>
            </a:r>
            <a:r>
              <a:rPr lang="en-US" altLang="ko-KR" dirty="0"/>
              <a:t>, </a:t>
            </a:r>
            <a:r>
              <a:rPr lang="ko-KR" altLang="en-US" dirty="0"/>
              <a:t>그 정보가 점차 뒤쪽 상태들로 전파됩니다</a:t>
            </a:r>
            <a:r>
              <a:rPr lang="en-US" altLang="ko-KR" dirty="0"/>
              <a:t>. </a:t>
            </a:r>
          </a:p>
          <a:p>
            <a:pPr>
              <a:buNone/>
            </a:pPr>
            <a:r>
              <a:rPr lang="ko-KR" altLang="en-US" dirty="0"/>
              <a:t>즉</a:t>
            </a:r>
            <a:r>
              <a:rPr lang="en-US" altLang="ko-KR" dirty="0"/>
              <a:t>, '9</a:t>
            </a:r>
            <a:r>
              <a:rPr lang="ko-KR" altLang="en-US" dirty="0"/>
              <a:t>번으로 가면 </a:t>
            </a:r>
            <a:r>
              <a:rPr lang="en-US" altLang="ko-KR" dirty="0"/>
              <a:t>F</a:t>
            </a:r>
            <a:r>
              <a:rPr lang="ko-KR" altLang="en-US" dirty="0"/>
              <a:t>에 가까워져서 좋다</a:t>
            </a:r>
            <a:r>
              <a:rPr lang="en-US" altLang="ko-KR" dirty="0"/>
              <a:t>'</a:t>
            </a:r>
            <a:r>
              <a:rPr lang="ko-KR" altLang="en-US" dirty="0"/>
              <a:t>는 정보가 </a:t>
            </a:r>
            <a:r>
              <a:rPr lang="en-US" altLang="ko-KR" dirty="0"/>
              <a:t>Q(8,9)</a:t>
            </a:r>
            <a:r>
              <a:rPr lang="ko-KR" altLang="en-US" dirty="0"/>
              <a:t>에 반영되고</a:t>
            </a:r>
            <a:r>
              <a:rPr lang="en-US" altLang="ko-KR" dirty="0"/>
              <a:t>, </a:t>
            </a:r>
            <a:r>
              <a:rPr lang="ko-KR" altLang="en-US" dirty="0"/>
              <a:t>나중에는 </a:t>
            </a:r>
            <a:r>
              <a:rPr lang="en-US" altLang="ko-KR" dirty="0"/>
              <a:t>'8</a:t>
            </a:r>
            <a:r>
              <a:rPr lang="ko-KR" altLang="en-US" dirty="0"/>
              <a:t>번으로 가면 </a:t>
            </a:r>
            <a:r>
              <a:rPr lang="en-US" altLang="ko-KR" dirty="0"/>
              <a:t>9</a:t>
            </a:r>
            <a:r>
              <a:rPr lang="ko-KR" altLang="en-US" dirty="0"/>
              <a:t>번을 통해 </a:t>
            </a:r>
            <a:r>
              <a:rPr lang="en-US" altLang="ko-KR" dirty="0"/>
              <a:t>F</a:t>
            </a:r>
            <a:r>
              <a:rPr lang="ko-KR" altLang="en-US" dirty="0"/>
              <a:t>에 갈 수 있어 좋다</a:t>
            </a:r>
            <a:r>
              <a:rPr lang="en-US" altLang="ko-KR" dirty="0"/>
              <a:t>'</a:t>
            </a:r>
            <a:r>
              <a:rPr lang="ko-KR" altLang="en-US" dirty="0"/>
              <a:t>는 정보가 이전 상태의 </a:t>
            </a:r>
            <a:r>
              <a:rPr lang="en-US" altLang="ko-KR" dirty="0"/>
              <a:t>Q-</a:t>
            </a:r>
            <a:r>
              <a:rPr lang="ko-KR" altLang="en-US" dirty="0"/>
              <a:t>값에 반영되는 식으로 학습이 퍼져 나갑니다</a:t>
            </a:r>
            <a:r>
              <a:rPr lang="en-US" altLang="ko-KR" dirty="0"/>
              <a:t>. </a:t>
            </a:r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반복의 중요성</a:t>
            </a:r>
            <a:r>
              <a:rPr lang="en-US" altLang="ko-KR" b="1" dirty="0"/>
              <a:t>:</a:t>
            </a:r>
            <a:r>
              <a:rPr lang="ko-KR" altLang="en-US" dirty="0"/>
              <a:t> 이 계산 과정을 수없이 반복</a:t>
            </a:r>
            <a:r>
              <a:rPr lang="en-US" altLang="ko-KR" dirty="0"/>
              <a:t>(</a:t>
            </a:r>
            <a:r>
              <a:rPr lang="ko-KR" altLang="en-US" dirty="0"/>
              <a:t>수백만</a:t>
            </a:r>
            <a:r>
              <a:rPr lang="en-US" altLang="ko-KR" dirty="0"/>
              <a:t>~</a:t>
            </a:r>
            <a:r>
              <a:rPr lang="ko-KR" altLang="en-US" dirty="0"/>
              <a:t>수십억 번</a:t>
            </a:r>
            <a:r>
              <a:rPr lang="en-US" altLang="ko-KR" dirty="0"/>
              <a:t>)</a:t>
            </a:r>
            <a:r>
              <a:rPr lang="ko-KR" altLang="en-US" dirty="0"/>
              <a:t>해야 </a:t>
            </a:r>
            <a:r>
              <a:rPr lang="en-US" altLang="ko-KR" dirty="0"/>
              <a:t>Q-</a:t>
            </a:r>
            <a:r>
              <a:rPr lang="ko-KR" altLang="en-US" dirty="0"/>
              <a:t>값이 전체적으로 수렴되고 안정되어</a:t>
            </a:r>
            <a:r>
              <a:rPr lang="en-US" altLang="ko-KR" dirty="0"/>
              <a:t>, </a:t>
            </a:r>
            <a:r>
              <a:rPr lang="ko-KR" altLang="en-US" dirty="0"/>
              <a:t>로봇이 최적의 경로를 판단할 수 있게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558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7045B-0E61-7AA6-2881-CDB093387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ED5B40B-671B-5FB5-F499-7E91B94FCA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7F167F-A97F-0F70-AA0E-A596E5695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수렴된 </a:t>
            </a:r>
            <a:r>
              <a:rPr lang="en-US" altLang="ko-KR" dirty="0"/>
              <a:t>Q-</a:t>
            </a:r>
            <a:r>
              <a:rPr lang="ko-KR" altLang="en-US" dirty="0"/>
              <a:t>행렬</a:t>
            </a:r>
            <a:r>
              <a:rPr lang="en-US" altLang="ko-KR" dirty="0"/>
              <a:t>(Figure 5b)</a:t>
            </a:r>
            <a:r>
              <a:rPr lang="ko-KR" altLang="en-US" dirty="0"/>
              <a:t>에서 각 상태별로 가장 높은 </a:t>
            </a:r>
            <a:r>
              <a:rPr lang="en-US" altLang="ko-KR" dirty="0"/>
              <a:t>Q-</a:t>
            </a:r>
            <a:r>
              <a:rPr lang="ko-KR" altLang="en-US" dirty="0"/>
              <a:t>값을 가지는 행동을 선택하면 최적 정책</a:t>
            </a:r>
            <a:r>
              <a:rPr lang="en-US" altLang="ko-KR" dirty="0"/>
              <a:t>(Optimal Policy)</a:t>
            </a:r>
            <a:r>
              <a:rPr lang="ko-KR" altLang="en-US" dirty="0"/>
              <a:t>이 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Q-</a:t>
            </a:r>
            <a:r>
              <a:rPr lang="ko-KR" altLang="en-US" dirty="0"/>
              <a:t>행렬의 값들을 전체 </a:t>
            </a:r>
            <a:r>
              <a:rPr lang="en-US" altLang="ko-KR" dirty="0"/>
              <a:t>Q-</a:t>
            </a:r>
            <a:r>
              <a:rPr lang="ko-KR" altLang="en-US" dirty="0"/>
              <a:t>값 중 최대값</a:t>
            </a:r>
            <a:r>
              <a:rPr lang="en-US" altLang="ko-KR" dirty="0"/>
              <a:t>(331)</a:t>
            </a:r>
            <a:r>
              <a:rPr lang="ko-KR" altLang="en-US" dirty="0"/>
              <a:t>으로 나누어 정규화</a:t>
            </a:r>
            <a:r>
              <a:rPr lang="en-US" altLang="ko-KR" dirty="0"/>
              <a:t>(Normalization)</a:t>
            </a:r>
            <a:r>
              <a:rPr lang="ko-KR" altLang="en-US" dirty="0"/>
              <a:t>한 후 </a:t>
            </a:r>
            <a:r>
              <a:rPr lang="en-US" altLang="ko-KR" dirty="0"/>
              <a:t>100</a:t>
            </a:r>
            <a:r>
              <a:rPr lang="ko-KR" altLang="en-US" dirty="0"/>
              <a:t>을 곱하여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각 상태에서 최적 행동의 상대적 가치를 </a:t>
            </a:r>
            <a:r>
              <a:rPr lang="en-US" altLang="ko-KR" dirty="0"/>
              <a:t>%</a:t>
            </a:r>
            <a:r>
              <a:rPr lang="ko-KR" altLang="en-US" dirty="0"/>
              <a:t>처럼 표현한 </a:t>
            </a:r>
            <a:r>
              <a:rPr lang="ko-KR" altLang="en-US" b="1" dirty="0"/>
              <a:t>상태 다이어그램</a:t>
            </a:r>
            <a:r>
              <a:rPr lang="en-US" altLang="ko-KR" b="1" dirty="0"/>
              <a:t>(State Diagram, Figure 6)</a:t>
            </a:r>
            <a:r>
              <a:rPr lang="ko-KR" altLang="en-US" dirty="0"/>
              <a:t> 생성 </a:t>
            </a:r>
            <a:r>
              <a:rPr lang="en-US" altLang="ko-KR" dirty="0"/>
              <a:t>[source: 101, 106]. </a:t>
            </a:r>
          </a:p>
          <a:p>
            <a:endParaRPr lang="en-US" altLang="ko-KR" dirty="0"/>
          </a:p>
          <a:p>
            <a:r>
              <a:rPr lang="en-US" altLang="ko-KR" dirty="0"/>
              <a:t>Figure 6</a:t>
            </a:r>
            <a:r>
              <a:rPr lang="ko-KR" altLang="en-US" dirty="0"/>
              <a:t>은 기본 파라미터</a:t>
            </a:r>
            <a:r>
              <a:rPr lang="en-US" altLang="ko-KR" dirty="0"/>
              <a:t>(</a:t>
            </a:r>
            <a:r>
              <a:rPr lang="en-US" altLang="ko-KR" dirty="0">
                <a:effectLst/>
              </a:rPr>
              <a:t>α</a:t>
            </a:r>
            <a:r>
              <a:rPr lang="en-US" altLang="ko-KR" dirty="0"/>
              <a:t>=0.1,</a:t>
            </a:r>
            <a:r>
              <a:rPr lang="en-US" altLang="ko-KR" dirty="0">
                <a:effectLst/>
              </a:rPr>
              <a:t>γ</a:t>
            </a:r>
            <a:r>
              <a:rPr lang="en-US" altLang="ko-KR" dirty="0"/>
              <a:t>=0.75) </a:t>
            </a:r>
            <a:r>
              <a:rPr lang="ko-KR" altLang="en-US" dirty="0"/>
              <a:t>조건에서 학습된 최적 경로와 각 단계별 가치를 시각적으로 보여줌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 상태 </a:t>
            </a:r>
            <a:r>
              <a:rPr lang="en-US" altLang="ko-KR" dirty="0"/>
              <a:t>8</a:t>
            </a:r>
            <a:r>
              <a:rPr lang="ko-KR" altLang="en-US" dirty="0"/>
              <a:t>에서는 상태 </a:t>
            </a:r>
            <a:r>
              <a:rPr lang="en-US" altLang="ko-KR" dirty="0"/>
              <a:t>9</a:t>
            </a:r>
            <a:r>
              <a:rPr lang="ko-KR" altLang="en-US" dirty="0"/>
              <a:t>로 가는 것이 최적</a:t>
            </a:r>
            <a:r>
              <a:rPr lang="en-US" altLang="ko-KR" dirty="0"/>
              <a:t>(</a:t>
            </a:r>
            <a:r>
              <a:rPr lang="ko-KR" altLang="en-US" dirty="0"/>
              <a:t>가치 </a:t>
            </a:r>
            <a:r>
              <a:rPr lang="en-US" altLang="ko-KR" dirty="0"/>
              <a:t>70), </a:t>
            </a:r>
            <a:r>
              <a:rPr lang="ko-KR" altLang="en-US" dirty="0"/>
              <a:t>상태 </a:t>
            </a:r>
            <a:r>
              <a:rPr lang="en-US" altLang="ko-KR" dirty="0"/>
              <a:t>6</a:t>
            </a:r>
            <a:r>
              <a:rPr lang="ko-KR" altLang="en-US" dirty="0"/>
              <a:t>에서는 상태 </a:t>
            </a:r>
            <a:r>
              <a:rPr lang="en-US" altLang="ko-KR" dirty="0"/>
              <a:t>8</a:t>
            </a:r>
            <a:r>
              <a:rPr lang="ko-KR" altLang="en-US" dirty="0"/>
              <a:t>로 가는 것이 최적</a:t>
            </a:r>
            <a:r>
              <a:rPr lang="en-US" altLang="ko-KR" dirty="0"/>
              <a:t>(</a:t>
            </a:r>
            <a:r>
              <a:rPr lang="ko-KR" altLang="en-US" dirty="0"/>
              <a:t>가치 </a:t>
            </a:r>
            <a:r>
              <a:rPr lang="en-US" altLang="ko-KR" dirty="0"/>
              <a:t>49)</a:t>
            </a:r>
            <a:r>
              <a:rPr lang="ko-KR" altLang="en-US" dirty="0"/>
              <a:t>임을 알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4651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237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3393-2EE2-ABBC-2AF9-D0C519798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EE8D38-D5BD-A2AB-4E09-A1007B1A5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073465-EFE2-4690-0019-441F59386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416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67484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6F448-4E03-DB9F-A171-9A4284E72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A6E5C7-6BD7-2EC7-CD5C-3AC9EA9120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296DAD-6F37-C729-719A-63B094EE3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087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71D08-FEE3-41DF-AA28-13B0DF5E2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1FE68BE-484C-6024-E912-DC66D8FD16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73C304-7317-E72A-86EA-FB9FE1C47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effectLst/>
              </a:rPr>
              <a:t>γ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/>
              <a:t>할인 계수</a:t>
            </a:r>
            <a:r>
              <a:rPr lang="en-US" altLang="ko-KR" b="1" dirty="0"/>
              <a:t>)</a:t>
            </a:r>
            <a:r>
              <a:rPr lang="ko-KR" altLang="en-US" b="1" dirty="0"/>
              <a:t>의 영향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γ</a:t>
            </a:r>
            <a:r>
              <a:rPr lang="ko-KR" altLang="en-US" dirty="0"/>
              <a:t>가 너무 낮으면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0.2) </a:t>
            </a:r>
            <a:r>
              <a:rPr lang="ko-KR" altLang="en-US" dirty="0"/>
              <a:t>당장의 보상만 중요하게 여겨 먼 목표까지 가는 길을 잘 못 찾을 수 있습니다 </a:t>
            </a:r>
            <a:r>
              <a:rPr lang="en-US" altLang="ko-KR" dirty="0"/>
              <a:t>(</a:t>
            </a:r>
            <a:r>
              <a:rPr lang="ko-KR" altLang="en-US" dirty="0"/>
              <a:t>탐험 부족</a:t>
            </a:r>
            <a:r>
              <a:rPr lang="en-US" altLang="ko-KR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γ</a:t>
            </a:r>
            <a:r>
              <a:rPr lang="ko-KR" altLang="en-US" dirty="0"/>
              <a:t>가 너무 높으면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0.8) </a:t>
            </a:r>
            <a:r>
              <a:rPr lang="ko-KR" altLang="en-US" dirty="0"/>
              <a:t>미래 보상을 너무 크게 봐서 학습이 느려지거나 불안정해질 수 있습니다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이 연구에서는 로봇의 효율성</a:t>
            </a:r>
            <a:r>
              <a:rPr lang="en-US" altLang="ko-KR" dirty="0"/>
              <a:t>, </a:t>
            </a:r>
            <a:r>
              <a:rPr lang="ko-KR" altLang="en-US" dirty="0"/>
              <a:t>경로 특성 등을 고려해 </a:t>
            </a:r>
            <a:r>
              <a:rPr lang="en-US" altLang="ko-KR" dirty="0">
                <a:effectLst/>
              </a:rPr>
              <a:t>γ</a:t>
            </a:r>
            <a:r>
              <a:rPr lang="en-US" altLang="ko-KR" dirty="0"/>
              <a:t>=0.75</a:t>
            </a:r>
            <a:r>
              <a:rPr lang="ko-KR" altLang="en-US" dirty="0"/>
              <a:t>가 적절하다고 판단했습니다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>
                <a:effectLst/>
              </a:rPr>
              <a:t>α</a:t>
            </a:r>
            <a:r>
              <a:rPr lang="ko-KR" altLang="en-US" b="1" dirty="0"/>
              <a:t> </a:t>
            </a:r>
            <a:r>
              <a:rPr lang="en-US" altLang="ko-KR" b="1" dirty="0"/>
              <a:t>(</a:t>
            </a:r>
            <a:r>
              <a:rPr lang="ko-KR" altLang="en-US" b="1" dirty="0" err="1"/>
              <a:t>학습률</a:t>
            </a:r>
            <a:r>
              <a:rPr lang="en-US" altLang="ko-KR" b="1" dirty="0"/>
              <a:t>)</a:t>
            </a:r>
            <a:r>
              <a:rPr lang="ko-KR" altLang="en-US" b="1" dirty="0"/>
              <a:t>의 영향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effectLst/>
              </a:rPr>
              <a:t>α</a:t>
            </a:r>
            <a:r>
              <a:rPr lang="ko-KR" altLang="en-US" dirty="0"/>
              <a:t>는 로봇이 얼마나 </a:t>
            </a:r>
            <a:r>
              <a:rPr lang="en-US" altLang="ko-KR" dirty="0"/>
              <a:t>'</a:t>
            </a:r>
            <a:r>
              <a:rPr lang="ko-KR" altLang="en-US" dirty="0" err="1"/>
              <a:t>무작위적인</a:t>
            </a:r>
            <a:r>
              <a:rPr lang="en-US" altLang="ko-KR" dirty="0"/>
              <a:t>' </a:t>
            </a:r>
            <a:r>
              <a:rPr lang="ko-KR" altLang="en-US" dirty="0"/>
              <a:t>또는 </a:t>
            </a:r>
            <a:r>
              <a:rPr lang="en-US" altLang="ko-KR" dirty="0"/>
              <a:t>'</a:t>
            </a:r>
            <a:r>
              <a:rPr lang="ko-KR" altLang="en-US" dirty="0"/>
              <a:t>최적의</a:t>
            </a:r>
            <a:r>
              <a:rPr lang="en-US" altLang="ko-KR" dirty="0"/>
              <a:t>' </a:t>
            </a:r>
            <a:r>
              <a:rPr lang="ko-KR" altLang="en-US" dirty="0"/>
              <a:t>행동을 할지 결정합니다</a:t>
            </a:r>
            <a:r>
              <a:rPr lang="en-US" altLang="ko-KR" dirty="0"/>
              <a:t>. (</a:t>
            </a:r>
            <a:r>
              <a:rPr lang="ko-KR" altLang="en-US" dirty="0"/>
              <a:t>정확히는 </a:t>
            </a:r>
            <a:r>
              <a:rPr lang="en-US" altLang="ko-KR" dirty="0"/>
              <a:t>Q</a:t>
            </a:r>
            <a:r>
              <a:rPr lang="ko-KR" altLang="en-US" dirty="0"/>
              <a:t>값 업데이트 속도를 조절</a:t>
            </a:r>
            <a:r>
              <a:rPr lang="en-US" altLang="ko-KR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α</a:t>
            </a:r>
            <a:r>
              <a:rPr lang="ko-KR" altLang="en-US" dirty="0"/>
              <a:t>가 높으면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0.9) </a:t>
            </a:r>
            <a:r>
              <a:rPr lang="ko-KR" altLang="en-US" dirty="0"/>
              <a:t>학습된 최적 경로를 주로 따르려 하고</a:t>
            </a:r>
            <a:r>
              <a:rPr lang="en-US" altLang="ko-KR" dirty="0"/>
              <a:t>(</a:t>
            </a:r>
            <a:r>
              <a:rPr lang="ko-KR" altLang="en-US" dirty="0"/>
              <a:t>활용 중심</a:t>
            </a:r>
            <a:r>
              <a:rPr lang="en-US" altLang="ko-KR" dirty="0"/>
              <a:t>), </a:t>
            </a:r>
            <a:r>
              <a:rPr lang="ko-KR" altLang="en-US" dirty="0"/>
              <a:t>새로운 길 탐색을 덜 합니다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</a:rPr>
              <a:t>α</a:t>
            </a:r>
            <a:r>
              <a:rPr lang="ko-KR" altLang="en-US" dirty="0"/>
              <a:t>가 낮으면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0.1) </a:t>
            </a:r>
            <a:r>
              <a:rPr lang="ko-KR" altLang="en-US" dirty="0"/>
              <a:t>새로운 정보를 천천히 반영하고</a:t>
            </a:r>
            <a:r>
              <a:rPr lang="en-US" altLang="ko-KR" dirty="0"/>
              <a:t>, </a:t>
            </a:r>
            <a:r>
              <a:rPr lang="ko-KR" altLang="en-US" dirty="0"/>
              <a:t>무작위 행동을 통해 다양한 경로를 탐색하는 경향이 강합니다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/>
              <a:t>팁</a:t>
            </a:r>
            <a:r>
              <a:rPr lang="en-US" altLang="ko-KR" b="1" dirty="0"/>
              <a:t>:</a:t>
            </a:r>
            <a:r>
              <a:rPr lang="ko-KR" altLang="en-US" dirty="0"/>
              <a:t> 처음에는 </a:t>
            </a:r>
            <a:r>
              <a:rPr lang="en-US" altLang="ko-KR" dirty="0">
                <a:effectLst/>
              </a:rPr>
              <a:t>α</a:t>
            </a:r>
            <a:r>
              <a:rPr lang="ko-KR" altLang="en-US" dirty="0"/>
              <a:t>를 낮게 설정하여 환경을 충분히 탐색하고</a:t>
            </a:r>
            <a:r>
              <a:rPr lang="en-US" altLang="ko-KR" dirty="0"/>
              <a:t>, </a:t>
            </a:r>
            <a:r>
              <a:rPr lang="ko-KR" altLang="en-US" dirty="0"/>
              <a:t>점차 </a:t>
            </a:r>
            <a:r>
              <a:rPr lang="en-US" altLang="ko-KR" dirty="0">
                <a:effectLst/>
              </a:rPr>
              <a:t>α</a:t>
            </a:r>
            <a:r>
              <a:rPr lang="ko-KR" altLang="en-US" dirty="0"/>
              <a:t>를 높여 최적 경로를 따르게 하는 것이 좋은 전략일 수 있습니다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/>
              <a:t>연구 동기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>
                <a:effectLst/>
              </a:rPr>
              <a:t>α</a:t>
            </a:r>
            <a:r>
              <a:rPr lang="ko-KR" altLang="en-US" dirty="0"/>
              <a:t>와 </a:t>
            </a:r>
            <a:r>
              <a:rPr lang="en-US" altLang="ko-KR" dirty="0">
                <a:effectLst/>
              </a:rPr>
              <a:t>γ</a:t>
            </a:r>
            <a:r>
              <a:rPr lang="ko-KR" altLang="en-US" dirty="0"/>
              <a:t>를 선택하는 명확한 기준이 없다는 점이 이 연구를 수행하게 된 이유 중 하나입니다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20386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A4CBB-3001-7573-5D52-16DF8FDBE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63C536-4EB5-DE20-7525-37B72F7EF9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0A1C38-8ABD-362D-CE12-12206215E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754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066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8A63E-584D-A03E-AC9D-18C9D1227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C4AF95-0025-8AE2-4F7E-447F1E0A5C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F69D2CF-44F6-32DC-7360-2860AED09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9862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72422-027F-8F07-E781-58195BB52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EF88D0A-63CE-4EAF-A7E0-7CFA2D4BE3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4D8781-4869-DD45-0E14-31FB3A9AC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1937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0C412-A271-5285-3E71-78C8704DF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34B432A-8BE3-225C-05B8-2C2A18CD60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6244D4F-D637-BD15-3D69-9D57BCE07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26786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교육적 가치 및 명확성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Q-</a:t>
            </a:r>
            <a:r>
              <a:rPr lang="ko-KR" altLang="en-US" dirty="0"/>
              <a:t>러닝의 기본적인 개념</a:t>
            </a:r>
            <a:r>
              <a:rPr lang="en-US" altLang="ko-KR" dirty="0"/>
              <a:t>, </a:t>
            </a:r>
            <a:r>
              <a:rPr lang="ko-KR" altLang="en-US" dirty="0"/>
              <a:t>구현 단계</a:t>
            </a:r>
            <a:r>
              <a:rPr lang="en-US" altLang="ko-KR" dirty="0"/>
              <a:t>(</a:t>
            </a:r>
            <a:r>
              <a:rPr lang="ko-KR" altLang="en-US" dirty="0"/>
              <a:t>상태</a:t>
            </a:r>
            <a:r>
              <a:rPr lang="en-US" altLang="ko-KR" dirty="0"/>
              <a:t>/</a:t>
            </a:r>
            <a:r>
              <a:rPr lang="ko-KR" altLang="en-US" dirty="0"/>
              <a:t>행동</a:t>
            </a:r>
            <a:r>
              <a:rPr lang="en-US" altLang="ko-KR" dirty="0"/>
              <a:t>/</a:t>
            </a:r>
            <a:r>
              <a:rPr lang="ko-KR" altLang="en-US" dirty="0"/>
              <a:t>보상 정의</a:t>
            </a:r>
            <a:r>
              <a:rPr lang="en-US" altLang="ko-KR" dirty="0"/>
              <a:t>, Q-</a:t>
            </a:r>
            <a:r>
              <a:rPr lang="ko-KR" altLang="en-US" dirty="0"/>
              <a:t>행렬 업데이트 등</a:t>
            </a:r>
            <a:r>
              <a:rPr lang="en-US" altLang="ko-KR" dirty="0"/>
              <a:t>), </a:t>
            </a:r>
            <a:r>
              <a:rPr lang="ko-KR" altLang="en-US" dirty="0"/>
              <a:t>그리고 핵심 파라미터</a:t>
            </a:r>
            <a:r>
              <a:rPr lang="en-US" altLang="ko-KR" dirty="0"/>
              <a:t>(</a:t>
            </a:r>
            <a:r>
              <a:rPr lang="en-US" altLang="ko-KR" dirty="0">
                <a:effectLst/>
              </a:rPr>
              <a:t>α</a:t>
            </a:r>
            <a:r>
              <a:rPr lang="en-US" altLang="ko-KR" dirty="0"/>
              <a:t>, </a:t>
            </a:r>
            <a:r>
              <a:rPr lang="en-US" altLang="ko-KR" dirty="0">
                <a:effectLst/>
              </a:rPr>
              <a:t>γ</a:t>
            </a:r>
            <a:r>
              <a:rPr lang="en-US" altLang="ko-KR" dirty="0"/>
              <a:t>)</a:t>
            </a:r>
            <a:r>
              <a:rPr lang="ko-KR" altLang="en-US" dirty="0"/>
              <a:t>의 역할을 이해하는 데 매우 효과적인 논문입니다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시뮬레이션 예제</a:t>
            </a:r>
            <a:r>
              <a:rPr lang="en-US" altLang="ko-KR" dirty="0"/>
              <a:t>(</a:t>
            </a:r>
            <a:r>
              <a:rPr lang="ko-KR" altLang="en-US" dirty="0"/>
              <a:t>로봇 네비게이션</a:t>
            </a:r>
            <a:r>
              <a:rPr lang="en-US" altLang="ko-KR" dirty="0"/>
              <a:t>)</a:t>
            </a:r>
            <a:r>
              <a:rPr lang="ko-KR" altLang="en-US" dirty="0"/>
              <a:t>가 직관적이고</a:t>
            </a:r>
            <a:r>
              <a:rPr lang="en-US" altLang="ko-KR" dirty="0"/>
              <a:t>, </a:t>
            </a:r>
            <a:r>
              <a:rPr lang="ko-KR" altLang="en-US" dirty="0"/>
              <a:t>관련 그림 자료</a:t>
            </a:r>
            <a:r>
              <a:rPr lang="en-US" altLang="ko-KR" dirty="0"/>
              <a:t>(</a:t>
            </a:r>
            <a:r>
              <a:rPr lang="ko-KR" altLang="en-US" dirty="0"/>
              <a:t>환경</a:t>
            </a:r>
            <a:r>
              <a:rPr lang="en-US" altLang="ko-KR" dirty="0"/>
              <a:t>, </a:t>
            </a:r>
            <a:r>
              <a:rPr lang="ko-KR" altLang="en-US" dirty="0"/>
              <a:t>행렬</a:t>
            </a:r>
            <a:r>
              <a:rPr lang="en-US" altLang="ko-KR" dirty="0"/>
              <a:t>, </a:t>
            </a:r>
            <a:r>
              <a:rPr lang="ko-KR" altLang="en-US" dirty="0"/>
              <a:t>상태도 등</a:t>
            </a:r>
            <a:r>
              <a:rPr lang="en-US" altLang="ko-KR" dirty="0"/>
              <a:t>)</a:t>
            </a:r>
            <a:r>
              <a:rPr lang="ko-KR" altLang="en-US" dirty="0"/>
              <a:t>가 풍부하여 내용을 시각적으로 따라가기 쉽습니다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en-US" altLang="ko-KR" dirty="0"/>
              <a:t>Q-</a:t>
            </a:r>
            <a:r>
              <a:rPr lang="ko-KR" altLang="en-US" dirty="0"/>
              <a:t>러닝 입문자나 기본 원리를 복습하려는 사람들에게 좋은 교육 자료가 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체계적인 파라미터 분석</a:t>
            </a:r>
            <a:r>
              <a:rPr lang="en-US" altLang="ko-KR" b="1" dirty="0"/>
              <a:t>:</a:t>
            </a:r>
            <a:r>
              <a:rPr lang="ko-KR" altLang="en-US" dirty="0"/>
              <a:t> 논문의 핵심 기여 중 하나는 </a:t>
            </a:r>
            <a:r>
              <a:rPr lang="en-US" altLang="ko-KR" dirty="0">
                <a:effectLst/>
              </a:rPr>
              <a:t>α</a:t>
            </a:r>
            <a:r>
              <a:rPr lang="ko-KR" altLang="en-US" dirty="0"/>
              <a:t>와 </a:t>
            </a:r>
            <a:r>
              <a:rPr lang="en-US" altLang="ko-KR" dirty="0">
                <a:effectLst/>
              </a:rPr>
              <a:t>γ</a:t>
            </a:r>
            <a:r>
              <a:rPr lang="ko-KR" altLang="en-US" dirty="0"/>
              <a:t> 파라미터 변화가 학습 결과</a:t>
            </a:r>
            <a:r>
              <a:rPr lang="en-US" altLang="ko-KR" dirty="0"/>
              <a:t>(</a:t>
            </a:r>
            <a:r>
              <a:rPr lang="ko-KR" altLang="en-US" dirty="0"/>
              <a:t>수렴된 </a:t>
            </a:r>
            <a:r>
              <a:rPr lang="en-US" altLang="ko-KR" dirty="0"/>
              <a:t>Q-</a:t>
            </a:r>
            <a:r>
              <a:rPr lang="ko-KR" altLang="en-US" dirty="0"/>
              <a:t>행렬</a:t>
            </a:r>
            <a:r>
              <a:rPr lang="en-US" altLang="ko-KR" dirty="0"/>
              <a:t>)</a:t>
            </a:r>
            <a:r>
              <a:rPr lang="ko-KR" altLang="en-US" dirty="0"/>
              <a:t>에 미치는 영향을 시각적으로 명확하게 보여준다는 점입니다</a:t>
            </a:r>
            <a:r>
              <a:rPr lang="en-US" altLang="ko-KR" dirty="0"/>
              <a:t>(</a:t>
            </a:r>
            <a:r>
              <a:rPr lang="ko-KR" altLang="en-US" dirty="0"/>
              <a:t>특히 </a:t>
            </a:r>
            <a:r>
              <a:rPr lang="en-US" altLang="ko-KR" dirty="0"/>
              <a:t>Figure 7). </a:t>
            </a:r>
            <a:br>
              <a:rPr lang="en-US" altLang="ko-KR" dirty="0"/>
            </a:br>
            <a:r>
              <a:rPr lang="ko-KR" altLang="en-US" dirty="0"/>
              <a:t>이를 통해 할인율</a:t>
            </a:r>
            <a:r>
              <a:rPr lang="en-US" altLang="ko-KR" dirty="0"/>
              <a:t>(</a:t>
            </a:r>
            <a:r>
              <a:rPr lang="en-US" altLang="ko-KR" dirty="0">
                <a:effectLst/>
              </a:rPr>
              <a:t>γ</a:t>
            </a:r>
            <a:r>
              <a:rPr lang="en-US" altLang="ko-KR" dirty="0"/>
              <a:t>)</a:t>
            </a:r>
            <a:r>
              <a:rPr lang="ko-KR" altLang="en-US" dirty="0"/>
              <a:t>이 미래 보상 가치 전파에 어떻게 영향을 주는지</a:t>
            </a:r>
            <a:r>
              <a:rPr lang="en-US" altLang="ko-KR" dirty="0"/>
              <a:t>, </a:t>
            </a:r>
            <a:r>
              <a:rPr lang="ko-KR" altLang="en-US" dirty="0" err="1"/>
              <a:t>학습률</a:t>
            </a:r>
            <a:r>
              <a:rPr lang="en-US" altLang="ko-KR" dirty="0"/>
              <a:t>(</a:t>
            </a:r>
            <a:r>
              <a:rPr lang="en-US" altLang="ko-KR" dirty="0">
                <a:effectLst/>
              </a:rPr>
              <a:t>α</a:t>
            </a:r>
            <a:r>
              <a:rPr lang="en-US" altLang="ko-KR" dirty="0"/>
              <a:t>)</a:t>
            </a:r>
            <a:r>
              <a:rPr lang="ko-KR" altLang="en-US" dirty="0"/>
              <a:t>이 탐험</a:t>
            </a:r>
            <a:r>
              <a:rPr lang="en-US" altLang="ko-KR" dirty="0"/>
              <a:t>-</a:t>
            </a:r>
            <a:r>
              <a:rPr lang="ko-KR" altLang="en-US" dirty="0"/>
              <a:t>활용 트레이드오프와 어떤 관련이 있는지에 대한 직관을 얻기 좋습니다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구현 과정의 상세함</a:t>
            </a:r>
            <a:r>
              <a:rPr lang="en-US" altLang="ko-KR" b="1" dirty="0"/>
              <a:t>:</a:t>
            </a:r>
            <a:r>
              <a:rPr lang="ko-KR" altLang="en-US" dirty="0"/>
              <a:t> 비록 간단한 문제지만</a:t>
            </a:r>
            <a:r>
              <a:rPr lang="en-US" altLang="ko-KR" dirty="0"/>
              <a:t>, Q-</a:t>
            </a:r>
            <a:r>
              <a:rPr lang="ko-KR" altLang="en-US" dirty="0"/>
              <a:t>러닝을 적용하기 위한 문제 정의부터 상태</a:t>
            </a:r>
            <a:r>
              <a:rPr lang="en-US" altLang="ko-KR" dirty="0"/>
              <a:t>/</a:t>
            </a:r>
            <a:r>
              <a:rPr lang="ko-KR" altLang="en-US" dirty="0"/>
              <a:t>행동</a:t>
            </a:r>
            <a:r>
              <a:rPr lang="en-US" altLang="ko-KR" dirty="0"/>
              <a:t>/</a:t>
            </a:r>
            <a:r>
              <a:rPr lang="ko-KR" altLang="en-US" dirty="0"/>
              <a:t>보상 설계</a:t>
            </a:r>
            <a:r>
              <a:rPr lang="en-US" altLang="ko-KR" dirty="0"/>
              <a:t>, </a:t>
            </a:r>
            <a:r>
              <a:rPr lang="ko-KR" altLang="en-US" dirty="0"/>
              <a:t>의사 코드 제시</a:t>
            </a:r>
            <a:r>
              <a:rPr lang="en-US" altLang="ko-KR" dirty="0"/>
              <a:t>, Q-</a:t>
            </a:r>
            <a:r>
              <a:rPr lang="ko-KR" altLang="en-US" dirty="0"/>
              <a:t>값 계산 예시까지 비교적 상세하게 과정을 보여주어 실제 구현을 이해하는 데 도움을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8641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/>
              <a:t>학술적 독창성 부족</a:t>
            </a:r>
            <a:r>
              <a:rPr lang="en-US" altLang="ko-KR" b="1" dirty="0"/>
              <a:t>:</a:t>
            </a:r>
            <a:r>
              <a:rPr lang="ko-KR" altLang="en-US" dirty="0"/>
              <a:t> 이 논문은 새로운 알고리즘이나 이론을 제안하기보다는</a:t>
            </a:r>
            <a:r>
              <a:rPr lang="en-US" altLang="ko-KR" dirty="0"/>
              <a:t>, </a:t>
            </a:r>
            <a:r>
              <a:rPr lang="ko-KR" altLang="en-US" dirty="0"/>
              <a:t>이미 잘 알려진 표준 알고리즘</a:t>
            </a:r>
            <a:r>
              <a:rPr lang="en-US" altLang="ko-KR" dirty="0"/>
              <a:t>(Q-</a:t>
            </a:r>
            <a:r>
              <a:rPr lang="ko-KR" altLang="en-US" dirty="0"/>
              <a:t>러닝</a:t>
            </a:r>
            <a:r>
              <a:rPr lang="en-US" altLang="ko-KR" dirty="0"/>
              <a:t>)</a:t>
            </a:r>
            <a:r>
              <a:rPr lang="ko-KR" altLang="en-US" dirty="0"/>
              <a:t>을 단순화된 환경에 적용하고 그 파라미터 효과를 보여주는 것에 가깝습니다</a:t>
            </a:r>
            <a:r>
              <a:rPr lang="en-US" altLang="ko-KR" dirty="0"/>
              <a:t>. </a:t>
            </a:r>
          </a:p>
          <a:p>
            <a:r>
              <a:rPr lang="en-US" altLang="ko-KR" dirty="0">
                <a:effectLst/>
              </a:rPr>
              <a:t>α</a:t>
            </a:r>
            <a:r>
              <a:rPr lang="ko-KR" altLang="en-US" dirty="0"/>
              <a:t>와 </a:t>
            </a:r>
            <a:r>
              <a:rPr lang="en-US" altLang="ko-KR" dirty="0">
                <a:effectLst/>
              </a:rPr>
              <a:t>γ</a:t>
            </a:r>
            <a:r>
              <a:rPr lang="ko-KR" altLang="en-US" dirty="0"/>
              <a:t>가 학습에 중요하다는 사실 자체는 강화 학습 분야에서 이미 널리 알려진 원리입니다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따라서 학계에 새로운 지식을 크게 기여하는 연구라고 보기는 어렵습니다</a:t>
            </a:r>
            <a:r>
              <a:rPr lang="en-US" altLang="ko-KR" dirty="0"/>
              <a:t>. 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문제의 단순성</a:t>
            </a:r>
            <a:r>
              <a:rPr lang="en-US" altLang="ko-KR" b="1" dirty="0"/>
              <a:t>:</a:t>
            </a:r>
            <a:r>
              <a:rPr lang="ko-KR" altLang="en-US" dirty="0"/>
              <a:t> 시뮬레이션 환경</a:t>
            </a:r>
            <a:r>
              <a:rPr lang="en-US" altLang="ko-KR" dirty="0"/>
              <a:t>(10</a:t>
            </a:r>
            <a:r>
              <a:rPr lang="ko-KR" altLang="en-US" dirty="0"/>
              <a:t>개의 상태</a:t>
            </a:r>
            <a:r>
              <a:rPr lang="en-US" altLang="ko-KR" dirty="0"/>
              <a:t>, </a:t>
            </a:r>
            <a:r>
              <a:rPr lang="ko-KR" altLang="en-US" dirty="0"/>
              <a:t>결정론적 상태 전이</a:t>
            </a:r>
            <a:r>
              <a:rPr lang="en-US" altLang="ko-KR" dirty="0"/>
              <a:t>)</a:t>
            </a:r>
            <a:r>
              <a:rPr lang="ko-KR" altLang="en-US" dirty="0"/>
              <a:t>이 매우 단순합니다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실제 로봇 네비게이션 문제는 훨씬 더 복잡한 연속적인 상태</a:t>
            </a:r>
            <a:r>
              <a:rPr lang="en-US" altLang="ko-KR" dirty="0"/>
              <a:t>/</a:t>
            </a:r>
            <a:r>
              <a:rPr lang="ko-KR" altLang="en-US" dirty="0"/>
              <a:t>행동 공간</a:t>
            </a:r>
            <a:r>
              <a:rPr lang="en-US" altLang="ko-KR" dirty="0"/>
              <a:t>, </a:t>
            </a:r>
            <a:r>
              <a:rPr lang="ko-KR" altLang="en-US" dirty="0"/>
              <a:t>불확실성</a:t>
            </a:r>
            <a:r>
              <a:rPr lang="en-US" altLang="ko-KR" dirty="0"/>
              <a:t>(</a:t>
            </a:r>
            <a:r>
              <a:rPr lang="ko-KR" altLang="en-US" dirty="0"/>
              <a:t>센서 노이즈</a:t>
            </a:r>
            <a:r>
              <a:rPr lang="en-US" altLang="ko-KR" dirty="0"/>
              <a:t>, </a:t>
            </a:r>
            <a:r>
              <a:rPr lang="ko-KR" altLang="en-US" dirty="0"/>
              <a:t>환경 변화 등</a:t>
            </a:r>
            <a:r>
              <a:rPr lang="en-US" altLang="ko-KR" dirty="0"/>
              <a:t>), </a:t>
            </a:r>
            <a:r>
              <a:rPr lang="ko-KR" altLang="en-US" dirty="0"/>
              <a:t>큰 규모를 가집니다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논문의 결과나 파라미터 설정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>
                <a:effectLst/>
              </a:rPr>
              <a:t>γ</a:t>
            </a:r>
            <a:r>
              <a:rPr lang="en-US" altLang="ko-KR" dirty="0"/>
              <a:t>=0.75)</a:t>
            </a:r>
            <a:r>
              <a:rPr lang="ko-KR" altLang="en-US" dirty="0"/>
              <a:t>이 더 복잡하고 현실적인 문제에 그대로 적용될 수 있다고 보기는 어렵습니다</a:t>
            </a:r>
            <a:r>
              <a:rPr lang="en-US" altLang="ko-KR" dirty="0"/>
              <a:t>. 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파라미터 최적화의 부재</a:t>
            </a:r>
            <a:r>
              <a:rPr lang="en-US" altLang="ko-KR" b="1" dirty="0"/>
              <a:t>:</a:t>
            </a:r>
            <a:r>
              <a:rPr lang="ko-KR" altLang="en-US" dirty="0"/>
              <a:t> 논문은 파라미터의 </a:t>
            </a:r>
            <a:r>
              <a:rPr lang="en-US" altLang="ko-KR" dirty="0"/>
              <a:t>'</a:t>
            </a:r>
            <a:r>
              <a:rPr lang="ko-KR" altLang="en-US" dirty="0"/>
              <a:t>영향</a:t>
            </a:r>
            <a:r>
              <a:rPr lang="en-US" altLang="ko-KR" dirty="0"/>
              <a:t>'</a:t>
            </a:r>
            <a:r>
              <a:rPr lang="ko-KR" altLang="en-US" dirty="0"/>
              <a:t>을 보여주는 데 집중했지만</a:t>
            </a:r>
            <a:r>
              <a:rPr lang="en-US" altLang="ko-KR" dirty="0"/>
              <a:t>, </a:t>
            </a:r>
            <a:r>
              <a:rPr lang="ko-KR" altLang="en-US" dirty="0"/>
              <a:t>제시된 </a:t>
            </a:r>
            <a:r>
              <a:rPr lang="en-US" altLang="ko-KR" dirty="0">
                <a:effectLst/>
              </a:rPr>
              <a:t>α</a:t>
            </a:r>
            <a:r>
              <a:rPr lang="en-US" altLang="ko-KR" dirty="0"/>
              <a:t>=0.1,</a:t>
            </a:r>
            <a:r>
              <a:rPr lang="en-US" altLang="ko-KR" dirty="0">
                <a:effectLst/>
              </a:rPr>
              <a:t>γ</a:t>
            </a:r>
            <a:r>
              <a:rPr lang="en-US" altLang="ko-KR" dirty="0"/>
              <a:t>=0.75 </a:t>
            </a:r>
            <a:r>
              <a:rPr lang="ko-KR" altLang="en-US" dirty="0"/>
              <a:t>값이 해당 시뮬레이션 환경에서 </a:t>
            </a:r>
            <a:r>
              <a:rPr lang="en-US" altLang="ko-KR" dirty="0"/>
              <a:t>'</a:t>
            </a:r>
            <a:r>
              <a:rPr lang="ko-KR" altLang="en-US" dirty="0"/>
              <a:t>최적</a:t>
            </a:r>
            <a:r>
              <a:rPr lang="en-US" altLang="ko-KR" dirty="0"/>
              <a:t>'</a:t>
            </a:r>
            <a:r>
              <a:rPr lang="ko-KR" altLang="en-US" dirty="0"/>
              <a:t>이라는 것을 엄밀하게 입증하지는 않았습니다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저자들도 이 값이 임의적</a:t>
            </a:r>
            <a:r>
              <a:rPr lang="en-US" altLang="ko-KR" dirty="0"/>
              <a:t>(chosen randomly)</a:t>
            </a:r>
            <a:r>
              <a:rPr lang="ko-KR" altLang="en-US" dirty="0"/>
              <a:t>으로 선택되었음을 인정하며</a:t>
            </a:r>
            <a:r>
              <a:rPr lang="en-US" altLang="ko-KR" dirty="0"/>
              <a:t>, </a:t>
            </a:r>
            <a:r>
              <a:rPr lang="ko-KR" altLang="en-US" dirty="0"/>
              <a:t>단순히 다양한 값의 효과를 비교하는 데 목적을 두었습니다</a:t>
            </a:r>
            <a:r>
              <a:rPr lang="en-US" altLang="ko-KR" dirty="0"/>
              <a:t>. 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b="1" dirty="0"/>
              <a:t>일부 설명</a:t>
            </a:r>
            <a:r>
              <a:rPr lang="en-US" altLang="ko-KR" b="1" dirty="0"/>
              <a:t>/</a:t>
            </a:r>
            <a:r>
              <a:rPr lang="ko-KR" altLang="en-US" b="1" dirty="0"/>
              <a:t>수식의 불명확성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Q-</a:t>
            </a:r>
            <a:r>
              <a:rPr lang="ko-KR" altLang="en-US" dirty="0"/>
              <a:t>러닝 업데이트 규칙 설명에서 표준적인 형태와 약간 다른 표현이 혼용되거나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Pseudo-code</a:t>
            </a:r>
            <a:r>
              <a:rPr lang="ko-KR" altLang="en-US" dirty="0"/>
              <a:t>와 </a:t>
            </a:r>
            <a:r>
              <a:rPr lang="en-US" altLang="ko-KR" dirty="0"/>
              <a:t>Eq 42), </a:t>
            </a:r>
            <a:r>
              <a:rPr lang="ko-KR" altLang="en-US" dirty="0"/>
              <a:t>예시 계산</a:t>
            </a:r>
            <a:r>
              <a:rPr lang="en-US" altLang="ko-KR" dirty="0"/>
              <a:t>(Eq 2-25)</a:t>
            </a:r>
            <a:r>
              <a:rPr lang="ko-KR" altLang="en-US" dirty="0"/>
              <a:t>이 사용된 업데이트 공식</a:t>
            </a:r>
            <a:r>
              <a:rPr lang="en-US" altLang="ko-KR" dirty="0"/>
              <a:t>(Eq 42 </a:t>
            </a:r>
            <a:r>
              <a:rPr lang="ko-KR" altLang="en-US" dirty="0"/>
              <a:t>또는 </a:t>
            </a:r>
            <a:r>
              <a:rPr lang="en-US" altLang="ko-KR" dirty="0"/>
              <a:t>Eq 1)</a:t>
            </a:r>
            <a:r>
              <a:rPr lang="ko-KR" altLang="en-US" dirty="0"/>
              <a:t>과 정확히 일치하지 않는 것처럼 보이는 부분이 있어 약간의 혼란을 줄 수 있습니다</a:t>
            </a:r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ko-KR" altLang="en-US"/>
              <a:t>제가 </a:t>
            </a:r>
            <a:r>
              <a:rPr lang="ko-KR" altLang="en-US" dirty="0"/>
              <a:t>평가에서 언급했던 부분은 </a:t>
            </a:r>
            <a:r>
              <a:rPr lang="en-US" altLang="ko-KR" dirty="0"/>
              <a:t>Q-</a:t>
            </a:r>
            <a:r>
              <a:rPr lang="ko-KR" altLang="en-US" dirty="0"/>
              <a:t>러닝의 핵심인 </a:t>
            </a:r>
            <a:r>
              <a:rPr lang="en-US" altLang="ko-KR" b="1" dirty="0"/>
              <a:t>Q-</a:t>
            </a:r>
            <a:r>
              <a:rPr lang="ko-KR" altLang="en-US" b="1" dirty="0"/>
              <a:t>값 업데이트 규칙</a:t>
            </a:r>
            <a:r>
              <a:rPr lang="ko-KR" altLang="en-US" dirty="0"/>
              <a:t>을 설명하고 사용하는 방식에 몇 가지 다른 표현이 혼재되어 있고</a:t>
            </a:r>
            <a:r>
              <a:rPr lang="en-US" altLang="ko-KR" dirty="0"/>
              <a:t>, </a:t>
            </a:r>
            <a:r>
              <a:rPr lang="ko-KR" altLang="en-US" dirty="0"/>
              <a:t>실제 계산 예시가 표준적인 방식과 다르게 보일 수 있다는 점이었습니다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여러 형태의 업데이트 규칙 제시</a:t>
            </a:r>
            <a:endParaRPr lang="ko-KR" altLang="en-US" dirty="0"/>
          </a:p>
          <a:p>
            <a:pPr>
              <a:buNone/>
            </a:pPr>
            <a:r>
              <a:rPr lang="ko-KR" altLang="en-US" dirty="0"/>
              <a:t>논문 내에서 </a:t>
            </a:r>
            <a:r>
              <a:rPr lang="en-US" altLang="ko-KR" dirty="0"/>
              <a:t>Q-</a:t>
            </a:r>
            <a:r>
              <a:rPr lang="ko-KR" altLang="en-US" dirty="0"/>
              <a:t>값 업데이트 규칙이 약간씩 다른 형태로 제시됩니다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표준 </a:t>
            </a:r>
            <a:r>
              <a:rPr lang="en-US" altLang="ko-KR" b="1" dirty="0"/>
              <a:t>Q-</a:t>
            </a:r>
            <a:r>
              <a:rPr lang="ko-KR" altLang="en-US" b="1" dirty="0"/>
              <a:t>러닝 업데이트 공식 </a:t>
            </a:r>
            <a:r>
              <a:rPr lang="en-US" altLang="ko-KR" b="1" dirty="0"/>
              <a:t>(Source 42):</a:t>
            </a:r>
            <a:r>
              <a:rPr lang="ko-KR" altLang="en-US" dirty="0"/>
              <a:t> </a:t>
            </a:r>
            <a:r>
              <a:rPr lang="en-US" altLang="ko-KR" dirty="0"/>
              <a:t>Q(</a:t>
            </a:r>
            <a:r>
              <a:rPr lang="en-US" altLang="ko-KR" dirty="0" err="1"/>
              <a:t>s,a</a:t>
            </a:r>
            <a:r>
              <a:rPr lang="en-US" altLang="ko-KR" dirty="0"/>
              <a:t>)=Q(</a:t>
            </a:r>
            <a:r>
              <a:rPr lang="en-US" altLang="ko-KR" dirty="0" err="1"/>
              <a:t>s,a</a:t>
            </a:r>
            <a:r>
              <a:rPr lang="en-US" altLang="ko-KR" dirty="0"/>
              <a:t>)+</a:t>
            </a:r>
            <a:r>
              <a:rPr lang="en-US" altLang="ko-KR" dirty="0">
                <a:effectLst/>
              </a:rPr>
              <a:t>α</a:t>
            </a:r>
            <a:r>
              <a:rPr lang="en-US" altLang="ko-KR" dirty="0"/>
              <a:t>[</a:t>
            </a:r>
            <a:r>
              <a:rPr lang="en-US" altLang="ko-KR" dirty="0" err="1">
                <a:effectLst/>
              </a:rPr>
              <a:t>r</a:t>
            </a:r>
            <a:r>
              <a:rPr lang="en-US" altLang="ko-KR" dirty="0" err="1"/>
              <a:t>+</a:t>
            </a:r>
            <a:r>
              <a:rPr lang="en-US" altLang="ko-KR" dirty="0" err="1">
                <a:effectLst/>
              </a:rPr>
              <a:t>γ</a:t>
            </a:r>
            <a:r>
              <a:rPr lang="en-US" altLang="ko-KR" dirty="0" err="1"/>
              <a:t>max</a:t>
            </a:r>
            <a:r>
              <a:rPr lang="en-US" altLang="ko-KR" dirty="0" err="1">
                <a:effectLst/>
              </a:rPr>
              <a:t>a</a:t>
            </a:r>
            <a:r>
              <a:rPr lang="en-US" altLang="ko-KR" dirty="0">
                <a:effectLst/>
              </a:rPr>
              <a:t>′</a:t>
            </a:r>
            <a:r>
              <a:rPr lang="ko-KR" altLang="en-US" dirty="0"/>
              <a:t>​</a:t>
            </a:r>
            <a:r>
              <a:rPr lang="en-US" altLang="ko-KR" dirty="0"/>
              <a:t>Q(</a:t>
            </a:r>
            <a:r>
              <a:rPr lang="en-US" altLang="ko-KR" dirty="0" err="1"/>
              <a:t>s</a:t>
            </a:r>
            <a:r>
              <a:rPr lang="en-US" altLang="ko-KR" dirty="0" err="1">
                <a:effectLst/>
              </a:rPr>
              <a:t>′</a:t>
            </a:r>
            <a:r>
              <a:rPr lang="en-US" altLang="ko-KR" dirty="0" err="1"/>
              <a:t>,a</a:t>
            </a:r>
            <a:r>
              <a:rPr lang="en-US" altLang="ko-KR" dirty="0">
                <a:effectLst/>
              </a:rPr>
              <a:t>′</a:t>
            </a:r>
            <a:r>
              <a:rPr lang="en-US" altLang="ko-KR" dirty="0"/>
              <a:t>)−Q(</a:t>
            </a:r>
            <a:r>
              <a:rPr lang="en-US" altLang="ko-KR" dirty="0" err="1"/>
              <a:t>s,a</a:t>
            </a:r>
            <a:r>
              <a:rPr lang="en-US" altLang="ko-KR" dirty="0"/>
              <a:t>)]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이것이 </a:t>
            </a:r>
            <a:r>
              <a:rPr lang="ko-KR" altLang="en-US" b="1" dirty="0"/>
              <a:t>일반적으로 사용되는 표준적인 </a:t>
            </a:r>
            <a:r>
              <a:rPr lang="en-US" altLang="ko-KR" b="1" dirty="0"/>
              <a:t>Q-</a:t>
            </a:r>
            <a:r>
              <a:rPr lang="ko-KR" altLang="en-US" b="1" dirty="0"/>
              <a:t>러닝 업데이트 공식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현재 </a:t>
            </a:r>
            <a:r>
              <a:rPr lang="en-US" altLang="ko-KR" dirty="0"/>
              <a:t>Q-</a:t>
            </a:r>
            <a:r>
              <a:rPr lang="ko-KR" altLang="en-US" dirty="0"/>
              <a:t>값 </a:t>
            </a:r>
            <a:r>
              <a:rPr lang="en-US" altLang="ko-KR" dirty="0"/>
              <a:t>Q(</a:t>
            </a:r>
            <a:r>
              <a:rPr lang="en-US" altLang="ko-KR" dirty="0" err="1"/>
              <a:t>s,a</a:t>
            </a:r>
            <a:r>
              <a:rPr lang="en-US" altLang="ko-KR" dirty="0"/>
              <a:t>)</a:t>
            </a:r>
            <a:r>
              <a:rPr lang="ko-KR" altLang="en-US" dirty="0"/>
              <a:t>에다가</a:t>
            </a:r>
            <a:r>
              <a:rPr lang="en-US" altLang="ko-KR" dirty="0"/>
              <a:t>, </a:t>
            </a:r>
            <a:r>
              <a:rPr lang="ko-KR" altLang="en-US" dirty="0"/>
              <a:t>목표 가치</a:t>
            </a:r>
            <a:r>
              <a:rPr lang="en-US" altLang="ko-KR" dirty="0"/>
              <a:t>(</a:t>
            </a:r>
            <a:r>
              <a:rPr lang="en-US" altLang="ko-KR" dirty="0" err="1">
                <a:effectLst/>
              </a:rPr>
              <a:t>r</a:t>
            </a:r>
            <a:r>
              <a:rPr lang="en-US" altLang="ko-KR" dirty="0" err="1"/>
              <a:t>+</a:t>
            </a:r>
            <a:r>
              <a:rPr lang="en-US" altLang="ko-KR" dirty="0" err="1">
                <a:effectLst/>
              </a:rPr>
              <a:t>γ</a:t>
            </a:r>
            <a:r>
              <a:rPr lang="en-US" altLang="ko-KR" dirty="0" err="1"/>
              <a:t>max</a:t>
            </a:r>
            <a:r>
              <a:rPr lang="en-US" altLang="ko-KR" dirty="0" err="1">
                <a:effectLst/>
              </a:rPr>
              <a:t>a</a:t>
            </a:r>
            <a:r>
              <a:rPr lang="en-US" altLang="ko-KR" dirty="0">
                <a:effectLst/>
              </a:rPr>
              <a:t>′</a:t>
            </a:r>
            <a:r>
              <a:rPr lang="ko-KR" altLang="en-US" dirty="0"/>
              <a:t>​</a:t>
            </a:r>
            <a:r>
              <a:rPr lang="en-US" altLang="ko-KR" dirty="0"/>
              <a:t>Q(</a:t>
            </a:r>
            <a:r>
              <a:rPr lang="en-US" altLang="ko-KR" dirty="0" err="1"/>
              <a:t>s</a:t>
            </a:r>
            <a:r>
              <a:rPr lang="en-US" altLang="ko-KR" dirty="0" err="1">
                <a:effectLst/>
              </a:rPr>
              <a:t>′</a:t>
            </a:r>
            <a:r>
              <a:rPr lang="en-US" altLang="ko-KR" dirty="0" err="1"/>
              <a:t>,a</a:t>
            </a:r>
            <a:r>
              <a:rPr lang="en-US" altLang="ko-KR" dirty="0">
                <a:effectLst/>
              </a:rPr>
              <a:t>′</a:t>
            </a:r>
            <a:r>
              <a:rPr lang="en-US" altLang="ko-KR" dirty="0"/>
              <a:t>))</a:t>
            </a:r>
            <a:r>
              <a:rPr lang="ko-KR" altLang="en-US" dirty="0"/>
              <a:t>와 현재 </a:t>
            </a:r>
            <a:r>
              <a:rPr lang="en-US" altLang="ko-KR" dirty="0"/>
              <a:t>Q-</a:t>
            </a:r>
            <a:r>
              <a:rPr lang="ko-KR" altLang="en-US" dirty="0"/>
              <a:t>값의 차이</a:t>
            </a:r>
            <a:r>
              <a:rPr lang="en-US" altLang="ko-KR" dirty="0"/>
              <a:t>(</a:t>
            </a:r>
            <a:r>
              <a:rPr lang="ko-KR" altLang="en-US" dirty="0"/>
              <a:t>오차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dirty="0" err="1"/>
              <a:t>학습률</a:t>
            </a:r>
            <a:r>
              <a:rPr lang="ko-KR" altLang="en-US" dirty="0"/>
              <a:t> </a:t>
            </a:r>
            <a:r>
              <a:rPr lang="en-US" altLang="ko-KR" dirty="0">
                <a:effectLst/>
              </a:rPr>
              <a:t>α</a:t>
            </a:r>
            <a:r>
              <a:rPr lang="ko-KR" altLang="en-US" dirty="0"/>
              <a:t>를 곱한 값을 더해주는 방식입니다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b="1" dirty="0"/>
              <a:t>점진적으로 목표 가치를 향해 </a:t>
            </a:r>
            <a:r>
              <a:rPr lang="en-US" altLang="ko-KR" b="1" dirty="0"/>
              <a:t>Q-</a:t>
            </a:r>
            <a:r>
              <a:rPr lang="ko-KR" altLang="en-US" b="1" dirty="0"/>
              <a:t>값을 업데이트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 err="1"/>
              <a:t>벨만</a:t>
            </a:r>
            <a:r>
              <a:rPr lang="ko-KR" altLang="en-US" b="1" dirty="0"/>
              <a:t> 최적 방정식 형태 </a:t>
            </a:r>
            <a:r>
              <a:rPr lang="en-US" altLang="ko-KR" b="1" dirty="0"/>
              <a:t>(Source 46, Source 58 - </a:t>
            </a:r>
            <a:r>
              <a:rPr lang="ko-KR" altLang="en-US" b="1" dirty="0"/>
              <a:t>의사코드</a:t>
            </a:r>
            <a:r>
              <a:rPr lang="en-US" altLang="ko-KR" b="1" dirty="0"/>
              <a:t>):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Source 46: Q(</a:t>
            </a:r>
            <a:r>
              <a:rPr lang="en-US" altLang="ko-KR" dirty="0" err="1"/>
              <a:t>s,a</a:t>
            </a:r>
            <a:r>
              <a:rPr lang="en-US" altLang="ko-KR" dirty="0"/>
              <a:t>)=</a:t>
            </a:r>
            <a:r>
              <a:rPr lang="en-US" altLang="ko-KR" dirty="0">
                <a:effectLst/>
              </a:rPr>
              <a:t>r</a:t>
            </a:r>
            <a:r>
              <a:rPr lang="en-US" altLang="ko-KR" dirty="0"/>
              <a:t>(</a:t>
            </a:r>
            <a:r>
              <a:rPr lang="en-US" altLang="ko-KR" dirty="0" err="1"/>
              <a:t>s,a</a:t>
            </a:r>
            <a:r>
              <a:rPr lang="en-US" altLang="ko-KR" dirty="0"/>
              <a:t>)+</a:t>
            </a:r>
            <a:r>
              <a:rPr lang="en-US" altLang="ko-KR" dirty="0">
                <a:effectLst/>
              </a:rPr>
              <a:t>γ</a:t>
            </a:r>
            <a:r>
              <a:rPr lang="ko-KR" altLang="en-US" dirty="0"/>
              <a:t> </a:t>
            </a:r>
            <a:r>
              <a:rPr lang="en-US" altLang="ko-KR" dirty="0"/>
              <a:t>max Q(</a:t>
            </a:r>
            <a:r>
              <a:rPr lang="en-US" altLang="ko-KR" dirty="0" err="1"/>
              <a:t>s</a:t>
            </a:r>
            <a:r>
              <a:rPr lang="en-US" altLang="ko-KR" dirty="0" err="1">
                <a:effectLst/>
              </a:rPr>
              <a:t>′</a:t>
            </a:r>
            <a:r>
              <a:rPr lang="en-US" altLang="ko-KR" dirty="0" err="1"/>
              <a:t>,a</a:t>
            </a:r>
            <a:r>
              <a:rPr lang="en-US" altLang="ko-KR" dirty="0">
                <a:effectLst/>
              </a:rPr>
              <a:t>′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Source 58: Q(</a:t>
            </a:r>
            <a:r>
              <a:rPr lang="en-US" altLang="ko-KR" dirty="0" err="1">
                <a:effectLst/>
              </a:rPr>
              <a:t>S</a:t>
            </a:r>
            <a:r>
              <a:rPr lang="en-US" altLang="ko-KR" dirty="0" err="1"/>
              <a:t>,a</a:t>
            </a:r>
            <a:r>
              <a:rPr lang="en-US" altLang="ko-KR" dirty="0"/>
              <a:t>)=</a:t>
            </a:r>
            <a:r>
              <a:rPr lang="en-US" altLang="ko-KR" dirty="0" err="1">
                <a:effectLst/>
              </a:rPr>
              <a:t>r</a:t>
            </a:r>
            <a:r>
              <a:rPr lang="en-US" altLang="ko-KR" dirty="0" err="1"/>
              <a:t>+</a:t>
            </a:r>
            <a:r>
              <a:rPr lang="en-US" altLang="ko-KR" dirty="0" err="1">
                <a:effectLst/>
              </a:rPr>
              <a:t>γ</a:t>
            </a:r>
            <a:r>
              <a:rPr lang="en-US" altLang="ko-KR" dirty="0" err="1"/>
              <a:t>.max</a:t>
            </a:r>
            <a:r>
              <a:rPr lang="en-US" altLang="ko-KR" dirty="0"/>
              <a:t>(Q(</a:t>
            </a:r>
            <a:r>
              <a:rPr lang="en-US" altLang="ko-KR" dirty="0">
                <a:effectLst/>
              </a:rPr>
              <a:t>δ</a:t>
            </a:r>
            <a:r>
              <a:rPr lang="en-US" altLang="ko-KR" dirty="0"/>
              <a:t>(</a:t>
            </a:r>
            <a:r>
              <a:rPr lang="en-US" altLang="ko-KR" dirty="0" err="1">
                <a:effectLst/>
              </a:rPr>
              <a:t>S</a:t>
            </a:r>
            <a:r>
              <a:rPr lang="en-US" altLang="ko-KR" dirty="0" err="1"/>
              <a:t>,a</a:t>
            </a:r>
            <a:r>
              <a:rPr lang="en-US" altLang="ko-KR" dirty="0"/>
              <a:t>),a</a:t>
            </a:r>
            <a:r>
              <a:rPr lang="en-US" altLang="ko-KR" dirty="0">
                <a:effectLst/>
              </a:rPr>
              <a:t>′</a:t>
            </a:r>
            <a:r>
              <a:rPr lang="en-US" altLang="ko-KR" dirty="0"/>
              <a:t>))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형태들은 학습 과정 중의 업데이트 </a:t>
            </a:r>
            <a:r>
              <a:rPr lang="ko-KR" altLang="en-US" dirty="0" err="1"/>
              <a:t>규칙이라기보다는</a:t>
            </a:r>
            <a:r>
              <a:rPr lang="en-US" altLang="ko-KR" dirty="0"/>
              <a:t>, </a:t>
            </a:r>
            <a:r>
              <a:rPr lang="ko-KR" altLang="en-US" dirty="0"/>
              <a:t>학습이 완료되었을 때 **최적의 </a:t>
            </a:r>
            <a:r>
              <a:rPr lang="en-US" altLang="ko-KR" dirty="0"/>
              <a:t>Q-</a:t>
            </a:r>
            <a:r>
              <a:rPr lang="ko-KR" altLang="en-US" dirty="0"/>
              <a:t>값이 만족해야 하는 조건 </a:t>
            </a:r>
            <a:r>
              <a:rPr lang="en-US" altLang="ko-KR" dirty="0"/>
              <a:t>(</a:t>
            </a:r>
            <a:r>
              <a:rPr lang="ko-KR" altLang="en-US" dirty="0" err="1"/>
              <a:t>벨만</a:t>
            </a:r>
            <a:r>
              <a:rPr lang="ko-KR" altLang="en-US" dirty="0"/>
              <a:t> 최적 방정식</a:t>
            </a:r>
            <a:r>
              <a:rPr lang="en-US" altLang="ko-KR" dirty="0"/>
              <a:t>)**</a:t>
            </a:r>
            <a:r>
              <a:rPr lang="ko-KR" altLang="en-US" dirty="0"/>
              <a:t>과 유사합니다</a:t>
            </a:r>
            <a:r>
              <a:rPr lang="en-US" altLang="ko-KR" dirty="0"/>
              <a:t>. </a:t>
            </a:r>
            <a:r>
              <a:rPr lang="ko-KR" altLang="en-US" dirty="0"/>
              <a:t>여기에는 </a:t>
            </a:r>
            <a:r>
              <a:rPr lang="ko-KR" altLang="en-US" dirty="0" err="1"/>
              <a:t>학습률</a:t>
            </a:r>
            <a:r>
              <a:rPr lang="en-US" altLang="ko-KR" dirty="0"/>
              <a:t>(</a:t>
            </a:r>
            <a:r>
              <a:rPr lang="en-US" altLang="ko-KR" dirty="0">
                <a:effectLst/>
              </a:rPr>
              <a:t>α</a:t>
            </a:r>
            <a:r>
              <a:rPr lang="en-US" altLang="ko-KR" dirty="0"/>
              <a:t>)</a:t>
            </a:r>
            <a:r>
              <a:rPr lang="ko-KR" altLang="en-US" dirty="0"/>
              <a:t>과 이전 </a:t>
            </a:r>
            <a:r>
              <a:rPr lang="en-US" altLang="ko-KR" dirty="0"/>
              <a:t>Q-</a:t>
            </a:r>
            <a:r>
              <a:rPr lang="ko-KR" altLang="en-US" dirty="0"/>
              <a:t>값 항이 없습니다</a:t>
            </a:r>
            <a:r>
              <a:rPr lang="en-US" altLang="ko-KR" dirty="0"/>
              <a:t>. </a:t>
            </a:r>
            <a:r>
              <a:rPr lang="ko-KR" altLang="en-US" dirty="0"/>
              <a:t>의사코드에 이 형태가 쓰인 것은 약간 혼란을 줄 수 있습니다 </a:t>
            </a:r>
            <a:r>
              <a:rPr lang="en-US" altLang="ko-KR" dirty="0"/>
              <a:t>(</a:t>
            </a:r>
            <a:r>
              <a:rPr lang="ko-KR" altLang="en-US" dirty="0"/>
              <a:t>마치 </a:t>
            </a:r>
            <a:r>
              <a:rPr lang="en-US" altLang="ko-KR" dirty="0">
                <a:effectLst/>
              </a:rPr>
              <a:t>α</a:t>
            </a:r>
            <a:r>
              <a:rPr lang="en-US" altLang="ko-KR" dirty="0"/>
              <a:t>=1</a:t>
            </a:r>
            <a:r>
              <a:rPr lang="ko-KR" altLang="en-US" dirty="0"/>
              <a:t>인 것처럼 보일 수 있음</a:t>
            </a:r>
            <a:r>
              <a:rPr lang="en-US" altLang="ko-K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논문의 </a:t>
            </a:r>
            <a:r>
              <a:rPr lang="en-US" altLang="ko-KR" b="1" dirty="0"/>
              <a:t>Equation 1 </a:t>
            </a:r>
            <a:r>
              <a:rPr lang="ko-KR" altLang="en-US" b="1" dirty="0"/>
              <a:t>형태 </a:t>
            </a:r>
            <a:r>
              <a:rPr lang="en-US" altLang="ko-KR" b="1" dirty="0"/>
              <a:t>(Source 90):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Q(state, action)=</a:t>
            </a:r>
            <a:r>
              <a:rPr lang="en-US" altLang="ko-KR" dirty="0">
                <a:effectLst/>
              </a:rPr>
              <a:t>α</a:t>
            </a:r>
            <a:r>
              <a:rPr lang="en-US" altLang="ko-KR" dirty="0"/>
              <a:t>(</a:t>
            </a:r>
            <a:r>
              <a:rPr lang="en-US" altLang="ko-KR" dirty="0">
                <a:effectLst/>
              </a:rPr>
              <a:t>R</a:t>
            </a:r>
            <a:r>
              <a:rPr lang="en-US" altLang="ko-KR" dirty="0"/>
              <a:t>(state, action)+</a:t>
            </a:r>
            <a:r>
              <a:rPr lang="en-US" altLang="ko-KR" dirty="0">
                <a:effectLst/>
              </a:rPr>
              <a:t>γ</a:t>
            </a:r>
            <a:r>
              <a:rPr lang="ko-KR" altLang="en-US" dirty="0"/>
              <a:t>⋅</a:t>
            </a:r>
            <a:r>
              <a:rPr lang="en-US" altLang="ko-KR" dirty="0"/>
              <a:t>Max[Q(next state, all actions)])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공식은 </a:t>
            </a:r>
            <a:r>
              <a:rPr lang="ko-KR" altLang="en-US" b="1" dirty="0"/>
              <a:t>표준적이지 않습니다</a:t>
            </a:r>
            <a:r>
              <a:rPr lang="en-US" altLang="ko-KR" b="1" dirty="0"/>
              <a:t>.</a:t>
            </a:r>
            <a:r>
              <a:rPr lang="ko-KR" altLang="en-US" dirty="0"/>
              <a:t> 목표 가치</a:t>
            </a:r>
            <a:r>
              <a:rPr lang="en-US" altLang="ko-KR" dirty="0"/>
              <a:t>(</a:t>
            </a:r>
            <a:r>
              <a:rPr lang="en-US" altLang="ko-KR" dirty="0" err="1">
                <a:effectLst/>
              </a:rPr>
              <a:t>R</a:t>
            </a:r>
            <a:r>
              <a:rPr lang="en-US" altLang="ko-KR" dirty="0" err="1"/>
              <a:t>+</a:t>
            </a:r>
            <a:r>
              <a:rPr lang="en-US" altLang="ko-KR" dirty="0" err="1">
                <a:effectLst/>
              </a:rPr>
              <a:t>γ</a:t>
            </a:r>
            <a:r>
              <a:rPr lang="en-US" altLang="ko-KR" dirty="0" err="1"/>
              <a:t>maxQ</a:t>
            </a:r>
            <a:r>
              <a:rPr lang="en-US" altLang="ko-KR" dirty="0"/>
              <a:t>) </a:t>
            </a:r>
            <a:r>
              <a:rPr lang="ko-KR" altLang="en-US" dirty="0"/>
              <a:t>전체에 </a:t>
            </a:r>
            <a:r>
              <a:rPr lang="ko-KR" altLang="en-US" dirty="0" err="1"/>
              <a:t>학습률</a:t>
            </a:r>
            <a:r>
              <a:rPr lang="ko-KR" altLang="en-US" dirty="0"/>
              <a:t> </a:t>
            </a:r>
            <a:r>
              <a:rPr lang="en-US" altLang="ko-KR" dirty="0">
                <a:effectLst/>
              </a:rPr>
              <a:t>α</a:t>
            </a:r>
            <a:r>
              <a:rPr lang="ko-KR" altLang="en-US" dirty="0"/>
              <a:t>를 곱하고</a:t>
            </a:r>
            <a:r>
              <a:rPr lang="en-US" altLang="ko-KR" dirty="0"/>
              <a:t>, </a:t>
            </a:r>
            <a:r>
              <a:rPr lang="ko-KR" altLang="en-US" b="1" dirty="0"/>
              <a:t>이전의 </a:t>
            </a:r>
            <a:r>
              <a:rPr lang="en-US" altLang="ko-KR" b="1" dirty="0"/>
              <a:t>Q-</a:t>
            </a:r>
            <a:r>
              <a:rPr lang="ko-KR" altLang="en-US" b="1" dirty="0"/>
              <a:t>값 </a:t>
            </a:r>
            <a:r>
              <a:rPr lang="en-US" altLang="ko-KR" b="1" dirty="0" err="1"/>
              <a:t>Q</a:t>
            </a:r>
            <a:r>
              <a:rPr lang="en-US" altLang="ko-KR" b="1" dirty="0" err="1">
                <a:effectLst/>
              </a:rPr>
              <a:t>old</a:t>
            </a:r>
            <a:r>
              <a:rPr lang="ko-KR" altLang="en-US" b="1" dirty="0"/>
              <a:t>​</a:t>
            </a:r>
            <a:r>
              <a:rPr lang="en-US" altLang="ko-KR" b="1" dirty="0"/>
              <a:t>(</a:t>
            </a:r>
            <a:r>
              <a:rPr lang="en-US" altLang="ko-KR" b="1" dirty="0" err="1"/>
              <a:t>s,a</a:t>
            </a:r>
            <a:r>
              <a:rPr lang="en-US" altLang="ko-KR" b="1" dirty="0"/>
              <a:t>) </a:t>
            </a:r>
            <a:r>
              <a:rPr lang="ko-KR" altLang="en-US" b="1" dirty="0"/>
              <a:t>항이 완전히 빠져 있습니다</a:t>
            </a:r>
            <a:r>
              <a:rPr lang="en-US" altLang="ko-KR" b="1" dirty="0"/>
              <a:t>.</a:t>
            </a:r>
            <a:endParaRPr lang="ko-KR" altLang="en-US" dirty="0"/>
          </a:p>
          <a:p>
            <a:pPr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실제 계산 예시와의 불일치 가능성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논문의 </a:t>
            </a:r>
            <a:r>
              <a:rPr lang="en-US" altLang="ko-KR" dirty="0"/>
              <a:t>48</a:t>
            </a:r>
            <a:r>
              <a:rPr lang="ko-KR" altLang="en-US" dirty="0"/>
              <a:t>페이지</a:t>
            </a:r>
            <a:r>
              <a:rPr lang="en-US" altLang="ko-KR" dirty="0"/>
              <a:t>(pdf </a:t>
            </a:r>
            <a:r>
              <a:rPr lang="ko-KR" altLang="en-US" dirty="0"/>
              <a:t>기준 </a:t>
            </a:r>
            <a:r>
              <a:rPr lang="en-US" altLang="ko-KR" dirty="0"/>
              <a:t>6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  <a:r>
              <a:rPr lang="ko-KR" altLang="en-US" dirty="0"/>
              <a:t>에 나오는 </a:t>
            </a:r>
            <a:r>
              <a:rPr lang="en-US" altLang="ko-KR" dirty="0"/>
              <a:t>Q-</a:t>
            </a:r>
            <a:r>
              <a:rPr lang="ko-KR" altLang="en-US" dirty="0"/>
              <a:t>값 계산 예시</a:t>
            </a:r>
            <a:r>
              <a:rPr lang="en-US" altLang="ko-KR" dirty="0"/>
              <a:t>(Equations 2-25) [source: 92-96]</a:t>
            </a:r>
            <a:r>
              <a:rPr lang="ko-KR" altLang="en-US" dirty="0"/>
              <a:t>들을 자세히 보면</a:t>
            </a:r>
            <a:r>
              <a:rPr lang="en-US" altLang="ko-KR" dirty="0"/>
              <a:t>, </a:t>
            </a:r>
            <a:r>
              <a:rPr lang="ko-KR" altLang="en-US" dirty="0"/>
              <a:t>표준 공식</a:t>
            </a:r>
            <a:r>
              <a:rPr lang="en-US" altLang="ko-KR" dirty="0"/>
              <a:t>(Source 42)</a:t>
            </a:r>
            <a:r>
              <a:rPr lang="ko-KR" altLang="en-US" dirty="0"/>
              <a:t>보다는 </a:t>
            </a:r>
            <a:r>
              <a:rPr lang="ko-KR" altLang="en-US" b="1" dirty="0" err="1"/>
              <a:t>비표준적인</a:t>
            </a:r>
            <a:r>
              <a:rPr lang="ko-KR" altLang="en-US" b="1" dirty="0"/>
              <a:t> </a:t>
            </a:r>
            <a:r>
              <a:rPr lang="en-US" altLang="ko-KR" b="1" dirty="0"/>
              <a:t>Equation 1(Source 90)</a:t>
            </a:r>
            <a:r>
              <a:rPr lang="ko-KR" altLang="en-US" b="1" dirty="0"/>
              <a:t>의 형태를 따르는 것으로 보입니다</a:t>
            </a:r>
            <a:r>
              <a:rPr lang="en-US" altLang="ko-KR" b="1" dirty="0"/>
              <a:t>.</a:t>
            </a:r>
            <a:r>
              <a:rPr lang="ko-KR" alt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: Eq 2: Q(1,2)=0.1(</a:t>
            </a:r>
            <a:r>
              <a:rPr lang="en-US" altLang="ko-KR" dirty="0">
                <a:effectLst/>
              </a:rPr>
              <a:t>R</a:t>
            </a:r>
            <a:r>
              <a:rPr lang="en-US" altLang="ko-KR" dirty="0"/>
              <a:t>(1,2)+0.75⋅Max[…])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: Eq 22: Q(8,9)=0.1(</a:t>
            </a:r>
            <a:r>
              <a:rPr lang="en-US" altLang="ko-KR" dirty="0">
                <a:effectLst/>
              </a:rPr>
              <a:t>R</a:t>
            </a:r>
            <a:r>
              <a:rPr lang="en-US" altLang="ko-KR" dirty="0"/>
              <a:t>(8,9)+0.75⋅Max[…])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 err="1"/>
              <a:t>Q</a:t>
            </a:r>
            <a:r>
              <a:rPr lang="en-US" altLang="ko-KR" dirty="0" err="1">
                <a:effectLst/>
              </a:rPr>
              <a:t>new</a:t>
            </a:r>
            <a:r>
              <a:rPr lang="ko-KR" altLang="en-US" dirty="0"/>
              <a:t>​</a:t>
            </a:r>
            <a:r>
              <a:rPr lang="en-US" altLang="ko-KR" dirty="0"/>
              <a:t>=</a:t>
            </a:r>
            <a:r>
              <a:rPr lang="en-US" altLang="ko-KR" dirty="0">
                <a:effectLst/>
              </a:rPr>
              <a:t>α</a:t>
            </a:r>
            <a:r>
              <a:rPr lang="en-US" altLang="ko-KR" dirty="0"/>
              <a:t>×(Target Value) </a:t>
            </a:r>
            <a:r>
              <a:rPr lang="ko-KR" altLang="en-US" dirty="0"/>
              <a:t>형태로 계산하는 것처럼 보입니다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표준 공식과의 차이점 및 의미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표준 공식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Q</a:t>
            </a:r>
            <a:r>
              <a:rPr lang="en-US" altLang="ko-KR" dirty="0" err="1">
                <a:effectLst/>
              </a:rPr>
              <a:t>new</a:t>
            </a:r>
            <a:r>
              <a:rPr lang="ko-KR" altLang="en-US" dirty="0"/>
              <a:t>​←</a:t>
            </a:r>
            <a:r>
              <a:rPr lang="en-US" altLang="ko-KR" dirty="0" err="1"/>
              <a:t>Q</a:t>
            </a:r>
            <a:r>
              <a:rPr lang="en-US" altLang="ko-KR" dirty="0" err="1">
                <a:effectLst/>
              </a:rPr>
              <a:t>old</a:t>
            </a:r>
            <a:r>
              <a:rPr lang="ko-KR" altLang="en-US" dirty="0"/>
              <a:t>​</a:t>
            </a:r>
            <a:r>
              <a:rPr lang="en-US" altLang="ko-KR" dirty="0"/>
              <a:t>+</a:t>
            </a:r>
            <a:r>
              <a:rPr lang="en-US" altLang="ko-KR" dirty="0">
                <a:effectLst/>
              </a:rPr>
              <a:t>α</a:t>
            </a:r>
            <a:r>
              <a:rPr lang="en-US" altLang="ko-KR" dirty="0"/>
              <a:t>(Target−</a:t>
            </a:r>
            <a:r>
              <a:rPr lang="en-US" altLang="ko-KR" dirty="0" err="1"/>
              <a:t>Q</a:t>
            </a:r>
            <a:r>
              <a:rPr lang="en-US" altLang="ko-KR" dirty="0" err="1">
                <a:effectLst/>
              </a:rPr>
              <a:t>old</a:t>
            </a:r>
            <a:r>
              <a:rPr lang="ko-KR" altLang="en-US" dirty="0"/>
              <a:t>​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 err="1"/>
              <a:t>Q</a:t>
            </a:r>
            <a:r>
              <a:rPr lang="en-US" altLang="ko-KR" dirty="0" err="1">
                <a:effectLst/>
              </a:rPr>
              <a:t>new</a:t>
            </a:r>
            <a:r>
              <a:rPr lang="ko-KR" altLang="en-US" dirty="0"/>
              <a:t>​←</a:t>
            </a:r>
            <a:r>
              <a:rPr lang="en-US" altLang="ko-KR" dirty="0"/>
              <a:t>(1−</a:t>
            </a:r>
            <a:r>
              <a:rPr lang="en-US" altLang="ko-KR" dirty="0">
                <a:effectLst/>
              </a:rPr>
              <a:t>α</a:t>
            </a:r>
            <a:r>
              <a:rPr lang="en-US" altLang="ko-KR" dirty="0"/>
              <a:t>)</a:t>
            </a:r>
            <a:r>
              <a:rPr lang="en-US" altLang="ko-KR" dirty="0" err="1"/>
              <a:t>Q</a:t>
            </a:r>
            <a:r>
              <a:rPr lang="en-US" altLang="ko-KR" dirty="0" err="1">
                <a:effectLst/>
              </a:rPr>
              <a:t>old</a:t>
            </a:r>
            <a:r>
              <a:rPr lang="ko-KR" altLang="en-US" dirty="0"/>
              <a:t>​</a:t>
            </a:r>
            <a:r>
              <a:rPr lang="en-US" altLang="ko-KR" dirty="0"/>
              <a:t>+</a:t>
            </a:r>
            <a:r>
              <a:rPr lang="en-US" altLang="ko-KR" dirty="0">
                <a:effectLst/>
              </a:rPr>
              <a:t>α</a:t>
            </a:r>
            <a:r>
              <a:rPr lang="en-US" altLang="ko-KR" dirty="0"/>
              <a:t>(Target)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의미</a:t>
            </a:r>
            <a:r>
              <a:rPr lang="en-US" altLang="ko-KR" b="1" dirty="0"/>
              <a:t>:</a:t>
            </a:r>
            <a:r>
              <a:rPr lang="ko-KR" altLang="en-US" dirty="0"/>
              <a:t> 새로운 </a:t>
            </a:r>
            <a:r>
              <a:rPr lang="en-US" altLang="ko-KR" dirty="0"/>
              <a:t>Q-</a:t>
            </a:r>
            <a:r>
              <a:rPr lang="ko-KR" altLang="en-US" dirty="0"/>
              <a:t>값은 </a:t>
            </a:r>
            <a:r>
              <a:rPr lang="ko-KR" altLang="en-US" b="1" dirty="0"/>
              <a:t>이전 </a:t>
            </a:r>
            <a:r>
              <a:rPr lang="en-US" altLang="ko-KR" b="1" dirty="0"/>
              <a:t>Q-</a:t>
            </a:r>
            <a:r>
              <a:rPr lang="ko-KR" altLang="en-US" b="1" dirty="0"/>
              <a:t>값과 </a:t>
            </a:r>
            <a:r>
              <a:rPr lang="ko-KR" altLang="en-US" b="1" dirty="0" err="1"/>
              <a:t>목표값</a:t>
            </a:r>
            <a:r>
              <a:rPr lang="ko-KR" altLang="en-US" b="1" dirty="0"/>
              <a:t> 사이를 </a:t>
            </a:r>
            <a:r>
              <a:rPr lang="en-US" altLang="ko-KR" b="1" dirty="0">
                <a:effectLst/>
              </a:rPr>
              <a:t>α</a:t>
            </a:r>
            <a:r>
              <a:rPr lang="ko-KR" altLang="en-US" b="1" dirty="0"/>
              <a:t> 비율로 내분</a:t>
            </a:r>
            <a:r>
              <a:rPr lang="ko-KR" altLang="en-US" dirty="0"/>
              <a:t>하는 점으로 이동합니다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이전의 학습 결과를 </a:t>
            </a:r>
            <a:r>
              <a:rPr lang="ko-KR" altLang="en-US" b="1" dirty="0"/>
              <a:t>점진적으로 수정</a:t>
            </a:r>
            <a:r>
              <a:rPr lang="ko-KR" altLang="en-US" dirty="0"/>
              <a:t>해 나갑니다</a:t>
            </a:r>
            <a:r>
              <a:rPr lang="en-US" altLang="ko-KR" dirty="0"/>
              <a:t>. (Exponential Moving Average</a:t>
            </a:r>
            <a:r>
              <a:rPr lang="ko-KR" altLang="en-US" dirty="0"/>
              <a:t>와 유사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논문 계산 예시가 따르는 듯한 비표준 공식 </a:t>
            </a:r>
            <a:r>
              <a:rPr lang="en-US" altLang="ko-KR" b="1" dirty="0"/>
              <a:t>(Eq 1):</a:t>
            </a:r>
            <a:r>
              <a:rPr lang="ko-KR" altLang="en-US" dirty="0"/>
              <a:t> </a:t>
            </a:r>
            <a:r>
              <a:rPr lang="en-US" altLang="ko-KR" dirty="0" err="1"/>
              <a:t>Q</a:t>
            </a:r>
            <a:r>
              <a:rPr lang="en-US" altLang="ko-KR" dirty="0" err="1">
                <a:effectLst/>
              </a:rPr>
              <a:t>new</a:t>
            </a:r>
            <a:r>
              <a:rPr lang="ko-KR" altLang="en-US" dirty="0"/>
              <a:t>​←</a:t>
            </a:r>
            <a:r>
              <a:rPr lang="en-US" altLang="ko-KR" dirty="0">
                <a:effectLst/>
              </a:rPr>
              <a:t>α</a:t>
            </a:r>
            <a:r>
              <a:rPr lang="en-US" altLang="ko-KR" dirty="0"/>
              <a:t>(Target)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의미</a:t>
            </a:r>
            <a:r>
              <a:rPr lang="en-US" altLang="ko-KR" b="1" dirty="0"/>
              <a:t>:</a:t>
            </a:r>
            <a:r>
              <a:rPr lang="ko-KR" altLang="en-US" dirty="0"/>
              <a:t> 새로운 </a:t>
            </a:r>
            <a:r>
              <a:rPr lang="en-US" altLang="ko-KR" dirty="0"/>
              <a:t>Q-</a:t>
            </a:r>
            <a:r>
              <a:rPr lang="ko-KR" altLang="en-US" dirty="0"/>
              <a:t>값은 </a:t>
            </a:r>
            <a:r>
              <a:rPr lang="ko-KR" altLang="en-US" b="1" dirty="0"/>
              <a:t>이전 </a:t>
            </a:r>
            <a:r>
              <a:rPr lang="en-US" altLang="ko-KR" b="1" dirty="0"/>
              <a:t>Q-</a:t>
            </a:r>
            <a:r>
              <a:rPr lang="ko-KR" altLang="en-US" b="1" dirty="0"/>
              <a:t>값과 상관없이</a:t>
            </a:r>
            <a:r>
              <a:rPr lang="en-US" altLang="ko-KR" b="1" dirty="0"/>
              <a:t>, </a:t>
            </a:r>
            <a:r>
              <a:rPr lang="ko-KR" altLang="en-US" b="1" dirty="0" err="1"/>
              <a:t>목표값에</a:t>
            </a:r>
            <a:r>
              <a:rPr lang="ko-KR" altLang="en-US" b="1" dirty="0"/>
              <a:t> 단순히 </a:t>
            </a:r>
            <a:r>
              <a:rPr lang="en-US" altLang="ko-KR" b="1" dirty="0">
                <a:effectLst/>
              </a:rPr>
              <a:t>α</a:t>
            </a:r>
            <a:r>
              <a:rPr lang="ko-KR" altLang="en-US" b="1" dirty="0"/>
              <a:t>를 곱한 값</a:t>
            </a:r>
            <a:r>
              <a:rPr lang="ko-KR" altLang="en-US" dirty="0"/>
              <a:t>이 됩니다</a:t>
            </a:r>
            <a:r>
              <a:rPr lang="en-US" altLang="ko-KR" dirty="0"/>
              <a:t>. </a:t>
            </a:r>
            <a:r>
              <a:rPr lang="ko-KR" altLang="en-US" dirty="0"/>
              <a:t>이는 이전 학습 결과를 완전히 무시하고 매번 </a:t>
            </a:r>
            <a:r>
              <a:rPr lang="ko-KR" altLang="en-US" dirty="0" err="1"/>
              <a:t>목표값의</a:t>
            </a:r>
            <a:r>
              <a:rPr lang="ko-KR" altLang="en-US" dirty="0"/>
              <a:t> </a:t>
            </a:r>
            <a:r>
              <a:rPr lang="en-US" altLang="ko-KR" dirty="0">
                <a:effectLst/>
              </a:rPr>
              <a:t>α</a:t>
            </a:r>
            <a:r>
              <a:rPr lang="ko-KR" altLang="en-US" dirty="0"/>
              <a:t> 배수로 </a:t>
            </a:r>
            <a:r>
              <a:rPr lang="en-US" altLang="ko-KR" dirty="0"/>
              <a:t>Q-</a:t>
            </a:r>
            <a:r>
              <a:rPr lang="ko-KR" altLang="en-US" dirty="0"/>
              <a:t>값을 </a:t>
            </a:r>
            <a:r>
              <a:rPr lang="en-US" altLang="ko-KR" dirty="0"/>
              <a:t>'</a:t>
            </a:r>
            <a:r>
              <a:rPr lang="ko-KR" altLang="en-US" dirty="0"/>
              <a:t>리셋</a:t>
            </a:r>
            <a:r>
              <a:rPr lang="en-US" altLang="ko-KR" dirty="0"/>
              <a:t>'</a:t>
            </a:r>
            <a:r>
              <a:rPr lang="ko-KR" altLang="en-US" dirty="0"/>
              <a:t>하는 것처럼 작동할 수 있습니다</a:t>
            </a:r>
            <a:r>
              <a:rPr lang="en-US" altLang="ko-KR" dirty="0"/>
              <a:t>. </a:t>
            </a:r>
            <a:r>
              <a:rPr lang="ko-KR" altLang="en-US" dirty="0"/>
              <a:t>이는 표준 </a:t>
            </a:r>
            <a:r>
              <a:rPr lang="en-US" altLang="ko-KR" dirty="0"/>
              <a:t>Q-</a:t>
            </a:r>
            <a:r>
              <a:rPr lang="ko-KR" altLang="en-US" dirty="0"/>
              <a:t>러닝의 점진적 학습 방식과 다릅니다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b="1" dirty="0"/>
              <a:t>4. </a:t>
            </a:r>
            <a:r>
              <a:rPr lang="ko-KR" altLang="en-US" b="1" dirty="0"/>
              <a:t>어떤 차이</a:t>
            </a:r>
            <a:r>
              <a:rPr lang="en-US" altLang="ko-KR" b="1" dirty="0"/>
              <a:t>(</a:t>
            </a:r>
            <a:r>
              <a:rPr lang="ko-KR" altLang="en-US" b="1" dirty="0"/>
              <a:t>문제점</a:t>
            </a:r>
            <a:r>
              <a:rPr lang="en-US" altLang="ko-KR" b="1" dirty="0"/>
              <a:t>)</a:t>
            </a:r>
            <a:r>
              <a:rPr lang="ko-KR" altLang="en-US" b="1" dirty="0"/>
              <a:t>가 있는가</a:t>
            </a:r>
            <a:r>
              <a:rPr lang="en-US" altLang="ko-KR" b="1" dirty="0"/>
              <a:t>?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학습 동역학 변화</a:t>
            </a:r>
            <a:r>
              <a:rPr lang="en-US" altLang="ko-KR" b="1" dirty="0"/>
              <a:t>:</a:t>
            </a:r>
            <a:r>
              <a:rPr lang="ko-KR" altLang="en-US" dirty="0"/>
              <a:t> 표준 방식과 비표준 방식은 </a:t>
            </a:r>
            <a:r>
              <a:rPr lang="en-US" altLang="ko-KR" dirty="0"/>
              <a:t>Q-</a:t>
            </a:r>
            <a:r>
              <a:rPr lang="ko-KR" altLang="en-US" dirty="0"/>
              <a:t>값이 수렴해가는 과정</a:t>
            </a:r>
            <a:r>
              <a:rPr lang="en-US" altLang="ko-KR" dirty="0"/>
              <a:t>(Learning Dynamics)</a:t>
            </a:r>
            <a:r>
              <a:rPr lang="ko-KR" altLang="en-US" dirty="0"/>
              <a:t>이 다를 수 있습니다</a:t>
            </a:r>
            <a:r>
              <a:rPr lang="en-US" altLang="ko-KR" dirty="0"/>
              <a:t>. </a:t>
            </a:r>
            <a:r>
              <a:rPr lang="ko-KR" altLang="en-US" dirty="0"/>
              <a:t>표준 방식은 이전 값을 유지하려는 관성</a:t>
            </a:r>
            <a:r>
              <a:rPr lang="en-US" altLang="ko-KR" dirty="0"/>
              <a:t>(1−</a:t>
            </a:r>
            <a:r>
              <a:rPr lang="en-US" altLang="ko-KR" dirty="0">
                <a:effectLst/>
              </a:rPr>
              <a:t>α</a:t>
            </a:r>
            <a:r>
              <a:rPr lang="ko-KR" altLang="en-US" dirty="0"/>
              <a:t> 항</a:t>
            </a:r>
            <a:r>
              <a:rPr lang="en-US" altLang="ko-KR" dirty="0"/>
              <a:t>)</a:t>
            </a:r>
            <a:r>
              <a:rPr lang="ko-KR" altLang="en-US" dirty="0"/>
              <a:t>이 있어 좀 더 안정적일 수 있는 반면</a:t>
            </a:r>
            <a:r>
              <a:rPr lang="en-US" altLang="ko-KR" dirty="0"/>
              <a:t>, </a:t>
            </a:r>
            <a:r>
              <a:rPr lang="ko-KR" altLang="en-US" dirty="0"/>
              <a:t>비표준 방식은 </a:t>
            </a:r>
            <a:r>
              <a:rPr lang="ko-KR" altLang="en-US" dirty="0" err="1"/>
              <a:t>목표값</a:t>
            </a:r>
            <a:r>
              <a:rPr lang="ko-KR" altLang="en-US" dirty="0"/>
              <a:t> 변화에 더 민감하게 반응하거나 다른 수렴 패턴을 보일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독자 혼란</a:t>
            </a:r>
            <a:r>
              <a:rPr lang="en-US" altLang="ko-KR" b="1" dirty="0"/>
              <a:t>:</a:t>
            </a:r>
            <a:r>
              <a:rPr lang="ko-KR" altLang="en-US" dirty="0"/>
              <a:t> 논문에서 표준 </a:t>
            </a:r>
            <a:r>
              <a:rPr lang="en-US" altLang="ko-KR" dirty="0"/>
              <a:t>Q-</a:t>
            </a:r>
            <a:r>
              <a:rPr lang="ko-KR" altLang="en-US" dirty="0"/>
              <a:t>러닝 공식을 소개</a:t>
            </a:r>
            <a:r>
              <a:rPr lang="en-US" altLang="ko-KR" dirty="0"/>
              <a:t>(Source 42)</a:t>
            </a:r>
            <a:r>
              <a:rPr lang="ko-KR" altLang="en-US" dirty="0"/>
              <a:t>하고 나서</a:t>
            </a:r>
            <a:r>
              <a:rPr lang="en-US" altLang="ko-KR" dirty="0"/>
              <a:t>, </a:t>
            </a:r>
            <a:r>
              <a:rPr lang="ko-KR" altLang="en-US" dirty="0"/>
              <a:t>실제 상세 계산 예시에서는 다른 형태의 비표준 공식을 사용하는 것</a:t>
            </a:r>
            <a:r>
              <a:rPr lang="en-US" altLang="ko-KR" dirty="0"/>
              <a:t>(Source 90 </a:t>
            </a:r>
            <a:r>
              <a:rPr lang="ko-KR" altLang="en-US" dirty="0"/>
              <a:t>기반 계산</a:t>
            </a:r>
            <a:r>
              <a:rPr lang="en-US" altLang="ko-KR" dirty="0"/>
              <a:t>)</a:t>
            </a:r>
            <a:r>
              <a:rPr lang="ko-KR" altLang="en-US" dirty="0"/>
              <a:t>은 독자가 알고리즘을 이해하고 재현하는 데 혼란을 야기할 수 있습니다</a:t>
            </a:r>
            <a:r>
              <a:rPr lang="en-US" altLang="ko-KR" dirty="0"/>
              <a:t>. </a:t>
            </a:r>
            <a:r>
              <a:rPr lang="ko-KR" altLang="en-US" dirty="0"/>
              <a:t>어떤 공식을 기준으로 이해해야 하는지 </a:t>
            </a:r>
            <a:r>
              <a:rPr lang="ko-KR" altLang="en-US" dirty="0" err="1"/>
              <a:t>불명확해집니다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계산 설명 오류 가능성</a:t>
            </a:r>
            <a:r>
              <a:rPr lang="en-US" altLang="ko-KR" b="1" dirty="0"/>
              <a:t>:</a:t>
            </a:r>
            <a:r>
              <a:rPr lang="ko-KR" altLang="en-US" dirty="0"/>
              <a:t> 특히 </a:t>
            </a:r>
            <a:r>
              <a:rPr lang="en-US" altLang="ko-KR" dirty="0"/>
              <a:t>Equation 24</a:t>
            </a:r>
            <a:r>
              <a:rPr lang="ko-KR" altLang="en-US" dirty="0"/>
              <a:t>의 계산 설명 </a:t>
            </a:r>
            <a:r>
              <a:rPr lang="en-US" altLang="ko-KR" dirty="0"/>
              <a:t>100+0.75*100=100+75)=17.5 </a:t>
            </a:r>
            <a:r>
              <a:rPr lang="ko-KR" altLang="en-US" dirty="0"/>
              <a:t>부분은 수식 적용 과정이 생략되거나 잘못된 부분이 있어 보이며 </a:t>
            </a:r>
            <a:r>
              <a:rPr lang="en-US" altLang="ko-KR" dirty="0"/>
              <a:t>[source: 96], </a:t>
            </a:r>
            <a:r>
              <a:rPr lang="ko-KR" altLang="en-US" dirty="0"/>
              <a:t>최종 결과 </a:t>
            </a:r>
            <a:r>
              <a:rPr lang="en-US" altLang="ko-KR" dirty="0"/>
              <a:t>17.5</a:t>
            </a:r>
            <a:r>
              <a:rPr lang="ko-KR" altLang="en-US" dirty="0"/>
              <a:t>가 어떻게 도출되었는지 명확히 이해하기 어렵습니다 </a:t>
            </a:r>
            <a:r>
              <a:rPr lang="en-US" altLang="ko-KR" dirty="0"/>
              <a:t>(</a:t>
            </a:r>
            <a:r>
              <a:rPr lang="ko-KR" altLang="en-US" dirty="0"/>
              <a:t>비록 결과 자체는 </a:t>
            </a:r>
            <a:r>
              <a:rPr lang="en-US" altLang="ko-KR" dirty="0" err="1"/>
              <a:t>Q</a:t>
            </a:r>
            <a:r>
              <a:rPr lang="en-US" altLang="ko-KR" dirty="0" err="1">
                <a:effectLst/>
              </a:rPr>
              <a:t>new</a:t>
            </a:r>
            <a:r>
              <a:rPr lang="ko-KR" altLang="en-US" dirty="0"/>
              <a:t>​</a:t>
            </a:r>
            <a:r>
              <a:rPr lang="en-US" altLang="ko-KR" dirty="0"/>
              <a:t>=0.1×(100+0.75×100) </a:t>
            </a:r>
            <a:r>
              <a:rPr lang="ko-KR" altLang="en-US" dirty="0"/>
              <a:t>공식과 일치하지만</a:t>
            </a:r>
            <a:r>
              <a:rPr lang="en-US" altLang="ko-KR" dirty="0"/>
              <a:t>, </a:t>
            </a:r>
            <a:r>
              <a:rPr lang="ko-KR" altLang="en-US" dirty="0"/>
              <a:t>설명 과정이 불충분</a:t>
            </a:r>
            <a:r>
              <a:rPr lang="en-US" altLang="ko-KR" dirty="0"/>
              <a:t>).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2108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3933A-3C71-5D2B-4CE0-665C7959E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3B6863-C2BF-9CA2-9BB3-191C6935BB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A355EC-223B-2568-BB09-F3E521A1D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905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122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 err="1"/>
              <a:t>저널명</a:t>
            </a:r>
            <a:r>
              <a:rPr lang="ko-KR" altLang="en-US" b="1" dirty="0"/>
              <a:t> </a:t>
            </a:r>
            <a:r>
              <a:rPr lang="en-US" altLang="ko-KR" b="1" dirty="0"/>
              <a:t>(Journal Name):</a:t>
            </a:r>
            <a:r>
              <a:rPr lang="en-US" altLang="ko-KR" dirty="0"/>
              <a:t> </a:t>
            </a:r>
            <a:r>
              <a:rPr lang="en-US" altLang="ko-KR" b="1" dirty="0"/>
              <a:t>ARTIFICIAL INTELLIGENCE AND APPLICATIONS</a:t>
            </a:r>
            <a:r>
              <a:rPr lang="en-US" altLang="ko-KR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/>
              <a:t>출판사 </a:t>
            </a:r>
            <a:r>
              <a:rPr lang="en-US" altLang="ko-KR" b="1" dirty="0"/>
              <a:t>(Publisher):</a:t>
            </a:r>
            <a:r>
              <a:rPr lang="en-US" altLang="ko-KR" dirty="0"/>
              <a:t> Scientific Online Publishing (SOP)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 err="1"/>
              <a:t>게재년월</a:t>
            </a:r>
            <a:r>
              <a:rPr lang="ko-KR" altLang="en-US" b="1" dirty="0"/>
              <a:t> </a:t>
            </a:r>
            <a:r>
              <a:rPr lang="en-US" altLang="ko-KR" b="1" dirty="0"/>
              <a:t>(Publication Date):</a:t>
            </a:r>
            <a:r>
              <a:rPr lang="en-US" altLang="ko-KR" dirty="0"/>
              <a:t> 2014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(August 2014)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/>
              <a:t>ISSN (</a:t>
            </a:r>
            <a:r>
              <a:rPr lang="ko-KR" altLang="en-US" b="1" dirty="0"/>
              <a:t>인쇄</a:t>
            </a:r>
            <a:r>
              <a:rPr lang="en-US" altLang="ko-KR" b="1" dirty="0"/>
              <a:t>) (Print ISSN):</a:t>
            </a:r>
            <a:r>
              <a:rPr lang="en-US" altLang="ko-KR" dirty="0"/>
              <a:t> 2374-4979 [source: 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="1" dirty="0"/>
              <a:t>ISSN (</a:t>
            </a:r>
            <a:r>
              <a:rPr lang="ko-KR" altLang="en-US" b="1" dirty="0"/>
              <a:t>온라인</a:t>
            </a:r>
            <a:r>
              <a:rPr lang="en-US" altLang="ko-KR" b="1" dirty="0"/>
              <a:t>) (Online ISSN):</a:t>
            </a:r>
            <a:r>
              <a:rPr lang="en-US" altLang="ko-KR" dirty="0"/>
              <a:t> 2374-4987 [source: 1]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/>
              <a:t>논문 제목 </a:t>
            </a:r>
            <a:r>
              <a:rPr lang="en-US" altLang="ko-KR" b="1" dirty="0"/>
              <a:t>(Article Title):</a:t>
            </a:r>
            <a:r>
              <a:rPr lang="en-US" altLang="ko-KR" dirty="0"/>
              <a:t> A Simulation Study on Reinforcement Learning for Navigation Application [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/>
              <a:t>저자 </a:t>
            </a:r>
            <a:r>
              <a:rPr lang="en-US" altLang="ko-KR" b="1" dirty="0"/>
              <a:t>(Authors):</a:t>
            </a:r>
            <a:r>
              <a:rPr lang="en-US" altLang="ko-KR" dirty="0"/>
              <a:t> Jaspreet Singh Bal, </a:t>
            </a:r>
            <a:r>
              <a:rPr lang="en-US" altLang="ko-KR" dirty="0" err="1"/>
              <a:t>Nitaigour</a:t>
            </a:r>
            <a:r>
              <a:rPr lang="en-US" altLang="ko-KR" dirty="0"/>
              <a:t> </a:t>
            </a:r>
            <a:r>
              <a:rPr lang="en-US" altLang="ko-KR" dirty="0" err="1"/>
              <a:t>Premchand</a:t>
            </a:r>
            <a:r>
              <a:rPr lang="en-US" altLang="ko-KR" dirty="0"/>
              <a:t> Mahalik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/>
              <a:t>저자 소속 </a:t>
            </a:r>
            <a:r>
              <a:rPr lang="en-US" altLang="ko-KR" b="1" dirty="0"/>
              <a:t>(Affiliation):</a:t>
            </a:r>
            <a:r>
              <a:rPr lang="en-US" altLang="ko-KR" dirty="0"/>
              <a:t> Department of Industrial Technology, Jordan College of Agricultural Sciences and Technology California State University, Fresno, USA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/>
              <a:t>기타</a:t>
            </a:r>
            <a:r>
              <a:rPr lang="en-US" altLang="ko-KR" b="1" dirty="0"/>
              <a:t>:</a:t>
            </a:r>
            <a:r>
              <a:rPr lang="ko-KR" altLang="en-US" dirty="0"/>
              <a:t> 이 저널은 오픈 액세스</a:t>
            </a:r>
            <a:r>
              <a:rPr lang="en-US" altLang="ko-KR" dirty="0"/>
              <a:t>(Open Access) </a:t>
            </a:r>
            <a:r>
              <a:rPr lang="ko-KR" altLang="en-US" dirty="0"/>
              <a:t>저널입니다 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/>
              <a:t>선정 이유</a:t>
            </a:r>
            <a:r>
              <a:rPr lang="en-US" altLang="ko-KR" b="1" dirty="0"/>
              <a:t>: </a:t>
            </a:r>
            <a:r>
              <a:rPr lang="ko-KR" altLang="en-US" b="1" dirty="0"/>
              <a:t>명확성과 기본 </a:t>
            </a:r>
            <a:r>
              <a:rPr lang="ko-KR" altLang="en-US" b="1" dirty="0" err="1"/>
              <a:t>충실성</a:t>
            </a:r>
            <a:r>
              <a:rPr lang="ko-KR" altLang="en-US" dirty="0"/>
              <a:t> 이 논문은 </a:t>
            </a:r>
            <a:r>
              <a:rPr lang="en-US" altLang="ko-KR" dirty="0"/>
              <a:t>Q-</a:t>
            </a:r>
            <a:r>
              <a:rPr lang="ko-KR" altLang="en-US" dirty="0"/>
              <a:t>러닝이라는 강화 학습 알고리즘의 </a:t>
            </a:r>
            <a:r>
              <a:rPr lang="ko-KR" altLang="en-US" b="1" dirty="0"/>
              <a:t>핵심 개념과 구현 과정을 매우 기본적인 수준에서 명확하고 이해하기 쉽게 설명</a:t>
            </a:r>
            <a:r>
              <a:rPr lang="ko-KR" altLang="en-US" dirty="0"/>
              <a:t>하고 있어 선정하게 되었습니다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/>
              <a:t>단계별 설명</a:t>
            </a:r>
            <a:r>
              <a:rPr lang="en-US" altLang="ko-KR" b="1" dirty="0"/>
              <a:t>:</a:t>
            </a:r>
            <a:r>
              <a:rPr lang="ko-KR" altLang="en-US" dirty="0"/>
              <a:t> 복잡한 이론보다는</a:t>
            </a:r>
            <a:r>
              <a:rPr lang="en-US" altLang="ko-KR" dirty="0"/>
              <a:t>, </a:t>
            </a:r>
            <a:r>
              <a:rPr lang="ko-KR" altLang="en-US" dirty="0"/>
              <a:t>간단한 </a:t>
            </a:r>
            <a:r>
              <a:rPr lang="ko-KR" altLang="en-US" b="1" dirty="0"/>
              <a:t>로봇 네비게이션 시뮬레이션 예제</a:t>
            </a:r>
            <a:r>
              <a:rPr lang="ko-KR" altLang="en-US" dirty="0"/>
              <a:t> 를 통해 </a:t>
            </a:r>
            <a:r>
              <a:rPr lang="en-US" altLang="ko-KR" dirty="0"/>
              <a:t>Q-</a:t>
            </a:r>
            <a:r>
              <a:rPr lang="ko-KR" altLang="en-US" dirty="0"/>
              <a:t>러닝의 작동 원리를 단계별로 보여줍니다</a:t>
            </a:r>
            <a:r>
              <a:rPr lang="en-US" altLang="ko-KR" dirty="0"/>
              <a:t>. (</a:t>
            </a:r>
            <a:r>
              <a:rPr lang="ko-KR" altLang="en-US" dirty="0"/>
              <a:t>상태 정의</a:t>
            </a:r>
            <a:r>
              <a:rPr lang="en-US" altLang="ko-KR" dirty="0"/>
              <a:t>, </a:t>
            </a:r>
            <a:r>
              <a:rPr lang="ko-KR" altLang="en-US" dirty="0"/>
              <a:t>행동 정의</a:t>
            </a:r>
            <a:r>
              <a:rPr lang="en-US" altLang="ko-KR" dirty="0"/>
              <a:t>, </a:t>
            </a:r>
            <a:r>
              <a:rPr lang="ko-KR" altLang="en-US" dirty="0"/>
              <a:t>보상 설계</a:t>
            </a:r>
            <a:r>
              <a:rPr lang="en-US" altLang="ko-KR" dirty="0"/>
              <a:t>, Q-</a:t>
            </a:r>
            <a:r>
              <a:rPr lang="ko-KR" altLang="en-US" dirty="0"/>
              <a:t>테이블 업데이트 과정 등</a:t>
            </a:r>
            <a:r>
              <a:rPr lang="en-US" altLang="ko-KR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/>
              <a:t>핵심 요소 집중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Q-</a:t>
            </a:r>
            <a:r>
              <a:rPr lang="ko-KR" altLang="en-US" dirty="0"/>
              <a:t>러닝의 </a:t>
            </a:r>
            <a:r>
              <a:rPr lang="ko-KR" altLang="en-US" b="1" dirty="0"/>
              <a:t>가장 중요한 구성 요소</a:t>
            </a:r>
            <a:r>
              <a:rPr lang="en-US" altLang="ko-KR" dirty="0"/>
              <a:t>(</a:t>
            </a:r>
            <a:r>
              <a:rPr lang="ko-KR" altLang="en-US" dirty="0"/>
              <a:t>상태</a:t>
            </a:r>
            <a:r>
              <a:rPr lang="en-US" altLang="ko-KR" dirty="0"/>
              <a:t>, </a:t>
            </a:r>
            <a:r>
              <a:rPr lang="ko-KR" altLang="en-US" dirty="0"/>
              <a:t>행동</a:t>
            </a:r>
            <a:r>
              <a:rPr lang="en-US" altLang="ko-KR" dirty="0"/>
              <a:t>, </a:t>
            </a:r>
            <a:r>
              <a:rPr lang="ko-KR" altLang="en-US" dirty="0"/>
              <a:t>보상</a:t>
            </a:r>
            <a:r>
              <a:rPr lang="en-US" altLang="ko-KR" dirty="0"/>
              <a:t>, Q-</a:t>
            </a:r>
            <a:r>
              <a:rPr lang="ko-KR" altLang="en-US" dirty="0"/>
              <a:t>값</a:t>
            </a:r>
            <a:r>
              <a:rPr lang="en-US" altLang="ko-KR" dirty="0"/>
              <a:t>, R/Q </a:t>
            </a:r>
            <a:r>
              <a:rPr lang="ko-KR" altLang="en-US" dirty="0"/>
              <a:t>행렬</a:t>
            </a:r>
            <a:r>
              <a:rPr lang="en-US" altLang="ko-KR" dirty="0"/>
              <a:t>) </a:t>
            </a:r>
            <a:r>
              <a:rPr lang="ko-KR" altLang="en-US" dirty="0"/>
              <a:t>와 </a:t>
            </a:r>
            <a:r>
              <a:rPr lang="ko-KR" altLang="en-US" b="1" dirty="0"/>
              <a:t>핵심 파라미터</a:t>
            </a:r>
            <a:r>
              <a:rPr lang="en-US" altLang="ko-KR" dirty="0"/>
              <a:t>(</a:t>
            </a:r>
            <a:r>
              <a:rPr lang="ko-KR" altLang="en-US" dirty="0" err="1"/>
              <a:t>학습률</a:t>
            </a:r>
            <a:r>
              <a:rPr lang="ko-KR" altLang="en-US" dirty="0"/>
              <a:t> </a:t>
            </a:r>
            <a:r>
              <a:rPr lang="en-US" altLang="ko-KR" dirty="0">
                <a:effectLst/>
              </a:rPr>
              <a:t>α</a:t>
            </a:r>
            <a:r>
              <a:rPr lang="en-US" altLang="ko-KR" dirty="0"/>
              <a:t>, </a:t>
            </a:r>
            <a:r>
              <a:rPr lang="ko-KR" altLang="en-US" dirty="0"/>
              <a:t>할인율 </a:t>
            </a:r>
            <a:r>
              <a:rPr lang="en-US" altLang="ko-KR" dirty="0">
                <a:effectLst/>
              </a:rPr>
              <a:t>γ</a:t>
            </a:r>
            <a:r>
              <a:rPr lang="en-US" altLang="ko-KR" dirty="0"/>
              <a:t>) </a:t>
            </a:r>
            <a:r>
              <a:rPr lang="ko-KR" altLang="en-US" dirty="0"/>
              <a:t>의 역할과 영향을 집중적으로 다루어</a:t>
            </a:r>
            <a:r>
              <a:rPr lang="en-US" altLang="ko-KR" dirty="0"/>
              <a:t>, </a:t>
            </a:r>
            <a:r>
              <a:rPr lang="en-US" altLang="ko-KR" b="1" dirty="0"/>
              <a:t>Q-</a:t>
            </a:r>
            <a:r>
              <a:rPr lang="ko-KR" altLang="en-US" b="1" dirty="0"/>
              <a:t>러닝의 기초를 다지는 데 매우 적합</a:t>
            </a:r>
            <a:r>
              <a:rPr lang="ko-KR" altLang="en-US" dirty="0"/>
              <a:t>하다고 판단했습니다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/>
              <a:t>교육적 가치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Q-</a:t>
            </a:r>
            <a:r>
              <a:rPr lang="ko-KR" altLang="en-US" dirty="0"/>
              <a:t>러닝을 처음 접하거나 기본 원리를 복습하려는 입장에서</a:t>
            </a:r>
            <a:r>
              <a:rPr lang="en-US" altLang="ko-KR" dirty="0"/>
              <a:t>, </a:t>
            </a:r>
            <a:r>
              <a:rPr lang="ko-KR" altLang="en-US" dirty="0"/>
              <a:t>이 논문의 시뮬레이션 과정과 파라미터 분석 은 알고리즘의 동작 방식을 직관적으로 이해하는 데 큰 도움을 줍니다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 따라서 </a:t>
            </a:r>
            <a:r>
              <a:rPr lang="en-US" altLang="ko-KR" dirty="0"/>
              <a:t>Q-</a:t>
            </a:r>
            <a:r>
              <a:rPr lang="ko-KR" altLang="en-US" dirty="0"/>
              <a:t>러닝의 실제 적용 과정을 살펴보고 파라미터의 중요성을 학습하는 데 </a:t>
            </a:r>
            <a:r>
              <a:rPr lang="ko-KR" altLang="en-US" b="1" dirty="0"/>
              <a:t>가장 기초적이면서도 효과적인 자료</a:t>
            </a:r>
            <a:r>
              <a:rPr lang="ko-KR" altLang="en-US" dirty="0"/>
              <a:t>라고 생각하여 이 논문을 발표 대상으로 선정했습니다</a:t>
            </a:r>
            <a:r>
              <a:rPr lang="en-US" altLang="ko-K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5552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B6CD1-DCD6-A9D2-A5EF-CE14CAED3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5D7FB48-EA7B-D25C-FEE7-4479FC5BBF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1E33B69-586A-6D67-C8C4-62E0D326D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의사결정</a:t>
            </a:r>
            <a:r>
              <a:rPr lang="en-US" altLang="ko-KR" dirty="0"/>
              <a:t>(Decision making)</a:t>
            </a:r>
            <a:r>
              <a:rPr lang="ko-KR" altLang="en-US" dirty="0"/>
              <a:t>은 목표 달성을 위한 조직화</a:t>
            </a:r>
            <a:r>
              <a:rPr lang="en-US" altLang="ko-KR" dirty="0"/>
              <a:t>, </a:t>
            </a:r>
            <a:r>
              <a:rPr lang="ko-KR" altLang="en-US" dirty="0"/>
              <a:t>계획</a:t>
            </a:r>
            <a:r>
              <a:rPr lang="en-US" altLang="ko-KR" dirty="0"/>
              <a:t>, </a:t>
            </a:r>
            <a:r>
              <a:rPr lang="ko-KR" altLang="en-US" dirty="0"/>
              <a:t>실행에 필수적이며 다양한 분야에 응용됨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여러 의사결정 모델링 방법 중</a:t>
            </a:r>
            <a:r>
              <a:rPr lang="en-US" altLang="ko-KR" dirty="0"/>
              <a:t>, **</a:t>
            </a:r>
            <a:r>
              <a:rPr lang="ko-KR" altLang="en-US" dirty="0"/>
              <a:t>강화 학습</a:t>
            </a:r>
            <a:r>
              <a:rPr lang="en-US" altLang="ko-KR" dirty="0"/>
              <a:t>(Reinforcement Learning, RL)**</a:t>
            </a:r>
            <a:r>
              <a:rPr lang="ko-KR" altLang="en-US" dirty="0"/>
              <a:t>은 에이전트가 환경과의 상호작용</a:t>
            </a:r>
            <a:r>
              <a:rPr lang="en-US" altLang="ko-KR" dirty="0"/>
              <a:t>(</a:t>
            </a:r>
            <a:r>
              <a:rPr lang="ko-KR" altLang="en-US" dirty="0"/>
              <a:t>시행착오</a:t>
            </a:r>
            <a:r>
              <a:rPr lang="en-US" altLang="ko-KR" dirty="0"/>
              <a:t>)</a:t>
            </a:r>
            <a:r>
              <a:rPr lang="ko-KR" altLang="en-US" dirty="0"/>
              <a:t>을 통해 누적 보상을 최대화하는 행동 전략을 스스로 학습하는 강력한 방법론</a:t>
            </a:r>
            <a:r>
              <a:rPr lang="en-US" altLang="ko-KR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RL</a:t>
            </a:r>
            <a:r>
              <a:rPr lang="ko-KR" altLang="en-US" dirty="0"/>
              <a:t>은 지도 데이터 없이 학습 가능하며</a:t>
            </a:r>
            <a:r>
              <a:rPr lang="en-US" altLang="ko-KR" dirty="0"/>
              <a:t>, </a:t>
            </a:r>
            <a:r>
              <a:rPr lang="ko-KR" altLang="en-US" dirty="0"/>
              <a:t>컴퓨터 보드 게임</a:t>
            </a:r>
            <a:r>
              <a:rPr lang="en-US" altLang="ko-KR" dirty="0"/>
              <a:t>, </a:t>
            </a:r>
            <a:r>
              <a:rPr lang="ko-KR" altLang="en-US" dirty="0"/>
              <a:t>로봇 제어</a:t>
            </a:r>
            <a:r>
              <a:rPr lang="en-US" altLang="ko-KR" dirty="0"/>
              <a:t>, </a:t>
            </a:r>
            <a:r>
              <a:rPr lang="ko-KR" altLang="en-US" dirty="0"/>
              <a:t>네트워크 라우팅 등 광범위한 응용 분야를 가짐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2452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본 논문은 강화 학습 알고리즘 중 대표적인 **</a:t>
            </a:r>
            <a:r>
              <a:rPr lang="en-US" altLang="ko-KR" dirty="0"/>
              <a:t>Q-</a:t>
            </a:r>
            <a:r>
              <a:rPr lang="ko-KR" altLang="en-US" dirty="0"/>
              <a:t>러닝</a:t>
            </a:r>
            <a:r>
              <a:rPr lang="en-US" altLang="ko-KR" dirty="0"/>
              <a:t>(Q-learning)**</a:t>
            </a:r>
            <a:r>
              <a:rPr lang="ko-KR" altLang="en-US" dirty="0"/>
              <a:t>에 초점을 맞춤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Q-</a:t>
            </a:r>
            <a:r>
              <a:rPr lang="ko-KR" altLang="en-US" dirty="0"/>
              <a:t>러닝은 특정 모델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상태 전이 확률</a:t>
            </a:r>
            <a:r>
              <a:rPr lang="en-US" altLang="ko-KR" dirty="0"/>
              <a:t>)</a:t>
            </a:r>
            <a:r>
              <a:rPr lang="ko-KR" altLang="en-US" dirty="0"/>
              <a:t>을 알 필요가 없는 </a:t>
            </a:r>
            <a:r>
              <a:rPr lang="ko-KR" altLang="en-US" b="1" dirty="0" err="1"/>
              <a:t>비모수적</a:t>
            </a:r>
            <a:r>
              <a:rPr lang="en-US" altLang="ko-KR" b="1" dirty="0"/>
              <a:t>(non-parameter based)</a:t>
            </a:r>
            <a:r>
              <a:rPr lang="ko-KR" altLang="en-US" dirty="0"/>
              <a:t> 학습 및 의사결정 방법임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Q-</a:t>
            </a:r>
            <a:r>
              <a:rPr lang="ko-KR" altLang="en-US" dirty="0"/>
              <a:t>러닝 구현 시</a:t>
            </a:r>
            <a:r>
              <a:rPr lang="en-US" altLang="ko-KR" dirty="0"/>
              <a:t>, **</a:t>
            </a:r>
            <a:r>
              <a:rPr lang="ko-KR" altLang="en-US" dirty="0" err="1"/>
              <a:t>학습률</a:t>
            </a:r>
            <a:r>
              <a:rPr lang="en-US" altLang="ko-KR" dirty="0"/>
              <a:t>(</a:t>
            </a:r>
            <a:r>
              <a:rPr lang="en-US" altLang="ko-KR" dirty="0">
                <a:effectLst/>
              </a:rPr>
              <a:t>α</a:t>
            </a:r>
            <a:r>
              <a:rPr lang="en-US" altLang="ko-KR" dirty="0"/>
              <a:t>)**</a:t>
            </a:r>
            <a:r>
              <a:rPr lang="ko-KR" altLang="en-US" dirty="0"/>
              <a:t>과 **할인율</a:t>
            </a:r>
            <a:r>
              <a:rPr lang="en-US" altLang="ko-KR" dirty="0"/>
              <a:t>(</a:t>
            </a:r>
            <a:r>
              <a:rPr lang="en-US" altLang="ko-KR" dirty="0">
                <a:effectLst/>
              </a:rPr>
              <a:t>γ</a:t>
            </a:r>
            <a:r>
              <a:rPr lang="en-US" altLang="ko-KR" dirty="0"/>
              <a:t>)**</a:t>
            </a:r>
            <a:r>
              <a:rPr lang="ko-KR" altLang="en-US" dirty="0"/>
              <a:t>이라는 두 가지 핵심 파라미터가 학습 성능과 에이전트의 행동 방식에 큰 영향을 미침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하지만 특정 응용 문제에 맞는 최적의 </a:t>
            </a:r>
            <a:r>
              <a:rPr lang="en-US" altLang="ko-KR" dirty="0">
                <a:effectLst/>
              </a:rPr>
              <a:t>α</a:t>
            </a:r>
            <a:r>
              <a:rPr lang="en-US" altLang="ko-KR" dirty="0"/>
              <a:t>, </a:t>
            </a:r>
            <a:r>
              <a:rPr lang="en-US" altLang="ko-KR" dirty="0">
                <a:effectLst/>
              </a:rPr>
              <a:t>γ</a:t>
            </a:r>
            <a:r>
              <a:rPr lang="ko-KR" altLang="en-US" dirty="0"/>
              <a:t> 값을 찾는 것은 어려운 문제이며</a:t>
            </a:r>
            <a:r>
              <a:rPr lang="en-US" altLang="ko-KR" dirty="0"/>
              <a:t>, </a:t>
            </a:r>
            <a:r>
              <a:rPr lang="ko-KR" altLang="en-US" dirty="0"/>
              <a:t>이 값들에 대한 이해가 중요함</a:t>
            </a:r>
          </a:p>
        </p:txBody>
      </p:sp>
    </p:spTree>
    <p:extLst>
      <p:ext uri="{BB962C8B-B14F-4D97-AF65-F5344CB8AC3E}">
        <p14:creationId xmlns:p14="http://schemas.microsoft.com/office/powerpoint/2010/main" val="165940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목표 </a:t>
            </a:r>
            <a:r>
              <a:rPr lang="en-US" altLang="ko-KR" b="1" dirty="0"/>
              <a:t>1:</a:t>
            </a:r>
            <a:r>
              <a:rPr lang="ko-KR" altLang="en-US" dirty="0"/>
              <a:t> </a:t>
            </a:r>
            <a:r>
              <a:rPr lang="en-US" altLang="ko-KR" dirty="0"/>
              <a:t>Q-</a:t>
            </a:r>
            <a:r>
              <a:rPr lang="ko-KR" altLang="en-US" dirty="0"/>
              <a:t>러닝 알고리즘의 </a:t>
            </a:r>
            <a:r>
              <a:rPr lang="ko-KR" altLang="en-US" b="1" dirty="0"/>
              <a:t>구현 과정을 제시</a:t>
            </a:r>
            <a:r>
              <a:rPr lang="ko-KR" altLang="en-US" dirty="0"/>
              <a:t>하고 </a:t>
            </a:r>
            <a:r>
              <a:rPr lang="en-US" altLang="ko-KR" dirty="0"/>
              <a:t>(</a:t>
            </a:r>
            <a:r>
              <a:rPr lang="ko-KR" altLang="en-US" dirty="0"/>
              <a:t>의사코드 포함</a:t>
            </a:r>
            <a:r>
              <a:rPr lang="en-US" altLang="ko-KR" dirty="0"/>
              <a:t>) [source: 3, 57], </a:t>
            </a:r>
            <a:r>
              <a:rPr lang="ko-KR" altLang="en-US" b="1" dirty="0"/>
              <a:t>시뮬레이션을 통해 작동 원리를 시연</a:t>
            </a:r>
            <a:r>
              <a:rPr lang="ko-KR" altLang="en-US" dirty="0"/>
              <a:t>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b="1" dirty="0"/>
              <a:t>목표 </a:t>
            </a:r>
            <a:r>
              <a:rPr lang="en-US" altLang="ko-KR" b="1" dirty="0"/>
              <a:t>2:</a:t>
            </a:r>
            <a:r>
              <a:rPr lang="ko-KR" altLang="en-US" dirty="0"/>
              <a:t> </a:t>
            </a:r>
            <a:r>
              <a:rPr lang="en-US" altLang="ko-KR" dirty="0"/>
              <a:t>Q-</a:t>
            </a:r>
            <a:r>
              <a:rPr lang="ko-KR" altLang="en-US" dirty="0"/>
              <a:t>러닝을 </a:t>
            </a:r>
            <a:r>
              <a:rPr lang="ko-KR" altLang="en-US" b="1" dirty="0"/>
              <a:t>가상의 농업 필드</a:t>
            </a:r>
            <a:r>
              <a:rPr lang="en-US" altLang="ko-KR" b="1" dirty="0"/>
              <a:t>(conceptual agriculture field)</a:t>
            </a:r>
            <a:r>
              <a:rPr lang="ko-KR" altLang="en-US" b="1" dirty="0"/>
              <a:t>에서 로봇이 나무를 거쳐 저장소</a:t>
            </a:r>
            <a:r>
              <a:rPr lang="en-US" altLang="ko-KR" b="1" dirty="0"/>
              <a:t>(</a:t>
            </a:r>
            <a:r>
              <a:rPr lang="ko-KR" altLang="en-US" b="1" dirty="0"/>
              <a:t>목표</a:t>
            </a:r>
            <a:r>
              <a:rPr lang="en-US" altLang="ko-KR" b="1" dirty="0"/>
              <a:t>)</a:t>
            </a:r>
            <a:r>
              <a:rPr lang="ko-KR" altLang="en-US" b="1" dirty="0"/>
              <a:t>까지 과일을 운반하는 네비게이션 문제</a:t>
            </a:r>
            <a:r>
              <a:rPr lang="ko-KR" altLang="en-US" dirty="0"/>
              <a:t>에 적용함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b="1" dirty="0"/>
              <a:t>목표 </a:t>
            </a:r>
            <a:r>
              <a:rPr lang="en-US" altLang="ko-KR" b="1" dirty="0"/>
              <a:t>3:</a:t>
            </a:r>
            <a:r>
              <a:rPr lang="ko-KR" altLang="en-US" dirty="0"/>
              <a:t> 시뮬레이션을 통해 </a:t>
            </a:r>
            <a:r>
              <a:rPr lang="en-US" altLang="ko-KR" b="1" dirty="0">
                <a:effectLst/>
              </a:rPr>
              <a:t>α</a:t>
            </a:r>
            <a:r>
              <a:rPr lang="ko-KR" altLang="en-US" b="1" dirty="0"/>
              <a:t>와 </a:t>
            </a:r>
            <a:r>
              <a:rPr lang="en-US" altLang="ko-KR" b="1" dirty="0">
                <a:effectLst/>
              </a:rPr>
              <a:t>γ</a:t>
            </a:r>
            <a:r>
              <a:rPr lang="ko-KR" altLang="en-US" b="1" dirty="0"/>
              <a:t> 값 변화가 </a:t>
            </a:r>
            <a:r>
              <a:rPr lang="en-US" altLang="ko-KR" b="1" dirty="0"/>
              <a:t>Q-</a:t>
            </a:r>
            <a:r>
              <a:rPr lang="ko-KR" altLang="en-US" b="1" dirty="0"/>
              <a:t>러닝 학습 결과</a:t>
            </a:r>
            <a:r>
              <a:rPr lang="en-US" altLang="ko-KR" b="1" dirty="0"/>
              <a:t>(</a:t>
            </a:r>
            <a:r>
              <a:rPr lang="ko-KR" altLang="en-US" b="1" dirty="0"/>
              <a:t>예</a:t>
            </a:r>
            <a:r>
              <a:rPr lang="en-US" altLang="ko-KR" b="1" dirty="0"/>
              <a:t>: </a:t>
            </a:r>
            <a:r>
              <a:rPr lang="ko-KR" altLang="en-US" b="1" dirty="0"/>
              <a:t>학습된 정책</a:t>
            </a:r>
            <a:r>
              <a:rPr lang="en-US" altLang="ko-KR" b="1" dirty="0"/>
              <a:t>, Q-</a:t>
            </a:r>
            <a:r>
              <a:rPr lang="ko-KR" altLang="en-US" b="1" dirty="0"/>
              <a:t>값 분포</a:t>
            </a:r>
            <a:r>
              <a:rPr lang="en-US" altLang="ko-KR" b="1" dirty="0"/>
              <a:t>)</a:t>
            </a:r>
            <a:r>
              <a:rPr lang="ko-KR" altLang="en-US" b="1" dirty="0"/>
              <a:t>에 미치는 영향을 체계적으로 분석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특정 응용에 대한 적절한 값 설정의 중요성을 논의함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178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AF8A2-6B15-A20C-0967-2370FAB1B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EA955B-A402-A6B4-2817-657F628C08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2ED3BC-E2D9-F73E-BEFE-94DA8F47B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199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271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A50-6DFA-4D8D-9D17-BA4720EFAB20}" type="datetime1">
              <a:rPr lang="ko-KR" altLang="en-US" smtClean="0"/>
              <a:pPr/>
              <a:t>2025-04-22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0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04B1-7B77-4B8D-B023-6735C6A65B5E}" type="datetime1">
              <a:rPr lang="ko-KR" altLang="en-US" smtClean="0"/>
              <a:pPr/>
              <a:t>2025-04-22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3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ED8-ECCB-4486-AC7D-2C44A5ABA227}" type="datetime1">
              <a:rPr lang="ko-KR" altLang="en-US" smtClean="0"/>
              <a:pPr/>
              <a:t>2025-04-22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0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600"/>
              </a:spcBef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6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833D-41D1-49AA-ADA7-8B212D5CC7DA}" type="datetime1">
              <a:rPr lang="ko-KR" altLang="en-US" smtClean="0"/>
              <a:pPr/>
              <a:t>2025-04-22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6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F52A-1688-47C1-85DC-C9FE8E7DDF30}" type="datetime1">
              <a:rPr lang="ko-KR" altLang="en-US" smtClean="0"/>
              <a:pPr/>
              <a:t>2025-04-22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5FDF-DFDF-41B4-ABFC-F5D559348AA4}" type="datetime1">
              <a:rPr lang="ko-KR" altLang="en-US" smtClean="0"/>
              <a:pPr/>
              <a:t>2025-04-22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5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ECA3-821B-4C99-B46E-8E2737AF3DC7}" type="datetime1">
              <a:rPr lang="ko-KR" altLang="en-US" smtClean="0"/>
              <a:pPr/>
              <a:t>2025-04-22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6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8B03-5E6F-4C19-A08D-D543C7AB14BB}" type="datetime1">
              <a:rPr lang="ko-KR" altLang="en-US" smtClean="0"/>
              <a:pPr/>
              <a:t>2025-04-22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D1D-0C8E-4CC7-BE5A-BEF6B7D19090}" type="datetime1">
              <a:rPr lang="ko-KR" altLang="en-US" smtClean="0"/>
              <a:pPr/>
              <a:t>2025-04-22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9A4-FA08-4983-81C8-8BF098258F7F}" type="datetime1">
              <a:rPr lang="ko-KR" altLang="en-US" smtClean="0"/>
              <a:pPr/>
              <a:t>2025-04-22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18FB9-270B-471A-BBE9-38A76AAD93B6}" type="datetime1">
              <a:rPr lang="ko-KR" altLang="en-US" smtClean="0"/>
              <a:pPr/>
              <a:t>2025-04-22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4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2475706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Analysis Report on "A Simulation Study on Reinforcement Learning for Navigation Application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FC250-769F-69DA-9B53-37AF07AA6142}"/>
              </a:ext>
            </a:extLst>
          </p:cNvPr>
          <p:cNvSpPr>
            <a:spLocks noGrp="1"/>
          </p:cNvSpPr>
          <p:nvPr/>
        </p:nvSpPr>
        <p:spPr>
          <a:xfrm>
            <a:off x="1371600" y="409575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Yang-Ho JEON</a:t>
            </a:r>
          </a:p>
          <a:p>
            <a:r>
              <a:rPr lang="en-US" altLang="ko-KR" sz="2000" dirty="0"/>
              <a:t>Dept. of Industrial Artificial Intelligence, CBNU</a:t>
            </a: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963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C2483-A160-D55D-0135-D6BF0D24A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D2119-34BC-7A67-FF80-841A5914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 알고리즘 구현 상세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9E4B8A-C8E7-D825-E4BC-ECF5B38CB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상태</a:t>
            </a:r>
            <a:r>
              <a:rPr lang="en-US" altLang="ko-KR" sz="1600" dirty="0"/>
              <a:t>(State) </a:t>
            </a:r>
            <a:r>
              <a:rPr lang="ko-KR" altLang="en-US" sz="1600" dirty="0"/>
              <a:t>표현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868A35-EFC0-8A09-B669-33D4D246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E13AEE-8DA5-B488-7D53-A2904D950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88840"/>
            <a:ext cx="4536504" cy="32519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C4BCCB-8D92-94B1-976E-F31C1A398C2A}"/>
              </a:ext>
            </a:extLst>
          </p:cNvPr>
          <p:cNvSpPr txBox="1"/>
          <p:nvPr/>
        </p:nvSpPr>
        <p:spPr>
          <a:xfrm>
            <a:off x="1043608" y="5437235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(</a:t>
            </a:r>
            <a:r>
              <a:rPr lang="ko-KR" altLang="en-US" sz="1000" dirty="0" err="1"/>
              <a:t>b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Nodal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graph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with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states</a:t>
            </a:r>
            <a:r>
              <a:rPr lang="ko-KR" altLang="en-US" sz="1000" dirty="0"/>
              <a:t> 1 </a:t>
            </a:r>
            <a:r>
              <a:rPr lang="ko-KR" altLang="en-US" sz="1000" dirty="0" err="1"/>
              <a:t>to</a:t>
            </a:r>
            <a:r>
              <a:rPr lang="ko-KR" altLang="en-US" sz="1000" dirty="0"/>
              <a:t> 9 and </a:t>
            </a:r>
            <a:r>
              <a:rPr lang="ko-KR" altLang="en-US" sz="1000" dirty="0" err="1"/>
              <a:t>the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future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state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8400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8E0CC-3005-8A0E-0FF2-F4FCA86B6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6EC8F-1785-DB90-EDFF-35F2CEFE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 알고리즘 구현 상세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4055D8-59C9-A63C-11BB-1EE443BA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행동</a:t>
            </a:r>
            <a:r>
              <a:rPr lang="en-US" altLang="ko-KR" sz="1600" dirty="0"/>
              <a:t>(Action) </a:t>
            </a:r>
            <a:r>
              <a:rPr lang="ko-KR" altLang="en-US" sz="1600" dirty="0"/>
              <a:t>표현</a:t>
            </a:r>
            <a:endParaRPr lang="en-US" altLang="ko-KR" sz="1600" dirty="0"/>
          </a:p>
          <a:p>
            <a:endParaRPr lang="en-US" altLang="ko-KR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179B2-AD1B-A0CE-2092-76623735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B20B24-6A27-3927-6837-829AD8B18CDB}"/>
              </a:ext>
            </a:extLst>
          </p:cNvPr>
          <p:cNvSpPr txBox="1"/>
          <p:nvPr/>
        </p:nvSpPr>
        <p:spPr>
          <a:xfrm>
            <a:off x="827584" y="5303467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(a) Nine different states along with the future storage point</a:t>
            </a: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2D7AC0-195E-B794-B421-C90630E84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88" y="1700809"/>
            <a:ext cx="4306133" cy="32937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7166DB-EDC7-29D4-DF8B-C83DD9B82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491" y="2924944"/>
            <a:ext cx="3150295" cy="20128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6628D6-4C61-E632-D157-BD23A9B0D97D}"/>
              </a:ext>
            </a:extLst>
          </p:cNvPr>
          <p:cNvSpPr txBox="1"/>
          <p:nvPr/>
        </p:nvSpPr>
        <p:spPr>
          <a:xfrm>
            <a:off x="5387933" y="505181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(</a:t>
            </a:r>
            <a:r>
              <a:rPr lang="en-US" altLang="ko-KR" sz="1000" dirty="0"/>
              <a:t>b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An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orange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harvesting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field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comprising</a:t>
            </a:r>
            <a:r>
              <a:rPr lang="ko-KR" altLang="en-US" sz="1000" dirty="0"/>
              <a:t> of </a:t>
            </a:r>
            <a:r>
              <a:rPr lang="ko-KR" altLang="en-US" sz="1000" dirty="0" err="1"/>
              <a:t>nine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trees</a:t>
            </a:r>
            <a:endParaRPr lang="ko-KR" altLang="en-US" sz="1000" dirty="0"/>
          </a:p>
          <a:p>
            <a:r>
              <a:rPr lang="ko-KR" altLang="en-US" sz="1000" dirty="0" err="1"/>
              <a:t>from</a:t>
            </a:r>
            <a:r>
              <a:rPr lang="ko-KR" altLang="en-US" sz="1000" dirty="0"/>
              <a:t> 1 </a:t>
            </a:r>
            <a:r>
              <a:rPr lang="ko-KR" altLang="en-US" sz="1000" dirty="0" err="1"/>
              <a:t>to</a:t>
            </a:r>
            <a:r>
              <a:rPr lang="ko-KR" altLang="en-US" sz="1000" dirty="0"/>
              <a:t> 9 and </a:t>
            </a:r>
            <a:r>
              <a:rPr lang="ko-KR" altLang="en-US" sz="1000" dirty="0" err="1"/>
              <a:t>the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future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state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</a:t>
            </a:r>
            <a:endParaRPr lang="ko-KR" altLang="en-US" sz="10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CCBFE2A-1401-693C-5FF6-5AEE4E269AE4}"/>
              </a:ext>
            </a:extLst>
          </p:cNvPr>
          <p:cNvSpPr/>
          <p:nvPr/>
        </p:nvSpPr>
        <p:spPr>
          <a:xfrm>
            <a:off x="6156176" y="3099509"/>
            <a:ext cx="216024" cy="193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B3D8168-05D7-8757-2199-40F3624B2D82}"/>
              </a:ext>
            </a:extLst>
          </p:cNvPr>
          <p:cNvSpPr/>
          <p:nvPr/>
        </p:nvSpPr>
        <p:spPr>
          <a:xfrm>
            <a:off x="5920060" y="3573016"/>
            <a:ext cx="216024" cy="193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BD96AB5-6DC6-B043-0EFA-8F2A80E2C342}"/>
              </a:ext>
            </a:extLst>
          </p:cNvPr>
          <p:cNvSpPr/>
          <p:nvPr/>
        </p:nvSpPr>
        <p:spPr>
          <a:xfrm>
            <a:off x="4355976" y="2996329"/>
            <a:ext cx="216024" cy="193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3597540-3619-B2DD-7D50-4EC0997ACCD7}"/>
              </a:ext>
            </a:extLst>
          </p:cNvPr>
          <p:cNvSpPr/>
          <p:nvPr/>
        </p:nvSpPr>
        <p:spPr>
          <a:xfrm>
            <a:off x="4480049" y="2803139"/>
            <a:ext cx="216024" cy="193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23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2F023-EDCA-E9F6-3402-9B950E8A9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0C945-3A45-499E-019D-BE82B263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 알고리즘 구현 상세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9C345-3AAD-4516-4CE8-955A9D6D8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보상</a:t>
            </a:r>
            <a:r>
              <a:rPr lang="en-US" altLang="ko-KR" sz="1600" b="1" dirty="0"/>
              <a:t>(Reward) </a:t>
            </a:r>
            <a:r>
              <a:rPr lang="ko-KR" altLang="en-US" sz="1600" b="1" dirty="0"/>
              <a:t>함수 설계</a:t>
            </a:r>
            <a:r>
              <a:rPr lang="en-US" altLang="ko-KR" sz="1600" b="1" dirty="0"/>
              <a:t>:</a:t>
            </a:r>
            <a:r>
              <a:rPr lang="ko-KR" altLang="en-US" sz="1600" dirty="0"/>
              <a:t> </a:t>
            </a:r>
          </a:p>
          <a:p>
            <a:endParaRPr lang="en-US" altLang="ko-KR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A71D60-3E63-8930-42EE-2374FE96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47059B-503C-71C2-154E-22CE3F650A99}"/>
              </a:ext>
            </a:extLst>
          </p:cNvPr>
          <p:cNvSpPr txBox="1"/>
          <p:nvPr/>
        </p:nvSpPr>
        <p:spPr>
          <a:xfrm>
            <a:off x="899592" y="5106089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(a) Matrix R with rows as past and columns as the future states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F6F34-DA3C-D142-E27E-1048ECF6E3F1}"/>
              </a:ext>
            </a:extLst>
          </p:cNvPr>
          <p:cNvSpPr txBox="1"/>
          <p:nvPr/>
        </p:nvSpPr>
        <p:spPr>
          <a:xfrm>
            <a:off x="6553200" y="5033085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(</a:t>
            </a:r>
            <a:r>
              <a:rPr lang="en-US" altLang="ko-KR" sz="1000" dirty="0"/>
              <a:t>b</a:t>
            </a:r>
            <a:r>
              <a:rPr lang="ko-KR" altLang="en-US" sz="1000" dirty="0"/>
              <a:t>) </a:t>
            </a:r>
            <a:r>
              <a:rPr lang="en-US" altLang="ko-KR" sz="1000" dirty="0"/>
              <a:t>The R matrix</a:t>
            </a:r>
            <a:endParaRPr lang="ko-KR" altLang="en-US" sz="1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64B430-3CD6-A8FF-8F58-A87E7E5BE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844824"/>
            <a:ext cx="4213089" cy="316835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73D3BD9-32A5-405E-7305-92E3734D8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632" y="1782567"/>
            <a:ext cx="3350201" cy="31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5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8E06C-BD88-8F4B-2754-14D307D59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FAF0A-6100-3871-7E4D-8135A706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 알고리즘 구현 상세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47057-B5C9-79A8-62B0-8AB31B5CE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알고리즘 구현</a:t>
            </a:r>
            <a:r>
              <a:rPr lang="en-US" altLang="ko-KR" sz="1600" b="1" dirty="0"/>
              <a:t>: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sz="1200" b="1" dirty="0"/>
              <a:t>Q-</a:t>
            </a:r>
            <a:r>
              <a:rPr lang="ko-KR" altLang="en-US" sz="1200" b="1" dirty="0"/>
              <a:t>행렬</a:t>
            </a:r>
            <a:r>
              <a:rPr lang="en-US" altLang="ko-KR" sz="1200" b="1" dirty="0"/>
              <a:t>(Q-Matrix):</a:t>
            </a:r>
            <a:r>
              <a:rPr lang="ko-KR" altLang="en-US" sz="1200" dirty="0"/>
              <a:t> 상태와 행동 쌍의 가치를 저장하기 위한 </a:t>
            </a:r>
            <a:r>
              <a:rPr lang="en-US" altLang="ko-KR" sz="1200" dirty="0"/>
              <a:t>10x10 </a:t>
            </a:r>
            <a:r>
              <a:rPr lang="ko-KR" altLang="en-US" sz="1200" dirty="0"/>
              <a:t>크기의 행렬 사용 </a:t>
            </a:r>
            <a:br>
              <a:rPr lang="en-US" altLang="ko-KR" sz="1200" dirty="0"/>
            </a:br>
            <a:r>
              <a:rPr lang="en-US" altLang="ko-KR" sz="1200" dirty="0"/>
              <a:t>		     Q-</a:t>
            </a:r>
            <a:r>
              <a:rPr lang="ko-KR" altLang="en-US" sz="1200" dirty="0"/>
              <a:t>값은 </a:t>
            </a:r>
            <a:r>
              <a:rPr lang="en-US" altLang="ko-KR" sz="1200" b="1" dirty="0"/>
              <a:t>0</a:t>
            </a:r>
            <a:r>
              <a:rPr lang="ko-KR" altLang="en-US" sz="1200" b="1" dirty="0"/>
              <a:t>으로 초기화</a:t>
            </a:r>
            <a:r>
              <a:rPr lang="ko-KR" altLang="en-US" sz="1200" dirty="0"/>
              <a:t>하여 학습 시작</a:t>
            </a:r>
            <a:endParaRPr lang="en-US" altLang="ko-KR" sz="12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457200" lvl="1" indent="0">
              <a:buNone/>
            </a:pPr>
            <a:endParaRPr lang="en-US" altLang="ko-KR" sz="1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sz="1200" dirty="0"/>
              <a:t>학습 프로세스</a:t>
            </a:r>
            <a:endParaRPr lang="en-US" altLang="ko-KR" sz="1200" dirty="0"/>
          </a:p>
          <a:p>
            <a:pPr lvl="2"/>
            <a:endParaRPr lang="ko-KR" altLang="en-US" sz="1000" dirty="0"/>
          </a:p>
          <a:p>
            <a:endParaRPr lang="en-US" altLang="ko-KR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B4830E-88DB-D998-8B7A-E38F10E3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1C8C512-C9C7-7391-4AFA-6C596B94C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2132856"/>
            <a:ext cx="1224136" cy="117705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B259346-0AC3-5D1B-9B9F-882B24735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3501008"/>
            <a:ext cx="3101342" cy="223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90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14186-A5E0-0D4E-98F0-E8851BF38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94FCB-76EE-3C6E-1989-03ECC0534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30" y="2852936"/>
            <a:ext cx="8229600" cy="77809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연구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947B6B-9382-DD7B-0D26-77B54548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54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85F3D-4F86-7806-35B0-16379549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 학습 과정 및 </a:t>
            </a:r>
            <a:r>
              <a:rPr lang="en-US" altLang="ko-KR" dirty="0"/>
              <a:t>Q-</a:t>
            </a:r>
            <a:r>
              <a:rPr lang="ko-KR" altLang="en-US" dirty="0"/>
              <a:t>행렬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95796D-80A6-FAAA-CA41-4E8E9AAB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학습 초기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9C81BD-562B-5316-7B8A-5D69A8D3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5A571D-12F4-0E7F-6FFE-B11E2A534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053143"/>
            <a:ext cx="3027328" cy="27920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20A9AE-E7CC-7FCC-52B8-2E6C430E9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2053143"/>
            <a:ext cx="2952328" cy="27920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C59426-D4B4-1B61-1D91-088F5A4CECB8}"/>
              </a:ext>
            </a:extLst>
          </p:cNvPr>
          <p:cNvSpPr txBox="1"/>
          <p:nvPr/>
        </p:nvSpPr>
        <p:spPr>
          <a:xfrm>
            <a:off x="2195736" y="4938132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(</a:t>
            </a:r>
            <a:r>
              <a:rPr lang="ko-KR" altLang="en-US" sz="1000" dirty="0" err="1"/>
              <a:t>a</a:t>
            </a:r>
            <a:r>
              <a:rPr lang="ko-KR" altLang="en-US" sz="1000" dirty="0"/>
              <a:t>) The </a:t>
            </a:r>
            <a:r>
              <a:rPr lang="ko-KR" altLang="en-US" sz="1000" dirty="0" err="1"/>
              <a:t>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matrix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A34D27-7351-D0FD-7696-5B1F5D1218C0}"/>
              </a:ext>
            </a:extLst>
          </p:cNvPr>
          <p:cNvSpPr txBox="1"/>
          <p:nvPr/>
        </p:nvSpPr>
        <p:spPr>
          <a:xfrm>
            <a:off x="6012160" y="4952295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(</a:t>
            </a:r>
            <a:r>
              <a:rPr lang="en-US" altLang="ko-KR" sz="1000" dirty="0"/>
              <a:t>b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After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few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iterations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B9F32C-E7BD-E082-659F-D81E3425F5B7}"/>
              </a:ext>
            </a:extLst>
          </p:cNvPr>
          <p:cNvSpPr/>
          <p:nvPr/>
        </p:nvSpPr>
        <p:spPr>
          <a:xfrm>
            <a:off x="3484526" y="4219570"/>
            <a:ext cx="439402" cy="576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D4358C-C1D8-95EB-D8BA-6A5296D4430C}"/>
              </a:ext>
            </a:extLst>
          </p:cNvPr>
          <p:cNvSpPr/>
          <p:nvPr/>
        </p:nvSpPr>
        <p:spPr>
          <a:xfrm>
            <a:off x="7136728" y="3980186"/>
            <a:ext cx="747640" cy="815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521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DE37E-02DD-93DA-06EC-4367D4727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5F66BCC-BD01-882B-880C-FB5BB04A0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46057"/>
            <a:ext cx="3436401" cy="2792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B165BE-A0C9-F561-5D2F-C3FE518F3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05" y="2032962"/>
            <a:ext cx="3027328" cy="279207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8C01BB3-2ED6-7EF9-4886-A7788814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Q-</a:t>
            </a:r>
            <a:r>
              <a:rPr lang="ko-KR" altLang="en-US" dirty="0"/>
              <a:t>러닝 학습 과정 및 </a:t>
            </a:r>
            <a:r>
              <a:rPr lang="en-US" altLang="ko-KR" dirty="0"/>
              <a:t>Q-</a:t>
            </a:r>
            <a:r>
              <a:rPr lang="ko-KR" altLang="en-US" dirty="0"/>
              <a:t>행렬 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E11205-70C4-60A4-FF22-1B68F4030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충분한 학습 후 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704E26-3B46-F416-977E-5CABAACD3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7382A5-C519-D89C-F994-92F2D6AF85CC}"/>
              </a:ext>
            </a:extLst>
          </p:cNvPr>
          <p:cNvSpPr txBox="1"/>
          <p:nvPr/>
        </p:nvSpPr>
        <p:spPr>
          <a:xfrm>
            <a:off x="2195736" y="4938132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(</a:t>
            </a:r>
            <a:r>
              <a:rPr lang="en-US" altLang="ko-KR" sz="1000" dirty="0"/>
              <a:t>b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After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few</a:t>
            </a:r>
            <a:r>
              <a:rPr lang="ko-KR" altLang="en-US" sz="1000" dirty="0"/>
              <a:t> </a:t>
            </a:r>
            <a:r>
              <a:rPr lang="ko-KR" altLang="en-US" sz="1000" dirty="0" err="1"/>
              <a:t>iterations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24D81-CB22-40E6-75D8-B8F703AE3951}"/>
              </a:ext>
            </a:extLst>
          </p:cNvPr>
          <p:cNvSpPr txBox="1"/>
          <p:nvPr/>
        </p:nvSpPr>
        <p:spPr>
          <a:xfrm>
            <a:off x="5407050" y="5012426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(</a:t>
            </a:r>
            <a:r>
              <a:rPr lang="en-US" altLang="ko-KR" sz="1000" dirty="0"/>
              <a:t>b</a:t>
            </a:r>
            <a:r>
              <a:rPr lang="ko-KR" altLang="en-US" sz="1000" dirty="0"/>
              <a:t>) </a:t>
            </a:r>
            <a:r>
              <a:rPr lang="en-US" altLang="ko-KR" sz="1000" dirty="0"/>
              <a:t>) after 1 Billions of iterations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A4B379-C74C-E584-159E-E657FBDC412F}"/>
              </a:ext>
            </a:extLst>
          </p:cNvPr>
          <p:cNvSpPr/>
          <p:nvPr/>
        </p:nvSpPr>
        <p:spPr>
          <a:xfrm>
            <a:off x="3131840" y="3980186"/>
            <a:ext cx="720080" cy="8154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DF5911-3E26-DDD5-91E0-FDFE63C17E14}"/>
              </a:ext>
            </a:extLst>
          </p:cNvPr>
          <p:cNvSpPr/>
          <p:nvPr/>
        </p:nvSpPr>
        <p:spPr>
          <a:xfrm>
            <a:off x="5407050" y="2228368"/>
            <a:ext cx="2495030" cy="2622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992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72343-01E5-2B5E-1919-BE40EB74A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3524E-D77E-2C9C-5756-0167464A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학습된 최적 정책 시각화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98D1A4-FE8A-8AA7-44B2-BFCCF6C66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D573CC-872D-CC1B-79DB-7E9FB8C8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6562CB-B8A2-54F9-5356-0AFE06B03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778" y="1069961"/>
            <a:ext cx="5824444" cy="42301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CFB10B-E000-7732-8BDD-C683A141F434}"/>
              </a:ext>
            </a:extLst>
          </p:cNvPr>
          <p:cNvSpPr txBox="1"/>
          <p:nvPr/>
        </p:nvSpPr>
        <p:spPr>
          <a:xfrm>
            <a:off x="2286000" y="5614052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. The </a:t>
            </a:r>
            <a:r>
              <a:rPr lang="ko-KR" altLang="en-US" sz="1000" dirty="0" err="1"/>
              <a:t>figure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represents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the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state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diagram</a:t>
            </a:r>
            <a:r>
              <a:rPr lang="ko-KR" altLang="en-US" sz="1000" dirty="0"/>
              <a:t> </a:t>
            </a:r>
            <a:r>
              <a:rPr lang="ko-KR" altLang="en-US" sz="1000" dirty="0" err="1"/>
              <a:t>with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values</a:t>
            </a:r>
            <a:r>
              <a:rPr lang="ko-KR" altLang="en-US" sz="1000" dirty="0"/>
              <a:t> of </a:t>
            </a:r>
            <a:r>
              <a:rPr lang="ko-KR" altLang="en-US" sz="1000" dirty="0" err="1"/>
              <a:t>a</a:t>
            </a:r>
            <a:r>
              <a:rPr lang="ko-KR" altLang="en-US" sz="1000" dirty="0"/>
              <a:t>= 0.1, </a:t>
            </a:r>
            <a:r>
              <a:rPr lang="ko-KR" altLang="en-US" sz="1000" dirty="0" err="1"/>
              <a:t>g</a:t>
            </a:r>
            <a:r>
              <a:rPr lang="ko-KR" altLang="en-US" sz="1000" dirty="0"/>
              <a:t>= 0.75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EC9C04-900D-028B-EB7E-476A8ADA6438}"/>
              </a:ext>
            </a:extLst>
          </p:cNvPr>
          <p:cNvSpPr/>
          <p:nvPr/>
        </p:nvSpPr>
        <p:spPr>
          <a:xfrm>
            <a:off x="3131840" y="2204864"/>
            <a:ext cx="432048" cy="4103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05959CD-C856-CFFB-7264-6DA347740BDF}"/>
              </a:ext>
            </a:extLst>
          </p:cNvPr>
          <p:cNvSpPr/>
          <p:nvPr/>
        </p:nvSpPr>
        <p:spPr>
          <a:xfrm>
            <a:off x="3415370" y="3714601"/>
            <a:ext cx="297036" cy="308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8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2DBB4-3D9C-C2EB-E71F-28C52B1E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파라미터 민감도 분석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910AF9-11C2-2098-175F-95951C935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/>
              <a:t>할인율</a:t>
            </a:r>
            <a:r>
              <a:rPr lang="en-US" altLang="ko-KR" sz="1600" b="1" dirty="0"/>
              <a:t>(</a:t>
            </a:r>
            <a:r>
              <a:rPr lang="en-US" altLang="ko-KR" sz="1600" b="1" dirty="0">
                <a:effectLst/>
              </a:rPr>
              <a:t>γ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영향 분석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고정 </a:t>
            </a:r>
            <a:r>
              <a:rPr lang="en-US" altLang="ko-KR" sz="1600" b="1" dirty="0">
                <a:effectLst/>
              </a:rPr>
              <a:t>α</a:t>
            </a:r>
            <a:r>
              <a:rPr lang="en-US" altLang="ko-KR" sz="1600" b="1" dirty="0"/>
              <a:t>=0.1)</a:t>
            </a:r>
            <a:endParaRPr lang="ko-KR" altLang="en-US" sz="1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79779-862F-4E1F-565A-C3AA4180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9C64B0-683F-A380-2E39-55E7D50F5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05" y="1782821"/>
            <a:ext cx="2171140" cy="1656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9B48B02-3DF9-B46C-0C26-8F430E115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322" y="1769962"/>
            <a:ext cx="2193182" cy="16825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3B108D-DCB2-8E8F-0DDB-EA118B359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781" y="1745005"/>
            <a:ext cx="2187533" cy="16782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B83579C-578D-4C22-4365-7CFB9D7A5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88" y="3823479"/>
            <a:ext cx="2240451" cy="19024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B88837A-AB09-E498-74FB-14B962B7DD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1061" y="3898465"/>
            <a:ext cx="2377670" cy="18274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190AAC4-3D0C-2C0C-A4C7-399D9C1359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0453" y="3860602"/>
            <a:ext cx="2508783" cy="190241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1EAA3F-26C0-F993-7E3C-AFA0C5FCEA58}"/>
              </a:ext>
            </a:extLst>
          </p:cNvPr>
          <p:cNvSpPr txBox="1"/>
          <p:nvPr/>
        </p:nvSpPr>
        <p:spPr>
          <a:xfrm>
            <a:off x="827584" y="3454939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(</a:t>
            </a:r>
            <a:r>
              <a:rPr lang="ko-KR" altLang="en-US" sz="1000" dirty="0" err="1"/>
              <a:t>a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gamma</a:t>
            </a:r>
            <a:r>
              <a:rPr lang="ko-KR" altLang="en-US" sz="1000" dirty="0"/>
              <a:t> = 0.9 and </a:t>
            </a:r>
            <a:r>
              <a:rPr lang="ko-KR" altLang="en-US" sz="1000" dirty="0" err="1"/>
              <a:t>alpha</a:t>
            </a:r>
            <a:r>
              <a:rPr lang="ko-KR" altLang="en-US" sz="1000" dirty="0"/>
              <a:t> = 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39ED74-BF37-03A2-B795-62A2E66E2EC5}"/>
              </a:ext>
            </a:extLst>
          </p:cNvPr>
          <p:cNvSpPr txBox="1"/>
          <p:nvPr/>
        </p:nvSpPr>
        <p:spPr>
          <a:xfrm>
            <a:off x="3113584" y="3481674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(</a:t>
            </a:r>
            <a:r>
              <a:rPr lang="ko-KR" altLang="en-US" sz="1000" dirty="0" err="1"/>
              <a:t>b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gamma</a:t>
            </a:r>
            <a:r>
              <a:rPr lang="ko-KR" altLang="en-US" sz="1000" dirty="0"/>
              <a:t> = 0.8 and </a:t>
            </a:r>
            <a:r>
              <a:rPr lang="ko-KR" altLang="en-US" sz="1000" dirty="0" err="1"/>
              <a:t>alpha</a:t>
            </a:r>
            <a:r>
              <a:rPr lang="ko-KR" altLang="en-US" sz="1000" dirty="0"/>
              <a:t> = 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FBBD21-F9AF-F756-C415-4EE2F24D220E}"/>
              </a:ext>
            </a:extLst>
          </p:cNvPr>
          <p:cNvSpPr txBox="1"/>
          <p:nvPr/>
        </p:nvSpPr>
        <p:spPr>
          <a:xfrm>
            <a:off x="5526706" y="3454938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(c) </a:t>
            </a:r>
            <a:r>
              <a:rPr lang="ko-KR" altLang="en-US" sz="1000" dirty="0" err="1"/>
              <a:t>gamma</a:t>
            </a:r>
            <a:r>
              <a:rPr lang="ko-KR" altLang="en-US" sz="1000" dirty="0"/>
              <a:t> = 0.6 and </a:t>
            </a:r>
            <a:r>
              <a:rPr lang="ko-KR" altLang="en-US" sz="1000" dirty="0" err="1"/>
              <a:t>alpha</a:t>
            </a:r>
            <a:r>
              <a:rPr lang="ko-KR" altLang="en-US" sz="1000" dirty="0"/>
              <a:t> = 0.1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0CE4C9-495B-DDF6-C71A-79ADFDEF2A35}"/>
              </a:ext>
            </a:extLst>
          </p:cNvPr>
          <p:cNvSpPr txBox="1"/>
          <p:nvPr/>
        </p:nvSpPr>
        <p:spPr>
          <a:xfrm>
            <a:off x="755576" y="5772615"/>
            <a:ext cx="50482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(</a:t>
            </a:r>
            <a:r>
              <a:rPr lang="ko-KR" altLang="en-US" sz="1000" dirty="0" err="1"/>
              <a:t>d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gamma</a:t>
            </a:r>
            <a:r>
              <a:rPr lang="ko-KR" altLang="en-US" sz="1000" dirty="0"/>
              <a:t> = 0.5 and </a:t>
            </a:r>
            <a:r>
              <a:rPr lang="ko-KR" altLang="en-US" sz="1000" dirty="0" err="1"/>
              <a:t>alpha</a:t>
            </a:r>
            <a:r>
              <a:rPr lang="ko-KR" altLang="en-US" sz="1000" dirty="0"/>
              <a:t> = 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9AFF25-1D37-97FA-1E82-99BBF8A6B332}"/>
              </a:ext>
            </a:extLst>
          </p:cNvPr>
          <p:cNvSpPr txBox="1"/>
          <p:nvPr/>
        </p:nvSpPr>
        <p:spPr>
          <a:xfrm>
            <a:off x="3203848" y="5778850"/>
            <a:ext cx="50482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(</a:t>
            </a:r>
            <a:r>
              <a:rPr lang="ko-KR" altLang="en-US" sz="1000" dirty="0" err="1"/>
              <a:t>e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gamma</a:t>
            </a:r>
            <a:r>
              <a:rPr lang="ko-KR" altLang="en-US" sz="1000" dirty="0"/>
              <a:t> = 0.4 and </a:t>
            </a:r>
            <a:r>
              <a:rPr lang="ko-KR" altLang="en-US" sz="1000" dirty="0" err="1"/>
              <a:t>alpha</a:t>
            </a:r>
            <a:r>
              <a:rPr lang="ko-KR" altLang="en-US" sz="1000" dirty="0"/>
              <a:t> = 0.1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3751E2-293E-41C3-73D8-CA2CBCC6942D}"/>
              </a:ext>
            </a:extLst>
          </p:cNvPr>
          <p:cNvSpPr txBox="1"/>
          <p:nvPr/>
        </p:nvSpPr>
        <p:spPr>
          <a:xfrm>
            <a:off x="5727973" y="5764226"/>
            <a:ext cx="50482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(</a:t>
            </a:r>
            <a:r>
              <a:rPr lang="ko-KR" altLang="en-US" sz="1000" dirty="0" err="1"/>
              <a:t>f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gamma</a:t>
            </a:r>
            <a:r>
              <a:rPr lang="ko-KR" altLang="en-US" sz="1000" dirty="0"/>
              <a:t> = 0.1 and </a:t>
            </a:r>
            <a:r>
              <a:rPr lang="ko-KR" altLang="en-US" sz="1000" dirty="0" err="1"/>
              <a:t>alpha</a:t>
            </a:r>
            <a:r>
              <a:rPr lang="ko-KR" altLang="en-US" sz="1000" dirty="0"/>
              <a:t> = 0.1</a:t>
            </a:r>
          </a:p>
        </p:txBody>
      </p:sp>
    </p:spTree>
    <p:extLst>
      <p:ext uri="{BB962C8B-B14F-4D97-AF65-F5344CB8AC3E}">
        <p14:creationId xmlns:p14="http://schemas.microsoft.com/office/powerpoint/2010/main" val="989207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A8695-6B1F-C46D-3CFD-143D8E701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D6C89-53E8-EFA1-68E9-6100C9FA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파라미터 민감도 분석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383DB1-2AE9-75A7-7A79-F5E082F83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/>
              <a:t>할인율</a:t>
            </a:r>
            <a:r>
              <a:rPr lang="en-US" altLang="ko-KR" sz="1600" b="1" dirty="0"/>
              <a:t>(</a:t>
            </a:r>
            <a:r>
              <a:rPr lang="en-US" altLang="ko-KR" sz="1600" b="1" dirty="0">
                <a:effectLst/>
              </a:rPr>
              <a:t>γ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영향 분석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고정 </a:t>
            </a:r>
            <a:r>
              <a:rPr lang="en-US" altLang="ko-KR" sz="1600" b="1" dirty="0">
                <a:effectLst/>
              </a:rPr>
              <a:t>α</a:t>
            </a:r>
            <a:r>
              <a:rPr lang="en-US" altLang="ko-KR" sz="1600" b="1" dirty="0"/>
              <a:t>=0.1)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높은 </a:t>
            </a:r>
            <a:r>
              <a:rPr lang="en-US" altLang="ko-KR" sz="1000" b="1" dirty="0">
                <a:effectLst/>
              </a:rPr>
              <a:t>γ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(e.g., 0.9, 0.8):</a:t>
            </a:r>
            <a:r>
              <a:rPr lang="ko-KR" altLang="en-US" sz="1000" dirty="0"/>
              <a:t> 목표 </a:t>
            </a:r>
            <a:r>
              <a:rPr lang="en-US" altLang="ko-KR" sz="1000" dirty="0"/>
              <a:t>F</a:t>
            </a:r>
            <a:r>
              <a:rPr lang="ko-KR" altLang="en-US" sz="1000" dirty="0"/>
              <a:t>의 보상 가치가 상태 </a:t>
            </a:r>
            <a:r>
              <a:rPr lang="en-US" altLang="ko-KR" sz="1000" dirty="0"/>
              <a:t>1, 2</a:t>
            </a:r>
            <a:r>
              <a:rPr lang="ko-KR" altLang="en-US" sz="1000" dirty="0"/>
              <a:t>까지 비교적 높게 전파됨</a:t>
            </a:r>
            <a:r>
              <a:rPr lang="en-US" altLang="ko-KR" sz="1000" dirty="0"/>
              <a:t>. </a:t>
            </a:r>
            <a:r>
              <a:rPr lang="ko-KR" altLang="en-US" sz="1000" dirty="0"/>
              <a:t>미래의 큰 보상을 중요하게 여김</a:t>
            </a:r>
            <a:endParaRPr lang="en-US" altLang="ko-KR" sz="1000" b="1" dirty="0"/>
          </a:p>
          <a:p>
            <a:pPr lvl="1"/>
            <a:endParaRPr lang="ko-KR" altLang="en-US" sz="10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3B5837-5EC1-DC9F-0481-5BEBDF853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5133EA-28EB-A59D-73DF-67256E789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00587"/>
            <a:ext cx="2171140" cy="16568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516477-C5D5-0A67-C6DB-20CD337B0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617" y="2587728"/>
            <a:ext cx="2193182" cy="16825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9FB17E3-C55B-4C7D-8184-90BCBF4EA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076" y="2562771"/>
            <a:ext cx="2187533" cy="16782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EF76F37-ED10-14C2-D4E3-FCCCF2F5A561}"/>
              </a:ext>
            </a:extLst>
          </p:cNvPr>
          <p:cNvSpPr txBox="1"/>
          <p:nvPr/>
        </p:nvSpPr>
        <p:spPr>
          <a:xfrm>
            <a:off x="778879" y="4272705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(</a:t>
            </a:r>
            <a:r>
              <a:rPr lang="ko-KR" altLang="en-US" sz="1000" dirty="0" err="1"/>
              <a:t>a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gamma</a:t>
            </a:r>
            <a:r>
              <a:rPr lang="ko-KR" altLang="en-US" sz="1000" dirty="0"/>
              <a:t> = 0.9 and </a:t>
            </a:r>
            <a:r>
              <a:rPr lang="ko-KR" altLang="en-US" sz="1000" dirty="0" err="1"/>
              <a:t>alpha</a:t>
            </a:r>
            <a:r>
              <a:rPr lang="ko-KR" altLang="en-US" sz="1000" dirty="0"/>
              <a:t> = 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9EA5EE-92AA-C1D4-6889-1E1EE9989092}"/>
              </a:ext>
            </a:extLst>
          </p:cNvPr>
          <p:cNvSpPr txBox="1"/>
          <p:nvPr/>
        </p:nvSpPr>
        <p:spPr>
          <a:xfrm>
            <a:off x="3064879" y="4299440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(</a:t>
            </a:r>
            <a:r>
              <a:rPr lang="ko-KR" altLang="en-US" sz="1000" dirty="0" err="1"/>
              <a:t>b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gamma</a:t>
            </a:r>
            <a:r>
              <a:rPr lang="ko-KR" altLang="en-US" sz="1000" dirty="0"/>
              <a:t> = 0.8 and </a:t>
            </a:r>
            <a:r>
              <a:rPr lang="ko-KR" altLang="en-US" sz="1000" dirty="0" err="1"/>
              <a:t>alpha</a:t>
            </a:r>
            <a:r>
              <a:rPr lang="ko-KR" altLang="en-US" sz="1000" dirty="0"/>
              <a:t> = 0.1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8DD27B-EB76-D113-B277-CCB861B0C454}"/>
              </a:ext>
            </a:extLst>
          </p:cNvPr>
          <p:cNvSpPr txBox="1"/>
          <p:nvPr/>
        </p:nvSpPr>
        <p:spPr>
          <a:xfrm>
            <a:off x="5478001" y="4272704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(c) </a:t>
            </a:r>
            <a:r>
              <a:rPr lang="ko-KR" altLang="en-US" sz="1000" dirty="0" err="1"/>
              <a:t>gamma</a:t>
            </a:r>
            <a:r>
              <a:rPr lang="ko-KR" altLang="en-US" sz="1000" dirty="0"/>
              <a:t> = 0.6 and </a:t>
            </a:r>
            <a:r>
              <a:rPr lang="ko-KR" altLang="en-US" sz="1000" dirty="0" err="1"/>
              <a:t>alpha</a:t>
            </a:r>
            <a:r>
              <a:rPr lang="ko-KR" altLang="en-US" sz="1000" dirty="0"/>
              <a:t> = 0.1</a:t>
            </a:r>
          </a:p>
        </p:txBody>
      </p:sp>
    </p:spTree>
    <p:extLst>
      <p:ext uri="{BB962C8B-B14F-4D97-AF65-F5344CB8AC3E}">
        <p14:creationId xmlns:p14="http://schemas.microsoft.com/office/powerpoint/2010/main" val="154040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506D6-541A-1E79-0692-E886827F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EF760-8B5F-4A3F-BABF-B983297C0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서론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연구 방법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연구 결과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결론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평가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/>
              <a:t>Q &amp; A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170B88-C1DC-8B00-1E94-497C3EEE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69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0BDD0-7CE0-558A-2274-7969BD5B3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CA5D0-EACA-DBE4-7938-9291335A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파라미터 민감도 분석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B8676-F0E4-B93A-083B-BCF92E6A8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/>
              <a:t>할인율</a:t>
            </a:r>
            <a:r>
              <a:rPr lang="en-US" altLang="ko-KR" sz="1600" b="1" dirty="0"/>
              <a:t>(</a:t>
            </a:r>
            <a:r>
              <a:rPr lang="en-US" altLang="ko-KR" sz="1600" b="1" dirty="0">
                <a:effectLst/>
              </a:rPr>
              <a:t>γ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영향 분석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고정 </a:t>
            </a:r>
            <a:r>
              <a:rPr lang="en-US" altLang="ko-KR" sz="1600" b="1" dirty="0">
                <a:effectLst/>
              </a:rPr>
              <a:t>α</a:t>
            </a:r>
            <a:r>
              <a:rPr lang="en-US" altLang="ko-KR" sz="1600" b="1" dirty="0"/>
              <a:t>=0.1)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000" b="1" dirty="0"/>
              <a:t>낮은 </a:t>
            </a:r>
            <a:r>
              <a:rPr lang="en-US" altLang="ko-KR" sz="1000" b="1" dirty="0">
                <a:effectLst/>
              </a:rPr>
              <a:t>γ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(e.g., 0.4, 0.1):</a:t>
            </a:r>
            <a:r>
              <a:rPr lang="ko-KR" altLang="en-US" sz="1000" dirty="0"/>
              <a:t> 보상 가치가 목표 지점 근처</a:t>
            </a:r>
            <a:r>
              <a:rPr lang="en-US" altLang="ko-KR" sz="1000" dirty="0"/>
              <a:t>(</a:t>
            </a:r>
            <a:r>
              <a:rPr lang="ko-KR" altLang="en-US" sz="1000" dirty="0"/>
              <a:t>상태 </a:t>
            </a:r>
            <a:r>
              <a:rPr lang="en-US" altLang="ko-KR" sz="1000" dirty="0"/>
              <a:t>8, 9)</a:t>
            </a:r>
            <a:r>
              <a:rPr lang="ko-KR" altLang="en-US" sz="1000" dirty="0"/>
              <a:t>에만 머무르고 멀리 전파되지 않음</a:t>
            </a:r>
            <a:r>
              <a:rPr lang="en-US" altLang="ko-KR" sz="1000" dirty="0"/>
              <a:t>. </a:t>
            </a:r>
            <a:br>
              <a:rPr lang="en-US" altLang="ko-KR" sz="1000" dirty="0"/>
            </a:br>
            <a:r>
              <a:rPr lang="en-US" altLang="ko-KR" sz="1000" dirty="0"/>
              <a:t>		     </a:t>
            </a:r>
            <a:r>
              <a:rPr lang="ko-KR" altLang="en-US" sz="1000" dirty="0"/>
              <a:t>즉각적인 보상만을 중시하는 경향</a:t>
            </a:r>
            <a:endParaRPr lang="en-US" altLang="ko-KR" sz="1000" b="1" dirty="0"/>
          </a:p>
          <a:p>
            <a:pPr lvl="1">
              <a:buFont typeface="Wingdings" panose="05000000000000000000" pitchFamily="2" charset="2"/>
              <a:buChar char="§"/>
            </a:pPr>
            <a:endParaRPr lang="ko-KR" altLang="en-US" sz="10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800372-7B13-2190-ADAA-D68D2BCE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08A3ED1-3A39-0347-8ECE-166061D37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88" y="2420888"/>
            <a:ext cx="2240451" cy="19024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2CF639D-29B0-32D1-48CF-6922EB97F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061" y="2495874"/>
            <a:ext cx="2377670" cy="182743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EA0A43-DEFF-1315-B21D-1EEDA260C3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453" y="2458011"/>
            <a:ext cx="2508783" cy="190241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064B023-87E1-E445-5BB9-50614CA3AAA3}"/>
              </a:ext>
            </a:extLst>
          </p:cNvPr>
          <p:cNvSpPr txBox="1"/>
          <p:nvPr/>
        </p:nvSpPr>
        <p:spPr>
          <a:xfrm>
            <a:off x="755576" y="4370024"/>
            <a:ext cx="50482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(</a:t>
            </a:r>
            <a:r>
              <a:rPr lang="ko-KR" altLang="en-US" sz="1000" dirty="0" err="1"/>
              <a:t>d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gamma</a:t>
            </a:r>
            <a:r>
              <a:rPr lang="ko-KR" altLang="en-US" sz="1000" dirty="0"/>
              <a:t> = 0.5 and </a:t>
            </a:r>
            <a:r>
              <a:rPr lang="ko-KR" altLang="en-US" sz="1000" dirty="0" err="1"/>
              <a:t>alpha</a:t>
            </a:r>
            <a:r>
              <a:rPr lang="ko-KR" altLang="en-US" sz="1000" dirty="0"/>
              <a:t> = 0.1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CAFD71-E144-B72D-E6C6-0224642F2E18}"/>
              </a:ext>
            </a:extLst>
          </p:cNvPr>
          <p:cNvSpPr txBox="1"/>
          <p:nvPr/>
        </p:nvSpPr>
        <p:spPr>
          <a:xfrm>
            <a:off x="3203848" y="4376259"/>
            <a:ext cx="50482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(</a:t>
            </a:r>
            <a:r>
              <a:rPr lang="ko-KR" altLang="en-US" sz="1000" dirty="0" err="1"/>
              <a:t>e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gamma</a:t>
            </a:r>
            <a:r>
              <a:rPr lang="ko-KR" altLang="en-US" sz="1000" dirty="0"/>
              <a:t> = 0.4 and </a:t>
            </a:r>
            <a:r>
              <a:rPr lang="ko-KR" altLang="en-US" sz="1000" dirty="0" err="1"/>
              <a:t>alpha</a:t>
            </a:r>
            <a:r>
              <a:rPr lang="ko-KR" altLang="en-US" sz="1000" dirty="0"/>
              <a:t> = 0.1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5E0B81-5A09-34FA-FE18-0C85FBAE0401}"/>
              </a:ext>
            </a:extLst>
          </p:cNvPr>
          <p:cNvSpPr txBox="1"/>
          <p:nvPr/>
        </p:nvSpPr>
        <p:spPr>
          <a:xfrm>
            <a:off x="5727973" y="4361635"/>
            <a:ext cx="50482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(</a:t>
            </a:r>
            <a:r>
              <a:rPr lang="ko-KR" altLang="en-US" sz="1000" dirty="0" err="1"/>
              <a:t>f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gamma</a:t>
            </a:r>
            <a:r>
              <a:rPr lang="ko-KR" altLang="en-US" sz="1000" dirty="0"/>
              <a:t> = 0.1 and </a:t>
            </a:r>
            <a:r>
              <a:rPr lang="ko-KR" altLang="en-US" sz="1000" dirty="0" err="1"/>
              <a:t>alpha</a:t>
            </a:r>
            <a:r>
              <a:rPr lang="ko-KR" altLang="en-US" sz="1000" dirty="0"/>
              <a:t> = 0.1</a:t>
            </a:r>
          </a:p>
        </p:txBody>
      </p:sp>
    </p:spTree>
    <p:extLst>
      <p:ext uri="{BB962C8B-B14F-4D97-AF65-F5344CB8AC3E}">
        <p14:creationId xmlns:p14="http://schemas.microsoft.com/office/powerpoint/2010/main" val="3054849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BAB7E-BA83-8C8A-5338-2119FFF3D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EA6A66-8766-5950-3656-690CE66A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파라미터 민감도 분석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C3188-46D1-ED8A-BDB8-5354A5F44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/>
              <a:t>할인계수</a:t>
            </a:r>
            <a:r>
              <a:rPr lang="en-US" altLang="ko-KR" sz="1600" b="1" dirty="0"/>
              <a:t>(</a:t>
            </a:r>
            <a:r>
              <a:rPr lang="el-GR" altLang="ko-KR" sz="2000" dirty="0"/>
              <a:t>α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영향 분석 </a:t>
            </a:r>
            <a:endParaRPr lang="en-US" altLang="ko-KR" sz="1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b="1" dirty="0"/>
              <a:t> </a:t>
            </a:r>
            <a:r>
              <a:rPr lang="ko-KR" altLang="en-US" sz="1600" b="1" dirty="0"/>
              <a:t>낮은 </a:t>
            </a:r>
            <a:r>
              <a:rPr lang="en-US" altLang="ko-KR" sz="1600" b="1" dirty="0">
                <a:effectLst/>
              </a:rPr>
              <a:t>α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(e.g., 0.1) :</a:t>
            </a:r>
            <a:r>
              <a:rPr lang="ko-KR" altLang="en-US" sz="1600" dirty="0"/>
              <a:t>작은 폭으로 </a:t>
            </a:r>
            <a:r>
              <a:rPr lang="en-US" altLang="ko-KR" sz="1600" dirty="0"/>
              <a:t>Q-</a:t>
            </a:r>
            <a:r>
              <a:rPr lang="ko-KR" altLang="en-US" sz="1600" dirty="0"/>
              <a:t>값을 업데이트하므로 학습이 안정적이지만 느림</a:t>
            </a:r>
            <a:r>
              <a:rPr lang="en-US" altLang="ko-KR" sz="1600" dirty="0"/>
              <a:t>. </a:t>
            </a:r>
            <a:r>
              <a:rPr lang="ko-KR" altLang="en-US" sz="1600" dirty="0"/>
              <a:t>에이전트가 더 많은 무작위 행동</a:t>
            </a:r>
            <a:r>
              <a:rPr lang="en-US" altLang="ko-KR" sz="1600" dirty="0"/>
              <a:t>(</a:t>
            </a:r>
            <a:r>
              <a:rPr lang="ko-KR" altLang="en-US" sz="1600" dirty="0"/>
              <a:t>탐험</a:t>
            </a:r>
            <a:r>
              <a:rPr lang="en-US" altLang="ko-KR" sz="1600" dirty="0"/>
              <a:t>)</a:t>
            </a:r>
            <a:r>
              <a:rPr lang="ko-KR" altLang="en-US" sz="1600" dirty="0"/>
              <a:t>을 하게 됨</a:t>
            </a:r>
            <a:endParaRPr lang="en-US" altLang="ko-KR" sz="16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6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600" b="1" dirty="0"/>
              <a:t>높은 </a:t>
            </a:r>
            <a:r>
              <a:rPr lang="en-US" altLang="ko-KR" sz="1600" b="1" dirty="0">
                <a:effectLst/>
              </a:rPr>
              <a:t>α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(e.g., 0.9)</a:t>
            </a:r>
            <a:r>
              <a:rPr lang="en-US" altLang="ko-KR" sz="1600" dirty="0"/>
              <a:t> : </a:t>
            </a:r>
            <a:r>
              <a:rPr lang="ko-KR" altLang="en-US" sz="1600" dirty="0"/>
              <a:t>큰 폭으로 </a:t>
            </a:r>
            <a:r>
              <a:rPr lang="en-US" altLang="ko-KR" sz="1600" dirty="0"/>
              <a:t>Q-</a:t>
            </a:r>
            <a:r>
              <a:rPr lang="ko-KR" altLang="en-US" sz="1600" dirty="0"/>
              <a:t>값을 업데이트하여 학습이 빠르지만</a:t>
            </a:r>
            <a:r>
              <a:rPr lang="en-US" altLang="ko-KR" sz="1600" dirty="0"/>
              <a:t>, </a:t>
            </a:r>
            <a:r>
              <a:rPr lang="ko-KR" altLang="en-US" sz="1600" dirty="0"/>
              <a:t>잘못된 경험에 과도하게 영향을 받거나 지역 최적해에 빠질 위험 있음</a:t>
            </a:r>
            <a:r>
              <a:rPr lang="en-US" altLang="ko-KR" sz="1600" dirty="0"/>
              <a:t>. </a:t>
            </a:r>
            <a:r>
              <a:rPr lang="ko-KR" altLang="en-US" sz="1600" dirty="0"/>
              <a:t>최적 경로 활용</a:t>
            </a:r>
            <a:r>
              <a:rPr lang="en-US" altLang="ko-KR" sz="1600" dirty="0"/>
              <a:t>(exploitation) </a:t>
            </a:r>
            <a:r>
              <a:rPr lang="ko-KR" altLang="en-US" sz="1600" dirty="0"/>
              <a:t>경향 강함 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en-US" altLang="ko-KR" sz="1600" dirty="0">
                <a:effectLst/>
              </a:rPr>
              <a:t>α</a:t>
            </a:r>
            <a:r>
              <a:rPr lang="en-US" altLang="ko-KR" sz="1600" dirty="0"/>
              <a:t>=0.9</a:t>
            </a:r>
            <a:r>
              <a:rPr lang="ko-KR" altLang="en-US" sz="1600" dirty="0"/>
              <a:t>이면 </a:t>
            </a:r>
            <a:r>
              <a:rPr lang="en-US" altLang="ko-KR" sz="1600" dirty="0"/>
              <a:t>10%</a:t>
            </a:r>
            <a:r>
              <a:rPr lang="ko-KR" altLang="en-US" sz="1600" dirty="0"/>
              <a:t>만 무작위</a:t>
            </a:r>
            <a:r>
              <a:rPr lang="en-US" altLang="ko-KR" sz="1600" dirty="0"/>
              <a:t>) </a:t>
            </a:r>
            <a:endParaRPr lang="en-US" altLang="ko-KR" sz="1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B926A6-3507-9AF0-5A1D-92413F10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272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98285-C24D-0262-7305-E0C82AE11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6861F-40FB-50D9-9A43-C992FB60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30" y="2852936"/>
            <a:ext cx="8229600" cy="77809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결론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976C9E-11A0-139E-7B31-A81B131A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915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74A5E-5744-4E45-3152-06803A20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결과 요약 및 핵심 메시지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B103E-F6D7-A2BB-149E-89C6412E6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본 연구는 </a:t>
            </a:r>
            <a:r>
              <a:rPr lang="en-US" altLang="ko-KR" sz="1600" dirty="0"/>
              <a:t>Q-</a:t>
            </a:r>
            <a:r>
              <a:rPr lang="ko-KR" altLang="en-US" sz="1600" dirty="0"/>
              <a:t>러닝 알고리즘을 성공적으로 구현하고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로봇 네비게이션이라는 구체적인 문제 상황에 적용하여 시뮬레이션을 수행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시뮬레이션 결과는 </a:t>
            </a:r>
            <a:r>
              <a:rPr lang="en-US" altLang="ko-KR" sz="1600" dirty="0"/>
              <a:t>Q-</a:t>
            </a:r>
            <a:r>
              <a:rPr lang="ko-KR" altLang="en-US" sz="1600" dirty="0"/>
              <a:t>러닝이 환경 모델 없이도 최적 경로를 학습할 수 있음을 보여주었으며</a:t>
            </a:r>
            <a:r>
              <a:rPr lang="en-US" altLang="ko-KR" sz="1600" dirty="0"/>
              <a:t>, </a:t>
            </a:r>
            <a:r>
              <a:rPr lang="ko-KR" altLang="en-US" sz="1600" dirty="0"/>
              <a:t>특히 </a:t>
            </a:r>
            <a:r>
              <a:rPr lang="ko-KR" altLang="en-US" sz="1600" b="1" dirty="0" err="1"/>
              <a:t>학습률</a:t>
            </a:r>
            <a:r>
              <a:rPr lang="en-US" altLang="ko-KR" sz="1600" b="1" dirty="0"/>
              <a:t>(</a:t>
            </a:r>
            <a:r>
              <a:rPr lang="en-US" altLang="ko-KR" sz="1600" b="1" dirty="0">
                <a:effectLst/>
              </a:rPr>
              <a:t>α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과 할인율</a:t>
            </a:r>
            <a:r>
              <a:rPr lang="en-US" altLang="ko-KR" sz="1600" b="1" dirty="0"/>
              <a:t>(</a:t>
            </a:r>
            <a:r>
              <a:rPr lang="en-US" altLang="ko-KR" sz="1600" b="1" dirty="0">
                <a:effectLst/>
              </a:rPr>
              <a:t>γ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파라미터가 학습 과정과 최종 결과에 결정적인 영향을 미친다</a:t>
            </a:r>
            <a:r>
              <a:rPr lang="ko-KR" altLang="en-US" sz="1600" dirty="0"/>
              <a:t>는 것을 입증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CA4B04-A6FB-ADA4-EDE4-D55616A2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938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26358-0E68-66E1-F087-DDC529CF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논의 및 시사점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0C5AF2-577E-9E09-600F-68F66BEC0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/>
              <a:t>파라미터 선택의 중요성</a:t>
            </a:r>
            <a:endParaRPr lang="en-US" altLang="ko-KR" sz="1600" b="1" dirty="0"/>
          </a:p>
          <a:p>
            <a:pPr marL="457200" lvl="1" indent="0">
              <a:buNone/>
            </a:pPr>
            <a:r>
              <a:rPr lang="ko-KR" altLang="en-US" sz="1600" dirty="0"/>
              <a:t>특정 응용 문제에 </a:t>
            </a:r>
            <a:r>
              <a:rPr lang="en-US" altLang="ko-KR" sz="1600" dirty="0"/>
              <a:t>Q-</a:t>
            </a:r>
            <a:r>
              <a:rPr lang="ko-KR" altLang="en-US" sz="1600" dirty="0"/>
              <a:t>러닝을 적용할 때</a:t>
            </a:r>
            <a:r>
              <a:rPr lang="en-US" altLang="ko-KR" sz="1600" dirty="0"/>
              <a:t>, </a:t>
            </a:r>
            <a:r>
              <a:rPr lang="ko-KR" altLang="en-US" sz="1600" dirty="0"/>
              <a:t>문제의 특성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/>
              <a:t>보상 구조</a:t>
            </a:r>
            <a:r>
              <a:rPr lang="en-US" altLang="ko-KR" sz="1600" dirty="0"/>
              <a:t>, </a:t>
            </a:r>
            <a:r>
              <a:rPr lang="ko-KR" altLang="en-US" sz="1600" dirty="0"/>
              <a:t>상태 공간 크기</a:t>
            </a:r>
            <a:r>
              <a:rPr lang="en-US" altLang="ko-KR" sz="1600" dirty="0"/>
              <a:t>, </a:t>
            </a:r>
            <a:r>
              <a:rPr lang="ko-KR" altLang="en-US" sz="1600" dirty="0"/>
              <a:t>요구되는 학습 속도</a:t>
            </a:r>
            <a:r>
              <a:rPr lang="en-US" altLang="ko-KR" sz="1600" dirty="0"/>
              <a:t>)</a:t>
            </a:r>
            <a:r>
              <a:rPr lang="ko-KR" altLang="en-US" sz="1600" dirty="0"/>
              <a:t>에 맞춰 </a:t>
            </a:r>
            <a:r>
              <a:rPr lang="en-US" altLang="ko-KR" sz="1600" dirty="0">
                <a:effectLst/>
              </a:rPr>
              <a:t>α</a:t>
            </a:r>
            <a:r>
              <a:rPr lang="ko-KR" altLang="en-US" sz="1600" dirty="0"/>
              <a:t>와 </a:t>
            </a:r>
            <a:r>
              <a:rPr lang="en-US" altLang="ko-KR" sz="1600" dirty="0">
                <a:effectLst/>
              </a:rPr>
              <a:t>γ</a:t>
            </a:r>
            <a:r>
              <a:rPr lang="ko-KR" altLang="en-US" sz="1600" dirty="0"/>
              <a:t> 값을 신중하게 선택하고 튜닝하는 것이 필수적임</a:t>
            </a:r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/>
              <a:t>파라미터 역할 이해</a:t>
            </a:r>
            <a:endParaRPr lang="en-US" altLang="ko-KR" sz="1600" b="1" dirty="0"/>
          </a:p>
          <a:p>
            <a:pPr marL="457200" lvl="1" indent="0">
              <a:buNone/>
            </a:pPr>
            <a:r>
              <a:rPr lang="en-US" altLang="ko-KR" sz="1600" dirty="0">
                <a:effectLst/>
              </a:rPr>
              <a:t>γ</a:t>
            </a:r>
            <a:r>
              <a:rPr lang="ko-KR" altLang="en-US" sz="1600" dirty="0"/>
              <a:t>는 목표 달성의 장기적 가치를 얼마나 반영할지 </a:t>
            </a:r>
            <a:r>
              <a:rPr lang="en-US" altLang="ko-KR" sz="1600" dirty="0">
                <a:effectLst/>
              </a:rPr>
              <a:t>α</a:t>
            </a:r>
            <a:r>
              <a:rPr lang="ko-KR" altLang="en-US" sz="1600" dirty="0"/>
              <a:t>는 학습 속도와 안정성</a:t>
            </a:r>
            <a:r>
              <a:rPr lang="en-US" altLang="ko-KR" sz="1600" dirty="0"/>
              <a:t>, </a:t>
            </a:r>
            <a:r>
              <a:rPr lang="ko-KR" altLang="en-US" sz="1600" dirty="0"/>
              <a:t>그리고 탐험과 활용 사이의 균형을 어떻게 맞출지를 결정함 </a:t>
            </a:r>
            <a:r>
              <a:rPr lang="en-US" altLang="ko-KR" sz="1600" dirty="0"/>
              <a:t>. </a:t>
            </a:r>
          </a:p>
          <a:p>
            <a:pPr marL="457200" lvl="1" indent="0">
              <a:buNone/>
            </a:pPr>
            <a:r>
              <a:rPr lang="ko-KR" altLang="en-US" sz="1600" dirty="0"/>
              <a:t>이 논문의 분석 결과는 이러한 파라미터 튜닝에 대한 직관과 가이드라인을 제공함</a:t>
            </a:r>
            <a:r>
              <a:rPr lang="en-US" altLang="ko-KR" sz="1600" dirty="0"/>
              <a:t>.</a:t>
            </a:r>
            <a:endParaRPr lang="ko-KR" altLang="en-US" sz="1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CDC3CB-0528-3B91-0CEC-E9E09349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953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68A27-98A9-DE0E-2559-AD17CAC9B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DF18A-AA8B-9E0A-7AB1-CBD43C4B9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연구의 한계점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C9A86-47C6-99DE-C239-37F950779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/>
              <a:t>핵심 파라미터의 경험적 선택</a:t>
            </a:r>
            <a:br>
              <a:rPr lang="en-US" altLang="ko-KR" sz="1600" b="1" dirty="0"/>
            </a:br>
            <a:br>
              <a:rPr lang="en-US" altLang="ko-KR" sz="1600" b="1" dirty="0"/>
            </a:br>
            <a:r>
              <a:rPr lang="ko-KR" altLang="en-US" sz="1400" dirty="0"/>
              <a:t>본 논문에서 사용된 </a:t>
            </a:r>
            <a:r>
              <a:rPr lang="en-US" altLang="ko-KR" sz="1400" dirty="0">
                <a:effectLst/>
              </a:rPr>
              <a:t>α</a:t>
            </a:r>
            <a:r>
              <a:rPr lang="en-US" altLang="ko-KR" sz="1400" dirty="0"/>
              <a:t>=0.1,</a:t>
            </a:r>
            <a:r>
              <a:rPr lang="en-US" altLang="ko-KR" sz="1400" dirty="0">
                <a:effectLst/>
              </a:rPr>
              <a:t>γ</a:t>
            </a:r>
            <a:r>
              <a:rPr lang="en-US" altLang="ko-KR" sz="1400" dirty="0"/>
              <a:t>=0.75</a:t>
            </a:r>
            <a:r>
              <a:rPr lang="ko-KR" altLang="en-US" sz="1400" dirty="0"/>
              <a:t>는 시뮬레이션 결과를 바탕으로 한</a:t>
            </a:r>
            <a:r>
              <a:rPr lang="en-US" altLang="ko-KR" sz="1400" dirty="0"/>
              <a:t> </a:t>
            </a:r>
            <a:r>
              <a:rPr lang="ko-KR" altLang="en-US" sz="1400" dirty="0"/>
              <a:t>경험적 선택이며</a:t>
            </a:r>
            <a:r>
              <a:rPr lang="en-US" altLang="ko-KR" sz="1400" dirty="0"/>
              <a:t>, </a:t>
            </a:r>
            <a:r>
              <a:rPr lang="ko-KR" altLang="en-US" sz="1400" dirty="0"/>
              <a:t>엄밀한 최적화 과정을 거친 값은 아니고</a:t>
            </a:r>
            <a:r>
              <a:rPr lang="en-US" altLang="ko-KR" sz="1400" dirty="0"/>
              <a:t>, </a:t>
            </a:r>
            <a:r>
              <a:rPr lang="ko-KR" altLang="en-US" sz="1400" dirty="0"/>
              <a:t>따라서 이 값이 항상 최적이라고 일반화할 수는 없음</a:t>
            </a:r>
            <a:endParaRPr lang="en-US" altLang="ko-KR" sz="1400" dirty="0"/>
          </a:p>
          <a:p>
            <a:endParaRPr lang="en-US" altLang="ko-KR" sz="1600" b="1" dirty="0"/>
          </a:p>
          <a:p>
            <a:r>
              <a:rPr lang="ko-KR" altLang="en-US" sz="1600" b="1" dirty="0"/>
              <a:t>의사 코드의 단순성</a:t>
            </a:r>
            <a:br>
              <a:rPr lang="en-US" altLang="ko-KR" sz="1600" b="1" dirty="0"/>
            </a:br>
            <a:br>
              <a:rPr lang="en-US" altLang="ko-KR" sz="1600" b="1" dirty="0"/>
            </a:br>
            <a:r>
              <a:rPr lang="ko-KR" altLang="en-US" sz="1400" dirty="0"/>
              <a:t>제시된 의사코드</a:t>
            </a:r>
            <a:r>
              <a:rPr lang="en-US" altLang="ko-KR" sz="1400" dirty="0"/>
              <a:t>(Pseudo-code)</a:t>
            </a:r>
            <a:r>
              <a:rPr lang="ko-KR" altLang="en-US" sz="1400" dirty="0"/>
              <a:t>는 기본적인 개념을 보여주지만</a:t>
            </a:r>
            <a:r>
              <a:rPr lang="en-US" altLang="ko-KR" sz="1400" dirty="0"/>
              <a:t>, </a:t>
            </a:r>
            <a:r>
              <a:rPr lang="ko-KR" altLang="en-US" sz="1400" dirty="0"/>
              <a:t>실제 복잡한 문제에 적용하기 위해서는 예외 처리</a:t>
            </a:r>
            <a:r>
              <a:rPr lang="en-US" altLang="ko-KR" sz="1400" dirty="0"/>
              <a:t>, </a:t>
            </a:r>
            <a:r>
              <a:rPr lang="ko-KR" altLang="en-US" sz="1400" dirty="0"/>
              <a:t>탐험 전략의 구체화 등 추가적인 고려사항이 필요함</a:t>
            </a:r>
            <a:r>
              <a:rPr lang="en-US" altLang="ko-KR" sz="1400" dirty="0"/>
              <a:t>.</a:t>
            </a:r>
            <a:endParaRPr lang="ko-KR" altLang="en-US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CC23EB-3F71-8D5A-E101-CDC4453F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086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B349C-0BD0-44E2-3774-7C36FE4E1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677EE-0D6B-F597-65C1-D389EDF5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연구 방향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2B523-4B5C-7AC6-887D-7580E0641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1600" dirty="0">
                <a:effectLst/>
              </a:rPr>
              <a:t>α</a:t>
            </a:r>
            <a:r>
              <a:rPr lang="ko-KR" altLang="en-US" sz="1600" dirty="0"/>
              <a:t>와 </a:t>
            </a:r>
            <a:r>
              <a:rPr lang="en-US" altLang="ko-KR" sz="1600" dirty="0">
                <a:effectLst/>
              </a:rPr>
              <a:t>γ</a:t>
            </a:r>
            <a:r>
              <a:rPr lang="ko-KR" altLang="en-US" sz="1600" dirty="0"/>
              <a:t> 파라미터의 자동 최적화 기법 연구</a:t>
            </a:r>
            <a:r>
              <a:rPr lang="en-US" altLang="ko-KR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/>
              <a:t>Q-</a:t>
            </a:r>
            <a:r>
              <a:rPr lang="ko-KR" altLang="en-US" sz="1600" dirty="0"/>
              <a:t>러닝 알고리즘의 시뮬레이션</a:t>
            </a:r>
            <a:r>
              <a:rPr lang="en-US" altLang="ko-KR" sz="1600" dirty="0"/>
              <a:t>, </a:t>
            </a:r>
            <a:r>
              <a:rPr lang="ko-KR" altLang="en-US" sz="1600" dirty="0"/>
              <a:t>분석</a:t>
            </a:r>
            <a:r>
              <a:rPr lang="en-US" altLang="ko-KR" sz="1600" dirty="0"/>
              <a:t>, </a:t>
            </a:r>
            <a:r>
              <a:rPr lang="ko-KR" altLang="en-US" sz="1600" dirty="0"/>
              <a:t>시각화를 용이하게 하는 소프트웨어 도구 개발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850DDC-CCFB-0BAB-5E3C-5E892A5E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673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95471-D950-43F3-D95C-CEA6A79C6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D5D1E-40D4-C653-5B01-B8942B79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30" y="2852936"/>
            <a:ext cx="8229600" cy="778098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평가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D395C6-EC95-DDF3-9C10-AF53D043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80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8152A-73E6-A14B-2849-3167D9ED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4188B7-4C99-89CE-E9AB-C5B13712A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600" b="1" dirty="0"/>
              <a:t>교육적 가치 및 명확성</a:t>
            </a:r>
            <a:endParaRPr lang="en-US" altLang="ko-KR" sz="16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400" dirty="0"/>
              <a:t>Q-</a:t>
            </a:r>
            <a:r>
              <a:rPr lang="ko-KR" altLang="en-US" sz="1400" dirty="0"/>
              <a:t>러닝의 기본적인 개념</a:t>
            </a:r>
            <a:r>
              <a:rPr lang="en-US" altLang="ko-KR" sz="1400" dirty="0"/>
              <a:t>, </a:t>
            </a:r>
            <a:r>
              <a:rPr lang="ko-KR" altLang="en-US" sz="1400" dirty="0"/>
              <a:t>구현 단계</a:t>
            </a:r>
            <a:r>
              <a:rPr lang="en-US" altLang="ko-KR" sz="1400" dirty="0"/>
              <a:t>(</a:t>
            </a:r>
            <a:r>
              <a:rPr lang="ko-KR" altLang="en-US" sz="1400" dirty="0"/>
              <a:t>상태</a:t>
            </a:r>
            <a:r>
              <a:rPr lang="en-US" altLang="ko-KR" sz="1400" dirty="0"/>
              <a:t>/</a:t>
            </a:r>
            <a:r>
              <a:rPr lang="ko-KR" altLang="en-US" sz="1400" dirty="0"/>
              <a:t>행동</a:t>
            </a:r>
            <a:r>
              <a:rPr lang="en-US" altLang="ko-KR" sz="1400" dirty="0"/>
              <a:t>/</a:t>
            </a:r>
            <a:r>
              <a:rPr lang="ko-KR" altLang="en-US" sz="1400" dirty="0"/>
              <a:t>보상 정의</a:t>
            </a:r>
            <a:r>
              <a:rPr lang="en-US" altLang="ko-KR" sz="1400" dirty="0"/>
              <a:t>, Q-</a:t>
            </a:r>
            <a:r>
              <a:rPr lang="ko-KR" altLang="en-US" sz="1400" dirty="0"/>
              <a:t>행렬 업데이트 등</a:t>
            </a:r>
            <a:r>
              <a:rPr lang="en-US" altLang="ko-KR" sz="1400" dirty="0"/>
              <a:t>), </a:t>
            </a:r>
            <a:r>
              <a:rPr lang="ko-KR" altLang="en-US" sz="1400" dirty="0"/>
              <a:t>그리고 핵심 파라미터</a:t>
            </a:r>
            <a:r>
              <a:rPr lang="en-US" altLang="ko-KR" sz="1400" dirty="0"/>
              <a:t>(</a:t>
            </a:r>
            <a:r>
              <a:rPr lang="en-US" altLang="ko-KR" sz="1400" dirty="0">
                <a:effectLst/>
              </a:rPr>
              <a:t>α</a:t>
            </a:r>
            <a:r>
              <a:rPr lang="en-US" altLang="ko-KR" sz="1400" dirty="0"/>
              <a:t>, </a:t>
            </a:r>
            <a:r>
              <a:rPr lang="en-US" altLang="ko-KR" sz="1400" dirty="0">
                <a:effectLst/>
              </a:rPr>
              <a:t>γ</a:t>
            </a:r>
            <a:r>
              <a:rPr lang="en-US" altLang="ko-KR" sz="1400" dirty="0"/>
              <a:t>)</a:t>
            </a:r>
            <a:r>
              <a:rPr lang="ko-KR" altLang="en-US" sz="1400" dirty="0"/>
              <a:t>의 역할을 이해하는 데 매우 효과적인 논문</a:t>
            </a:r>
            <a:endParaRPr lang="en-US" altLang="ko-KR" sz="14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400" dirty="0"/>
              <a:t>시뮬레이션 예제</a:t>
            </a:r>
            <a:r>
              <a:rPr lang="en-US" altLang="ko-KR" sz="1400" dirty="0"/>
              <a:t>(</a:t>
            </a:r>
            <a:r>
              <a:rPr lang="ko-KR" altLang="en-US" sz="1400" dirty="0"/>
              <a:t>로봇 네비게이션</a:t>
            </a:r>
            <a:r>
              <a:rPr lang="en-US" altLang="ko-KR" sz="1400" dirty="0"/>
              <a:t>)</a:t>
            </a:r>
            <a:r>
              <a:rPr lang="ko-KR" altLang="en-US" sz="1400" dirty="0"/>
              <a:t>가 직관적이고</a:t>
            </a:r>
            <a:r>
              <a:rPr lang="en-US" altLang="ko-KR" sz="1400" dirty="0"/>
              <a:t>, </a:t>
            </a:r>
            <a:r>
              <a:rPr lang="ko-KR" altLang="en-US" sz="1400" dirty="0"/>
              <a:t>관련 그림 자료</a:t>
            </a:r>
            <a:r>
              <a:rPr lang="en-US" altLang="ko-KR" sz="1400" dirty="0"/>
              <a:t>(</a:t>
            </a:r>
            <a:r>
              <a:rPr lang="ko-KR" altLang="en-US" sz="1400" dirty="0"/>
              <a:t>환경</a:t>
            </a:r>
            <a:r>
              <a:rPr lang="en-US" altLang="ko-KR" sz="1400" dirty="0"/>
              <a:t>, </a:t>
            </a:r>
            <a:r>
              <a:rPr lang="ko-KR" altLang="en-US" sz="1400" dirty="0"/>
              <a:t>행렬</a:t>
            </a:r>
            <a:r>
              <a:rPr lang="en-US" altLang="ko-KR" sz="1400" dirty="0"/>
              <a:t>, </a:t>
            </a:r>
            <a:r>
              <a:rPr lang="ko-KR" altLang="en-US" sz="1400" dirty="0"/>
              <a:t>상태도 등</a:t>
            </a:r>
            <a:r>
              <a:rPr lang="en-US" altLang="ko-KR" sz="1400" dirty="0"/>
              <a:t>)</a:t>
            </a:r>
            <a:r>
              <a:rPr lang="ko-KR" altLang="en-US" sz="1400" dirty="0"/>
              <a:t>가 풍부하여 내용을 시각적으로 따라가기 쉽다</a:t>
            </a:r>
            <a:r>
              <a:rPr lang="en-US" altLang="ko-KR" sz="1400" dirty="0"/>
              <a:t>.</a:t>
            </a:r>
            <a:endParaRPr lang="en-US" altLang="ko-KR" sz="1400" b="1" dirty="0"/>
          </a:p>
          <a:p>
            <a:endParaRPr lang="en-US" altLang="ko-KR" sz="1600" b="1" dirty="0"/>
          </a:p>
          <a:p>
            <a:r>
              <a:rPr lang="ko-KR" altLang="en-US" sz="1600" b="1" dirty="0"/>
              <a:t>체계적인 파라미터 분석</a:t>
            </a:r>
            <a:endParaRPr lang="en-US" altLang="ko-KR" sz="16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400" dirty="0">
                <a:effectLst/>
              </a:rPr>
              <a:t>α</a:t>
            </a:r>
            <a:r>
              <a:rPr lang="ko-KR" altLang="en-US" sz="1400" dirty="0"/>
              <a:t>와 </a:t>
            </a:r>
            <a:r>
              <a:rPr lang="en-US" altLang="ko-KR" sz="1400" dirty="0">
                <a:effectLst/>
              </a:rPr>
              <a:t>γ</a:t>
            </a:r>
            <a:r>
              <a:rPr lang="ko-KR" altLang="en-US" sz="1400" dirty="0"/>
              <a:t> 파라미터 변화가 학습 결과</a:t>
            </a:r>
            <a:r>
              <a:rPr lang="en-US" altLang="ko-KR" sz="1400" dirty="0"/>
              <a:t>(</a:t>
            </a:r>
            <a:r>
              <a:rPr lang="ko-KR" altLang="en-US" sz="1400" dirty="0"/>
              <a:t>수렴된 </a:t>
            </a:r>
            <a:r>
              <a:rPr lang="en-US" altLang="ko-KR" sz="1400" dirty="0"/>
              <a:t>Q-</a:t>
            </a:r>
            <a:r>
              <a:rPr lang="ko-KR" altLang="en-US" sz="1400" dirty="0"/>
              <a:t>행렬</a:t>
            </a:r>
            <a:r>
              <a:rPr lang="en-US" altLang="ko-KR" sz="1400" dirty="0"/>
              <a:t>)</a:t>
            </a:r>
            <a:r>
              <a:rPr lang="ko-KR" altLang="en-US" sz="1400" dirty="0"/>
              <a:t>에 미치는 영향을 시각적으로 명확하게 보여준다는 점</a:t>
            </a:r>
            <a:endParaRPr lang="en-US" altLang="ko-KR" sz="14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400" dirty="0" err="1"/>
              <a:t>학습률</a:t>
            </a:r>
            <a:r>
              <a:rPr lang="en-US" altLang="ko-KR" sz="1400" dirty="0"/>
              <a:t>(</a:t>
            </a:r>
            <a:r>
              <a:rPr lang="en-US" altLang="ko-KR" sz="1400" dirty="0">
                <a:effectLst/>
              </a:rPr>
              <a:t>α</a:t>
            </a:r>
            <a:r>
              <a:rPr lang="en-US" altLang="ko-KR" sz="1400" dirty="0"/>
              <a:t>)</a:t>
            </a:r>
            <a:r>
              <a:rPr lang="ko-KR" altLang="en-US" sz="1400" dirty="0"/>
              <a:t>이 탐험</a:t>
            </a:r>
            <a:r>
              <a:rPr lang="en-US" altLang="ko-KR" sz="1400" dirty="0"/>
              <a:t>-</a:t>
            </a:r>
            <a:r>
              <a:rPr lang="ko-KR" altLang="en-US" sz="1400" dirty="0"/>
              <a:t>활용 트레이드오프와 어떤 관련이 있는지에 대한 직관</a:t>
            </a:r>
            <a:endParaRPr lang="en-US" altLang="ko-KR" sz="1400" b="1" dirty="0"/>
          </a:p>
          <a:p>
            <a:endParaRPr lang="en-US" altLang="ko-KR" sz="1600" b="1" dirty="0"/>
          </a:p>
          <a:p>
            <a:r>
              <a:rPr lang="ko-KR" altLang="en-US" sz="1600" b="1" dirty="0"/>
              <a:t>구현 과정의 상세함</a:t>
            </a:r>
            <a:endParaRPr lang="en-US" altLang="ko-KR" sz="16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600" dirty="0"/>
              <a:t>Q-</a:t>
            </a:r>
            <a:r>
              <a:rPr lang="ko-KR" altLang="en-US" sz="1600" dirty="0"/>
              <a:t>러닝을 적용하기 위한 문제 정의부터 상태</a:t>
            </a:r>
            <a:r>
              <a:rPr lang="en-US" altLang="ko-KR" sz="1600" dirty="0"/>
              <a:t>/</a:t>
            </a:r>
            <a:r>
              <a:rPr lang="ko-KR" altLang="en-US" sz="1600" dirty="0"/>
              <a:t>행동</a:t>
            </a:r>
            <a:r>
              <a:rPr lang="en-US" altLang="ko-KR" sz="1600" dirty="0"/>
              <a:t>/</a:t>
            </a:r>
            <a:r>
              <a:rPr lang="ko-KR" altLang="en-US" sz="1600" dirty="0"/>
              <a:t>보상 설계</a:t>
            </a:r>
            <a:r>
              <a:rPr lang="en-US" altLang="ko-KR" sz="1600" dirty="0"/>
              <a:t>, </a:t>
            </a:r>
            <a:r>
              <a:rPr lang="ko-KR" altLang="en-US" sz="1600" dirty="0"/>
              <a:t>의사 코드 제시</a:t>
            </a:r>
            <a:r>
              <a:rPr lang="en-US" altLang="ko-KR" sz="1600" dirty="0"/>
              <a:t>, Q-</a:t>
            </a:r>
            <a:r>
              <a:rPr lang="ko-KR" altLang="en-US" sz="1600" dirty="0"/>
              <a:t>값 계산 예시까지 비교적 상세하게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1FA5EF-C7DE-FF5C-8C20-FA3093D61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642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5E76-DB17-60D9-F49A-7D3DFA5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약점 및 한계점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6A500-BE9B-EDF6-6537-30C901E21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b="1" dirty="0"/>
              <a:t>학술적 독창성 부족</a:t>
            </a:r>
            <a:endParaRPr lang="en-US" altLang="ko-KR" sz="16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400" dirty="0"/>
              <a:t>학계에 새로운 지식을 크게 기여하는 연구라고 보기는 어렵다</a:t>
            </a:r>
            <a:r>
              <a:rPr lang="en-US" altLang="ko-KR" sz="14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r>
              <a:rPr lang="ko-KR" altLang="en-US" sz="1600" b="1" dirty="0"/>
              <a:t>문제의 단순성</a:t>
            </a:r>
            <a:endParaRPr lang="en-US" altLang="ko-KR" sz="16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400" b="1" dirty="0"/>
              <a:t> </a:t>
            </a:r>
            <a:r>
              <a:rPr lang="ko-KR" altLang="en-US" sz="1400" dirty="0"/>
              <a:t>더 복잡하고 현실적인 문제에 그대로 적용될 수 있다고 보기는 어렵다</a:t>
            </a:r>
            <a:endParaRPr lang="en-US" altLang="ko-KR" sz="1400" b="1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r>
              <a:rPr lang="ko-KR" altLang="en-US" sz="1600" b="1" dirty="0"/>
              <a:t>파라미터 최적화의 부재</a:t>
            </a:r>
            <a:endParaRPr lang="en-US" altLang="ko-KR" sz="16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1400" b="1" dirty="0"/>
              <a:t> </a:t>
            </a:r>
            <a:r>
              <a:rPr lang="ko-KR" altLang="en-US" sz="1400" dirty="0"/>
              <a:t>단순히 다양한 값의 효과를 비교하는 데 목적</a:t>
            </a:r>
            <a:endParaRPr lang="en-US" altLang="ko-KR" sz="1400" b="1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1400" b="1" dirty="0"/>
          </a:p>
          <a:p>
            <a:r>
              <a:rPr lang="ko-KR" altLang="en-US" sz="1600" b="1" dirty="0"/>
              <a:t>일부 설명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수식의 불 명확성</a:t>
            </a:r>
            <a:endParaRPr lang="en-US" altLang="ko-KR" sz="16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1400" dirty="0"/>
              <a:t>혼란을 줄 수 있는 표현과 수식의 혼용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14036A-06C8-CC8D-C0D2-E5A21C46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2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19307-8A30-41E3-2011-070386FF3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778CD-4295-9F6B-1052-2016BE35E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30" y="2852936"/>
            <a:ext cx="8229600" cy="778098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서론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9B4BA9-151F-5497-2B88-4A48853C3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820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253E5-1FEB-B137-7166-E45F4A5CF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B638A-71A7-26EE-D5B3-A0366465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30" y="2852936"/>
            <a:ext cx="8229600" cy="778098"/>
          </a:xfrm>
        </p:spPr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78915-9208-6A90-976C-B92CEA35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54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F8BC1-D6FB-936D-A0A9-4128DA05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73A2DC-F892-AA15-817F-B600744B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선정 논문 </a:t>
            </a:r>
            <a:r>
              <a:rPr lang="en-US" altLang="ko-KR" sz="2000" dirty="0"/>
              <a:t>: A Simulation Study on Reinforcement Learning for Navigation Application" </a:t>
            </a:r>
            <a:br>
              <a:rPr lang="en-US" altLang="ko-KR" sz="2000" dirty="0"/>
            </a:br>
            <a:r>
              <a:rPr lang="en-US" altLang="ko-KR" sz="2000" dirty="0"/>
              <a:t>(Bal &amp; Mahalik, 2014)</a:t>
            </a:r>
          </a:p>
          <a:p>
            <a:endParaRPr lang="en-US" altLang="ko-KR" sz="2000" dirty="0"/>
          </a:p>
          <a:p>
            <a:r>
              <a:rPr lang="en-US" altLang="ko-KR" sz="2000" dirty="0"/>
              <a:t>KEYWORD : Re-enforcement Learning; Q-learning; Robot Navigation; Soft Computing, Automation and Control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113382-54E2-D63F-77C1-3C2F2DB2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DC45CD-58AF-7F2C-37DE-9FCD3B686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573016"/>
            <a:ext cx="5256584" cy="239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7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436F5-F1FD-84E7-39C4-8D776852A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9696C-6F2C-1348-41CE-DFF1EAE7E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연구의 시작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7D620-AAE9-0EDB-A79E-2D436CEF9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의사결정의 중요성과 강화 학습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err="1"/>
              <a:t>비모수적</a:t>
            </a:r>
            <a:r>
              <a:rPr lang="en-US" altLang="ko-KR" sz="2000" dirty="0"/>
              <a:t>(non-parameter based)</a:t>
            </a:r>
            <a:r>
              <a:rPr lang="ko-KR" altLang="en-US" sz="2000" dirty="0"/>
              <a:t> 학습에 대한 필요성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RL</a:t>
            </a:r>
            <a:r>
              <a:rPr lang="ko-KR" altLang="en-US" sz="2000" dirty="0"/>
              <a:t>의 광범위한 응용분야</a:t>
            </a:r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A22A8-AB97-5BFC-9A43-58EF3FEE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2050" name="Picture 2" descr="The Process of Decision Making">
            <a:extLst>
              <a:ext uri="{FF2B5EF4-FFF2-40B4-BE49-F238E27FC236}">
                <a16:creationId xmlns:a16="http://schemas.microsoft.com/office/drawing/2014/main" id="{200A692E-C1AB-30BA-1061-01BBAFD9E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734" y="5209307"/>
            <a:ext cx="2016224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국민게임 재등극할까...전략성 강조한 넷마블 '모두의마블2' [체험기] &lt; 30분 리뷰 &lt; 게임 &lt; 산업 &lt; 기사본문 - 파이낸셜투데이">
            <a:extLst>
              <a:ext uri="{FF2B5EF4-FFF2-40B4-BE49-F238E27FC236}">
                <a16:creationId xmlns:a16="http://schemas.microsoft.com/office/drawing/2014/main" id="{FCA19F45-B56A-1985-CC05-F6169CDFB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379" y="3415868"/>
            <a:ext cx="1944216" cy="152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bleX">
            <a:extLst>
              <a:ext uri="{FF2B5EF4-FFF2-40B4-BE49-F238E27FC236}">
                <a16:creationId xmlns:a16="http://schemas.microsoft.com/office/drawing/2014/main" id="{47393F1D-7881-B4EC-1CA0-5FC37A4D6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70" y="3541419"/>
            <a:ext cx="2339752" cy="140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3 Things to Know About Reinforcement Learning | TDWI">
            <a:extLst>
              <a:ext uri="{FF2B5EF4-FFF2-40B4-BE49-F238E27FC236}">
                <a16:creationId xmlns:a16="http://schemas.microsoft.com/office/drawing/2014/main" id="{FA7843DF-7B06-CC1E-C71A-5F556E9D1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875" y="3465724"/>
            <a:ext cx="2635771" cy="147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34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964CB-6903-F0EC-2C1E-5482AFB0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연구 초점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E323D1-4A57-0D1F-15DC-A3FE68A56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36512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sz="2200" b="1" dirty="0"/>
              <a:t>Q-</a:t>
            </a:r>
            <a:r>
              <a:rPr lang="ko-KR" altLang="en-US" sz="2200" b="1" dirty="0"/>
              <a:t>러닝 알고리즘과 파라미터</a:t>
            </a:r>
            <a:endParaRPr lang="en-US" altLang="ko-KR" sz="2200" b="1" dirty="0"/>
          </a:p>
          <a:p>
            <a:pPr lvl="1"/>
            <a:endParaRPr lang="ko-KR" altLang="en-US" sz="1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8A1061-058A-9F3D-53F5-9755BCED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96734C-8C56-C12D-4237-564E82C1B624}"/>
              </a:ext>
            </a:extLst>
          </p:cNvPr>
          <p:cNvGrpSpPr/>
          <p:nvPr/>
        </p:nvGrpSpPr>
        <p:grpSpPr>
          <a:xfrm>
            <a:off x="683568" y="3318272"/>
            <a:ext cx="5184576" cy="1325307"/>
            <a:chOff x="4355976" y="2847652"/>
            <a:chExt cx="6876256" cy="1757265"/>
          </a:xfrm>
        </p:grpSpPr>
        <p:pic>
          <p:nvPicPr>
            <p:cNvPr id="1027" name="Picture 3" descr="강화학습] 강화학습을 모델로! Q-learning, Q-Network, DQN">
              <a:extLst>
                <a:ext uri="{FF2B5EF4-FFF2-40B4-BE49-F238E27FC236}">
                  <a16:creationId xmlns:a16="http://schemas.microsoft.com/office/drawing/2014/main" id="{F239E3C8-F76C-AF77-5CDE-34A14F2AB8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55976" y="2847652"/>
              <a:ext cx="6876256" cy="1757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255D70F-4AE4-CB24-9D32-C3D9B8EAD4F3}"/>
                </a:ext>
              </a:extLst>
            </p:cNvPr>
            <p:cNvSpPr/>
            <p:nvPr/>
          </p:nvSpPr>
          <p:spPr>
            <a:xfrm>
              <a:off x="6785992" y="3351708"/>
              <a:ext cx="447481" cy="576064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9618D1-FCEB-3070-E1BB-42B4A29E6102}"/>
                </a:ext>
              </a:extLst>
            </p:cNvPr>
            <p:cNvSpPr/>
            <p:nvPr/>
          </p:nvSpPr>
          <p:spPr>
            <a:xfrm>
              <a:off x="7570363" y="3351708"/>
              <a:ext cx="447481" cy="576064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9" name="Picture 5" descr="설명추가) Q-Learning: 강화학습의 핵심 개념과 이해">
            <a:extLst>
              <a:ext uri="{FF2B5EF4-FFF2-40B4-BE49-F238E27FC236}">
                <a16:creationId xmlns:a16="http://schemas.microsoft.com/office/drawing/2014/main" id="{F806489D-98B3-E9F7-F911-D289317891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755576" y="1837957"/>
            <a:ext cx="5184576" cy="126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669E1B39-5069-99D1-C948-5562D36760D2}"/>
              </a:ext>
            </a:extLst>
          </p:cNvPr>
          <p:cNvSpPr txBox="1">
            <a:spLocks/>
          </p:cNvSpPr>
          <p:nvPr/>
        </p:nvSpPr>
        <p:spPr>
          <a:xfrm>
            <a:off x="683568" y="4922054"/>
            <a:ext cx="8229600" cy="840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ts val="12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ts val="6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ko-KR" altLang="en-US" sz="2000" dirty="0"/>
              <a:t>학습 계수</a:t>
            </a:r>
            <a:r>
              <a:rPr lang="en-US" altLang="ko-KR" sz="2000" dirty="0"/>
              <a:t>(</a:t>
            </a:r>
            <a:r>
              <a:rPr lang="en-US" altLang="ko-KR" sz="2000" dirty="0">
                <a:effectLst/>
              </a:rPr>
              <a:t>α</a:t>
            </a:r>
            <a:r>
              <a:rPr lang="en-US" altLang="ko-KR" sz="2000" dirty="0"/>
              <a:t>) , </a:t>
            </a:r>
            <a:r>
              <a:rPr lang="ko-KR" altLang="en-US" sz="2000" dirty="0"/>
              <a:t>할인율</a:t>
            </a:r>
            <a:r>
              <a:rPr lang="en-US" altLang="ko-KR" sz="2000" dirty="0"/>
              <a:t>(</a:t>
            </a:r>
            <a:r>
              <a:rPr lang="en-US" altLang="ko-KR" sz="2000" dirty="0">
                <a:effectLst/>
              </a:rPr>
              <a:t>γ</a:t>
            </a:r>
            <a:r>
              <a:rPr lang="en-US" altLang="ko-KR" sz="2000" dirty="0"/>
              <a:t>) </a:t>
            </a:r>
            <a:r>
              <a:rPr lang="ko-KR" altLang="en-US" sz="2000" dirty="0"/>
              <a:t>가 학습 성능과 에이전트의 행동방식에 어떤 영향을 미치는가 </a:t>
            </a:r>
            <a:r>
              <a:rPr lang="en-US" altLang="ko-KR" sz="2000" dirty="0"/>
              <a:t>?</a:t>
            </a:r>
            <a:r>
              <a:rPr lang="ko-KR" altLang="en-US" sz="2000" dirty="0"/>
              <a:t> </a:t>
            </a:r>
            <a:r>
              <a:rPr lang="en-US" altLang="ko-KR" sz="2000" dirty="0"/>
              <a:t> 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5972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89139-D209-DC72-C8F0-DD7C1A85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 목적 및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AA8713-7BF3-D079-789C-CA73ED2EB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목표 </a:t>
            </a:r>
            <a:r>
              <a:rPr lang="en-US" altLang="ko-KR" sz="2000" dirty="0"/>
              <a:t>1 : Q</a:t>
            </a:r>
            <a:r>
              <a:rPr lang="ko-KR" altLang="en-US" sz="2000" dirty="0"/>
              <a:t>러닝 알고리즘의 </a:t>
            </a:r>
            <a:r>
              <a:rPr lang="ko-KR" altLang="en-US" sz="2000" b="1" dirty="0"/>
              <a:t>구현 과정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의사코드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제시</a:t>
            </a:r>
            <a:r>
              <a:rPr lang="en-US" altLang="ko-KR" sz="2000" b="1" dirty="0"/>
              <a:t> </a:t>
            </a:r>
            <a:r>
              <a:rPr lang="ko-KR" altLang="en-US" sz="2000" dirty="0"/>
              <a:t>및 </a:t>
            </a:r>
            <a:r>
              <a:rPr lang="ko-KR" altLang="en-US" sz="2000" b="1" dirty="0"/>
              <a:t>시뮬레이션을 통한 작동 원리 시연</a:t>
            </a:r>
            <a:endParaRPr lang="en-US" altLang="ko-KR" sz="2000" b="1" dirty="0"/>
          </a:p>
          <a:p>
            <a:endParaRPr lang="en-US" altLang="ko-KR" sz="2000" dirty="0"/>
          </a:p>
          <a:p>
            <a:r>
              <a:rPr lang="ko-KR" altLang="en-US" sz="2000" dirty="0"/>
              <a:t>목표</a:t>
            </a:r>
            <a:r>
              <a:rPr lang="en-US" altLang="ko-KR" sz="2000" dirty="0"/>
              <a:t> 2: </a:t>
            </a:r>
            <a:r>
              <a:rPr lang="ko-KR" altLang="en-US" sz="2000" dirty="0"/>
              <a:t>가상의 농업 필드에서 로봇이 나무를 거쳐 저장소</a:t>
            </a:r>
            <a:r>
              <a:rPr lang="en-US" altLang="ko-KR" sz="2000" dirty="0"/>
              <a:t>(</a:t>
            </a:r>
            <a:r>
              <a:rPr lang="ko-KR" altLang="en-US" sz="2000" dirty="0"/>
              <a:t>목표</a:t>
            </a:r>
            <a:r>
              <a:rPr lang="en-US" altLang="ko-KR" sz="2000" dirty="0"/>
              <a:t>)</a:t>
            </a:r>
            <a:r>
              <a:rPr lang="ko-KR" altLang="en-US" sz="2000" dirty="0"/>
              <a:t>까지 과일을 운반하는 </a:t>
            </a:r>
            <a:r>
              <a:rPr lang="ko-KR" altLang="en-US" sz="2000" b="1" dirty="0"/>
              <a:t>네비게이션 문제에 적용</a:t>
            </a:r>
            <a:endParaRPr lang="en-US" altLang="ko-KR" sz="2000" b="1" dirty="0"/>
          </a:p>
          <a:p>
            <a:endParaRPr lang="en-US" altLang="ko-KR" sz="2000" dirty="0"/>
          </a:p>
          <a:p>
            <a:r>
              <a:rPr lang="ko-KR" altLang="en-US" sz="2000" dirty="0"/>
              <a:t>목표</a:t>
            </a:r>
            <a:r>
              <a:rPr lang="en-US" altLang="ko-KR" sz="2000" dirty="0"/>
              <a:t>3: </a:t>
            </a:r>
            <a:r>
              <a:rPr lang="ko-KR" altLang="en-US" sz="2000" dirty="0"/>
              <a:t>시뮬레이션을 통한 </a:t>
            </a:r>
            <a:r>
              <a:rPr lang="en-US" altLang="ko-KR" sz="2000" b="1" dirty="0">
                <a:effectLst/>
              </a:rPr>
              <a:t>α</a:t>
            </a:r>
            <a:r>
              <a:rPr lang="ko-KR" altLang="en-US" sz="2000" b="1" dirty="0"/>
              <a:t>와 </a:t>
            </a:r>
            <a:r>
              <a:rPr lang="en-US" altLang="ko-KR" sz="2000" b="1" dirty="0">
                <a:effectLst/>
              </a:rPr>
              <a:t>γ</a:t>
            </a:r>
            <a:r>
              <a:rPr lang="ko-KR" altLang="en-US" sz="2000" b="1" dirty="0"/>
              <a:t> 값 변화가 </a:t>
            </a:r>
            <a:r>
              <a:rPr lang="en-US" altLang="ko-KR" sz="2000" b="1" dirty="0"/>
              <a:t>Q-</a:t>
            </a:r>
            <a:r>
              <a:rPr lang="ko-KR" altLang="en-US" sz="2000" b="1" dirty="0"/>
              <a:t>러닝 학습 결과에 미치는 영향을 </a:t>
            </a:r>
            <a:r>
              <a:rPr lang="ko-KR" altLang="en-US" sz="2000" dirty="0"/>
              <a:t>체계적으로 분석</a:t>
            </a:r>
            <a:r>
              <a:rPr lang="en-US" altLang="ko-KR" sz="2000" dirty="0"/>
              <a:t> </a:t>
            </a:r>
            <a:r>
              <a:rPr lang="ko-KR" altLang="en-US" sz="2000" dirty="0"/>
              <a:t>및 특정 응용에 대한 적절한 값 설정의 중요성을 논의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6A9418-C466-A0D0-D1E9-A0B7DFBE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46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BFDA0-157F-0323-0E61-F57FEC24A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65747-0AD2-2426-51E5-209F4280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30" y="2852936"/>
            <a:ext cx="8229600" cy="77809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연구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86CE36-3B75-8074-06F3-23DB9EDB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531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2C15A-1391-6037-4BD4-F64C71F2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2900" b="1" dirty="0"/>
              <a:t>시뮬레이션 환경 설계</a:t>
            </a:r>
            <a:r>
              <a:rPr lang="en-US" altLang="ko-KR" sz="2900" b="1" dirty="0"/>
              <a:t>: </a:t>
            </a:r>
            <a:r>
              <a:rPr lang="ko-KR" altLang="en-US" sz="2900" b="1" dirty="0"/>
              <a:t>가상 농업 필드 네비게이션</a:t>
            </a:r>
            <a:r>
              <a:rPr lang="ko-KR" altLang="en-US" sz="2900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A2D619-6A1B-DFD3-8519-0FC9603E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A51FDC0-80B6-E46E-EE90-B8256A2EC0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0982" y="1628800"/>
            <a:ext cx="860203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환경 구성: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9개의 오렌지 나무와 1개의 저장소로 이루어진 가상의 농업 필드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상태 공간 및 경로 정의: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각 나무와 저장소를 노드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 표현하여 총 10개의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상태(State)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를 </a:t>
            </a:r>
            <a:r>
              <a:rPr lang="ko-KR" altLang="en-US" sz="1600" dirty="0">
                <a:latin typeface="Arial" panose="020B0604020202020204" pitchFamily="34" charset="0"/>
              </a:rPr>
              <a:t>정의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ko-K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에이전트 설정: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과일 수확 로봇을 에이전트로 설정. 로봇은 초기 위치에서 시작하며, </a:t>
            </a:r>
            <a:b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경로에 대한 사전 지식 없이 학습을 시작함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409806-5C1B-F93F-9877-B4151961B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618568"/>
            <a:ext cx="3150295" cy="20128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6D4863-DB8A-D1D9-3641-CD3794E286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680" y="3592632"/>
            <a:ext cx="2880320" cy="20647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D37915-2CB3-3E31-7B17-36661EF77A56}"/>
              </a:ext>
            </a:extLst>
          </p:cNvPr>
          <p:cNvSpPr txBox="1"/>
          <p:nvPr/>
        </p:nvSpPr>
        <p:spPr>
          <a:xfrm>
            <a:off x="539552" y="5657337"/>
            <a:ext cx="3456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(</a:t>
            </a:r>
            <a:r>
              <a:rPr lang="ko-KR" altLang="en-US" sz="1000" dirty="0" err="1"/>
              <a:t>a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An</a:t>
            </a:r>
            <a:r>
              <a:rPr lang="ko-KR" altLang="en-US" sz="1000" dirty="0"/>
              <a:t> </a:t>
            </a:r>
            <a:r>
              <a:rPr lang="ko-KR" altLang="en-US" sz="1000" dirty="0" err="1"/>
              <a:t>orange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harvesting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field</a:t>
            </a:r>
            <a:r>
              <a:rPr lang="ko-KR" altLang="en-US" sz="1000" dirty="0"/>
              <a:t> </a:t>
            </a:r>
            <a:r>
              <a:rPr lang="ko-KR" altLang="en-US" sz="1000" dirty="0" err="1"/>
              <a:t>comprising</a:t>
            </a:r>
            <a:r>
              <a:rPr lang="ko-KR" altLang="en-US" sz="1000" dirty="0"/>
              <a:t> of </a:t>
            </a:r>
            <a:r>
              <a:rPr lang="ko-KR" altLang="en-US" sz="1000" dirty="0" err="1"/>
              <a:t>nine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trees</a:t>
            </a:r>
            <a:endParaRPr lang="ko-KR" altLang="en-US" sz="1000" dirty="0"/>
          </a:p>
          <a:p>
            <a:r>
              <a:rPr lang="ko-KR" altLang="en-US" sz="1000" dirty="0" err="1"/>
              <a:t>from</a:t>
            </a:r>
            <a:r>
              <a:rPr lang="ko-KR" altLang="en-US" sz="1000" dirty="0"/>
              <a:t> 1 </a:t>
            </a:r>
            <a:r>
              <a:rPr lang="ko-KR" altLang="en-US" sz="1000" dirty="0" err="1"/>
              <a:t>to</a:t>
            </a:r>
            <a:r>
              <a:rPr lang="ko-KR" altLang="en-US" sz="1000" dirty="0"/>
              <a:t> 9 and </a:t>
            </a:r>
            <a:r>
              <a:rPr lang="ko-KR" altLang="en-US" sz="1000" dirty="0" err="1"/>
              <a:t>the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future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state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158C37-2DE7-EB93-91A9-E599A12DF72A}"/>
              </a:ext>
            </a:extLst>
          </p:cNvPr>
          <p:cNvSpPr txBox="1"/>
          <p:nvPr/>
        </p:nvSpPr>
        <p:spPr>
          <a:xfrm>
            <a:off x="4571999" y="5734281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(</a:t>
            </a:r>
            <a:r>
              <a:rPr lang="ko-KR" altLang="en-US" sz="1000" dirty="0" err="1"/>
              <a:t>b</a:t>
            </a:r>
            <a:r>
              <a:rPr lang="ko-KR" altLang="en-US" sz="1000" dirty="0"/>
              <a:t>) </a:t>
            </a:r>
            <a:r>
              <a:rPr lang="ko-KR" altLang="en-US" sz="1000" dirty="0" err="1"/>
              <a:t>Nodal</a:t>
            </a:r>
            <a:r>
              <a:rPr lang="ko-KR" altLang="en-US" sz="1000" dirty="0"/>
              <a:t> </a:t>
            </a:r>
            <a:r>
              <a:rPr lang="ko-KR" altLang="en-US" sz="1000" dirty="0" err="1"/>
              <a:t>graph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with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states</a:t>
            </a:r>
            <a:r>
              <a:rPr lang="ko-KR" altLang="en-US" sz="1000" dirty="0"/>
              <a:t> 1 </a:t>
            </a:r>
            <a:r>
              <a:rPr lang="ko-KR" altLang="en-US" sz="1000" dirty="0" err="1"/>
              <a:t>to</a:t>
            </a:r>
            <a:r>
              <a:rPr lang="ko-KR" altLang="en-US" sz="1000" dirty="0"/>
              <a:t> 9 and </a:t>
            </a:r>
            <a:r>
              <a:rPr lang="ko-KR" altLang="en-US" sz="1000" dirty="0" err="1"/>
              <a:t>the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future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state</a:t>
            </a:r>
            <a:r>
              <a:rPr lang="ko-KR" altLang="en-US" sz="1000" dirty="0"/>
              <a:t> </a:t>
            </a:r>
            <a:r>
              <a:rPr lang="ko-KR" altLang="en-US" sz="1000" dirty="0" err="1"/>
              <a:t>F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56590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10091</TotalTime>
  <Words>4185</Words>
  <Application>Microsoft Office PowerPoint</Application>
  <PresentationFormat>화면 슬라이드 쇼(4:3)</PresentationFormat>
  <Paragraphs>370</Paragraphs>
  <Slides>30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Wingdings</vt:lpstr>
      <vt:lpstr>Office 테마</vt:lpstr>
      <vt:lpstr>Analysis Report on "A Simulation Study on Reinforcement Learning for Navigation Application</vt:lpstr>
      <vt:lpstr>목차</vt:lpstr>
      <vt:lpstr>1. 서론 </vt:lpstr>
      <vt:lpstr>논문 선정</vt:lpstr>
      <vt:lpstr>연구의 시작 </vt:lpstr>
      <vt:lpstr>연구 초점</vt:lpstr>
      <vt:lpstr>연구 목적 및 내용</vt:lpstr>
      <vt:lpstr>2. 연구 방법</vt:lpstr>
      <vt:lpstr>시뮬레이션 환경 설계: 가상 농업 필드 네비게이션 </vt:lpstr>
      <vt:lpstr>Q-러닝 알고리즘 구현 상세</vt:lpstr>
      <vt:lpstr>Q-러닝 알고리즘 구현 상세</vt:lpstr>
      <vt:lpstr>Q-러닝 알고리즘 구현 상세</vt:lpstr>
      <vt:lpstr>Q-러닝 알고리즘 구현 상세</vt:lpstr>
      <vt:lpstr>3. 연구 결과</vt:lpstr>
      <vt:lpstr>Q-러닝 학습 과정 및 Q-행렬 변화</vt:lpstr>
      <vt:lpstr>Q-러닝 학습 과정 및 Q-행렬 변화</vt:lpstr>
      <vt:lpstr>학습된 최적 정책 시각화</vt:lpstr>
      <vt:lpstr>파라미터 민감도 분석 결과</vt:lpstr>
      <vt:lpstr>파라미터 민감도 분석 결과</vt:lpstr>
      <vt:lpstr>파라미터 민감도 분석 결과</vt:lpstr>
      <vt:lpstr>파라미터 민감도 분석 결과</vt:lpstr>
      <vt:lpstr>4. 결론</vt:lpstr>
      <vt:lpstr>연구 결과 요약 및 핵심 메시지</vt:lpstr>
      <vt:lpstr>논의 및 시사점</vt:lpstr>
      <vt:lpstr>연구의 한계점</vt:lpstr>
      <vt:lpstr>향후 연구 방향 </vt:lpstr>
      <vt:lpstr>5. 평가</vt:lpstr>
      <vt:lpstr>강점</vt:lpstr>
      <vt:lpstr>약점 및 한계점</vt:lpstr>
      <vt:lpstr>Q &amp; A</vt:lpstr>
    </vt:vector>
  </TitlesOfParts>
  <Company>win-xp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 영상처리의 개념</dc:title>
  <dc:creator>user</dc:creator>
  <cp:lastModifiedBy>양호 전</cp:lastModifiedBy>
  <cp:revision>338</cp:revision>
  <cp:lastPrinted>2025-04-09T01:58:48Z</cp:lastPrinted>
  <dcterms:created xsi:type="dcterms:W3CDTF">2009-10-31T07:50:36Z</dcterms:created>
  <dcterms:modified xsi:type="dcterms:W3CDTF">2025-04-22T14:20:23Z</dcterms:modified>
</cp:coreProperties>
</file>