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648" r:id="rId2"/>
  </p:sldMasterIdLst>
  <p:notesMasterIdLst>
    <p:notesMasterId r:id="rId14"/>
  </p:notesMasterIdLst>
  <p:sldIdLst>
    <p:sldId id="266" r:id="rId3"/>
    <p:sldId id="265" r:id="rId4"/>
    <p:sldId id="264" r:id="rId5"/>
    <p:sldId id="268" r:id="rId6"/>
    <p:sldId id="272" r:id="rId7"/>
    <p:sldId id="269" r:id="rId8"/>
    <p:sldId id="271" r:id="rId9"/>
    <p:sldId id="270" r:id="rId10"/>
    <p:sldId id="263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316F1-6458-FF41-8AFC-8C9B1F4E1E06}" v="20" dt="2022-12-09T04:04:34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/>
    <p:restoredTop sz="94700"/>
  </p:normalViewPr>
  <p:slideViewPr>
    <p:cSldViewPr snapToGrid="0">
      <p:cViewPr varScale="1">
        <p:scale>
          <a:sx n="106" d="100"/>
          <a:sy n="106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CD9E9-A487-044B-9DB6-E42AFF238335}" type="datetimeFigureOut">
              <a:rPr kumimoji="1" lang="ko-Kore-KR" altLang="en-US" smtClean="0"/>
              <a:t>2022. 12. 16.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20E5D-4902-8F45-93EE-82EE500B35C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7551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차 빌드에는 주가예측 부분을 진행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20E5D-4902-8F45-93EE-82EE500B35C2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3268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RNN </a:t>
            </a:r>
            <a:r>
              <a:rPr kumimoji="1" lang="ko-Kore-KR" altLang="en-US" dirty="0"/>
              <a:t>사용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자기 자신의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input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받는 방식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20E5D-4902-8F45-93EE-82EE500B35C2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159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RNN </a:t>
            </a:r>
            <a:r>
              <a:rPr kumimoji="1" lang="ko-Kore-KR" altLang="en-US" dirty="0"/>
              <a:t>사용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자기 자신의 </a:t>
            </a:r>
            <a:r>
              <a:rPr kumimoji="1" lang="en-US" altLang="ko-KR" dirty="0"/>
              <a:t>output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input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받는 방식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20E5D-4902-8F45-93EE-82EE500B35C2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99141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RNN</a:t>
            </a:r>
            <a:r>
              <a:rPr kumimoji="1" lang="ko-KR" altLang="en-US" dirty="0"/>
              <a:t> 중 </a:t>
            </a:r>
            <a:r>
              <a:rPr kumimoji="1" lang="en-US" altLang="ko-KR" dirty="0"/>
              <a:t>LSTM</a:t>
            </a:r>
            <a:r>
              <a:rPr kumimoji="1" lang="ko-KR" altLang="en-US" dirty="0"/>
              <a:t> 사용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RNN </a:t>
            </a:r>
            <a:r>
              <a:rPr kumimoji="1" lang="ko-KR" altLang="en-US" dirty="0"/>
              <a:t>을 사용했을 경우 긴 의존기간에서 예측의 어려움 발생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주식 데이터는 긴 의존 기간 </a:t>
            </a:r>
            <a:r>
              <a:rPr kumimoji="1" lang="en-US" altLang="ko-KR" dirty="0"/>
              <a:t>-&gt;RNN</a:t>
            </a:r>
            <a:r>
              <a:rPr kumimoji="1" lang="ko-KR" altLang="en-US" dirty="0"/>
              <a:t>의 한 종류로 긴 의존기간에 적합한  </a:t>
            </a:r>
            <a:r>
              <a:rPr kumimoji="1" lang="en-US" altLang="ko-KR" dirty="0"/>
              <a:t>LSTM </a:t>
            </a:r>
            <a:r>
              <a:rPr kumimoji="1" lang="ko-KR" altLang="en-US" dirty="0"/>
              <a:t>사용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20E5D-4902-8F45-93EE-82EE500B35C2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5018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RNN</a:t>
            </a:r>
            <a:r>
              <a:rPr kumimoji="1" lang="ko-KR" altLang="en-US" dirty="0"/>
              <a:t> 중 </a:t>
            </a:r>
            <a:r>
              <a:rPr kumimoji="1" lang="en-US" altLang="ko-KR" dirty="0"/>
              <a:t>LSTM</a:t>
            </a:r>
            <a:r>
              <a:rPr kumimoji="1" lang="ko-KR" altLang="en-US" dirty="0"/>
              <a:t> 사용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RNN </a:t>
            </a:r>
            <a:r>
              <a:rPr kumimoji="1" lang="ko-KR" altLang="en-US" dirty="0"/>
              <a:t>을 사용했을 경우 긴 의존기간에서 예측의 어려움 발생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주식 데이터는 긴 의존 기간 </a:t>
            </a:r>
            <a:r>
              <a:rPr kumimoji="1" lang="en-US" altLang="ko-KR" dirty="0"/>
              <a:t>-&gt;RNN</a:t>
            </a:r>
            <a:r>
              <a:rPr kumimoji="1" lang="ko-KR" altLang="en-US" dirty="0"/>
              <a:t>의 한 종류로 긴 의존기간에 적합한  </a:t>
            </a:r>
            <a:r>
              <a:rPr kumimoji="1" lang="en-US" altLang="ko-KR" dirty="0"/>
              <a:t>LSTM </a:t>
            </a:r>
            <a:r>
              <a:rPr kumimoji="1" lang="ko-KR" altLang="en-US" dirty="0"/>
              <a:t>사용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20E5D-4902-8F45-93EE-82EE500B35C2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8865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ko-Kore-KR" altLang="en-US" dirty="0"/>
              <a:t>차</a:t>
            </a:r>
            <a:r>
              <a:rPr kumimoji="1" lang="ko-KR" altLang="en-US" dirty="0"/>
              <a:t> 빌드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주식 데이터를 보여주는 </a:t>
            </a:r>
            <a:r>
              <a:rPr kumimoji="1" lang="ko-KR" altLang="en-US" dirty="0" err="1"/>
              <a:t>챗봇</a:t>
            </a:r>
            <a:endParaRPr kumimoji="1" lang="en-US" altLang="ko-KR" dirty="0"/>
          </a:p>
          <a:p>
            <a:r>
              <a:rPr kumimoji="1" lang="en-US" altLang="ko-KR" dirty="0"/>
              <a:t>2</a:t>
            </a:r>
            <a:r>
              <a:rPr kumimoji="1" lang="ko-KR" altLang="en-US" dirty="0"/>
              <a:t>차 빌드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주가 예측 그래프를 보여줌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20E5D-4902-8F45-93EE-82EE500B35C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3513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9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997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0A28D-025A-4E4A-A249-A9ECFB263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3D7E27-3FEC-4439-AE4F-D13878471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DCFB7-DCB6-48E3-B399-6E485B4B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2022. 12. 16.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BD413-CC7C-448A-9112-F6B141F1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7FD5C-6940-40E8-9C11-CA9AE3EA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96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C5A5D-512D-46B3-931E-8CFCEC02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F168F-4E9C-4E82-840C-D0EBF6CC0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3EDCE-D1D5-4FAA-AF12-FA86D7D3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2022. 12. 16.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C482F-07A9-4734-8C50-323F963E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0B223-DBBE-4C90-B1BD-A8F09A04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019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867C4-4800-4C45-A6DF-9747762D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9785D9-2171-4205-89C9-8ABD3C8D6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48D2C5-1B87-4174-86B7-14502D45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2022. 12. 16.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55FF6-4C68-46EB-925D-7B3BC4ED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B3E7AE-38F4-4AFF-B5E2-8606B66B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258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9B83-017E-4412-A2FD-5527F8E0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6DC56-A466-4D7F-9BA7-3A87C1A8D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22ED73-979B-44D9-8236-5A430D76B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E20A17-9AF6-45A3-8E36-94C12128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2022. 12. 16.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CB2BDD-E651-4355-A6CF-7A614B4D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F64AA9-EDFF-4751-8AA4-B4659114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764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31FA2-42A9-457A-B287-E06CC14A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C594C4-433B-4507-8DFE-6E553673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B75F5C-EBC4-41E0-82FD-F34F9BD18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74DB35-9B94-4A5E-BED3-8A162D81D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A32257-BBDE-46EC-8C63-124BF8F04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853BEA-DAC0-419F-B44E-0BC7EEC0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2022. 12. 16.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8BC410-299E-41F1-A4F8-BBD0D6D2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3425BB-D564-43A8-8CC6-C2930685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884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AE138-3FA8-48AB-BADD-32C1410A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A7BCDC-3E8B-427D-9FD8-CF5ED307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2022. 12. 16.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5A7270-5834-429A-9C1A-9EED1150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275CAA-3D97-42B3-9216-E83574D5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89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58C30C-5FD4-4964-85F5-09C7AD0B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2022. 12. 16.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A99B0-1492-4BD6-8580-CA53A7CA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3A8B41-0EDE-499E-B6DF-4ABE0148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56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3E648-C42C-4959-9F6E-C7BB1A34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318E7-2B4A-4FC1-8290-334C5B88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5E603F-328C-4CD4-8630-726B85B55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FD08CF-BA50-4F56-89CF-F678D734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2022. 12. 16.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50BBBB-ECDA-485F-899C-908D833E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CD655A-4B46-4490-A28F-C7111C23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2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56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10907-3575-4DC7-8B6A-F9531EC1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A97163-46E6-4070-9F27-1877D5FF1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B0E8A2-595E-4D72-B01B-9D831B710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A01FCB-7B14-46DA-BBE1-16CD5805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2022. 12. 16.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DAC299-1C27-4107-9AB8-95ABB26C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D3FA7-1516-407B-8A04-213027E5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356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55964-8B30-476E-9C68-F46E2041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9716B7-73ED-4E74-A667-F0F82C34E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0106A-C14D-4CF2-863E-20E9BCCD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2022. 12. 16.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DCAD7-DEBF-40DE-ADAA-8BB4703E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5E0DD-DFB2-4E7D-89A0-9605AC53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816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F16A1E-1729-4847-9C9D-E6C696221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13C66D-BBCB-4AA4-A940-9FFD1EBC3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6E9AF-68E2-4E9C-B05A-A4686420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5600-37E8-44BC-AA5E-F363076827E3}" type="datetimeFigureOut">
              <a:rPr lang="ko-KR" altLang="en-US" smtClean="0"/>
              <a:t>2022. 12. 16.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C40FF-58CF-4B8C-A009-BBE89D33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84E403-DA80-41CC-8C60-13BAE44D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7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2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2022. 12. 16.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2022. 12. 16.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6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2022. 12. 16.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64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2022. 12. 16.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75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2022. 12. 16.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66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2022. 12. 16.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86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2022. 12. 16.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03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AD9191-8D2E-45AD-A35D-FF170972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B9238-EA52-40BD-BF05-90F6845FF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CE7C5-C890-4A25-9F78-A5C28D2DE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15600-37E8-44BC-AA5E-F363076827E3}" type="datetimeFigureOut">
              <a:rPr lang="ko-KR" altLang="en-US" smtClean="0"/>
              <a:t>2022. 12. 16.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A6843-FD10-419A-A874-579C42EA1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994C6-04C4-404E-8965-DD386CD37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110F8-ABE3-4F6D-89A0-E389F3DAB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51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23281" y="-113226"/>
            <a:ext cx="12651105" cy="7590663"/>
            <a:chOff x="-634921" y="-169838"/>
            <a:chExt cx="18976657" cy="113859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4921" y="-169838"/>
              <a:ext cx="18976657" cy="1138599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95238" y="507937"/>
            <a:ext cx="5587301" cy="5841270"/>
            <a:chOff x="9142857" y="761905"/>
            <a:chExt cx="8380952" cy="87619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2857" y="761905"/>
              <a:ext cx="8380952" cy="876190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4320" y="1281132"/>
            <a:ext cx="2299202" cy="121529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94159" y="4684280"/>
            <a:ext cx="2537807" cy="110314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95238" y="4234825"/>
            <a:ext cx="5587301" cy="6349"/>
            <a:chOff x="9142857" y="6352237"/>
            <a:chExt cx="8380952" cy="952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6352237"/>
              <a:ext cx="8380952" cy="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0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2848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>
                <a:latin typeface="나눔바른고딕" panose="020B0603020101020101" pitchFamily="50" charset="-127"/>
                <a:ea typeface="Malgun Gothic" panose="020B0503020000020004" pitchFamily="34" charset="-127"/>
              </a:rPr>
              <a:t>04. </a:t>
            </a:r>
            <a:r>
              <a:rPr kumimoji="1" lang="ko-KR" altLang="en-US" sz="3600" b="1">
                <a:latin typeface="나눔바른고딕" panose="020B0603020101020101" pitchFamily="50" charset="-127"/>
                <a:ea typeface="Malgun Gothic" panose="020B0503020000020004" pitchFamily="34" charset="-127"/>
              </a:rPr>
              <a:t>기타사항</a:t>
            </a:r>
            <a:endParaRPr kumimoji="1" lang="ja-JP" altLang="en-US" sz="3600" b="1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313054" y="151308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문제점</a:t>
            </a:r>
            <a:endParaRPr kumimoji="1" lang="ja-JP" altLang="en-US" b="1" spc="-150">
              <a:latin typeface="나눔스퀘어" panose="020B0600000101010101" pitchFamily="50" charset="-127"/>
              <a:ea typeface="Malgun Gothic" panose="020B0503020000020004" pitchFamily="34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92FECDF-4152-A749-2F89-6294548FFCCF}"/>
              </a:ext>
            </a:extLst>
          </p:cNvPr>
          <p:cNvGrpSpPr/>
          <p:nvPr/>
        </p:nvGrpSpPr>
        <p:grpSpPr>
          <a:xfrm>
            <a:off x="941733" y="2020731"/>
            <a:ext cx="4744249" cy="3963211"/>
            <a:chOff x="950698" y="1368335"/>
            <a:chExt cx="4744249" cy="3477080"/>
          </a:xfrm>
        </p:grpSpPr>
        <p:sp>
          <p:nvSpPr>
            <p:cNvPr id="16" name="正方形/長方形 13">
              <a:extLst>
                <a:ext uri="{FF2B5EF4-FFF2-40B4-BE49-F238E27FC236}">
                  <a16:creationId xmlns:a16="http://schemas.microsoft.com/office/drawing/2014/main" id="{41C94548-C859-35F7-A514-2EA5E84FC0A3}"/>
                </a:ext>
              </a:extLst>
            </p:cNvPr>
            <p:cNvSpPr/>
            <p:nvPr/>
          </p:nvSpPr>
          <p:spPr>
            <a:xfrm>
              <a:off x="950698" y="1368335"/>
              <a:ext cx="4744249" cy="3477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">
              <a:extLst>
                <a:ext uri="{FF2B5EF4-FFF2-40B4-BE49-F238E27FC236}">
                  <a16:creationId xmlns:a16="http://schemas.microsoft.com/office/drawing/2014/main" id="{D018F4AD-B877-871C-E23D-25E96A800CE6}"/>
                </a:ext>
              </a:extLst>
            </p:cNvPr>
            <p:cNvSpPr/>
            <p:nvPr/>
          </p:nvSpPr>
          <p:spPr>
            <a:xfrm>
              <a:off x="957662" y="1374958"/>
              <a:ext cx="4737285" cy="86861"/>
            </a:xfrm>
            <a:prstGeom prst="rect">
              <a:avLst/>
            </a:prstGeom>
            <a:solidFill>
              <a:srgbClr val="2F6D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E40B495-AE41-D500-9838-7D7B87DA49B2}"/>
              </a:ext>
            </a:extLst>
          </p:cNvPr>
          <p:cNvGrpSpPr/>
          <p:nvPr/>
        </p:nvGrpSpPr>
        <p:grpSpPr>
          <a:xfrm>
            <a:off x="6235177" y="2020730"/>
            <a:ext cx="4744249" cy="3963211"/>
            <a:chOff x="950698" y="1368335"/>
            <a:chExt cx="4744249" cy="3477080"/>
          </a:xfrm>
        </p:grpSpPr>
        <p:sp>
          <p:nvSpPr>
            <p:cNvPr id="22" name="正方形/長方形 13">
              <a:extLst>
                <a:ext uri="{FF2B5EF4-FFF2-40B4-BE49-F238E27FC236}">
                  <a16:creationId xmlns:a16="http://schemas.microsoft.com/office/drawing/2014/main" id="{CB4EFD9E-129F-310A-E456-02C9DD86D679}"/>
                </a:ext>
              </a:extLst>
            </p:cNvPr>
            <p:cNvSpPr/>
            <p:nvPr/>
          </p:nvSpPr>
          <p:spPr>
            <a:xfrm>
              <a:off x="950698" y="1368335"/>
              <a:ext cx="4744249" cy="3477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1">
              <a:extLst>
                <a:ext uri="{FF2B5EF4-FFF2-40B4-BE49-F238E27FC236}">
                  <a16:creationId xmlns:a16="http://schemas.microsoft.com/office/drawing/2014/main" id="{B541EC00-6F20-03A2-7984-9A25F79CB1C6}"/>
                </a:ext>
              </a:extLst>
            </p:cNvPr>
            <p:cNvSpPr/>
            <p:nvPr/>
          </p:nvSpPr>
          <p:spPr>
            <a:xfrm>
              <a:off x="957662" y="1374958"/>
              <a:ext cx="4737285" cy="86861"/>
            </a:xfrm>
            <a:prstGeom prst="rect">
              <a:avLst/>
            </a:prstGeom>
            <a:solidFill>
              <a:srgbClr val="2F6D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ボックス 18"/>
          <p:cNvSpPr txBox="1"/>
          <p:nvPr/>
        </p:nvSpPr>
        <p:spPr>
          <a:xfrm>
            <a:off x="1955593" y="2383231"/>
            <a:ext cx="3378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기존 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1</a:t>
            </a:r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차 빌드에서 사용한 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Naver Cloud</a:t>
            </a:r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에서 주가예측 기능을 추가하려면 서버 비용 추가 지불 필요</a:t>
            </a:r>
            <a:endParaRPr lang="en-US" altLang="ko-KR" sz="14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テキスト ボックス 17">
            <a:extLst>
              <a:ext uri="{FF2B5EF4-FFF2-40B4-BE49-F238E27FC236}">
                <a16:creationId xmlns:a16="http://schemas.microsoft.com/office/drawing/2014/main" id="{74B25E90-8BC0-7E3E-8B49-5F8866D29BF3}"/>
              </a:ext>
            </a:extLst>
          </p:cNvPr>
          <p:cNvSpPr txBox="1"/>
          <p:nvPr/>
        </p:nvSpPr>
        <p:spPr>
          <a:xfrm>
            <a:off x="6679484" y="151308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spc="-150">
                <a:latin typeface="나눔스퀘어" panose="020B0600000101010101" pitchFamily="50" charset="-127"/>
                <a:ea typeface="나눔스퀘어" panose="020B0600000101010101" pitchFamily="50" charset="-127"/>
              </a:rPr>
              <a:t>해결책</a:t>
            </a:r>
            <a:endParaRPr kumimoji="1" lang="ja-JP" altLang="en-US" b="1" spc="-150">
              <a:latin typeface="나눔스퀘어" panose="020B0600000101010101" pitchFamily="50" charset="-127"/>
              <a:ea typeface="Malgun Gothic" panose="020B0503020000020004" pitchFamily="34" charset="-127"/>
            </a:endParaRPr>
          </a:p>
        </p:txBody>
      </p:sp>
      <p:pic>
        <p:nvPicPr>
          <p:cNvPr id="32" name="그래픽 31" descr="물음표 단색으로 채워진">
            <a:extLst>
              <a:ext uri="{FF2B5EF4-FFF2-40B4-BE49-F238E27FC236}">
                <a16:creationId xmlns:a16="http://schemas.microsoft.com/office/drawing/2014/main" id="{058A8266-9729-FF2B-53F9-583CA0819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733" y="1467425"/>
            <a:ext cx="432000" cy="432000"/>
          </a:xfrm>
          <a:prstGeom prst="rect">
            <a:avLst/>
          </a:prstGeom>
        </p:spPr>
      </p:pic>
      <p:pic>
        <p:nvPicPr>
          <p:cNvPr id="34" name="그래픽 33" descr="브레인스토밍 단색으로 채워진">
            <a:extLst>
              <a:ext uri="{FF2B5EF4-FFF2-40B4-BE49-F238E27FC236}">
                <a16:creationId xmlns:a16="http://schemas.microsoft.com/office/drawing/2014/main" id="{ED310BEB-78ED-EB9A-1AA9-8BECC8D2CD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7742" y="1467425"/>
            <a:ext cx="432000" cy="432000"/>
          </a:xfrm>
          <a:prstGeom prst="rect">
            <a:avLst/>
          </a:prstGeom>
        </p:spPr>
      </p:pic>
      <p:sp>
        <p:nvSpPr>
          <p:cNvPr id="36" name="テキスト ボックス 18">
            <a:extLst>
              <a:ext uri="{FF2B5EF4-FFF2-40B4-BE49-F238E27FC236}">
                <a16:creationId xmlns:a16="http://schemas.microsoft.com/office/drawing/2014/main" id="{73B0D7D4-7832-0B5D-7EAB-19DF5BE958C2}"/>
              </a:ext>
            </a:extLst>
          </p:cNvPr>
          <p:cNvSpPr txBox="1"/>
          <p:nvPr/>
        </p:nvSpPr>
        <p:spPr>
          <a:xfrm>
            <a:off x="1963089" y="3710343"/>
            <a:ext cx="33554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LSTM</a:t>
            </a:r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 모델 사용으로 </a:t>
            </a:r>
            <a:r>
              <a:rPr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GRU </a:t>
            </a:r>
            <a:r>
              <a:rPr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모델보다 파라미터가 많아서 계산 소요 시간이 오래 걸림</a:t>
            </a:r>
            <a:endParaRPr lang="en-US" altLang="ko-KR" sz="14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7" name="テキスト ボックス 18">
            <a:extLst>
              <a:ext uri="{FF2B5EF4-FFF2-40B4-BE49-F238E27FC236}">
                <a16:creationId xmlns:a16="http://schemas.microsoft.com/office/drawing/2014/main" id="{4389E59B-0965-D407-0A89-681DCB464EC9}"/>
              </a:ext>
            </a:extLst>
          </p:cNvPr>
          <p:cNvSpPr txBox="1"/>
          <p:nvPr/>
        </p:nvSpPr>
        <p:spPr>
          <a:xfrm>
            <a:off x="1963379" y="5046026"/>
            <a:ext cx="33516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클라우드 관련 주제로 기업 프로젝트를 진행하고 있는데</a:t>
            </a:r>
            <a:r>
              <a:rPr kumimoji="1" lang="en-US" altLang="ko-KR" sz="1400" dirty="0">
                <a:latin typeface="+mj-ea"/>
                <a:ea typeface="+mj-ea"/>
                <a:cs typeface="Arial" panose="020B0604020202020204" pitchFamily="34" charset="0"/>
              </a:rPr>
              <a:t>,</a:t>
            </a:r>
            <a:r>
              <a:rPr kumimoji="1" lang="ko-KR" altLang="en-US" sz="1400" dirty="0">
                <a:latin typeface="+mj-ea"/>
                <a:ea typeface="+mj-ea"/>
                <a:cs typeface="Arial" panose="020B0604020202020204" pitchFamily="34" charset="0"/>
              </a:rPr>
              <a:t> 관련 주제에 대한 전환 어려움 있음</a:t>
            </a:r>
            <a:endParaRPr kumimoji="1" lang="ja-JP" altLang="en-US" sz="1400"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38" name="直線コネクタ 12">
            <a:extLst>
              <a:ext uri="{FF2B5EF4-FFF2-40B4-BE49-F238E27FC236}">
                <a16:creationId xmlns:a16="http://schemas.microsoft.com/office/drawing/2014/main" id="{8EC65030-2162-4E84-9046-30773EAD7ABC}"/>
              </a:ext>
            </a:extLst>
          </p:cNvPr>
          <p:cNvCxnSpPr>
            <a:cxnSpLocks/>
          </p:cNvCxnSpPr>
          <p:nvPr/>
        </p:nvCxnSpPr>
        <p:spPr>
          <a:xfrm>
            <a:off x="941733" y="3417697"/>
            <a:ext cx="4725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12">
            <a:extLst>
              <a:ext uri="{FF2B5EF4-FFF2-40B4-BE49-F238E27FC236}">
                <a16:creationId xmlns:a16="http://schemas.microsoft.com/office/drawing/2014/main" id="{A16E6317-FAA3-D48F-BDDE-75287A5C346C}"/>
              </a:ext>
            </a:extLst>
          </p:cNvPr>
          <p:cNvCxnSpPr>
            <a:cxnSpLocks/>
          </p:cNvCxnSpPr>
          <p:nvPr/>
        </p:nvCxnSpPr>
        <p:spPr>
          <a:xfrm>
            <a:off x="941733" y="4794364"/>
            <a:ext cx="4725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293A08B7-07E7-84A9-EDBF-7F27720693ED}"/>
              </a:ext>
            </a:extLst>
          </p:cNvPr>
          <p:cNvSpPr/>
          <p:nvPr/>
        </p:nvSpPr>
        <p:spPr>
          <a:xfrm>
            <a:off x="1212574" y="2473378"/>
            <a:ext cx="599349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래픽 42" descr="데이터베이스 단색으로 채워진">
            <a:extLst>
              <a:ext uri="{FF2B5EF4-FFF2-40B4-BE49-F238E27FC236}">
                <a16:creationId xmlns:a16="http://schemas.microsoft.com/office/drawing/2014/main" id="{B0D1E166-2FCB-5E19-FEE4-C299B972A6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2248" y="2563378"/>
            <a:ext cx="360000" cy="360000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04A26421-F4E5-5FF0-D13F-F69364491EB2}"/>
              </a:ext>
            </a:extLst>
          </p:cNvPr>
          <p:cNvSpPr/>
          <p:nvPr/>
        </p:nvSpPr>
        <p:spPr>
          <a:xfrm>
            <a:off x="1212574" y="3782484"/>
            <a:ext cx="599349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래픽 44" descr="데이터베이스 단색으로 채워진">
            <a:extLst>
              <a:ext uri="{FF2B5EF4-FFF2-40B4-BE49-F238E27FC236}">
                <a16:creationId xmlns:a16="http://schemas.microsoft.com/office/drawing/2014/main" id="{90B1CD28-8468-98FD-3F91-CCDF69B51D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2248" y="3872484"/>
            <a:ext cx="360000" cy="360000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8BA48597-47FA-C550-BB17-A64E953B5983}"/>
              </a:ext>
            </a:extLst>
          </p:cNvPr>
          <p:cNvSpPr/>
          <p:nvPr/>
        </p:nvSpPr>
        <p:spPr>
          <a:xfrm>
            <a:off x="1212574" y="5094727"/>
            <a:ext cx="599349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래픽 46" descr="데이터베이스 단색으로 채워진">
            <a:extLst>
              <a:ext uri="{FF2B5EF4-FFF2-40B4-BE49-F238E27FC236}">
                <a16:creationId xmlns:a16="http://schemas.microsoft.com/office/drawing/2014/main" id="{8494B3D3-D045-BB7B-0F59-BCFD3E7CDE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2248" y="5184727"/>
            <a:ext cx="360000" cy="360000"/>
          </a:xfrm>
          <a:prstGeom prst="rect">
            <a:avLst/>
          </a:prstGeom>
        </p:spPr>
      </p:pic>
      <p:sp>
        <p:nvSpPr>
          <p:cNvPr id="53" name="円/楕円 5">
            <a:extLst>
              <a:ext uri="{FF2B5EF4-FFF2-40B4-BE49-F238E27FC236}">
                <a16:creationId xmlns:a16="http://schemas.microsoft.com/office/drawing/2014/main" id="{490E02B0-48CF-8CB2-850E-36D4CB0222EE}"/>
              </a:ext>
            </a:extLst>
          </p:cNvPr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円/楕円 6">
            <a:extLst>
              <a:ext uri="{FF2B5EF4-FFF2-40B4-BE49-F238E27FC236}">
                <a16:creationId xmlns:a16="http://schemas.microsoft.com/office/drawing/2014/main" id="{FE974F78-FAB4-336E-D259-5474C5022BB2}"/>
              </a:ext>
            </a:extLst>
          </p:cNvPr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5" name="円/楕円 7">
            <a:extLst>
              <a:ext uri="{FF2B5EF4-FFF2-40B4-BE49-F238E27FC236}">
                <a16:creationId xmlns:a16="http://schemas.microsoft.com/office/drawing/2014/main" id="{33F44311-BCB1-3812-C39D-F2350578AB71}"/>
              </a:ext>
            </a:extLst>
          </p:cNvPr>
          <p:cNvSpPr/>
          <p:nvPr/>
        </p:nvSpPr>
        <p:spPr>
          <a:xfrm>
            <a:off x="11436501" y="132522"/>
            <a:ext cx="145371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8" name="円/楕円 7">
            <a:extLst>
              <a:ext uri="{FF2B5EF4-FFF2-40B4-BE49-F238E27FC236}">
                <a16:creationId xmlns:a16="http://schemas.microsoft.com/office/drawing/2014/main" id="{2E8DE06D-F476-1CE8-4964-F31B55B05E1E}"/>
              </a:ext>
            </a:extLst>
          </p:cNvPr>
          <p:cNvSpPr/>
          <p:nvPr/>
        </p:nvSpPr>
        <p:spPr>
          <a:xfrm>
            <a:off x="11671910" y="132522"/>
            <a:ext cx="145371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AAF311F6-C093-A59B-0E04-9F736A5556F7}"/>
              </a:ext>
            </a:extLst>
          </p:cNvPr>
          <p:cNvGrpSpPr/>
          <p:nvPr/>
        </p:nvGrpSpPr>
        <p:grpSpPr>
          <a:xfrm>
            <a:off x="6235177" y="2020731"/>
            <a:ext cx="4744249" cy="3963211"/>
            <a:chOff x="950698" y="1368335"/>
            <a:chExt cx="4744249" cy="3477080"/>
          </a:xfrm>
        </p:grpSpPr>
        <p:sp>
          <p:nvSpPr>
            <p:cNvPr id="60" name="正方形/長方形 13">
              <a:extLst>
                <a:ext uri="{FF2B5EF4-FFF2-40B4-BE49-F238E27FC236}">
                  <a16:creationId xmlns:a16="http://schemas.microsoft.com/office/drawing/2014/main" id="{5A64AB24-86B8-70A2-DC90-81649CAD5A09}"/>
                </a:ext>
              </a:extLst>
            </p:cNvPr>
            <p:cNvSpPr/>
            <p:nvPr/>
          </p:nvSpPr>
          <p:spPr>
            <a:xfrm>
              <a:off x="950698" y="1368335"/>
              <a:ext cx="4744249" cy="3477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1">
              <a:extLst>
                <a:ext uri="{FF2B5EF4-FFF2-40B4-BE49-F238E27FC236}">
                  <a16:creationId xmlns:a16="http://schemas.microsoft.com/office/drawing/2014/main" id="{0C4B6315-FEB1-FA76-F36E-D67FF53E9CDD}"/>
                </a:ext>
              </a:extLst>
            </p:cNvPr>
            <p:cNvSpPr/>
            <p:nvPr/>
          </p:nvSpPr>
          <p:spPr>
            <a:xfrm>
              <a:off x="957662" y="1374958"/>
              <a:ext cx="4737285" cy="86861"/>
            </a:xfrm>
            <a:prstGeom prst="rect">
              <a:avLst/>
            </a:prstGeom>
            <a:solidFill>
              <a:srgbClr val="2F6D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テキスト ボックス 18">
            <a:extLst>
              <a:ext uri="{FF2B5EF4-FFF2-40B4-BE49-F238E27FC236}">
                <a16:creationId xmlns:a16="http://schemas.microsoft.com/office/drawing/2014/main" id="{A662567F-972E-29F7-5718-918334F315B0}"/>
              </a:ext>
            </a:extLst>
          </p:cNvPr>
          <p:cNvSpPr txBox="1"/>
          <p:nvPr/>
        </p:nvSpPr>
        <p:spPr>
          <a:xfrm>
            <a:off x="7272006" y="2468878"/>
            <a:ext cx="337891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ko-KR" altLang="en-US" sz="1400" dirty="0">
                <a:ea typeface="+mn-lt"/>
                <a:cs typeface="+mn-lt"/>
              </a:rPr>
              <a:t>웹으로 기존 기능 </a:t>
            </a:r>
            <a:r>
              <a:rPr lang="ko-KR" altLang="en-US" sz="1400" dirty="0" err="1">
                <a:ea typeface="+mn-lt"/>
                <a:cs typeface="+mn-lt"/>
              </a:rPr>
              <a:t>챗봇과</a:t>
            </a:r>
            <a:r>
              <a:rPr lang="ko-KR" altLang="en-US" sz="1400" dirty="0">
                <a:ea typeface="+mn-lt"/>
                <a:cs typeface="+mn-lt"/>
              </a:rPr>
              <a:t> 주가 예측을 연결 예정</a:t>
            </a:r>
            <a:endParaRPr lang="ko-KR" altLang="en-US" dirty="0"/>
          </a:p>
        </p:txBody>
      </p:sp>
      <p:sp>
        <p:nvSpPr>
          <p:cNvPr id="63" name="テキスト ボックス 18">
            <a:extLst>
              <a:ext uri="{FF2B5EF4-FFF2-40B4-BE49-F238E27FC236}">
                <a16:creationId xmlns:a16="http://schemas.microsoft.com/office/drawing/2014/main" id="{1F893798-2CE0-C96C-FE40-C11867C79B52}"/>
              </a:ext>
            </a:extLst>
          </p:cNvPr>
          <p:cNvSpPr txBox="1"/>
          <p:nvPr/>
        </p:nvSpPr>
        <p:spPr>
          <a:xfrm>
            <a:off x="7272006" y="3898595"/>
            <a:ext cx="335543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ko-KR" altLang="en-US" sz="1400" dirty="0">
                <a:latin typeface="Century Gothic"/>
                <a:ea typeface="+mj-ea"/>
                <a:cs typeface="Arial"/>
              </a:rPr>
              <a:t>후에 </a:t>
            </a:r>
            <a:r>
              <a:rPr lang="en-US" altLang="ko-KR" sz="1400" dirty="0">
                <a:latin typeface="Century Gothic"/>
                <a:ea typeface="+mj-ea"/>
                <a:cs typeface="Arial"/>
              </a:rPr>
              <a:t>GRU</a:t>
            </a:r>
            <a:r>
              <a:rPr lang="ko-KR" altLang="en-US" sz="1400" dirty="0">
                <a:latin typeface="Century Gothic"/>
                <a:ea typeface="+mj-ea"/>
                <a:cs typeface="Arial"/>
              </a:rPr>
              <a:t> 모델로 수정 예정</a:t>
            </a:r>
            <a:endParaRPr lang="ko-KR" sz="1400" dirty="0">
              <a:ea typeface="+mn-lt"/>
              <a:cs typeface="Arial"/>
            </a:endParaRPr>
          </a:p>
        </p:txBody>
      </p:sp>
      <p:sp>
        <p:nvSpPr>
          <p:cNvPr id="64" name="テキスト ボックス 18">
            <a:extLst>
              <a:ext uri="{FF2B5EF4-FFF2-40B4-BE49-F238E27FC236}">
                <a16:creationId xmlns:a16="http://schemas.microsoft.com/office/drawing/2014/main" id="{4F299B6E-30E2-3698-31B3-E6C70521E9A3}"/>
              </a:ext>
            </a:extLst>
          </p:cNvPr>
          <p:cNvSpPr txBox="1"/>
          <p:nvPr/>
        </p:nvSpPr>
        <p:spPr>
          <a:xfrm>
            <a:off x="7272006" y="5149854"/>
            <a:ext cx="335168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ko-KR" altLang="en-US" sz="1400" dirty="0">
                <a:latin typeface="Century Gothic"/>
                <a:ea typeface="+mj-ea"/>
                <a:cs typeface="Arial"/>
              </a:rPr>
              <a:t>기업 담당 멘토님과 상담을 통해 주제 추천을 받음</a:t>
            </a:r>
            <a:endParaRPr lang="ko-KR" altLang="en-US" dirty="0">
              <a:cs typeface="Arial"/>
            </a:endParaRPr>
          </a:p>
        </p:txBody>
      </p:sp>
      <p:cxnSp>
        <p:nvCxnSpPr>
          <p:cNvPr id="65" name="直線コネクタ 12">
            <a:extLst>
              <a:ext uri="{FF2B5EF4-FFF2-40B4-BE49-F238E27FC236}">
                <a16:creationId xmlns:a16="http://schemas.microsoft.com/office/drawing/2014/main" id="{48F24EEF-0693-9832-992F-225A12E7190B}"/>
              </a:ext>
            </a:extLst>
          </p:cNvPr>
          <p:cNvCxnSpPr>
            <a:cxnSpLocks/>
          </p:cNvCxnSpPr>
          <p:nvPr/>
        </p:nvCxnSpPr>
        <p:spPr>
          <a:xfrm>
            <a:off x="6235177" y="3417697"/>
            <a:ext cx="4725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12">
            <a:extLst>
              <a:ext uri="{FF2B5EF4-FFF2-40B4-BE49-F238E27FC236}">
                <a16:creationId xmlns:a16="http://schemas.microsoft.com/office/drawing/2014/main" id="{835A1BA8-84B4-FBA3-64AC-645BFEACA97D}"/>
              </a:ext>
            </a:extLst>
          </p:cNvPr>
          <p:cNvCxnSpPr>
            <a:cxnSpLocks/>
          </p:cNvCxnSpPr>
          <p:nvPr/>
        </p:nvCxnSpPr>
        <p:spPr>
          <a:xfrm>
            <a:off x="6235177" y="4794364"/>
            <a:ext cx="4725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18F1E313-ECA4-96E5-7C28-9AE45DFF1DB1}"/>
              </a:ext>
            </a:extLst>
          </p:cNvPr>
          <p:cNvSpPr/>
          <p:nvPr/>
        </p:nvSpPr>
        <p:spPr>
          <a:xfrm>
            <a:off x="6506018" y="2473378"/>
            <a:ext cx="599349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래픽 67" descr="데이터베이스 단색으로 채워진">
            <a:extLst>
              <a:ext uri="{FF2B5EF4-FFF2-40B4-BE49-F238E27FC236}">
                <a16:creationId xmlns:a16="http://schemas.microsoft.com/office/drawing/2014/main" id="{7B38263A-E6C5-FFED-1BF8-BEF5A70301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25692" y="2563378"/>
            <a:ext cx="360000" cy="360000"/>
          </a:xfrm>
          <a:prstGeom prst="rect">
            <a:avLst/>
          </a:prstGeom>
        </p:spPr>
      </p:pic>
      <p:sp>
        <p:nvSpPr>
          <p:cNvPr id="69" name="타원 68">
            <a:extLst>
              <a:ext uri="{FF2B5EF4-FFF2-40B4-BE49-F238E27FC236}">
                <a16:creationId xmlns:a16="http://schemas.microsoft.com/office/drawing/2014/main" id="{64409C75-882F-B71F-75E3-D07765EA5BC0}"/>
              </a:ext>
            </a:extLst>
          </p:cNvPr>
          <p:cNvSpPr/>
          <p:nvPr/>
        </p:nvSpPr>
        <p:spPr>
          <a:xfrm>
            <a:off x="6506018" y="3782484"/>
            <a:ext cx="599349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래픽 69" descr="데이터베이스 단색으로 채워진">
            <a:extLst>
              <a:ext uri="{FF2B5EF4-FFF2-40B4-BE49-F238E27FC236}">
                <a16:creationId xmlns:a16="http://schemas.microsoft.com/office/drawing/2014/main" id="{B23DDD27-3F0B-5364-BCFF-F218E58AFE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25692" y="3872484"/>
            <a:ext cx="360000" cy="360000"/>
          </a:xfrm>
          <a:prstGeom prst="rect">
            <a:avLst/>
          </a:prstGeom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47B5F570-1D09-044F-7567-2012658F8B09}"/>
              </a:ext>
            </a:extLst>
          </p:cNvPr>
          <p:cNvSpPr/>
          <p:nvPr/>
        </p:nvSpPr>
        <p:spPr>
          <a:xfrm>
            <a:off x="6506018" y="5094727"/>
            <a:ext cx="599349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래픽 71" descr="데이터베이스 단색으로 채워진">
            <a:extLst>
              <a:ext uri="{FF2B5EF4-FFF2-40B4-BE49-F238E27FC236}">
                <a16:creationId xmlns:a16="http://schemas.microsoft.com/office/drawing/2014/main" id="{17C2C3A8-4120-C78A-2B4E-7BF0E3032D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25692" y="5184727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31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33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093304" y="1851991"/>
            <a:ext cx="10005392" cy="3154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63A44-746A-483D-80A3-05EC44D1A5D1}"/>
              </a:ext>
            </a:extLst>
          </p:cNvPr>
          <p:cNvSpPr txBox="1"/>
          <p:nvPr/>
        </p:nvSpPr>
        <p:spPr>
          <a:xfrm>
            <a:off x="4784583" y="3075057"/>
            <a:ext cx="2622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>
                <a:solidFill>
                  <a:schemeClr val="tx2">
                    <a:lumMod val="50000"/>
                  </a:schemeClr>
                </a:solidFill>
              </a:rPr>
              <a:t>감사합니다</a:t>
            </a:r>
            <a:r>
              <a:rPr lang="en-US" altLang="ko-KR" sz="3600" b="1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3600" b="1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710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3472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sz="36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개요</a:t>
            </a:r>
            <a:endParaRPr kumimoji="1" lang="ja-JP" altLang="en-US" sz="3600" b="1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1002">
            <a:extLst>
              <a:ext uri="{FF2B5EF4-FFF2-40B4-BE49-F238E27FC236}">
                <a16:creationId xmlns:a16="http://schemas.microsoft.com/office/drawing/2014/main" id="{2C9BB122-22B6-302F-D3CA-D92E6842EF88}"/>
              </a:ext>
            </a:extLst>
          </p:cNvPr>
          <p:cNvGrpSpPr/>
          <p:nvPr/>
        </p:nvGrpSpPr>
        <p:grpSpPr>
          <a:xfrm>
            <a:off x="7490430" y="3692806"/>
            <a:ext cx="1789710" cy="1709420"/>
            <a:chOff x="7725592" y="2175180"/>
            <a:chExt cx="2809738" cy="2809738"/>
          </a:xfrm>
        </p:grpSpPr>
        <p:pic>
          <p:nvPicPr>
            <p:cNvPr id="86" name="Object 5">
              <a:extLst>
                <a:ext uri="{FF2B5EF4-FFF2-40B4-BE49-F238E27FC236}">
                  <a16:creationId xmlns:a16="http://schemas.microsoft.com/office/drawing/2014/main" id="{C8624998-DEF6-BDAB-670A-267AD796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25592" y="2175180"/>
              <a:ext cx="2809738" cy="2809738"/>
            </a:xfrm>
            <a:prstGeom prst="rect">
              <a:avLst/>
            </a:prstGeom>
          </p:spPr>
        </p:pic>
      </p:grpSp>
      <p:grpSp>
        <p:nvGrpSpPr>
          <p:cNvPr id="87" name="그룹 1003">
            <a:extLst>
              <a:ext uri="{FF2B5EF4-FFF2-40B4-BE49-F238E27FC236}">
                <a16:creationId xmlns:a16="http://schemas.microsoft.com/office/drawing/2014/main" id="{B514BC71-508D-EA91-38A2-FEDC1EC3E11E}"/>
              </a:ext>
            </a:extLst>
          </p:cNvPr>
          <p:cNvGrpSpPr/>
          <p:nvPr/>
        </p:nvGrpSpPr>
        <p:grpSpPr>
          <a:xfrm>
            <a:off x="8801363" y="1707444"/>
            <a:ext cx="1789710" cy="1709420"/>
            <a:chOff x="4952381" y="2175180"/>
            <a:chExt cx="2809738" cy="2809738"/>
          </a:xfrm>
        </p:grpSpPr>
        <p:pic>
          <p:nvPicPr>
            <p:cNvPr id="88" name="Object 8">
              <a:extLst>
                <a:ext uri="{FF2B5EF4-FFF2-40B4-BE49-F238E27FC236}">
                  <a16:creationId xmlns:a16="http://schemas.microsoft.com/office/drawing/2014/main" id="{30DE9228-0656-C6BA-ABA5-67A9E12DE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2381" y="2175180"/>
              <a:ext cx="2809738" cy="2809738"/>
            </a:xfrm>
            <a:prstGeom prst="rect">
              <a:avLst/>
            </a:prstGeom>
          </p:spPr>
        </p:pic>
      </p:grpSp>
      <p:grpSp>
        <p:nvGrpSpPr>
          <p:cNvPr id="89" name="그룹 1004">
            <a:extLst>
              <a:ext uri="{FF2B5EF4-FFF2-40B4-BE49-F238E27FC236}">
                <a16:creationId xmlns:a16="http://schemas.microsoft.com/office/drawing/2014/main" id="{C97CF2E3-23AA-53F0-59B0-791C88A1CA79}"/>
              </a:ext>
            </a:extLst>
          </p:cNvPr>
          <p:cNvGrpSpPr/>
          <p:nvPr/>
        </p:nvGrpSpPr>
        <p:grpSpPr>
          <a:xfrm>
            <a:off x="10039200" y="3692806"/>
            <a:ext cx="1789710" cy="1709420"/>
            <a:chOff x="10523596" y="2175180"/>
            <a:chExt cx="2809738" cy="2809738"/>
          </a:xfrm>
        </p:grpSpPr>
        <p:pic>
          <p:nvPicPr>
            <p:cNvPr id="90" name="Object 11">
              <a:extLst>
                <a:ext uri="{FF2B5EF4-FFF2-40B4-BE49-F238E27FC236}">
                  <a16:creationId xmlns:a16="http://schemas.microsoft.com/office/drawing/2014/main" id="{5EC909E6-3EF4-19C2-10E0-2F4D3ADCA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23596" y="2175180"/>
              <a:ext cx="2809738" cy="2809738"/>
            </a:xfrm>
            <a:prstGeom prst="rect">
              <a:avLst/>
            </a:prstGeom>
          </p:spPr>
        </p:pic>
      </p:grpSp>
      <p:grpSp>
        <p:nvGrpSpPr>
          <p:cNvPr id="91" name="그룹 1005">
            <a:extLst>
              <a:ext uri="{FF2B5EF4-FFF2-40B4-BE49-F238E27FC236}">
                <a16:creationId xmlns:a16="http://schemas.microsoft.com/office/drawing/2014/main" id="{4D85C168-B97E-B5D2-48A8-AE7702ADD270}"/>
              </a:ext>
            </a:extLst>
          </p:cNvPr>
          <p:cNvGrpSpPr/>
          <p:nvPr/>
        </p:nvGrpSpPr>
        <p:grpSpPr>
          <a:xfrm>
            <a:off x="7678535" y="3875879"/>
            <a:ext cx="1426430" cy="1358206"/>
            <a:chOff x="8020905" y="2476094"/>
            <a:chExt cx="2239411" cy="2232455"/>
          </a:xfrm>
        </p:grpSpPr>
        <p:grpSp>
          <p:nvGrpSpPr>
            <p:cNvPr id="92" name="그룹 1006">
              <a:extLst>
                <a:ext uri="{FF2B5EF4-FFF2-40B4-BE49-F238E27FC236}">
                  <a16:creationId xmlns:a16="http://schemas.microsoft.com/office/drawing/2014/main" id="{8197D5D6-CAFB-C47C-8F78-A58E09EC9F54}"/>
                </a:ext>
              </a:extLst>
            </p:cNvPr>
            <p:cNvGrpSpPr/>
            <p:nvPr/>
          </p:nvGrpSpPr>
          <p:grpSpPr>
            <a:xfrm>
              <a:off x="8020905" y="2476094"/>
              <a:ext cx="2239411" cy="2232455"/>
              <a:chOff x="8020905" y="2476094"/>
              <a:chExt cx="2239411" cy="2232455"/>
            </a:xfrm>
          </p:grpSpPr>
          <p:pic>
            <p:nvPicPr>
              <p:cNvPr id="96" name="Object 15">
                <a:extLst>
                  <a:ext uri="{FF2B5EF4-FFF2-40B4-BE49-F238E27FC236}">
                    <a16:creationId xmlns:a16="http://schemas.microsoft.com/office/drawing/2014/main" id="{19E57F38-1117-BD7B-347E-5DDB3D3A56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022858" y="2476094"/>
                <a:ext cx="2232455" cy="2232455"/>
              </a:xfrm>
              <a:prstGeom prst="rect">
                <a:avLst/>
              </a:prstGeom>
            </p:spPr>
          </p:pic>
          <p:pic>
            <p:nvPicPr>
              <p:cNvPr id="121" name="Object 15">
                <a:extLst>
                  <a:ext uri="{FF2B5EF4-FFF2-40B4-BE49-F238E27FC236}">
                    <a16:creationId xmlns:a16="http://schemas.microsoft.com/office/drawing/2014/main" id="{D7312041-D5BA-B2E5-B229-366E3F8084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020905" y="2476094"/>
                <a:ext cx="2232455" cy="2232455"/>
              </a:xfrm>
              <a:prstGeom prst="rect">
                <a:avLst/>
              </a:prstGeom>
            </p:spPr>
          </p:pic>
          <p:pic>
            <p:nvPicPr>
              <p:cNvPr id="126" name="Object 15">
                <a:extLst>
                  <a:ext uri="{FF2B5EF4-FFF2-40B4-BE49-F238E27FC236}">
                    <a16:creationId xmlns:a16="http://schemas.microsoft.com/office/drawing/2014/main" id="{428DB8BC-4FC9-60C9-C013-88A30A435D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027861" y="2476094"/>
                <a:ext cx="2232455" cy="2232455"/>
              </a:xfrm>
              <a:prstGeom prst="rect">
                <a:avLst/>
              </a:prstGeom>
            </p:spPr>
          </p:pic>
        </p:grpSp>
        <p:pic>
          <p:nvPicPr>
            <p:cNvPr id="93" name="Object 17">
              <a:extLst>
                <a:ext uri="{FF2B5EF4-FFF2-40B4-BE49-F238E27FC236}">
                  <a16:creationId xmlns:a16="http://schemas.microsoft.com/office/drawing/2014/main" id="{50E301A3-3B8A-47F0-06FE-CFA4B81BC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4928" y="3571060"/>
              <a:ext cx="1916099" cy="991337"/>
            </a:xfrm>
            <a:prstGeom prst="rect">
              <a:avLst/>
            </a:prstGeom>
          </p:spPr>
        </p:pic>
        <p:grpSp>
          <p:nvGrpSpPr>
            <p:cNvPr id="94" name="그룹 1007">
              <a:extLst>
                <a:ext uri="{FF2B5EF4-FFF2-40B4-BE49-F238E27FC236}">
                  <a16:creationId xmlns:a16="http://schemas.microsoft.com/office/drawing/2014/main" id="{28407827-CB40-0EDD-F69A-A8F6197F6225}"/>
                </a:ext>
              </a:extLst>
            </p:cNvPr>
            <p:cNvGrpSpPr/>
            <p:nvPr/>
          </p:nvGrpSpPr>
          <p:grpSpPr>
            <a:xfrm>
              <a:off x="8883168" y="2922820"/>
              <a:ext cx="511834" cy="444494"/>
              <a:chOff x="8883168" y="2922820"/>
              <a:chExt cx="511834" cy="444494"/>
            </a:xfrm>
          </p:grpSpPr>
          <p:pic>
            <p:nvPicPr>
              <p:cNvPr id="95" name="Object 19">
                <a:extLst>
                  <a:ext uri="{FF2B5EF4-FFF2-40B4-BE49-F238E27FC236}">
                    <a16:creationId xmlns:a16="http://schemas.microsoft.com/office/drawing/2014/main" id="{B32F4EB5-D8AF-1154-713E-5F244AD31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883168" y="2922820"/>
                <a:ext cx="511834" cy="444494"/>
              </a:xfrm>
              <a:prstGeom prst="rect">
                <a:avLst/>
              </a:prstGeom>
            </p:spPr>
          </p:pic>
        </p:grpSp>
      </p:grpSp>
      <p:grpSp>
        <p:nvGrpSpPr>
          <p:cNvPr id="97" name="그룹 1008">
            <a:extLst>
              <a:ext uri="{FF2B5EF4-FFF2-40B4-BE49-F238E27FC236}">
                <a16:creationId xmlns:a16="http://schemas.microsoft.com/office/drawing/2014/main" id="{88737A84-35CD-1E68-F39F-EEEE4C61E5A5}"/>
              </a:ext>
            </a:extLst>
          </p:cNvPr>
          <p:cNvGrpSpPr/>
          <p:nvPr/>
        </p:nvGrpSpPr>
        <p:grpSpPr>
          <a:xfrm>
            <a:off x="8979168" y="1890517"/>
            <a:ext cx="1426430" cy="1358206"/>
            <a:chOff x="5231525" y="2476094"/>
            <a:chExt cx="2239411" cy="2232455"/>
          </a:xfrm>
        </p:grpSpPr>
        <p:grpSp>
          <p:nvGrpSpPr>
            <p:cNvPr id="98" name="그룹 1009">
              <a:extLst>
                <a:ext uri="{FF2B5EF4-FFF2-40B4-BE49-F238E27FC236}">
                  <a16:creationId xmlns:a16="http://schemas.microsoft.com/office/drawing/2014/main" id="{5B5586BE-B2FB-0990-F2AA-FB5082985D9B}"/>
                </a:ext>
              </a:extLst>
            </p:cNvPr>
            <p:cNvGrpSpPr/>
            <p:nvPr/>
          </p:nvGrpSpPr>
          <p:grpSpPr>
            <a:xfrm>
              <a:off x="5231525" y="2476094"/>
              <a:ext cx="2239411" cy="2232455"/>
              <a:chOff x="5231525" y="2476094"/>
              <a:chExt cx="2239411" cy="2232455"/>
            </a:xfrm>
          </p:grpSpPr>
          <p:pic>
            <p:nvPicPr>
              <p:cNvPr id="102" name="Object 24">
                <a:extLst>
                  <a:ext uri="{FF2B5EF4-FFF2-40B4-BE49-F238E27FC236}">
                    <a16:creationId xmlns:a16="http://schemas.microsoft.com/office/drawing/2014/main" id="{25858F8F-648E-9A43-7C23-8936ED815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233478" y="2476094"/>
                <a:ext cx="2232455" cy="2232455"/>
              </a:xfrm>
              <a:prstGeom prst="rect">
                <a:avLst/>
              </a:prstGeom>
            </p:spPr>
          </p:pic>
          <p:pic>
            <p:nvPicPr>
              <p:cNvPr id="122" name="Object 24">
                <a:extLst>
                  <a:ext uri="{FF2B5EF4-FFF2-40B4-BE49-F238E27FC236}">
                    <a16:creationId xmlns:a16="http://schemas.microsoft.com/office/drawing/2014/main" id="{D5981C4A-55F0-3E83-DB48-8AA2E56C91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231525" y="2476094"/>
                <a:ext cx="2232455" cy="2232455"/>
              </a:xfrm>
              <a:prstGeom prst="rect">
                <a:avLst/>
              </a:prstGeom>
            </p:spPr>
          </p:pic>
          <p:pic>
            <p:nvPicPr>
              <p:cNvPr id="127" name="Object 24">
                <a:extLst>
                  <a:ext uri="{FF2B5EF4-FFF2-40B4-BE49-F238E27FC236}">
                    <a16:creationId xmlns:a16="http://schemas.microsoft.com/office/drawing/2014/main" id="{0C3063B9-D57F-B533-79A6-EC3BB94874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238481" y="2476094"/>
                <a:ext cx="2232455" cy="2232455"/>
              </a:xfrm>
              <a:prstGeom prst="rect">
                <a:avLst/>
              </a:prstGeom>
            </p:spPr>
          </p:pic>
        </p:grpSp>
        <p:pic>
          <p:nvPicPr>
            <p:cNvPr id="99" name="Object 26">
              <a:extLst>
                <a:ext uri="{FF2B5EF4-FFF2-40B4-BE49-F238E27FC236}">
                  <a16:creationId xmlns:a16="http://schemas.microsoft.com/office/drawing/2014/main" id="{252ED847-2C25-A40E-2277-FD5266D14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95499" y="3571061"/>
              <a:ext cx="1920871" cy="683929"/>
            </a:xfrm>
            <a:prstGeom prst="rect">
              <a:avLst/>
            </a:prstGeom>
          </p:spPr>
        </p:pic>
        <p:grpSp>
          <p:nvGrpSpPr>
            <p:cNvPr id="100" name="그룹 1010">
              <a:extLst>
                <a:ext uri="{FF2B5EF4-FFF2-40B4-BE49-F238E27FC236}">
                  <a16:creationId xmlns:a16="http://schemas.microsoft.com/office/drawing/2014/main" id="{9A2E6C12-4E2C-A781-4586-29FDE22650FB}"/>
                </a:ext>
              </a:extLst>
            </p:cNvPr>
            <p:cNvGrpSpPr/>
            <p:nvPr/>
          </p:nvGrpSpPr>
          <p:grpSpPr>
            <a:xfrm>
              <a:off x="6097448" y="2896414"/>
              <a:ext cx="504516" cy="492211"/>
              <a:chOff x="6097448" y="2896414"/>
              <a:chExt cx="504516" cy="492211"/>
            </a:xfrm>
          </p:grpSpPr>
          <p:pic>
            <p:nvPicPr>
              <p:cNvPr id="101" name="Object 28">
                <a:extLst>
                  <a:ext uri="{FF2B5EF4-FFF2-40B4-BE49-F238E27FC236}">
                    <a16:creationId xmlns:a16="http://schemas.microsoft.com/office/drawing/2014/main" id="{0F906C34-C888-C0E0-BE9B-7C11EF5B35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097448" y="2896414"/>
                <a:ext cx="504516" cy="492211"/>
              </a:xfrm>
              <a:prstGeom prst="rect">
                <a:avLst/>
              </a:prstGeom>
            </p:spPr>
          </p:pic>
        </p:grpSp>
      </p:grpSp>
      <p:grpSp>
        <p:nvGrpSpPr>
          <p:cNvPr id="103" name="그룹 1011">
            <a:extLst>
              <a:ext uri="{FF2B5EF4-FFF2-40B4-BE49-F238E27FC236}">
                <a16:creationId xmlns:a16="http://schemas.microsoft.com/office/drawing/2014/main" id="{224DE766-3272-07E5-85B2-F2504D981315}"/>
              </a:ext>
            </a:extLst>
          </p:cNvPr>
          <p:cNvGrpSpPr/>
          <p:nvPr/>
        </p:nvGrpSpPr>
        <p:grpSpPr>
          <a:xfrm>
            <a:off x="10221811" y="3875879"/>
            <a:ext cx="1426430" cy="1358206"/>
            <a:chOff x="10810284" y="2476094"/>
            <a:chExt cx="2239411" cy="2232455"/>
          </a:xfrm>
        </p:grpSpPr>
        <p:grpSp>
          <p:nvGrpSpPr>
            <p:cNvPr id="104" name="그룹 1012">
              <a:extLst>
                <a:ext uri="{FF2B5EF4-FFF2-40B4-BE49-F238E27FC236}">
                  <a16:creationId xmlns:a16="http://schemas.microsoft.com/office/drawing/2014/main" id="{920B1940-1626-B720-C14B-B79F17BD5B9E}"/>
                </a:ext>
              </a:extLst>
            </p:cNvPr>
            <p:cNvGrpSpPr/>
            <p:nvPr/>
          </p:nvGrpSpPr>
          <p:grpSpPr>
            <a:xfrm>
              <a:off x="10810284" y="2476094"/>
              <a:ext cx="2239411" cy="2232455"/>
              <a:chOff x="10810284" y="2476094"/>
              <a:chExt cx="2239411" cy="2232455"/>
            </a:xfrm>
          </p:grpSpPr>
          <p:pic>
            <p:nvPicPr>
              <p:cNvPr id="108" name="Object 33">
                <a:extLst>
                  <a:ext uri="{FF2B5EF4-FFF2-40B4-BE49-F238E27FC236}">
                    <a16:creationId xmlns:a16="http://schemas.microsoft.com/office/drawing/2014/main" id="{69C0FD36-FB64-029E-36C7-15204803F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812237" y="2476094"/>
                <a:ext cx="2232455" cy="2232455"/>
              </a:xfrm>
              <a:prstGeom prst="rect">
                <a:avLst/>
              </a:prstGeom>
            </p:spPr>
          </p:pic>
          <p:pic>
            <p:nvPicPr>
              <p:cNvPr id="123" name="Object 33">
                <a:extLst>
                  <a:ext uri="{FF2B5EF4-FFF2-40B4-BE49-F238E27FC236}">
                    <a16:creationId xmlns:a16="http://schemas.microsoft.com/office/drawing/2014/main" id="{8FB3F5C9-3E36-7D81-D22A-E5F2514054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810284" y="2476094"/>
                <a:ext cx="2232455" cy="2232455"/>
              </a:xfrm>
              <a:prstGeom prst="rect">
                <a:avLst/>
              </a:prstGeom>
            </p:spPr>
          </p:pic>
          <p:pic>
            <p:nvPicPr>
              <p:cNvPr id="128" name="Object 33">
                <a:extLst>
                  <a:ext uri="{FF2B5EF4-FFF2-40B4-BE49-F238E27FC236}">
                    <a16:creationId xmlns:a16="http://schemas.microsoft.com/office/drawing/2014/main" id="{BCD850AB-FA81-780B-E0BD-EFD753941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817240" y="2476094"/>
                <a:ext cx="2232455" cy="2232455"/>
              </a:xfrm>
              <a:prstGeom prst="rect">
                <a:avLst/>
              </a:prstGeom>
            </p:spPr>
          </p:pic>
        </p:grpSp>
        <p:pic>
          <p:nvPicPr>
            <p:cNvPr id="105" name="Object 35">
              <a:extLst>
                <a:ext uri="{FF2B5EF4-FFF2-40B4-BE49-F238E27FC236}">
                  <a16:creationId xmlns:a16="http://schemas.microsoft.com/office/drawing/2014/main" id="{2CD01FCC-F311-0D15-0072-BAFFD98EA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74261" y="3571061"/>
              <a:ext cx="1775062" cy="683929"/>
            </a:xfrm>
            <a:prstGeom prst="rect">
              <a:avLst/>
            </a:prstGeom>
          </p:spPr>
        </p:pic>
        <p:grpSp>
          <p:nvGrpSpPr>
            <p:cNvPr id="106" name="그룹 1013">
              <a:extLst>
                <a:ext uri="{FF2B5EF4-FFF2-40B4-BE49-F238E27FC236}">
                  <a16:creationId xmlns:a16="http://schemas.microsoft.com/office/drawing/2014/main" id="{E38216E2-FA64-C1F9-6063-6151CB6BDD33}"/>
                </a:ext>
              </a:extLst>
            </p:cNvPr>
            <p:cNvGrpSpPr/>
            <p:nvPr/>
          </p:nvGrpSpPr>
          <p:grpSpPr>
            <a:xfrm>
              <a:off x="11668269" y="2845111"/>
              <a:ext cx="520391" cy="520429"/>
              <a:chOff x="11668269" y="2845111"/>
              <a:chExt cx="520391" cy="520429"/>
            </a:xfrm>
          </p:grpSpPr>
          <p:pic>
            <p:nvPicPr>
              <p:cNvPr id="107" name="Object 37">
                <a:extLst>
                  <a:ext uri="{FF2B5EF4-FFF2-40B4-BE49-F238E27FC236}">
                    <a16:creationId xmlns:a16="http://schemas.microsoft.com/office/drawing/2014/main" id="{6310B203-8D50-5979-46C8-7642C0F40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668269" y="2845111"/>
                <a:ext cx="520391" cy="520429"/>
              </a:xfrm>
              <a:prstGeom prst="rect">
                <a:avLst/>
              </a:prstGeom>
            </p:spPr>
          </p:pic>
        </p:grpSp>
      </p:grpSp>
      <p:grpSp>
        <p:nvGrpSpPr>
          <p:cNvPr id="109" name="그룹 1014">
            <a:extLst>
              <a:ext uri="{FF2B5EF4-FFF2-40B4-BE49-F238E27FC236}">
                <a16:creationId xmlns:a16="http://schemas.microsoft.com/office/drawing/2014/main" id="{D7402711-8A31-BD53-C371-6E0E2665D334}"/>
              </a:ext>
            </a:extLst>
          </p:cNvPr>
          <p:cNvGrpSpPr/>
          <p:nvPr/>
        </p:nvGrpSpPr>
        <p:grpSpPr>
          <a:xfrm rot="18373362">
            <a:off x="8735027" y="3484375"/>
            <a:ext cx="488278" cy="140926"/>
            <a:chOff x="7365678" y="3464588"/>
            <a:chExt cx="766567" cy="231637"/>
          </a:xfrm>
        </p:grpSpPr>
        <p:pic>
          <p:nvPicPr>
            <p:cNvPr id="110" name="Object 41">
              <a:extLst>
                <a:ext uri="{FF2B5EF4-FFF2-40B4-BE49-F238E27FC236}">
                  <a16:creationId xmlns:a16="http://schemas.microsoft.com/office/drawing/2014/main" id="{34F89ADA-1CF1-C28D-76D7-30D8A90AD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67631" y="3464588"/>
              <a:ext cx="759611" cy="231637"/>
            </a:xfrm>
            <a:prstGeom prst="rect">
              <a:avLst/>
            </a:prstGeom>
          </p:spPr>
        </p:pic>
        <p:pic>
          <p:nvPicPr>
            <p:cNvPr id="124" name="Object 41">
              <a:extLst>
                <a:ext uri="{FF2B5EF4-FFF2-40B4-BE49-F238E27FC236}">
                  <a16:creationId xmlns:a16="http://schemas.microsoft.com/office/drawing/2014/main" id="{BE7B1B0A-4369-D9ED-55B7-15CCC8FEC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65678" y="3464588"/>
              <a:ext cx="759611" cy="231637"/>
            </a:xfrm>
            <a:prstGeom prst="rect">
              <a:avLst/>
            </a:prstGeom>
          </p:spPr>
        </p:pic>
        <p:pic>
          <p:nvPicPr>
            <p:cNvPr id="129" name="Object 41">
              <a:extLst>
                <a:ext uri="{FF2B5EF4-FFF2-40B4-BE49-F238E27FC236}">
                  <a16:creationId xmlns:a16="http://schemas.microsoft.com/office/drawing/2014/main" id="{C2CE8885-D7FE-4052-4DFB-119CA55F8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72634" y="3464588"/>
              <a:ext cx="759611" cy="231637"/>
            </a:xfrm>
            <a:prstGeom prst="rect">
              <a:avLst/>
            </a:prstGeom>
          </p:spPr>
        </p:pic>
      </p:grpSp>
      <p:grpSp>
        <p:nvGrpSpPr>
          <p:cNvPr id="111" name="그룹 1015">
            <a:extLst>
              <a:ext uri="{FF2B5EF4-FFF2-40B4-BE49-F238E27FC236}">
                <a16:creationId xmlns:a16="http://schemas.microsoft.com/office/drawing/2014/main" id="{E1A460B2-03F9-56C7-4F6B-DFDE1C7216E4}"/>
              </a:ext>
            </a:extLst>
          </p:cNvPr>
          <p:cNvGrpSpPr/>
          <p:nvPr/>
        </p:nvGrpSpPr>
        <p:grpSpPr>
          <a:xfrm>
            <a:off x="9398089" y="4542047"/>
            <a:ext cx="488278" cy="140926"/>
            <a:chOff x="10207694" y="3464588"/>
            <a:chExt cx="766567" cy="231637"/>
          </a:xfrm>
        </p:grpSpPr>
        <p:pic>
          <p:nvPicPr>
            <p:cNvPr id="112" name="Object 44">
              <a:extLst>
                <a:ext uri="{FF2B5EF4-FFF2-40B4-BE49-F238E27FC236}">
                  <a16:creationId xmlns:a16="http://schemas.microsoft.com/office/drawing/2014/main" id="{5D7DD9FC-2D88-7E3F-9701-0CCA77A3E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07694" y="3464588"/>
              <a:ext cx="759611" cy="231637"/>
            </a:xfrm>
            <a:prstGeom prst="rect">
              <a:avLst/>
            </a:prstGeom>
          </p:spPr>
        </p:pic>
        <p:pic>
          <p:nvPicPr>
            <p:cNvPr id="130" name="Object 44">
              <a:extLst>
                <a:ext uri="{FF2B5EF4-FFF2-40B4-BE49-F238E27FC236}">
                  <a16:creationId xmlns:a16="http://schemas.microsoft.com/office/drawing/2014/main" id="{6F64BF72-E3D9-4112-7B10-6C1421F70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14650" y="3464588"/>
              <a:ext cx="759611" cy="231637"/>
            </a:xfrm>
            <a:prstGeom prst="rect">
              <a:avLst/>
            </a:prstGeom>
          </p:spPr>
        </p:pic>
      </p:grpSp>
      <p:grpSp>
        <p:nvGrpSpPr>
          <p:cNvPr id="114" name="그룹 1016">
            <a:extLst>
              <a:ext uri="{FF2B5EF4-FFF2-40B4-BE49-F238E27FC236}">
                <a16:creationId xmlns:a16="http://schemas.microsoft.com/office/drawing/2014/main" id="{6F8F9F31-EF1C-40DA-6747-650FDCAD8ECD}"/>
              </a:ext>
            </a:extLst>
          </p:cNvPr>
          <p:cNvGrpSpPr/>
          <p:nvPr/>
        </p:nvGrpSpPr>
        <p:grpSpPr>
          <a:xfrm>
            <a:off x="967746" y="1553359"/>
            <a:ext cx="415873" cy="439681"/>
            <a:chOff x="1436423" y="5068783"/>
            <a:chExt cx="623809" cy="659521"/>
          </a:xfrm>
        </p:grpSpPr>
        <p:pic>
          <p:nvPicPr>
            <p:cNvPr id="115" name="Object 48">
              <a:extLst>
                <a:ext uri="{FF2B5EF4-FFF2-40B4-BE49-F238E27FC236}">
                  <a16:creationId xmlns:a16="http://schemas.microsoft.com/office/drawing/2014/main" id="{AFA7E992-1FA8-EE15-D478-7BA8FD19B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36423" y="5068783"/>
              <a:ext cx="623809" cy="659521"/>
            </a:xfrm>
            <a:prstGeom prst="rect">
              <a:avLst/>
            </a:prstGeom>
          </p:spPr>
        </p:pic>
      </p:grpSp>
      <p:pic>
        <p:nvPicPr>
          <p:cNvPr id="117" name="Object 51">
            <a:extLst>
              <a:ext uri="{FF2B5EF4-FFF2-40B4-BE49-F238E27FC236}">
                <a16:creationId xmlns:a16="http://schemas.microsoft.com/office/drawing/2014/main" id="{947D9A42-4EA1-CB9F-CD19-238C58B7BE9D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80189" y="1534312"/>
            <a:ext cx="1391355" cy="513577"/>
          </a:xfrm>
          <a:prstGeom prst="rect">
            <a:avLst/>
          </a:prstGeom>
        </p:spPr>
      </p:pic>
      <p:grpSp>
        <p:nvGrpSpPr>
          <p:cNvPr id="118" name="그룹 1017">
            <a:extLst>
              <a:ext uri="{FF2B5EF4-FFF2-40B4-BE49-F238E27FC236}">
                <a16:creationId xmlns:a16="http://schemas.microsoft.com/office/drawing/2014/main" id="{4593DDD4-81E2-33F8-5EC1-16631F5ABF69}"/>
              </a:ext>
            </a:extLst>
          </p:cNvPr>
          <p:cNvGrpSpPr/>
          <p:nvPr/>
        </p:nvGrpSpPr>
        <p:grpSpPr>
          <a:xfrm>
            <a:off x="967746" y="4032165"/>
            <a:ext cx="435037" cy="435040"/>
            <a:chOff x="1436423" y="7801479"/>
            <a:chExt cx="652555" cy="652560"/>
          </a:xfrm>
        </p:grpSpPr>
        <p:pic>
          <p:nvPicPr>
            <p:cNvPr id="119" name="Object 53">
              <a:extLst>
                <a:ext uri="{FF2B5EF4-FFF2-40B4-BE49-F238E27FC236}">
                  <a16:creationId xmlns:a16="http://schemas.microsoft.com/office/drawing/2014/main" id="{F89C676B-65D3-7078-C900-74B73E58B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6423" y="7801479"/>
              <a:ext cx="652555" cy="652560"/>
            </a:xfrm>
            <a:prstGeom prst="rect">
              <a:avLst/>
            </a:prstGeom>
          </p:spPr>
        </p:pic>
      </p:grpSp>
      <p:pic>
        <p:nvPicPr>
          <p:cNvPr id="120" name="Object 55">
            <a:extLst>
              <a:ext uri="{FF2B5EF4-FFF2-40B4-BE49-F238E27FC236}">
                <a16:creationId xmlns:a16="http://schemas.microsoft.com/office/drawing/2014/main" id="{22514BFE-6941-5EEC-F7ED-F5AECC70EDC4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03594" y="4009654"/>
            <a:ext cx="1133589" cy="457551"/>
          </a:xfrm>
          <a:prstGeom prst="rect">
            <a:avLst/>
          </a:prstGeom>
        </p:spPr>
      </p:pic>
      <p:grpSp>
        <p:nvGrpSpPr>
          <p:cNvPr id="133" name="그룹 1014">
            <a:extLst>
              <a:ext uri="{FF2B5EF4-FFF2-40B4-BE49-F238E27FC236}">
                <a16:creationId xmlns:a16="http://schemas.microsoft.com/office/drawing/2014/main" id="{EA841E2B-BDE3-A507-85D9-840FC24C025D}"/>
              </a:ext>
            </a:extLst>
          </p:cNvPr>
          <p:cNvGrpSpPr/>
          <p:nvPr/>
        </p:nvGrpSpPr>
        <p:grpSpPr>
          <a:xfrm rot="2831985">
            <a:off x="10129354" y="3454978"/>
            <a:ext cx="488278" cy="140926"/>
            <a:chOff x="7365678" y="3464588"/>
            <a:chExt cx="766567" cy="231637"/>
          </a:xfrm>
        </p:grpSpPr>
        <p:pic>
          <p:nvPicPr>
            <p:cNvPr id="134" name="Object 41">
              <a:extLst>
                <a:ext uri="{FF2B5EF4-FFF2-40B4-BE49-F238E27FC236}">
                  <a16:creationId xmlns:a16="http://schemas.microsoft.com/office/drawing/2014/main" id="{B9DB4D0C-6693-3902-0FDB-D7ABE2DCC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67631" y="3464588"/>
              <a:ext cx="759611" cy="231637"/>
            </a:xfrm>
            <a:prstGeom prst="rect">
              <a:avLst/>
            </a:prstGeom>
          </p:spPr>
        </p:pic>
        <p:pic>
          <p:nvPicPr>
            <p:cNvPr id="135" name="Object 41">
              <a:extLst>
                <a:ext uri="{FF2B5EF4-FFF2-40B4-BE49-F238E27FC236}">
                  <a16:creationId xmlns:a16="http://schemas.microsoft.com/office/drawing/2014/main" id="{57FA85BF-AF22-BE8F-36CB-B1F8B66C3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65678" y="3464588"/>
              <a:ext cx="759611" cy="231637"/>
            </a:xfrm>
            <a:prstGeom prst="rect">
              <a:avLst/>
            </a:prstGeom>
          </p:spPr>
        </p:pic>
        <p:pic>
          <p:nvPicPr>
            <p:cNvPr id="136" name="Object 41">
              <a:extLst>
                <a:ext uri="{FF2B5EF4-FFF2-40B4-BE49-F238E27FC236}">
                  <a16:creationId xmlns:a16="http://schemas.microsoft.com/office/drawing/2014/main" id="{5924769A-A6FD-95DC-1FD2-D79CC03DE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72634" y="3464588"/>
              <a:ext cx="759611" cy="231637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0045EF00-BA16-7C6D-4B49-B10217140A30}"/>
              </a:ext>
            </a:extLst>
          </p:cNvPr>
          <p:cNvSpPr txBox="1"/>
          <p:nvPr/>
        </p:nvSpPr>
        <p:spPr>
          <a:xfrm>
            <a:off x="1297460" y="2047889"/>
            <a:ext cx="6515591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주식 투자자 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주식 투자를 하고 있지만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꾸준하게 확인하기 어려운 사람들 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주식투자에 관심이 있지만 진입 장벽이 높아 </a:t>
            </a:r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  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어렵게 느껴지는 사람들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228C928-AC88-3F58-554A-886C444CF961}"/>
              </a:ext>
            </a:extLst>
          </p:cNvPr>
          <p:cNvSpPr txBox="1"/>
          <p:nvPr/>
        </p:nvSpPr>
        <p:spPr>
          <a:xfrm>
            <a:off x="1297460" y="4521424"/>
            <a:ext cx="651559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Cloud Chatbot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상품을 통해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챗봇을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구성하고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웹에 연동하여 손쉽게 접근할 수 있도록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상품을 구성하여 운영</a:t>
            </a:r>
          </a:p>
        </p:txBody>
      </p:sp>
      <p:sp>
        <p:nvSpPr>
          <p:cNvPr id="139" name="円/楕円 5">
            <a:extLst>
              <a:ext uri="{FF2B5EF4-FFF2-40B4-BE49-F238E27FC236}">
                <a16:creationId xmlns:a16="http://schemas.microsoft.com/office/drawing/2014/main" id="{88A3A988-E440-A1D6-4A64-F2F92032AED2}"/>
              </a:ext>
            </a:extLst>
          </p:cNvPr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0" name="円/楕円 6">
            <a:extLst>
              <a:ext uri="{FF2B5EF4-FFF2-40B4-BE49-F238E27FC236}">
                <a16:creationId xmlns:a16="http://schemas.microsoft.com/office/drawing/2014/main" id="{1878E88D-88AB-5174-71CD-8996C71ED81A}"/>
              </a:ext>
            </a:extLst>
          </p:cNvPr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1" name="円/楕円 7">
            <a:extLst>
              <a:ext uri="{FF2B5EF4-FFF2-40B4-BE49-F238E27FC236}">
                <a16:creationId xmlns:a16="http://schemas.microsoft.com/office/drawing/2014/main" id="{81525DAF-E7E5-2112-4820-F4D61F529D66}"/>
              </a:ext>
            </a:extLst>
          </p:cNvPr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2" name="円/楕円 8">
            <a:extLst>
              <a:ext uri="{FF2B5EF4-FFF2-40B4-BE49-F238E27FC236}">
                <a16:creationId xmlns:a16="http://schemas.microsoft.com/office/drawing/2014/main" id="{F266A354-F7FA-EC41-873D-4E16F8D74919}"/>
              </a:ext>
            </a:extLst>
          </p:cNvPr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980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390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02. 2</a:t>
            </a:r>
            <a:r>
              <a:rPr lang="ko-KR" altLang="en-US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빌드 개요</a:t>
            </a:r>
            <a:endParaRPr kumimoji="1" lang="ja-JP" altLang="en-US" sz="3600" b="1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449EB0EB-F277-4F35-86DA-3E5D1916569C}"/>
              </a:ext>
            </a:extLst>
          </p:cNvPr>
          <p:cNvSpPr/>
          <p:nvPr/>
        </p:nvSpPr>
        <p:spPr>
          <a:xfrm>
            <a:off x="5794467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F7ACDAB9-86A6-4C18-8218-116531ADB110}"/>
              </a:ext>
            </a:extLst>
          </p:cNvPr>
          <p:cNvSpPr/>
          <p:nvPr/>
        </p:nvSpPr>
        <p:spPr>
          <a:xfrm>
            <a:off x="8763427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14" name="円/楕円 5">
            <a:extLst>
              <a:ext uri="{FF2B5EF4-FFF2-40B4-BE49-F238E27FC236}">
                <a16:creationId xmlns:a16="http://schemas.microsoft.com/office/drawing/2014/main" id="{30DDCD56-1754-FFD5-74EB-D78AA9DD9750}"/>
              </a:ext>
            </a:extLst>
          </p:cNvPr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6">
            <a:extLst>
              <a:ext uri="{FF2B5EF4-FFF2-40B4-BE49-F238E27FC236}">
                <a16:creationId xmlns:a16="http://schemas.microsoft.com/office/drawing/2014/main" id="{9E78440C-1BFF-A232-6C81-294E2154E35A}"/>
              </a:ext>
            </a:extLst>
          </p:cNvPr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7">
            <a:extLst>
              <a:ext uri="{FF2B5EF4-FFF2-40B4-BE49-F238E27FC236}">
                <a16:creationId xmlns:a16="http://schemas.microsoft.com/office/drawing/2014/main" id="{C28973C6-3362-B07A-A58E-192F833F97B4}"/>
              </a:ext>
            </a:extLst>
          </p:cNvPr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8">
            <a:extLst>
              <a:ext uri="{FF2B5EF4-FFF2-40B4-BE49-F238E27FC236}">
                <a16:creationId xmlns:a16="http://schemas.microsoft.com/office/drawing/2014/main" id="{B1F87FBB-5875-CF47-287B-5E4FEC818A31}"/>
              </a:ext>
            </a:extLst>
          </p:cNvPr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CB66D5D-4494-8487-1D69-502207A6E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183" y="1384073"/>
            <a:ext cx="7350436" cy="514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AC4BF9B3-2D8A-2399-83E5-B2BA225CC1C8}"/>
              </a:ext>
            </a:extLst>
          </p:cNvPr>
          <p:cNvSpPr/>
          <p:nvPr/>
        </p:nvSpPr>
        <p:spPr>
          <a:xfrm>
            <a:off x="3272016" y="1312018"/>
            <a:ext cx="4182189" cy="1369818"/>
          </a:xfrm>
          <a:prstGeom prst="ellipse">
            <a:avLst/>
          </a:prstGeom>
          <a:noFill/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037F0F9-FD5F-80E0-FD8B-C1EEB1B46E72}"/>
              </a:ext>
            </a:extLst>
          </p:cNvPr>
          <p:cNvSpPr/>
          <p:nvPr/>
        </p:nvSpPr>
        <p:spPr>
          <a:xfrm>
            <a:off x="6665058" y="1899556"/>
            <a:ext cx="1266486" cy="1369818"/>
          </a:xfrm>
          <a:prstGeom prst="ellipse">
            <a:avLst/>
          </a:prstGeom>
          <a:noFill/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1908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390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02. 2</a:t>
            </a:r>
            <a:r>
              <a:rPr lang="ko-KR" altLang="en-US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빌드 개요</a:t>
            </a:r>
            <a:endParaRPr kumimoji="1" lang="ja-JP" altLang="en-US" sz="3600" b="1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449EB0EB-F277-4F35-86DA-3E5D1916569C}"/>
              </a:ext>
            </a:extLst>
          </p:cNvPr>
          <p:cNvSpPr/>
          <p:nvPr/>
        </p:nvSpPr>
        <p:spPr>
          <a:xfrm>
            <a:off x="5794467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F7ACDAB9-86A6-4C18-8218-116531ADB110}"/>
              </a:ext>
            </a:extLst>
          </p:cNvPr>
          <p:cNvSpPr/>
          <p:nvPr/>
        </p:nvSpPr>
        <p:spPr>
          <a:xfrm>
            <a:off x="8763427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14" name="円/楕円 5">
            <a:extLst>
              <a:ext uri="{FF2B5EF4-FFF2-40B4-BE49-F238E27FC236}">
                <a16:creationId xmlns:a16="http://schemas.microsoft.com/office/drawing/2014/main" id="{30DDCD56-1754-FFD5-74EB-D78AA9DD9750}"/>
              </a:ext>
            </a:extLst>
          </p:cNvPr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6">
            <a:extLst>
              <a:ext uri="{FF2B5EF4-FFF2-40B4-BE49-F238E27FC236}">
                <a16:creationId xmlns:a16="http://schemas.microsoft.com/office/drawing/2014/main" id="{9E78440C-1BFF-A232-6C81-294E2154E35A}"/>
              </a:ext>
            </a:extLst>
          </p:cNvPr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7">
            <a:extLst>
              <a:ext uri="{FF2B5EF4-FFF2-40B4-BE49-F238E27FC236}">
                <a16:creationId xmlns:a16="http://schemas.microsoft.com/office/drawing/2014/main" id="{C28973C6-3362-B07A-A58E-192F833F97B4}"/>
              </a:ext>
            </a:extLst>
          </p:cNvPr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8">
            <a:extLst>
              <a:ext uri="{FF2B5EF4-FFF2-40B4-BE49-F238E27FC236}">
                <a16:creationId xmlns:a16="http://schemas.microsoft.com/office/drawing/2014/main" id="{B1F87FBB-5875-CF47-287B-5E4FEC818A31}"/>
              </a:ext>
            </a:extLst>
          </p:cNvPr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Yahoo! Finance - Wikipedia">
            <a:extLst>
              <a:ext uri="{FF2B5EF4-FFF2-40B4-BE49-F238E27FC236}">
                <a16:creationId xmlns:a16="http://schemas.microsoft.com/office/drawing/2014/main" id="{231574EB-1ECF-354B-45E4-9EC1A04FD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86" y="2413800"/>
            <a:ext cx="5543361" cy="20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564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390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02. 2</a:t>
            </a:r>
            <a:r>
              <a:rPr lang="ko-KR" altLang="en-US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빌드 개요</a:t>
            </a:r>
            <a:endParaRPr kumimoji="1" lang="ja-JP" altLang="en-US" sz="3600" b="1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449EB0EB-F277-4F35-86DA-3E5D1916569C}"/>
              </a:ext>
            </a:extLst>
          </p:cNvPr>
          <p:cNvSpPr/>
          <p:nvPr/>
        </p:nvSpPr>
        <p:spPr>
          <a:xfrm>
            <a:off x="5794467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F7ACDAB9-86A6-4C18-8218-116531ADB110}"/>
              </a:ext>
            </a:extLst>
          </p:cNvPr>
          <p:cNvSpPr/>
          <p:nvPr/>
        </p:nvSpPr>
        <p:spPr>
          <a:xfrm>
            <a:off x="8763427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D1742B-E89D-4B6E-91F9-B9B270AB9510}"/>
              </a:ext>
            </a:extLst>
          </p:cNvPr>
          <p:cNvSpPr txBox="1"/>
          <p:nvPr/>
        </p:nvSpPr>
        <p:spPr>
          <a:xfrm>
            <a:off x="808382" y="1127637"/>
            <a:ext cx="4913027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RNN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円/楕円 5">
            <a:extLst>
              <a:ext uri="{FF2B5EF4-FFF2-40B4-BE49-F238E27FC236}">
                <a16:creationId xmlns:a16="http://schemas.microsoft.com/office/drawing/2014/main" id="{30DDCD56-1754-FFD5-74EB-D78AA9DD9750}"/>
              </a:ext>
            </a:extLst>
          </p:cNvPr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6">
            <a:extLst>
              <a:ext uri="{FF2B5EF4-FFF2-40B4-BE49-F238E27FC236}">
                <a16:creationId xmlns:a16="http://schemas.microsoft.com/office/drawing/2014/main" id="{9E78440C-1BFF-A232-6C81-294E2154E35A}"/>
              </a:ext>
            </a:extLst>
          </p:cNvPr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7">
            <a:extLst>
              <a:ext uri="{FF2B5EF4-FFF2-40B4-BE49-F238E27FC236}">
                <a16:creationId xmlns:a16="http://schemas.microsoft.com/office/drawing/2014/main" id="{C28973C6-3362-B07A-A58E-192F833F97B4}"/>
              </a:ext>
            </a:extLst>
          </p:cNvPr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8">
            <a:extLst>
              <a:ext uri="{FF2B5EF4-FFF2-40B4-BE49-F238E27FC236}">
                <a16:creationId xmlns:a16="http://schemas.microsoft.com/office/drawing/2014/main" id="{B1F87FBB-5875-CF47-287B-5E4FEC818A31}"/>
              </a:ext>
            </a:extLst>
          </p:cNvPr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3076" name="Picture 4" descr="An unrolled recurrent neural network">
            <a:extLst>
              <a:ext uri="{FF2B5EF4-FFF2-40B4-BE49-F238E27FC236}">
                <a16:creationId xmlns:a16="http://schemas.microsoft.com/office/drawing/2014/main" id="{52816800-438B-365E-7C47-B783A575C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82" y="2329171"/>
            <a:ext cx="10905707" cy="286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577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390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02. 2</a:t>
            </a:r>
            <a:r>
              <a:rPr lang="ko-KR" altLang="en-US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빌드 개요</a:t>
            </a:r>
            <a:endParaRPr kumimoji="1" lang="ja-JP" altLang="en-US" sz="3600" b="1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449EB0EB-F277-4F35-86DA-3E5D1916569C}"/>
              </a:ext>
            </a:extLst>
          </p:cNvPr>
          <p:cNvSpPr/>
          <p:nvPr/>
        </p:nvSpPr>
        <p:spPr>
          <a:xfrm>
            <a:off x="5794467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F7ACDAB9-86A6-4C18-8218-116531ADB110}"/>
              </a:ext>
            </a:extLst>
          </p:cNvPr>
          <p:cNvSpPr/>
          <p:nvPr/>
        </p:nvSpPr>
        <p:spPr>
          <a:xfrm>
            <a:off x="8763427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14" name="円/楕円 5">
            <a:extLst>
              <a:ext uri="{FF2B5EF4-FFF2-40B4-BE49-F238E27FC236}">
                <a16:creationId xmlns:a16="http://schemas.microsoft.com/office/drawing/2014/main" id="{30DDCD56-1754-FFD5-74EB-D78AA9DD9750}"/>
              </a:ext>
            </a:extLst>
          </p:cNvPr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6">
            <a:extLst>
              <a:ext uri="{FF2B5EF4-FFF2-40B4-BE49-F238E27FC236}">
                <a16:creationId xmlns:a16="http://schemas.microsoft.com/office/drawing/2014/main" id="{9E78440C-1BFF-A232-6C81-294E2154E35A}"/>
              </a:ext>
            </a:extLst>
          </p:cNvPr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7">
            <a:extLst>
              <a:ext uri="{FF2B5EF4-FFF2-40B4-BE49-F238E27FC236}">
                <a16:creationId xmlns:a16="http://schemas.microsoft.com/office/drawing/2014/main" id="{C28973C6-3362-B07A-A58E-192F833F97B4}"/>
              </a:ext>
            </a:extLst>
          </p:cNvPr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8">
            <a:extLst>
              <a:ext uri="{FF2B5EF4-FFF2-40B4-BE49-F238E27FC236}">
                <a16:creationId xmlns:a16="http://schemas.microsoft.com/office/drawing/2014/main" id="{B1F87FBB-5875-CF47-287B-5E4FEC818A31}"/>
              </a:ext>
            </a:extLst>
          </p:cNvPr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92F9A82-7C4C-E527-FC10-E9B3CEE5D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039" y="1830149"/>
            <a:ext cx="5875193" cy="402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8AEAC-5A13-620B-BC93-E9D45C4067BB}"/>
              </a:ext>
            </a:extLst>
          </p:cNvPr>
          <p:cNvSpPr txBox="1"/>
          <p:nvPr/>
        </p:nvSpPr>
        <p:spPr>
          <a:xfrm>
            <a:off x="808382" y="1127637"/>
            <a:ext cx="4913027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LSTM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371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390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02. 2</a:t>
            </a:r>
            <a:r>
              <a:rPr lang="ko-KR" altLang="en-US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빌드 개요</a:t>
            </a:r>
            <a:endParaRPr kumimoji="1" lang="ja-JP" altLang="en-US" sz="3600" b="1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449EB0EB-F277-4F35-86DA-3E5D1916569C}"/>
              </a:ext>
            </a:extLst>
          </p:cNvPr>
          <p:cNvSpPr/>
          <p:nvPr/>
        </p:nvSpPr>
        <p:spPr>
          <a:xfrm>
            <a:off x="5794467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F7ACDAB9-86A6-4C18-8218-116531ADB110}"/>
              </a:ext>
            </a:extLst>
          </p:cNvPr>
          <p:cNvSpPr/>
          <p:nvPr/>
        </p:nvSpPr>
        <p:spPr>
          <a:xfrm>
            <a:off x="8763427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14" name="円/楕円 5">
            <a:extLst>
              <a:ext uri="{FF2B5EF4-FFF2-40B4-BE49-F238E27FC236}">
                <a16:creationId xmlns:a16="http://schemas.microsoft.com/office/drawing/2014/main" id="{30DDCD56-1754-FFD5-74EB-D78AA9DD9750}"/>
              </a:ext>
            </a:extLst>
          </p:cNvPr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6">
            <a:extLst>
              <a:ext uri="{FF2B5EF4-FFF2-40B4-BE49-F238E27FC236}">
                <a16:creationId xmlns:a16="http://schemas.microsoft.com/office/drawing/2014/main" id="{9E78440C-1BFF-A232-6C81-294E2154E35A}"/>
              </a:ext>
            </a:extLst>
          </p:cNvPr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7">
            <a:extLst>
              <a:ext uri="{FF2B5EF4-FFF2-40B4-BE49-F238E27FC236}">
                <a16:creationId xmlns:a16="http://schemas.microsoft.com/office/drawing/2014/main" id="{C28973C6-3362-B07A-A58E-192F833F97B4}"/>
              </a:ext>
            </a:extLst>
          </p:cNvPr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8">
            <a:extLst>
              <a:ext uri="{FF2B5EF4-FFF2-40B4-BE49-F238E27FC236}">
                <a16:creationId xmlns:a16="http://schemas.microsoft.com/office/drawing/2014/main" id="{B1F87FBB-5875-CF47-287B-5E4FEC818A31}"/>
              </a:ext>
            </a:extLst>
          </p:cNvPr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8AEAC-5A13-620B-BC93-E9D45C4067BB}"/>
              </a:ext>
            </a:extLst>
          </p:cNvPr>
          <p:cNvSpPr txBox="1"/>
          <p:nvPr/>
        </p:nvSpPr>
        <p:spPr>
          <a:xfrm>
            <a:off x="808382" y="1127637"/>
            <a:ext cx="4913027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LSTM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1AC38A-9BF6-75F8-E41C-475E91C5E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688" y="1565454"/>
            <a:ext cx="7378624" cy="477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60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3902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02. 2</a:t>
            </a:r>
            <a:r>
              <a:rPr lang="ko-KR" altLang="en-US" sz="3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빌드 개요</a:t>
            </a:r>
            <a:endParaRPr kumimoji="1" lang="ja-JP" altLang="en-US" sz="3600" b="1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449EB0EB-F277-4F35-86DA-3E5D1916569C}"/>
              </a:ext>
            </a:extLst>
          </p:cNvPr>
          <p:cNvSpPr/>
          <p:nvPr/>
        </p:nvSpPr>
        <p:spPr>
          <a:xfrm>
            <a:off x="5748285" y="1807492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F7ACDAB9-86A6-4C18-8218-116531ADB110}"/>
              </a:ext>
            </a:extLst>
          </p:cNvPr>
          <p:cNvSpPr/>
          <p:nvPr/>
        </p:nvSpPr>
        <p:spPr>
          <a:xfrm>
            <a:off x="8717245" y="1807492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14" name="円/楕円 5">
            <a:extLst>
              <a:ext uri="{FF2B5EF4-FFF2-40B4-BE49-F238E27FC236}">
                <a16:creationId xmlns:a16="http://schemas.microsoft.com/office/drawing/2014/main" id="{30DDCD56-1754-FFD5-74EB-D78AA9DD9750}"/>
              </a:ext>
            </a:extLst>
          </p:cNvPr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円/楕円 6">
            <a:extLst>
              <a:ext uri="{FF2B5EF4-FFF2-40B4-BE49-F238E27FC236}">
                <a16:creationId xmlns:a16="http://schemas.microsoft.com/office/drawing/2014/main" id="{9E78440C-1BFF-A232-6C81-294E2154E35A}"/>
              </a:ext>
            </a:extLst>
          </p:cNvPr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円/楕円 7">
            <a:extLst>
              <a:ext uri="{FF2B5EF4-FFF2-40B4-BE49-F238E27FC236}">
                <a16:creationId xmlns:a16="http://schemas.microsoft.com/office/drawing/2014/main" id="{C28973C6-3362-B07A-A58E-192F833F97B4}"/>
              </a:ext>
            </a:extLst>
          </p:cNvPr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円/楕円 8">
            <a:extLst>
              <a:ext uri="{FF2B5EF4-FFF2-40B4-BE49-F238E27FC236}">
                <a16:creationId xmlns:a16="http://schemas.microsoft.com/office/drawing/2014/main" id="{B1F87FBB-5875-CF47-287B-5E4FEC818A31}"/>
              </a:ext>
            </a:extLst>
          </p:cNvPr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5122" name="Picture 2" descr="CLOVA Chatbot | LINE API Use Case">
            <a:extLst>
              <a:ext uri="{FF2B5EF4-FFF2-40B4-BE49-F238E27FC236}">
                <a16:creationId xmlns:a16="http://schemas.microsoft.com/office/drawing/2014/main" id="{A8D56B37-C2E3-2A84-0964-9FBEC7BE4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822" y="1472812"/>
            <a:ext cx="23368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Python : 파이썬에서 어떻게 상수를 정의하고 사용할까?">
            <a:extLst>
              <a:ext uri="{FF2B5EF4-FFF2-40B4-BE49-F238E27FC236}">
                <a16:creationId xmlns:a16="http://schemas.microsoft.com/office/drawing/2014/main" id="{BCACDE37-C05B-5F6D-68FA-6BDC64A12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87" y="3986512"/>
            <a:ext cx="1688281" cy="168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Python-Only Web Development for Everyone: Anvil Open-Sources its Runtime  Server to Speed Web App Creation">
            <a:extLst>
              <a:ext uri="{FF2B5EF4-FFF2-40B4-BE49-F238E27FC236}">
                <a16:creationId xmlns:a16="http://schemas.microsoft.com/office/drawing/2014/main" id="{5A9C2BF3-568E-2E37-C9B5-9E207663B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037" y="4445529"/>
            <a:ext cx="2849417" cy="94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클라우드 서비스 | 클라우드 컴퓨팅 솔루션| Amazon Web Services">
            <a:extLst>
              <a:ext uri="{FF2B5EF4-FFF2-40B4-BE49-F238E27FC236}">
                <a16:creationId xmlns:a16="http://schemas.microsoft.com/office/drawing/2014/main" id="{213E0E62-8BD4-AAAC-6F56-3A03D6D5D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190" y="1972235"/>
            <a:ext cx="2849418" cy="149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olab] 구글 코랩으로 쉽게 시작하는 인공지능 : 네이버 블로그">
            <a:extLst>
              <a:ext uri="{FF2B5EF4-FFF2-40B4-BE49-F238E27FC236}">
                <a16:creationId xmlns:a16="http://schemas.microsoft.com/office/drawing/2014/main" id="{8B90446F-C139-60EF-CD06-1A7A9B73A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285" y="4300973"/>
            <a:ext cx="2235239" cy="98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6" descr="Restful API development services - KeenEthics">
            <a:extLst>
              <a:ext uri="{FF2B5EF4-FFF2-40B4-BE49-F238E27FC236}">
                <a16:creationId xmlns:a16="http://schemas.microsoft.com/office/drawing/2014/main" id="{7A823033-6CC8-9F59-41F7-44F986E583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7418" y="36552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pic>
        <p:nvPicPr>
          <p:cNvPr id="5140" name="Picture 20" descr="15 fundamental tips on REST API design | by Williams O | Medium">
            <a:extLst>
              <a:ext uri="{FF2B5EF4-FFF2-40B4-BE49-F238E27FC236}">
                <a16:creationId xmlns:a16="http://schemas.microsoft.com/office/drawing/2014/main" id="{83D54FF8-C7E3-7EC2-8C25-A36BACC9F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71" y="1736626"/>
            <a:ext cx="2849417" cy="161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D31F1F0-B9AD-0EE2-C16E-E413BD4610E2}"/>
              </a:ext>
            </a:extLst>
          </p:cNvPr>
          <p:cNvCxnSpPr>
            <a:cxnSpLocks/>
          </p:cNvCxnSpPr>
          <p:nvPr/>
        </p:nvCxnSpPr>
        <p:spPr>
          <a:xfrm>
            <a:off x="2637183" y="2641212"/>
            <a:ext cx="3110341" cy="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B2789E3-3B51-BE2D-4368-4850B9D94BD4}"/>
              </a:ext>
            </a:extLst>
          </p:cNvPr>
          <p:cNvCxnSpPr>
            <a:cxnSpLocks/>
          </p:cNvCxnSpPr>
          <p:nvPr/>
        </p:nvCxnSpPr>
        <p:spPr>
          <a:xfrm>
            <a:off x="6816062" y="2641212"/>
            <a:ext cx="2764869" cy="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67DD675-20AD-7FE6-EB45-5262162E19E3}"/>
              </a:ext>
            </a:extLst>
          </p:cNvPr>
          <p:cNvCxnSpPr>
            <a:cxnSpLocks/>
          </p:cNvCxnSpPr>
          <p:nvPr/>
        </p:nvCxnSpPr>
        <p:spPr>
          <a:xfrm>
            <a:off x="1903122" y="4877302"/>
            <a:ext cx="2992151" cy="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4B02CC3-7706-0792-7314-AC2452223983}"/>
              </a:ext>
            </a:extLst>
          </p:cNvPr>
          <p:cNvCxnSpPr>
            <a:cxnSpLocks/>
          </p:cNvCxnSpPr>
          <p:nvPr/>
        </p:nvCxnSpPr>
        <p:spPr>
          <a:xfrm>
            <a:off x="6675656" y="4865515"/>
            <a:ext cx="2615736" cy="11060"/>
          </a:xfrm>
          <a:prstGeom prst="straightConnector1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90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08382" y="0"/>
            <a:ext cx="1828801" cy="132522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flipV="1">
            <a:off x="0" y="6835140"/>
            <a:ext cx="12192000" cy="45719"/>
          </a:xfrm>
          <a:prstGeom prst="rect">
            <a:avLst/>
          </a:prstGeom>
          <a:solidFill>
            <a:srgbClr val="2F6D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0363" y="288779"/>
            <a:ext cx="6104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>
                <a:latin typeface="나눔바른고딕" panose="020B0603020101020101" pitchFamily="50" charset="-127"/>
                <a:ea typeface="Malgun Gothic" panose="020B0503020000020004" pitchFamily="34" charset="-127"/>
              </a:rPr>
              <a:t>03. </a:t>
            </a:r>
            <a:r>
              <a:rPr kumimoji="1" lang="ko-KR" altLang="en-US" sz="3600" b="1" err="1">
                <a:latin typeface="나눔바른고딕" panose="020B0603020101020101" pitchFamily="50" charset="-127"/>
                <a:ea typeface="Malgun Gothic" panose="020B0503020000020004" pitchFamily="34" charset="-127"/>
              </a:rPr>
              <a:t>테스크</a:t>
            </a:r>
            <a:r>
              <a:rPr kumimoji="1" lang="ko-KR" altLang="en-US" sz="3600" b="1">
                <a:latin typeface="나눔바른고딕" panose="020B0603020101020101" pitchFamily="50" charset="-127"/>
                <a:ea typeface="Malgun Gothic" panose="020B0503020000020004" pitchFamily="34" charset="-127"/>
              </a:rPr>
              <a:t> 목록과 개발 환경</a:t>
            </a:r>
            <a:endParaRPr kumimoji="1" lang="ja-JP" altLang="en-US" sz="3600" b="1">
              <a:latin typeface="나눔바른고딕" panose="020B0603020101020101" pitchFamily="50" charset="-127"/>
              <a:ea typeface="Malgun Gothic" panose="020B0503020000020004" pitchFamily="34" charset="-127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10979426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1209727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11440028" y="132522"/>
            <a:ext cx="138316" cy="138316"/>
          </a:xfrm>
          <a:prstGeom prst="ellipse">
            <a:avLst/>
          </a:prstGeom>
          <a:solidFill>
            <a:srgbClr val="2F6D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1670329" y="132522"/>
            <a:ext cx="138316" cy="1383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808382" y="1073426"/>
            <a:ext cx="113836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E3DA9D1-DD88-0F7B-C778-286211534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411068"/>
              </p:ext>
            </p:extLst>
          </p:nvPr>
        </p:nvGraphicFramePr>
        <p:xfrm>
          <a:off x="2013358" y="1211742"/>
          <a:ext cx="8966070" cy="5256145"/>
        </p:xfrm>
        <a:graphic>
          <a:graphicData uri="http://schemas.openxmlformats.org/drawingml/2006/table">
            <a:tbl>
              <a:tblPr/>
              <a:tblGrid>
                <a:gridCol w="1494345">
                  <a:extLst>
                    <a:ext uri="{9D8B030D-6E8A-4147-A177-3AD203B41FA5}">
                      <a16:colId xmlns:a16="http://schemas.microsoft.com/office/drawing/2014/main" val="3107855592"/>
                    </a:ext>
                  </a:extLst>
                </a:gridCol>
                <a:gridCol w="1494345">
                  <a:extLst>
                    <a:ext uri="{9D8B030D-6E8A-4147-A177-3AD203B41FA5}">
                      <a16:colId xmlns:a16="http://schemas.microsoft.com/office/drawing/2014/main" val="4293640575"/>
                    </a:ext>
                  </a:extLst>
                </a:gridCol>
                <a:gridCol w="1494345">
                  <a:extLst>
                    <a:ext uri="{9D8B030D-6E8A-4147-A177-3AD203B41FA5}">
                      <a16:colId xmlns:a16="http://schemas.microsoft.com/office/drawing/2014/main" val="2537200535"/>
                    </a:ext>
                  </a:extLst>
                </a:gridCol>
                <a:gridCol w="1494345">
                  <a:extLst>
                    <a:ext uri="{9D8B030D-6E8A-4147-A177-3AD203B41FA5}">
                      <a16:colId xmlns:a16="http://schemas.microsoft.com/office/drawing/2014/main" val="2439819588"/>
                    </a:ext>
                  </a:extLst>
                </a:gridCol>
                <a:gridCol w="1494345">
                  <a:extLst>
                    <a:ext uri="{9D8B030D-6E8A-4147-A177-3AD203B41FA5}">
                      <a16:colId xmlns:a16="http://schemas.microsoft.com/office/drawing/2014/main" val="1729713090"/>
                    </a:ext>
                  </a:extLst>
                </a:gridCol>
                <a:gridCol w="1494345">
                  <a:extLst>
                    <a:ext uri="{9D8B030D-6E8A-4147-A177-3AD203B41FA5}">
                      <a16:colId xmlns:a16="http://schemas.microsoft.com/office/drawing/2014/main" val="4193093742"/>
                    </a:ext>
                  </a:extLst>
                </a:gridCol>
              </a:tblGrid>
              <a:tr h="299208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번호</a:t>
                      </a:r>
                      <a:endParaRPr lang="ko-KR" altLang="en-US" sz="1000" b="0" i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999" marR="64999" marT="18571" marB="18571" anchor="ctr">
                    <a:lnL w="144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태스크명</a:t>
                      </a:r>
                      <a:endParaRPr lang="ko-KR" altLang="en-US" sz="1000" b="0" i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구현 기술</a:t>
                      </a:r>
                      <a:endParaRPr lang="ko-KR" altLang="en-US" sz="1000" b="0" i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담당자</a:t>
                      </a:r>
                      <a:endParaRPr lang="ko-KR" altLang="en-US" sz="1000" b="0" i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소요일</a:t>
                      </a:r>
                      <a:endParaRPr lang="ko-KR" altLang="en-US" sz="1000" b="0" i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개발 여부</a:t>
                      </a: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653420"/>
                  </a:ext>
                </a:extLst>
              </a:tr>
              <a:tr h="877457"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000" b="0" i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</a:t>
                      </a:r>
                    </a:p>
                  </a:txBody>
                  <a:tcPr marL="64999" marR="64999" marT="18571" marB="18571" anchor="ctr">
                    <a:lnL w="144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데이터셋과 라이브러리 불러오기 </a:t>
                      </a: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000" b="0" i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Python</a:t>
                      </a: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신윤호</a:t>
                      </a: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000" b="0" i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 days</a:t>
                      </a: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 </a:t>
                      </a:r>
                      <a:r>
                        <a:rPr lang="en-US" altLang="ko-Kore-KR" sz="1000" b="0" i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o</a:t>
                      </a:r>
                      <a:endParaRPr lang="ko-Kore-KR" altLang="en-US" sz="1000" b="0" i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917620"/>
                  </a:ext>
                </a:extLst>
              </a:tr>
              <a:tr h="660601"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000" b="0" i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</a:t>
                      </a:r>
                    </a:p>
                  </a:txBody>
                  <a:tcPr marL="64999" marR="64999" marT="18571" marB="18571" anchor="ctr">
                    <a:lnL w="144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탐색적 데이터 분석 및 시각화</a:t>
                      </a: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000" b="0" i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Python</a:t>
                      </a: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한서영</a:t>
                      </a: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000" b="0" i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 days</a:t>
                      </a: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 </a:t>
                      </a:r>
                      <a:r>
                        <a:rPr lang="en-US" altLang="ko-Kore-KR" sz="1000" b="0" i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o</a:t>
                      </a:r>
                      <a:endParaRPr lang="ko-Kore-KR" altLang="en-US" sz="1000" b="0" i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72535"/>
                  </a:ext>
                </a:extLst>
              </a:tr>
              <a:tr h="589762"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000" b="0" i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3</a:t>
                      </a:r>
                    </a:p>
                  </a:txBody>
                  <a:tcPr marL="64999" marR="64999" marT="18571" marB="18571" anchor="ctr">
                    <a:lnL w="144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동적 데이터 시각화</a:t>
                      </a: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000" b="0" i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Python</a:t>
                      </a: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서민정</a:t>
                      </a: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000" b="0" i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 days</a:t>
                      </a: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 </a:t>
                      </a:r>
                      <a:r>
                        <a:rPr lang="en-US" altLang="ko-Kore-KR" sz="1000" b="0" i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o</a:t>
                      </a:r>
                      <a:endParaRPr lang="ko-Kore-KR" altLang="en-US" sz="1000" b="0" i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365040"/>
                  </a:ext>
                </a:extLst>
              </a:tr>
              <a:tr h="589762"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000" b="0" i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4</a:t>
                      </a:r>
                    </a:p>
                  </a:txBody>
                  <a:tcPr marL="64999" marR="64999" marT="18571" marB="18571" anchor="ctr">
                    <a:lnL w="144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학습 데이터</a:t>
                      </a: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,</a:t>
                      </a: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 테스트 데이터 설정</a:t>
                      </a: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000" b="0" i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Python</a:t>
                      </a: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신윤호</a:t>
                      </a: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000" b="0" i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 days</a:t>
                      </a: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 </a:t>
                      </a:r>
                      <a:r>
                        <a:rPr lang="en-US" altLang="ko-Kore-KR" sz="1000" b="0" i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o</a:t>
                      </a:r>
                      <a:endParaRPr lang="ko-Kore-KR" altLang="en-US" sz="1000" b="0" i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681102"/>
                  </a:ext>
                </a:extLst>
              </a:tr>
              <a:tr h="877457"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000" b="0" i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5</a:t>
                      </a:r>
                    </a:p>
                  </a:txBody>
                  <a:tcPr marL="64999" marR="64999" marT="18571" marB="18571" anchor="ctr">
                    <a:lnL w="144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일일 수익률을 위한 히스토그램 작성</a:t>
                      </a: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000" b="0" i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Python</a:t>
                      </a: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한서영</a:t>
                      </a: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000" b="0" i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 days</a:t>
                      </a: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000" b="0" i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o</a:t>
                      </a:r>
                      <a:endParaRPr lang="ko-Kore-KR" altLang="en-US" sz="1000" b="0" i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2319"/>
                  </a:ext>
                </a:extLst>
              </a:tr>
              <a:tr h="484441"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000" b="0" i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6</a:t>
                      </a:r>
                    </a:p>
                  </a:txBody>
                  <a:tcPr marL="64999" marR="64999" marT="18571" marB="18571" anchor="ctr">
                    <a:lnL w="144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주가 예측</a:t>
                      </a: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LSTM </a:t>
                      </a: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모델</a:t>
                      </a: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서민정</a:t>
                      </a: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000" b="0" i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 days</a:t>
                      </a: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 </a:t>
                      </a:r>
                      <a:r>
                        <a:rPr lang="en-US" altLang="ko-Kore-KR" sz="1000" b="0" i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o</a:t>
                      </a:r>
                      <a:endParaRPr lang="ko-Kore-KR" altLang="en-US" sz="1000" b="0" i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562830"/>
                  </a:ext>
                </a:extLst>
              </a:tr>
              <a:tr h="877457"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000" b="0" i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7</a:t>
                      </a:r>
                    </a:p>
                  </a:txBody>
                  <a:tcPr marL="64999" marR="64999" marT="18571" marB="18571" anchor="ctr">
                    <a:lnL w="144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데이터 분석 결과 웹페이지 구현</a:t>
                      </a: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Anvil</a:t>
                      </a:r>
                      <a:endParaRPr lang="en" sz="1000" b="0" i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전체</a:t>
                      </a: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000" b="0" i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 days</a:t>
                      </a: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ore-KR" altLang="en-US" sz="1000" b="0" i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 </a:t>
                      </a:r>
                      <a:r>
                        <a:rPr lang="en-US" altLang="ko-Kore-KR" sz="1000" b="0" i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x</a:t>
                      </a:r>
                      <a:endParaRPr lang="ko-Kore-KR" altLang="en-US" sz="1000" b="0" i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999" marR="64999" marT="18571" marB="18571" anchor="ctr">
                    <a:lnL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39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20828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06D1DB51-2B30-B1DC-75B7-ABC1F8E4A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1784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3692725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사용자 지정 8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7CBAC9"/>
      </a:accent1>
      <a:accent2>
        <a:srgbClr val="01A6BC"/>
      </a:accent2>
      <a:accent3>
        <a:srgbClr val="006583"/>
      </a:accent3>
      <a:accent4>
        <a:srgbClr val="E8E4D9"/>
      </a:accent4>
      <a:accent5>
        <a:srgbClr val="B3A197"/>
      </a:accent5>
      <a:accent6>
        <a:srgbClr val="8A8686"/>
      </a:accent6>
      <a:hlink>
        <a:srgbClr val="3C3C3C"/>
      </a:hlink>
      <a:folHlink>
        <a:srgbClr val="3C3C3C"/>
      </a:folHlink>
    </a:clrScheme>
    <a:fontScheme name="Century Gothic">
      <a:majorFont>
        <a:latin typeface="Century Gothic"/>
        <a:ea typeface="나눔스퀘어 Bold"/>
        <a:cs typeface=""/>
      </a:majorFont>
      <a:minorFont>
        <a:latin typeface="Century Gothic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</TotalTime>
  <Words>354</Words>
  <Application>Microsoft Macintosh PowerPoint</Application>
  <PresentationFormat>와이드스크린</PresentationFormat>
  <Paragraphs>89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나눔바른고딕</vt:lpstr>
      <vt:lpstr>나눔스퀘어</vt:lpstr>
      <vt:lpstr>나눔스퀘어 Bold</vt:lpstr>
      <vt:lpstr>한컴바탕</vt:lpstr>
      <vt:lpstr>맑은 고딕</vt:lpstr>
      <vt:lpstr>Arial</vt:lpstr>
      <vt:lpstr>Calibri</vt:lpstr>
      <vt:lpstr>Calibri Light</vt:lpstr>
      <vt:lpstr>Century Gothic</vt:lpstr>
      <vt:lpstr>Office Theme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한서영</cp:lastModifiedBy>
  <cp:revision>5</cp:revision>
  <dcterms:created xsi:type="dcterms:W3CDTF">2022-11-04T05:43:28Z</dcterms:created>
  <dcterms:modified xsi:type="dcterms:W3CDTF">2022-12-16T04:26:11Z</dcterms:modified>
</cp:coreProperties>
</file>