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89" r:id="rId7"/>
    <p:sldId id="277" r:id="rId8"/>
    <p:sldId id="264" r:id="rId9"/>
    <p:sldId id="290" r:id="rId10"/>
    <p:sldId id="266" r:id="rId11"/>
    <p:sldId id="262" r:id="rId12"/>
    <p:sldId id="278" r:id="rId13"/>
    <p:sldId id="296" r:id="rId14"/>
    <p:sldId id="298" r:id="rId15"/>
    <p:sldId id="297" r:id="rId16"/>
    <p:sldId id="265" r:id="rId17"/>
    <p:sldId id="29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0704" autoAdjust="0"/>
  </p:normalViewPr>
  <p:slideViewPr>
    <p:cSldViewPr snapToGrid="0">
      <p:cViewPr varScale="1">
        <p:scale>
          <a:sx n="91" d="100"/>
          <a:sy n="91" d="100"/>
        </p:scale>
        <p:origin x="163"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pl-PL" sz="4000" dirty="0"/>
              <a:t>Programator pralki</a:t>
            </a:r>
            <a:endParaRPr lang="en-US" sz="4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Aleksandra Prodziewicz, </a:t>
            </a:r>
            <a:r>
              <a:rPr lang="en-US" dirty="0" err="1"/>
              <a:t>Zuzanna</a:t>
            </a:r>
            <a:r>
              <a:rPr lang="en-US" dirty="0"/>
              <a:t> </a:t>
            </a:r>
            <a:r>
              <a:rPr lang="en-US" dirty="0" err="1"/>
              <a:t>Poznańska</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BFCAF50-0D11-4D17-9EEE-4D62201B02F2}"/>
              </a:ext>
            </a:extLst>
          </p:cNvPr>
          <p:cNvSpPr txBox="1">
            <a:spLocks/>
          </p:cNvSpPr>
          <p:nvPr/>
        </p:nvSpPr>
        <p:spPr>
          <a:xfrm>
            <a:off x="6541141" y="260059"/>
            <a:ext cx="5650859" cy="5326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pl-PL" dirty="0"/>
              <a:t>Wymagania funkcjonalne</a:t>
            </a:r>
          </a:p>
        </p:txBody>
      </p:sp>
      <p:sp>
        <p:nvSpPr>
          <p:cNvPr id="14" name="TextBox 13">
            <a:extLst>
              <a:ext uri="{FF2B5EF4-FFF2-40B4-BE49-F238E27FC236}">
                <a16:creationId xmlns:a16="http://schemas.microsoft.com/office/drawing/2014/main" id="{6D1752B6-4DE9-478C-9A94-5449E1FE29A4}"/>
              </a:ext>
            </a:extLst>
          </p:cNvPr>
          <p:cNvSpPr txBox="1"/>
          <p:nvPr/>
        </p:nvSpPr>
        <p:spPr>
          <a:xfrm>
            <a:off x="979240" y="1644976"/>
            <a:ext cx="11123801" cy="4801314"/>
          </a:xfrm>
          <a:prstGeom prst="rect">
            <a:avLst/>
          </a:prstGeom>
          <a:noFill/>
        </p:spPr>
        <p:txBody>
          <a:bodyPr wrap="square">
            <a:spAutoFit/>
          </a:bodyPr>
          <a:lstStyle/>
          <a:p>
            <a:pPr marL="742950" lvl="1" indent="-285750">
              <a:buFont typeface="Arial" panose="020B0604020202020204" pitchFamily="34" charset="0"/>
              <a:buChar char="•"/>
            </a:pPr>
            <a:r>
              <a:rPr lang="pl-PL" dirty="0"/>
              <a:t>System umożliwia rozróżnienie Użytkownika od Serwisanta</a:t>
            </a:r>
          </a:p>
          <a:p>
            <a:pPr marL="742950" lvl="1" indent="-285750">
              <a:buFont typeface="Arial" panose="020B0604020202020204" pitchFamily="34" charset="0"/>
              <a:buChar char="•"/>
            </a:pPr>
            <a:r>
              <a:rPr lang="pl-PL" dirty="0"/>
              <a:t>System umożliwia przypisanie uprawnień do wszystkich obiektów systemu na poziomie użytkownika bądź grupy użytkowników.</a:t>
            </a:r>
          </a:p>
          <a:p>
            <a:pPr marL="742950" lvl="1" indent="-285750">
              <a:buFont typeface="Arial" panose="020B0604020202020204" pitchFamily="34" charset="0"/>
              <a:buChar char="•"/>
            </a:pPr>
            <a:r>
              <a:rPr lang="pl-PL" dirty="0"/>
              <a:t>System obsługuje proces prania</a:t>
            </a:r>
          </a:p>
          <a:p>
            <a:pPr marL="742950" lvl="1" indent="-285750">
              <a:buFont typeface="Arial" panose="020B0604020202020204" pitchFamily="34" charset="0"/>
              <a:buChar char="•"/>
            </a:pPr>
            <a:r>
              <a:rPr lang="pl-PL" dirty="0"/>
              <a:t>System obsługuje proces wirowania</a:t>
            </a:r>
          </a:p>
          <a:p>
            <a:pPr marL="742950" lvl="1" indent="-285750">
              <a:buFont typeface="Arial" panose="020B0604020202020204" pitchFamily="34" charset="0"/>
              <a:buChar char="•"/>
            </a:pPr>
            <a:r>
              <a:rPr lang="pl-PL" dirty="0"/>
              <a:t>System obsługuje proces płukania</a:t>
            </a:r>
          </a:p>
          <a:p>
            <a:pPr marL="742950" lvl="1" indent="-285750">
              <a:buFont typeface="Arial" panose="020B0604020202020204" pitchFamily="34" charset="0"/>
              <a:buChar char="•"/>
            </a:pPr>
            <a:r>
              <a:rPr lang="pl-PL" dirty="0"/>
              <a:t>System zapewnia dostęp do poszczególnych programów prania: </a:t>
            </a:r>
          </a:p>
          <a:p>
            <a:pPr marL="1200150" lvl="2" indent="-285750">
              <a:buFont typeface="Arial" panose="020B0604020202020204" pitchFamily="34" charset="0"/>
              <a:buChar char="•"/>
            </a:pPr>
            <a:r>
              <a:rPr lang="pl-PL" dirty="0"/>
              <a:t>program delikatny - pranie w temperaturze 30 stopni Celsjusza, z płukaniem i wirowaniem o liczbie obrotów 600          </a:t>
            </a:r>
          </a:p>
          <a:p>
            <a:pPr marL="1200150" lvl="2" indent="-285750">
              <a:buFont typeface="Arial" panose="020B0604020202020204" pitchFamily="34" charset="0"/>
              <a:buChar char="•"/>
            </a:pPr>
            <a:r>
              <a:rPr lang="pl-PL" dirty="0"/>
              <a:t> program codzienny - pranie w temperaturze 40 stopni Celsjusza, z płukaniem i wirowaniem o liczbie obrotów 800            </a:t>
            </a:r>
          </a:p>
          <a:p>
            <a:pPr marL="1200150" lvl="2" indent="-285750">
              <a:buFont typeface="Arial" panose="020B0604020202020204" pitchFamily="34" charset="0"/>
              <a:buChar char="•"/>
            </a:pPr>
            <a:r>
              <a:rPr lang="pl-PL" dirty="0"/>
              <a:t>program intensywny - pranie w temperaturze 60 stopni Celsjusza, z płukaniem i wirowaniem o liczbie obrotów 1000           </a:t>
            </a:r>
          </a:p>
          <a:p>
            <a:pPr marL="1200150" lvl="2" indent="-285750">
              <a:buFont typeface="Arial" panose="020B0604020202020204" pitchFamily="34" charset="0"/>
              <a:buChar char="•"/>
            </a:pPr>
            <a:r>
              <a:rPr lang="pl-PL" dirty="0"/>
              <a:t>program płukania           </a:t>
            </a:r>
          </a:p>
          <a:p>
            <a:pPr marL="1200150" lvl="2" indent="-285750">
              <a:buFont typeface="Arial" panose="020B0604020202020204" pitchFamily="34" charset="0"/>
              <a:buChar char="•"/>
            </a:pPr>
            <a:r>
              <a:rPr lang="pl-PL" dirty="0"/>
              <a:t>program wirowania</a:t>
            </a:r>
          </a:p>
          <a:p>
            <a:pPr marL="742950" lvl="1" indent="-285750">
              <a:buFont typeface="Arial" panose="020B0604020202020204" pitchFamily="34" charset="0"/>
              <a:buChar char="•"/>
            </a:pPr>
            <a:r>
              <a:rPr lang="pl-PL" dirty="0"/>
              <a:t> System ma zdolność jednoczesnego obsłużenia liczby prań mniejszej lub równej liczbie komór pralki.   </a:t>
            </a:r>
          </a:p>
          <a:p>
            <a:pPr marL="742950" lvl="1" indent="-285750">
              <a:buFont typeface="Arial" panose="020B0604020202020204" pitchFamily="34" charset="0"/>
              <a:buChar char="•"/>
            </a:pPr>
            <a:r>
              <a:rPr lang="pl-PL" dirty="0"/>
              <a:t> System samodzielnie pobiera odpowiednie dla danego programu płyny</a:t>
            </a:r>
          </a:p>
        </p:txBody>
      </p:sp>
    </p:spTree>
    <p:extLst>
      <p:ext uri="{BB962C8B-B14F-4D97-AF65-F5344CB8AC3E}">
        <p14:creationId xmlns:p14="http://schemas.microsoft.com/office/powerpoint/2010/main" val="28351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BFCAF50-0D11-4D17-9EEE-4D62201B02F2}"/>
              </a:ext>
            </a:extLst>
          </p:cNvPr>
          <p:cNvSpPr txBox="1">
            <a:spLocks/>
          </p:cNvSpPr>
          <p:nvPr/>
        </p:nvSpPr>
        <p:spPr>
          <a:xfrm>
            <a:off x="6541141" y="260059"/>
            <a:ext cx="5650859" cy="5326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pl-PL" dirty="0"/>
              <a:t>Wymagania funkcjonalne</a:t>
            </a:r>
          </a:p>
        </p:txBody>
      </p:sp>
      <p:sp>
        <p:nvSpPr>
          <p:cNvPr id="5" name="TextBox 4">
            <a:extLst>
              <a:ext uri="{FF2B5EF4-FFF2-40B4-BE49-F238E27FC236}">
                <a16:creationId xmlns:a16="http://schemas.microsoft.com/office/drawing/2014/main" id="{0CCB1F26-164E-4BE1-9016-A57E2AB30735}"/>
              </a:ext>
            </a:extLst>
          </p:cNvPr>
          <p:cNvSpPr txBox="1"/>
          <p:nvPr/>
        </p:nvSpPr>
        <p:spPr>
          <a:xfrm>
            <a:off x="1686187" y="1277673"/>
            <a:ext cx="10505813" cy="5909310"/>
          </a:xfrm>
          <a:prstGeom prst="rect">
            <a:avLst/>
          </a:prstGeom>
          <a:noFill/>
        </p:spPr>
        <p:txBody>
          <a:bodyPr wrap="square">
            <a:spAutoFit/>
          </a:bodyPr>
          <a:lstStyle/>
          <a:p>
            <a:pPr marL="285750" indent="-285750">
              <a:buFont typeface="Arial" panose="020B0604020202020204" pitchFamily="34" charset="0"/>
              <a:buChar char="•"/>
            </a:pPr>
            <a:r>
              <a:rPr lang="pl-PL" dirty="0"/>
              <a:t>System zapewnia dostęp do poniżej zdefiniowanych funkcji dodatkowych prania: </a:t>
            </a:r>
          </a:p>
          <a:p>
            <a:pPr marL="742950" lvl="1" indent="-285750">
              <a:buFont typeface="Arial" panose="020B0604020202020204" pitchFamily="34" charset="0"/>
              <a:buChar char="•"/>
            </a:pPr>
            <a:r>
              <a:rPr lang="pl-PL" dirty="0"/>
              <a:t>kolor - funkcja determinuje użycie odpowiednich płynów</a:t>
            </a:r>
          </a:p>
          <a:p>
            <a:pPr marL="742950" lvl="1" indent="-285750">
              <a:buFont typeface="Arial" panose="020B0604020202020204" pitchFamily="34" charset="0"/>
              <a:buChar char="•"/>
            </a:pPr>
            <a:r>
              <a:rPr lang="pl-PL" dirty="0"/>
              <a:t>funkcja wirowanie z zakresu (0 - 1000), samo wirowanie</a:t>
            </a:r>
          </a:p>
          <a:p>
            <a:pPr marL="742950" lvl="1" indent="-285750">
              <a:buFont typeface="Arial" panose="020B0604020202020204" pitchFamily="34" charset="0"/>
              <a:buChar char="•"/>
            </a:pPr>
            <a:r>
              <a:rPr lang="pl-PL" dirty="0"/>
              <a:t>funkcja płukanie (dodatkowe płukanie, samo płukanie)</a:t>
            </a:r>
          </a:p>
          <a:p>
            <a:pPr marL="742950" lvl="1" indent="-285750">
              <a:buFont typeface="Arial" panose="020B0604020202020204" pitchFamily="34" charset="0"/>
              <a:buChar char="•"/>
            </a:pPr>
            <a:r>
              <a:rPr lang="pl-PL" dirty="0"/>
              <a:t>funkcja duże zabrudzenia - dodatkowo pranie wstępne </a:t>
            </a:r>
          </a:p>
          <a:p>
            <a:pPr marL="742950" lvl="1" indent="-285750">
              <a:buFont typeface="Arial" panose="020B0604020202020204" pitchFamily="34" charset="0"/>
              <a:buChar char="•"/>
            </a:pPr>
            <a:r>
              <a:rPr lang="pl-PL" dirty="0"/>
              <a:t>funkcja dezynfekcji płynem - użycie specjalnego płynu</a:t>
            </a:r>
          </a:p>
          <a:p>
            <a:pPr marL="742950" lvl="1" indent="-285750">
              <a:buFont typeface="Arial" panose="020B0604020202020204" pitchFamily="34" charset="0"/>
              <a:buChar char="•"/>
            </a:pPr>
            <a:r>
              <a:rPr lang="pl-PL" dirty="0"/>
              <a:t>funkcja antyalergiczne determinuje użycie płynów antyalergicznych</a:t>
            </a:r>
          </a:p>
          <a:p>
            <a:pPr marL="285750" indent="-285750">
              <a:buFont typeface="Arial" panose="020B0604020202020204" pitchFamily="34" charset="0"/>
              <a:buChar char="•"/>
            </a:pPr>
            <a:r>
              <a:rPr lang="pl-PL" dirty="0"/>
              <a:t>System steruje zamkiem otwierającym poszczególne komory pralki    </a:t>
            </a:r>
          </a:p>
          <a:p>
            <a:pPr marL="285750" indent="-285750">
              <a:buFont typeface="Arial" panose="020B0604020202020204" pitchFamily="34" charset="0"/>
              <a:buChar char="•"/>
            </a:pPr>
            <a:r>
              <a:rPr lang="pl-PL" dirty="0"/>
              <a:t>System umożliwia wykonanie prania o podanych przez użytkownika parametrach - zakładając, że podane parametry są obsługiwane przez urządzenie.</a:t>
            </a:r>
          </a:p>
          <a:p>
            <a:pPr marL="285750" indent="-285750">
              <a:buFont typeface="Arial" panose="020B0604020202020204" pitchFamily="34" charset="0"/>
              <a:buChar char="•"/>
            </a:pPr>
            <a:r>
              <a:rPr lang="pl-PL" dirty="0"/>
              <a:t>System na postawie wagi wybiera odpowiednią komorę pralki</a:t>
            </a:r>
          </a:p>
          <a:p>
            <a:pPr marL="285750" indent="-285750">
              <a:buFont typeface="Arial" panose="020B0604020202020204" pitchFamily="34" charset="0"/>
              <a:buChar char="•"/>
            </a:pPr>
            <a:r>
              <a:rPr lang="pl-PL" dirty="0"/>
              <a:t>Naprawy konkretnych części jest być możliwe jedynie dla serwisanta.</a:t>
            </a:r>
          </a:p>
          <a:p>
            <a:pPr marL="285750" indent="-285750">
              <a:buFont typeface="Arial" panose="020B0604020202020204" pitchFamily="34" charset="0"/>
              <a:buChar char="•"/>
            </a:pPr>
            <a:r>
              <a:rPr lang="pl-PL" dirty="0"/>
              <a:t>System blokuje możliwość użycia urządzenia gdy dowolna część nie działa albo brakuje płynów albo nie przeprowadzono kontroli od 100 prań. </a:t>
            </a:r>
          </a:p>
          <a:p>
            <a:pPr marL="285750" indent="-285750">
              <a:buFont typeface="Arial" panose="020B0604020202020204" pitchFamily="34" charset="0"/>
              <a:buChar char="•"/>
            </a:pPr>
            <a:r>
              <a:rPr lang="pl-PL" dirty="0"/>
              <a:t>System ma automatycznie wykrywać i diagnozować usterki, przed rozpoczęciem każdego procesu prania</a:t>
            </a:r>
          </a:p>
          <a:p>
            <a:pPr marL="285750" indent="-285750">
              <a:buFont typeface="Arial" panose="020B0604020202020204" pitchFamily="34" charset="0"/>
              <a:buChar char="•"/>
            </a:pPr>
            <a:r>
              <a:rPr lang="pl-PL" dirty="0"/>
              <a:t>System po wykryciu usterki, informuje użytkownika o konieczności wezwania specjalisty oraz blokuje dalszy dostęp do funkcjonalności głównych urządzenia.</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37717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231305A-622C-402D-B99E-EAB6F9C68D6F}"/>
              </a:ext>
            </a:extLst>
          </p:cNvPr>
          <p:cNvSpPr txBox="1"/>
          <p:nvPr/>
        </p:nvSpPr>
        <p:spPr>
          <a:xfrm>
            <a:off x="1528894" y="1228798"/>
            <a:ext cx="10358306" cy="369332"/>
          </a:xfrm>
          <a:prstGeom prst="rect">
            <a:avLst/>
          </a:prstGeom>
          <a:noFill/>
        </p:spPr>
        <p:txBody>
          <a:bodyPr wrap="square">
            <a:spAutoFit/>
          </a:bodyPr>
          <a:lstStyle/>
          <a:p>
            <a:pPr marL="742950" lvl="1" indent="-285750">
              <a:buFont typeface="Arial" panose="020B0604020202020204" pitchFamily="34" charset="0"/>
              <a:buChar char="•"/>
            </a:pPr>
            <a:r>
              <a:rPr lang="pl-PL" dirty="0"/>
              <a:t>System zapewnia zarządzanie danymi zgodne ze specyfikacją:</a:t>
            </a:r>
          </a:p>
        </p:txBody>
      </p:sp>
      <p:sp>
        <p:nvSpPr>
          <p:cNvPr id="14" name="Title 1">
            <a:extLst>
              <a:ext uri="{FF2B5EF4-FFF2-40B4-BE49-F238E27FC236}">
                <a16:creationId xmlns:a16="http://schemas.microsoft.com/office/drawing/2014/main" id="{9852CBCB-CDC1-4335-8C13-B9D5B41CB5D6}"/>
              </a:ext>
            </a:extLst>
          </p:cNvPr>
          <p:cNvSpPr txBox="1">
            <a:spLocks/>
          </p:cNvSpPr>
          <p:nvPr/>
        </p:nvSpPr>
        <p:spPr>
          <a:xfrm>
            <a:off x="6541141" y="260059"/>
            <a:ext cx="5650859" cy="5326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pl-PL" dirty="0"/>
              <a:t>Wymagania funkcjonalne</a:t>
            </a:r>
          </a:p>
        </p:txBody>
      </p:sp>
      <p:pic>
        <p:nvPicPr>
          <p:cNvPr id="16" name="Picture 15">
            <a:extLst>
              <a:ext uri="{FF2B5EF4-FFF2-40B4-BE49-F238E27FC236}">
                <a16:creationId xmlns:a16="http://schemas.microsoft.com/office/drawing/2014/main" id="{135535E3-978D-447F-8746-10853887507B}"/>
              </a:ext>
            </a:extLst>
          </p:cNvPr>
          <p:cNvPicPr>
            <a:picLocks noChangeAspect="1"/>
          </p:cNvPicPr>
          <p:nvPr/>
        </p:nvPicPr>
        <p:blipFill>
          <a:blip r:embed="rId2"/>
          <a:stretch>
            <a:fillRect/>
          </a:stretch>
        </p:blipFill>
        <p:spPr>
          <a:xfrm>
            <a:off x="2593771" y="1958610"/>
            <a:ext cx="4991100" cy="4048125"/>
          </a:xfrm>
          <a:prstGeom prst="rect">
            <a:avLst/>
          </a:prstGeom>
        </p:spPr>
      </p:pic>
    </p:spTree>
    <p:extLst>
      <p:ext uri="{BB962C8B-B14F-4D97-AF65-F5344CB8AC3E}">
        <p14:creationId xmlns:p14="http://schemas.microsoft.com/office/powerpoint/2010/main" val="44919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A35439F-B94A-4733-BCEC-F2B2772851A1}"/>
              </a:ext>
            </a:extLst>
          </p:cNvPr>
          <p:cNvSpPr txBox="1"/>
          <p:nvPr/>
        </p:nvSpPr>
        <p:spPr>
          <a:xfrm>
            <a:off x="4676084" y="2568414"/>
            <a:ext cx="6800530" cy="4801314"/>
          </a:xfrm>
          <a:prstGeom prst="rect">
            <a:avLst/>
          </a:prstGeom>
          <a:noFill/>
        </p:spPr>
        <p:txBody>
          <a:bodyPr wrap="square">
            <a:spAutoFit/>
          </a:bodyPr>
          <a:lstStyle/>
          <a:p>
            <a:endParaRPr lang="pl-PL" b="0" i="0" dirty="0">
              <a:effectLst/>
            </a:endParaRPr>
          </a:p>
          <a:p>
            <a:pPr marL="285750" indent="-285750">
              <a:buFont typeface="Arial" panose="020B0604020202020204" pitchFamily="34" charset="0"/>
              <a:buChar char="•"/>
            </a:pPr>
            <a:r>
              <a:rPr lang="pl-PL" b="0" i="0" dirty="0">
                <a:effectLst/>
              </a:rPr>
              <a:t>97% nowych użytkowników powinno być w stanie bezbłędnie skorzystać z systemu. </a:t>
            </a:r>
            <a:endParaRPr lang="pl-PL" dirty="0"/>
          </a:p>
          <a:p>
            <a:endParaRPr lang="pl-PL" b="0" i="0" dirty="0">
              <a:effectLst/>
            </a:endParaRPr>
          </a:p>
          <a:p>
            <a:pPr marL="285750" indent="-285750">
              <a:buFont typeface="Arial" panose="020B0604020202020204" pitchFamily="34" charset="0"/>
              <a:buChar char="•"/>
            </a:pPr>
            <a:r>
              <a:rPr lang="pl-PL" b="0" i="0" dirty="0">
                <a:effectLst/>
              </a:rPr>
              <a:t>System powinien być stale dostępny, wyjątkiem jest czas oczekiwania na naprawę/konserwację lub proces naprawy/konserwacji.</a:t>
            </a:r>
          </a:p>
          <a:p>
            <a:endParaRPr lang="pl-PL" b="0" i="0" dirty="0">
              <a:effectLst/>
            </a:endParaRPr>
          </a:p>
          <a:p>
            <a:pPr marL="285750" indent="-285750">
              <a:buFont typeface="Arial" panose="020B0604020202020204" pitchFamily="34" charset="0"/>
              <a:buChar char="•"/>
            </a:pPr>
            <a:r>
              <a:rPr lang="pl-PL" b="0" i="0" dirty="0">
                <a:effectLst/>
              </a:rPr>
              <a:t>Klient nie ma dostępu do panelu naprawy oraz komunikatów opisujących zaistniałe błędy w celu ochrony przed ingerencją w system.</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b="0" i="0" dirty="0">
                <a:effectLst/>
              </a:rPr>
              <a:t>System powinien dopuszczać maksymalną liczbę prań równą liczbie komór pralki.</a:t>
            </a:r>
          </a:p>
          <a:p>
            <a:endParaRPr lang="pl-PL" b="0" i="0" dirty="0">
              <a:effectLst/>
            </a:endParaRPr>
          </a:p>
          <a:p>
            <a:endParaRPr lang="pl-PL" dirty="0"/>
          </a:p>
          <a:p>
            <a:endParaRPr lang="pl-PL" dirty="0"/>
          </a:p>
        </p:txBody>
      </p:sp>
      <p:sp>
        <p:nvSpPr>
          <p:cNvPr id="13" name="Title 1">
            <a:extLst>
              <a:ext uri="{FF2B5EF4-FFF2-40B4-BE49-F238E27FC236}">
                <a16:creationId xmlns:a16="http://schemas.microsoft.com/office/drawing/2014/main" id="{738AAA01-2E08-4612-B02C-E3210AC71033}"/>
              </a:ext>
            </a:extLst>
          </p:cNvPr>
          <p:cNvSpPr txBox="1">
            <a:spLocks/>
          </p:cNvSpPr>
          <p:nvPr/>
        </p:nvSpPr>
        <p:spPr>
          <a:xfrm>
            <a:off x="445141" y="0"/>
            <a:ext cx="5650859" cy="17155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pl-PL" dirty="0"/>
              <a:t>Wymagania niefunkcjonalne</a:t>
            </a:r>
          </a:p>
        </p:txBody>
      </p:sp>
    </p:spTree>
    <p:extLst>
      <p:ext uri="{BB962C8B-B14F-4D97-AF65-F5344CB8AC3E}">
        <p14:creationId xmlns:p14="http://schemas.microsoft.com/office/powerpoint/2010/main" val="74437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0433-F7F5-43AA-A6B4-5FBC0D18B314}"/>
              </a:ext>
            </a:extLst>
          </p:cNvPr>
          <p:cNvSpPr>
            <a:spLocks noGrp="1"/>
          </p:cNvSpPr>
          <p:nvPr>
            <p:ph type="ctrTitle"/>
          </p:nvPr>
        </p:nvSpPr>
        <p:spPr>
          <a:xfrm>
            <a:off x="7545023" y="897622"/>
            <a:ext cx="4179570" cy="869501"/>
          </a:xfrm>
        </p:spPr>
        <p:txBody>
          <a:bodyPr/>
          <a:lstStyle/>
          <a:p>
            <a:r>
              <a:rPr lang="pl-PL" dirty="0"/>
              <a:t>Demo systemu</a:t>
            </a:r>
          </a:p>
        </p:txBody>
      </p:sp>
    </p:spTree>
    <p:extLst>
      <p:ext uri="{BB962C8B-B14F-4D97-AF65-F5344CB8AC3E}">
        <p14:creationId xmlns:p14="http://schemas.microsoft.com/office/powerpoint/2010/main" val="303778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9F6D23B-EFCF-40E1-9695-DEF4F88518B5}"/>
              </a:ext>
            </a:extLst>
          </p:cNvPr>
          <p:cNvSpPr>
            <a:spLocks noGrp="1"/>
          </p:cNvSpPr>
          <p:nvPr>
            <p:ph type="ctrTitle"/>
          </p:nvPr>
        </p:nvSpPr>
        <p:spPr>
          <a:xfrm>
            <a:off x="3963897" y="3959918"/>
            <a:ext cx="3853344" cy="1524735"/>
          </a:xfrm>
        </p:spPr>
        <p:txBody>
          <a:bodyPr/>
          <a:lstStyle/>
          <a:p>
            <a:r>
              <a:rPr lang="pl-PL" dirty="0"/>
              <a:t>Dziękujemy za uwagę</a:t>
            </a:r>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29493" y="373309"/>
            <a:ext cx="3616004" cy="1673605"/>
          </a:xfrm>
        </p:spPr>
        <p:txBody>
          <a:bodyPr>
            <a:normAutofit/>
          </a:bodyPr>
          <a:lstStyle/>
          <a:p>
            <a:r>
              <a:rPr lang="pl-PL" sz="3200" dirty="0"/>
              <a:t>Program prezentacji</a:t>
            </a:r>
            <a:endParaRPr lang="en-US" sz="32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15707" y="2764785"/>
            <a:ext cx="4302913" cy="3602460"/>
          </a:xfrm>
        </p:spPr>
        <p:txBody>
          <a:bodyPr>
            <a:normAutofit fontScale="92500" lnSpcReduction="20000"/>
          </a:bodyPr>
          <a:lstStyle/>
          <a:p>
            <a:r>
              <a:rPr lang="pl-PL" sz="1700" dirty="0"/>
              <a:t>Wstęp</a:t>
            </a:r>
          </a:p>
          <a:p>
            <a:r>
              <a:rPr lang="pl-PL" sz="1700" dirty="0"/>
              <a:t>Charakterystyka urządzenia docelowego</a:t>
            </a:r>
            <a:endParaRPr lang="en-US" sz="1700" dirty="0"/>
          </a:p>
          <a:p>
            <a:r>
              <a:rPr lang="pl-PL" sz="1700" dirty="0"/>
              <a:t>Wymagania biznesowe</a:t>
            </a:r>
          </a:p>
          <a:p>
            <a:r>
              <a:rPr lang="pl-PL" sz="1700" dirty="0"/>
              <a:t>Użytkownicy systemu</a:t>
            </a:r>
            <a:endParaRPr lang="en-US" sz="1700" dirty="0"/>
          </a:p>
          <a:p>
            <a:r>
              <a:rPr lang="pl-PL" sz="1700" dirty="0"/>
              <a:t>Przypadki użycia </a:t>
            </a:r>
          </a:p>
          <a:p>
            <a:r>
              <a:rPr lang="pl-PL" sz="1700" dirty="0"/>
              <a:t>Wymagania funkcjonale</a:t>
            </a:r>
          </a:p>
          <a:p>
            <a:r>
              <a:rPr lang="pl-PL" sz="1700" dirty="0"/>
              <a:t>Wymagania niefunkcjonalne</a:t>
            </a:r>
            <a:endParaRPr lang="en-US" sz="1700" dirty="0"/>
          </a:p>
          <a:p>
            <a:r>
              <a:rPr lang="pl-PL" sz="1700" dirty="0"/>
              <a:t>Demo </a:t>
            </a:r>
          </a:p>
          <a:p>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BCC00969-1514-48CF-8132-B664387CE249}"/>
              </a:ext>
            </a:extLst>
          </p:cNvPr>
          <p:cNvSpPr txBox="1">
            <a:spLocks/>
          </p:cNvSpPr>
          <p:nvPr/>
        </p:nvSpPr>
        <p:spPr>
          <a:xfrm>
            <a:off x="380563" y="511218"/>
            <a:ext cx="5155742" cy="5835563"/>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000" dirty="0"/>
              <a:t>Zadaniem zespołu projektowego jest zaprojektowanie i implementacja programatora pralki.</a:t>
            </a:r>
          </a:p>
          <a:p>
            <a:r>
              <a:rPr lang="pl-PL" sz="2000" dirty="0"/>
              <a:t>Mimo iż będzie on stanowił podstawę do późniejszego połączenia z prototypem urządzenia, obecny projekt ogranicza swój zakres do infrastruktury logicznej. Zostanie on zaimplementowany do użytkowania w terminalu niejako przypominając symulację procesu prania, pozwalającą na testowanie programatora przed stworzeniem prototypu urządzenia. </a:t>
            </a:r>
          </a:p>
          <a:p>
            <a:r>
              <a:rPr lang="pl-PL" sz="2000" dirty="0"/>
              <a:t>Projekt implementowany jest z założeniem nieistnienia czasu – jako, że jego rolą jest sprawdzenie pracy funkcji, przebieg czasowy nie ma zastawania w obsłudze terminalowej.  </a:t>
            </a:r>
          </a:p>
          <a:p>
            <a:endParaRPr lang="pl-PL" sz="2000" dirty="0"/>
          </a:p>
        </p:txBody>
      </p:sp>
    </p:spTree>
    <p:extLst>
      <p:ext uri="{BB962C8B-B14F-4D97-AF65-F5344CB8AC3E}">
        <p14:creationId xmlns:p14="http://schemas.microsoft.com/office/powerpoint/2010/main" val="233335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DDE0FEE-1FEA-4E01-8628-AD70F0F99CE3}"/>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0" name="TextBox 9">
            <a:extLst>
              <a:ext uri="{FF2B5EF4-FFF2-40B4-BE49-F238E27FC236}">
                <a16:creationId xmlns:a16="http://schemas.microsoft.com/office/drawing/2014/main" id="{55D76012-89D5-4339-979C-6E8DB2C4EBC1}"/>
              </a:ext>
            </a:extLst>
          </p:cNvPr>
          <p:cNvSpPr txBox="1"/>
          <p:nvPr/>
        </p:nvSpPr>
        <p:spPr>
          <a:xfrm>
            <a:off x="2801924" y="2445484"/>
            <a:ext cx="9202722" cy="4093428"/>
          </a:xfrm>
          <a:prstGeom prst="rect">
            <a:avLst/>
          </a:prstGeom>
          <a:noFill/>
        </p:spPr>
        <p:txBody>
          <a:bodyPr wrap="square">
            <a:spAutoFit/>
          </a:bodyPr>
          <a:lstStyle/>
          <a:p>
            <a:r>
              <a:rPr lang="pl-PL" sz="2000" dirty="0"/>
              <a:t>Urządzenie posiada 2 komory przechowujących ubrania, komory na płyn w liczbie 7, czujnik wagi, zdolność do przerzucenia ubrań z komory górnej do dowolnej z dostępnych komór. W prawidłowym przebiegu procesu użytkownik umieszcza pranie, pranie zostaje ważone, a następnie wysłane do komory odpowiedniego rozmiaru. Obsługiwane ma być temperatura w zakresie od 20 stopni Celsjusza do 90 stopni Celsjusza, wirowanie w zakresie od 0 do 1000 obrotów na minutę, płukanie, pranie. Urządzenia jest zasilane prądem, bez dostępu do prądu nie ma dostępu do funkcji urządzenia, zakładamy stały dostęp do prądu. Prawidłowe funkcjonowanie wymaga również dostępu do wody.</a:t>
            </a:r>
          </a:p>
          <a:p>
            <a:endParaRPr lang="pl-PL" sz="2000" dirty="0"/>
          </a:p>
          <a:p>
            <a:r>
              <a:rPr lang="pl-PL" sz="2000" dirty="0"/>
              <a:t>Powyższe specyfikacje są przyszłym wyobrażeniem produktu. Nie są one wiążące w perspektywie przekraczającej obecny projekt programatora pralki - mają one zaprezentować obecnie wiążące ograniczenia projektu.</a:t>
            </a:r>
          </a:p>
        </p:txBody>
      </p:sp>
    </p:spTree>
    <p:extLst>
      <p:ext uri="{BB962C8B-B14F-4D97-AF65-F5344CB8AC3E}">
        <p14:creationId xmlns:p14="http://schemas.microsoft.com/office/powerpoint/2010/main" val="293249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
            <a:extLst>
              <a:ext uri="{FF2B5EF4-FFF2-40B4-BE49-F238E27FC236}">
                <a16:creationId xmlns:a16="http://schemas.microsoft.com/office/drawing/2014/main" id="{ECA46623-62F1-4EFA-8632-9E7D8733D862}"/>
              </a:ext>
            </a:extLst>
          </p:cNvPr>
          <p:cNvSpPr txBox="1">
            <a:spLocks/>
          </p:cNvSpPr>
          <p:nvPr/>
        </p:nvSpPr>
        <p:spPr>
          <a:xfrm>
            <a:off x="234892" y="130437"/>
            <a:ext cx="10460941" cy="6722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sz="1800" b="1" dirty="0"/>
              <a:t>Po zebraniu i analizie wymagań klienta, określone zostały następujące wymogi:</a:t>
            </a:r>
          </a:p>
        </p:txBody>
      </p:sp>
      <p:sp>
        <p:nvSpPr>
          <p:cNvPr id="45" name="TextBox 44">
            <a:extLst>
              <a:ext uri="{FF2B5EF4-FFF2-40B4-BE49-F238E27FC236}">
                <a16:creationId xmlns:a16="http://schemas.microsoft.com/office/drawing/2014/main" id="{105CB6F6-7CB1-4F68-BFA6-329DC6B1DF7E}"/>
              </a:ext>
            </a:extLst>
          </p:cNvPr>
          <p:cNvSpPr txBox="1"/>
          <p:nvPr/>
        </p:nvSpPr>
        <p:spPr>
          <a:xfrm>
            <a:off x="227901" y="1128808"/>
            <a:ext cx="11736198" cy="5632311"/>
          </a:xfrm>
          <a:prstGeom prst="rect">
            <a:avLst/>
          </a:prstGeom>
          <a:noFill/>
        </p:spPr>
        <p:txBody>
          <a:bodyPr wrap="square">
            <a:spAutoFit/>
          </a:bodyPr>
          <a:lstStyle/>
          <a:p>
            <a:r>
              <a:rPr lang="pl-PL" b="1" dirty="0"/>
              <a:t>Wymagania Obowiązkowe:</a:t>
            </a:r>
            <a:endParaRPr lang="pl-PL" dirty="0"/>
          </a:p>
          <a:p>
            <a:pPr marL="742950" lvl="1" indent="-285750">
              <a:buFont typeface="Arial" panose="020B0604020202020204" pitchFamily="34" charset="0"/>
              <a:buChar char="•"/>
            </a:pPr>
            <a:r>
              <a:rPr lang="pl-PL" dirty="0"/>
              <a:t>System obsługuje proces prania</a:t>
            </a:r>
          </a:p>
          <a:p>
            <a:pPr marL="742950" lvl="1" indent="-285750">
              <a:buFont typeface="Arial" panose="020B0604020202020204" pitchFamily="34" charset="0"/>
              <a:buChar char="•"/>
            </a:pPr>
            <a:r>
              <a:rPr lang="pl-PL" dirty="0"/>
              <a:t>System obsługuje proces wirowania</a:t>
            </a:r>
          </a:p>
          <a:p>
            <a:pPr marL="742950" lvl="1" indent="-285750">
              <a:buFont typeface="Arial" panose="020B0604020202020204" pitchFamily="34" charset="0"/>
              <a:buChar char="•"/>
            </a:pPr>
            <a:r>
              <a:rPr lang="pl-PL" dirty="0"/>
              <a:t>System obsługuje proces płukania</a:t>
            </a:r>
          </a:p>
          <a:p>
            <a:pPr marL="742950" lvl="1" indent="-285750">
              <a:buFont typeface="Arial" panose="020B0604020202020204" pitchFamily="34" charset="0"/>
              <a:buChar char="•"/>
            </a:pPr>
            <a:r>
              <a:rPr lang="pl-PL" dirty="0"/>
              <a:t>System zapewnia bezpieczeństwo użytkowania       </a:t>
            </a:r>
          </a:p>
          <a:p>
            <a:pPr marL="742950" lvl="1" indent="-285750">
              <a:buFont typeface="Arial" panose="020B0604020202020204" pitchFamily="34" charset="0"/>
              <a:buChar char="•"/>
            </a:pPr>
            <a:r>
              <a:rPr lang="pl-PL" dirty="0"/>
              <a:t>System zapewnia dostęp do szeroko pojętych programów prania: </a:t>
            </a:r>
          </a:p>
          <a:p>
            <a:pPr marL="1200150" lvl="2" indent="-285750">
              <a:buFont typeface="Arial" panose="020B0604020202020204" pitchFamily="34" charset="0"/>
              <a:buChar char="•"/>
            </a:pPr>
            <a:r>
              <a:rPr lang="pl-PL" dirty="0"/>
              <a:t>program delikatny - pranie w temperaturze 30 stopni Celsjusza, z płukaniem i wirowaniem o liczbie obrotów 600          </a:t>
            </a:r>
          </a:p>
          <a:p>
            <a:pPr marL="1200150" lvl="2" indent="-285750">
              <a:buFont typeface="Arial" panose="020B0604020202020204" pitchFamily="34" charset="0"/>
              <a:buChar char="•"/>
            </a:pPr>
            <a:r>
              <a:rPr lang="pl-PL" dirty="0"/>
              <a:t> program codzienny - pranie w temperaturze 40 stopni Celsjusza, z płukaniem i wirowaniem o liczbie obrotów 800            </a:t>
            </a:r>
          </a:p>
          <a:p>
            <a:pPr marL="1200150" lvl="2" indent="-285750">
              <a:buFont typeface="Arial" panose="020B0604020202020204" pitchFamily="34" charset="0"/>
              <a:buChar char="•"/>
            </a:pPr>
            <a:r>
              <a:rPr lang="pl-PL" dirty="0"/>
              <a:t>program intensywny - pranie w temperaturze 60 stopni Celsjusza, z płukaniem i wirowaniem o liczbie obrotów 1000           </a:t>
            </a:r>
          </a:p>
          <a:p>
            <a:pPr marL="1200150" lvl="2" indent="-285750">
              <a:buFont typeface="Arial" panose="020B0604020202020204" pitchFamily="34" charset="0"/>
              <a:buChar char="•"/>
            </a:pPr>
            <a:r>
              <a:rPr lang="pl-PL" dirty="0"/>
              <a:t>program płukania           </a:t>
            </a:r>
          </a:p>
          <a:p>
            <a:pPr marL="1200150" lvl="2" indent="-285750">
              <a:buFont typeface="Arial" panose="020B0604020202020204" pitchFamily="34" charset="0"/>
              <a:buChar char="•"/>
            </a:pPr>
            <a:r>
              <a:rPr lang="pl-PL" dirty="0"/>
              <a:t>program wirowania</a:t>
            </a:r>
          </a:p>
          <a:p>
            <a:pPr marL="742950" lvl="1" indent="-285750">
              <a:buFont typeface="Arial" panose="020B0604020202020204" pitchFamily="34" charset="0"/>
              <a:buChar char="•"/>
            </a:pPr>
            <a:r>
              <a:rPr lang="pl-PL" dirty="0"/>
              <a:t> System ma zdolność jednoczesnego obsłużenia liczby prań mniejszej lub równej liczbie komór pralki.   </a:t>
            </a:r>
          </a:p>
          <a:p>
            <a:pPr marL="742950" lvl="1" indent="-285750">
              <a:buFont typeface="Arial" panose="020B0604020202020204" pitchFamily="34" charset="0"/>
              <a:buChar char="•"/>
            </a:pPr>
            <a:r>
              <a:rPr lang="pl-PL" dirty="0"/>
              <a:t> System samodzielnie pobiera odpowiednie dla danego programu płyny</a:t>
            </a:r>
          </a:p>
          <a:p>
            <a:pPr marL="742950" lvl="1" indent="-285750">
              <a:buFont typeface="Arial" panose="020B0604020202020204" pitchFamily="34" charset="0"/>
              <a:buChar char="•"/>
            </a:pPr>
            <a:r>
              <a:rPr lang="pl-PL" dirty="0"/>
              <a:t>System ma automatycznie wykrywać i diagnozować usterki, przed rozpoczęciem każdego procesu prania</a:t>
            </a:r>
          </a:p>
          <a:p>
            <a:pPr marL="742950" lvl="1" indent="-285750">
              <a:buFont typeface="Arial" panose="020B0604020202020204" pitchFamily="34" charset="0"/>
              <a:buChar char="•"/>
            </a:pPr>
            <a:r>
              <a:rPr lang="pl-PL" dirty="0"/>
              <a:t>System po wykryciu usterki, informuje użytkownika o konieczności wezwania specjalisty oraz blokuje dalszy dostęp do funkcjonalności głównych urządzenia. </a:t>
            </a:r>
          </a:p>
          <a:p>
            <a:pPr marL="742950" lvl="1" indent="-285750">
              <a:buFont typeface="Arial" panose="020B0604020202020204" pitchFamily="34" charset="0"/>
              <a:buChar char="•"/>
            </a:pPr>
            <a:endParaRPr lang="pl-PL" dirty="0"/>
          </a:p>
        </p:txBody>
      </p:sp>
    </p:spTree>
    <p:extLst>
      <p:ext uri="{BB962C8B-B14F-4D97-AF65-F5344CB8AC3E}">
        <p14:creationId xmlns:p14="http://schemas.microsoft.com/office/powerpoint/2010/main" val="261930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7B646F-AFFF-4BB9-B24B-69448C524467}"/>
              </a:ext>
            </a:extLst>
          </p:cNvPr>
          <p:cNvSpPr txBox="1"/>
          <p:nvPr/>
        </p:nvSpPr>
        <p:spPr>
          <a:xfrm>
            <a:off x="187354" y="25360"/>
            <a:ext cx="11817292" cy="6463308"/>
          </a:xfrm>
          <a:prstGeom prst="rect">
            <a:avLst/>
          </a:prstGeom>
          <a:noFill/>
        </p:spPr>
        <p:txBody>
          <a:bodyPr wrap="square">
            <a:spAutoFit/>
          </a:bodyPr>
          <a:lstStyle/>
          <a:p>
            <a:r>
              <a:rPr lang="pl-PL" b="1" dirty="0"/>
              <a:t>Wymagania Pożądane</a:t>
            </a:r>
          </a:p>
          <a:p>
            <a:pPr marL="285750" indent="-285750">
              <a:buFont typeface="Arial" panose="020B0604020202020204" pitchFamily="34" charset="0"/>
              <a:buChar char="•"/>
            </a:pPr>
            <a:r>
              <a:rPr lang="pl-PL" dirty="0"/>
              <a:t>System zapewnia dostęp do poniżej zdefiniowanych funkcji dodatkowych prania: </a:t>
            </a:r>
          </a:p>
          <a:p>
            <a:pPr marL="742950" lvl="1" indent="-285750">
              <a:buFont typeface="Arial" panose="020B0604020202020204" pitchFamily="34" charset="0"/>
              <a:buChar char="•"/>
            </a:pPr>
            <a:r>
              <a:rPr lang="pl-PL" dirty="0"/>
              <a:t>kolor - funkcja determinuje użycie odpowiednich płynów</a:t>
            </a:r>
          </a:p>
          <a:p>
            <a:pPr marL="742950" lvl="1" indent="-285750">
              <a:buFont typeface="Arial" panose="020B0604020202020204" pitchFamily="34" charset="0"/>
              <a:buChar char="•"/>
            </a:pPr>
            <a:r>
              <a:rPr lang="pl-PL" dirty="0"/>
              <a:t>funkcja wirowanie z zakresu (0 - 1000), samo wirowanie</a:t>
            </a:r>
          </a:p>
          <a:p>
            <a:pPr marL="742950" lvl="1" indent="-285750">
              <a:buFont typeface="Arial" panose="020B0604020202020204" pitchFamily="34" charset="0"/>
              <a:buChar char="•"/>
            </a:pPr>
            <a:r>
              <a:rPr lang="pl-PL" dirty="0"/>
              <a:t>funkcja płukanie (dodatkowe płukanie, samo płukanie)</a:t>
            </a:r>
          </a:p>
          <a:p>
            <a:pPr marL="742950" lvl="1" indent="-285750">
              <a:buFont typeface="Arial" panose="020B0604020202020204" pitchFamily="34" charset="0"/>
              <a:buChar char="•"/>
            </a:pPr>
            <a:r>
              <a:rPr lang="pl-PL" dirty="0"/>
              <a:t>funkcja duże zabrudzenia - dodatkowo pranie wstępne </a:t>
            </a:r>
          </a:p>
          <a:p>
            <a:pPr marL="742950" lvl="1" indent="-285750">
              <a:buFont typeface="Arial" panose="020B0604020202020204" pitchFamily="34" charset="0"/>
              <a:buChar char="•"/>
            </a:pPr>
            <a:r>
              <a:rPr lang="pl-PL" dirty="0"/>
              <a:t>funkcja dezynfekcji płynem - użycie specjalnego płynu</a:t>
            </a:r>
          </a:p>
          <a:p>
            <a:pPr marL="742950" lvl="1" indent="-285750">
              <a:buFont typeface="Arial" panose="020B0604020202020204" pitchFamily="34" charset="0"/>
              <a:buChar char="•"/>
            </a:pPr>
            <a:r>
              <a:rPr lang="pl-PL" dirty="0"/>
              <a:t>funkcja antyalergiczne determinuje użycie płynów antyalergicznych</a:t>
            </a:r>
          </a:p>
          <a:p>
            <a:pPr marL="285750" indent="-285750">
              <a:buFont typeface="Arial" panose="020B0604020202020204" pitchFamily="34" charset="0"/>
              <a:buChar char="•"/>
            </a:pPr>
            <a:r>
              <a:rPr lang="pl-PL" dirty="0"/>
              <a:t>System steruje zamkiem otwierającym poszczególne komory pralki    </a:t>
            </a:r>
          </a:p>
          <a:p>
            <a:pPr marL="285750" indent="-285750">
              <a:buFont typeface="Arial" panose="020B0604020202020204" pitchFamily="34" charset="0"/>
              <a:buChar char="•"/>
            </a:pPr>
            <a:r>
              <a:rPr lang="pl-PL" dirty="0"/>
              <a:t>System umożliwia wykonanie prania o podanych przez użytkownika parametrach - zakładając, że podane parametry są obsługiwane przez urządzenie.</a:t>
            </a:r>
          </a:p>
          <a:p>
            <a:pPr marL="285750" indent="-285750">
              <a:buFont typeface="Arial" panose="020B0604020202020204" pitchFamily="34" charset="0"/>
              <a:buChar char="•"/>
            </a:pPr>
            <a:endParaRPr lang="pl-PL" dirty="0"/>
          </a:p>
          <a:p>
            <a:r>
              <a:rPr lang="pl-PL" b="1" dirty="0"/>
              <a:t>Wymagania Opcjonalne</a:t>
            </a:r>
          </a:p>
          <a:p>
            <a:pPr marL="285750" indent="-285750">
              <a:buFont typeface="Arial" panose="020B0604020202020204" pitchFamily="34" charset="0"/>
              <a:buChar char="•"/>
            </a:pPr>
            <a:r>
              <a:rPr lang="pl-PL" dirty="0"/>
              <a:t>System na postawie wagi wybiera odpowiednią komorę pralki</a:t>
            </a:r>
          </a:p>
          <a:p>
            <a:pPr marL="285750" indent="-285750">
              <a:buFont typeface="Arial" panose="020B0604020202020204" pitchFamily="34" charset="0"/>
              <a:buChar char="•"/>
            </a:pPr>
            <a:r>
              <a:rPr lang="pl-PL" dirty="0"/>
              <a:t>Naprawy konkretnych części jest być możliwe jedynie dla serwisanta.</a:t>
            </a:r>
          </a:p>
          <a:p>
            <a:pPr marL="285750" indent="-285750">
              <a:buFont typeface="Arial" panose="020B0604020202020204" pitchFamily="34" charset="0"/>
              <a:buChar char="•"/>
            </a:pPr>
            <a:r>
              <a:rPr lang="pl-PL" dirty="0"/>
              <a:t>System blokuje możliwość użycia urządzenia gdy dowolna część nie działa albo brakuje płynów albo nie przeprowadzono kontroli od 100 prań. </a:t>
            </a:r>
          </a:p>
          <a:p>
            <a:endParaRPr lang="pl-PL" dirty="0"/>
          </a:p>
          <a:p>
            <a:r>
              <a:rPr lang="pl-PL" b="1" dirty="0"/>
              <a:t>Wymagania Możliwe</a:t>
            </a:r>
            <a:r>
              <a:rPr lang="pl-PL" dirty="0"/>
              <a:t>: </a:t>
            </a:r>
          </a:p>
          <a:p>
            <a:pPr marL="285750" indent="-285750">
              <a:buFont typeface="Arial" panose="020B0604020202020204" pitchFamily="34" charset="0"/>
              <a:buChar char="•"/>
            </a:pPr>
            <a:r>
              <a:rPr lang="pl-PL" dirty="0"/>
              <a:t>W przypadku uruchomienia pranie bez wyboru programu lub parametrów, system powinien uruchomić program prania ustawiony jako docelowy</a:t>
            </a:r>
          </a:p>
          <a:p>
            <a:pPr marL="285750" indent="-285750">
              <a:buFont typeface="Arial" panose="020B0604020202020204" pitchFamily="34" charset="0"/>
              <a:buChar char="•"/>
            </a:pPr>
            <a:r>
              <a:rPr lang="pl-PL" dirty="0"/>
              <a:t>Obsługa przypadku odcięcia urządzenie od prądu</a:t>
            </a:r>
          </a:p>
          <a:p>
            <a:pPr marL="285750" indent="-285750">
              <a:buFont typeface="Arial" panose="020B0604020202020204" pitchFamily="34" charset="0"/>
              <a:buChar char="•"/>
            </a:pPr>
            <a:r>
              <a:rPr lang="pl-PL" dirty="0"/>
              <a:t>Obsługa przypadku odcięcia urządzenie od wody.</a:t>
            </a:r>
          </a:p>
        </p:txBody>
      </p:sp>
      <p:sp>
        <p:nvSpPr>
          <p:cNvPr id="9" name="TextBox 8">
            <a:extLst>
              <a:ext uri="{FF2B5EF4-FFF2-40B4-BE49-F238E27FC236}">
                <a16:creationId xmlns:a16="http://schemas.microsoft.com/office/drawing/2014/main" id="{1CD078B6-ACBA-4547-A319-5855D848AA3A}"/>
              </a:ext>
            </a:extLst>
          </p:cNvPr>
          <p:cNvSpPr txBox="1"/>
          <p:nvPr/>
        </p:nvSpPr>
        <p:spPr>
          <a:xfrm>
            <a:off x="4745371" y="6488668"/>
            <a:ext cx="9843083" cy="369332"/>
          </a:xfrm>
          <a:prstGeom prst="rect">
            <a:avLst/>
          </a:prstGeom>
          <a:noFill/>
        </p:spPr>
        <p:txBody>
          <a:bodyPr wrap="square">
            <a:spAutoFit/>
          </a:bodyPr>
          <a:lstStyle/>
          <a:p>
            <a:r>
              <a:rPr lang="pl-PL" b="1" dirty="0"/>
              <a:t>Powyższa specyfikacja wymagań została zaakceptowana przez klienta.</a:t>
            </a:r>
          </a:p>
        </p:txBody>
      </p:sp>
    </p:spTree>
    <p:extLst>
      <p:ext uri="{BB962C8B-B14F-4D97-AF65-F5344CB8AC3E}">
        <p14:creationId xmlns:p14="http://schemas.microsoft.com/office/powerpoint/2010/main" val="95567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90DFD2-DEAB-4C89-9A94-52AB3AD4369F}"/>
              </a:ext>
            </a:extLst>
          </p:cNvPr>
          <p:cNvSpPr txBox="1"/>
          <p:nvPr/>
        </p:nvSpPr>
        <p:spPr>
          <a:xfrm>
            <a:off x="5637402" y="3543819"/>
            <a:ext cx="6163113" cy="2862322"/>
          </a:xfrm>
          <a:prstGeom prst="rect">
            <a:avLst/>
          </a:prstGeom>
          <a:noFill/>
        </p:spPr>
        <p:txBody>
          <a:bodyPr wrap="square">
            <a:spAutoFit/>
          </a:bodyPr>
          <a:lstStyle/>
          <a:p>
            <a:br>
              <a:rPr lang="pl-PL" dirty="0"/>
            </a:br>
            <a:r>
              <a:rPr lang="pl-PL" b="0" i="0" dirty="0">
                <a:effectLst/>
              </a:rPr>
              <a:t>Projektanci przewidzieli dwie grupy użytkowników. Każda z grup będzie miała dostęp do innych funkcji systemu jak i różne uprawnienia do modyfikacji danych.</a:t>
            </a:r>
            <a:br>
              <a:rPr lang="pl-PL" dirty="0"/>
            </a:br>
            <a:r>
              <a:rPr lang="pl-PL" dirty="0"/>
              <a:t>	</a:t>
            </a:r>
            <a:r>
              <a:rPr lang="pl-PL" b="0" i="0" dirty="0">
                <a:effectLst/>
              </a:rPr>
              <a:t>• </a:t>
            </a:r>
            <a:r>
              <a:rPr lang="pl-PL" b="1" i="0" dirty="0">
                <a:effectLst/>
              </a:rPr>
              <a:t>Serwisant</a:t>
            </a:r>
            <a:r>
              <a:rPr lang="pl-PL" b="0" i="0" dirty="0">
                <a:effectLst/>
              </a:rPr>
              <a:t> - rola zapewniająca dostęp do części wewnętrznej architektury, pozwalając na naprawę usterek i dokonanie zmian parametrów funkcji</a:t>
            </a:r>
            <a:br>
              <a:rPr lang="pl-PL" dirty="0"/>
            </a:br>
            <a:r>
              <a:rPr lang="pl-PL" dirty="0"/>
              <a:t>	</a:t>
            </a:r>
            <a:r>
              <a:rPr lang="pl-PL" b="0" i="0" dirty="0">
                <a:effectLst/>
              </a:rPr>
              <a:t>• </a:t>
            </a:r>
            <a:r>
              <a:rPr lang="pl-PL" b="1" i="0" dirty="0">
                <a:effectLst/>
              </a:rPr>
              <a:t>Klient</a:t>
            </a:r>
            <a:r>
              <a:rPr lang="pl-PL" b="0" i="0" dirty="0">
                <a:effectLst/>
              </a:rPr>
              <a:t> - rola główna - zapewnia możliwość użycia predefiniowanych funkcji, brak możliwości zmian parametrów lub naprawy usterek.</a:t>
            </a:r>
            <a:endParaRPr lang="pl-PL" dirty="0"/>
          </a:p>
        </p:txBody>
      </p:sp>
      <p:sp>
        <p:nvSpPr>
          <p:cNvPr id="14" name="TextBox 13">
            <a:extLst>
              <a:ext uri="{FF2B5EF4-FFF2-40B4-BE49-F238E27FC236}">
                <a16:creationId xmlns:a16="http://schemas.microsoft.com/office/drawing/2014/main" id="{223264CF-B855-42D1-AD64-D900BE989ED7}"/>
              </a:ext>
            </a:extLst>
          </p:cNvPr>
          <p:cNvSpPr txBox="1"/>
          <p:nvPr/>
        </p:nvSpPr>
        <p:spPr>
          <a:xfrm>
            <a:off x="5522641" y="2187875"/>
            <a:ext cx="7069346" cy="461665"/>
          </a:xfrm>
          <a:prstGeom prst="rect">
            <a:avLst/>
          </a:prstGeom>
          <a:noFill/>
        </p:spPr>
        <p:txBody>
          <a:bodyPr wrap="square">
            <a:spAutoFit/>
          </a:bodyPr>
          <a:lstStyle/>
          <a:p>
            <a:r>
              <a:rPr lang="pl-PL" sz="2400" b="1" i="0" dirty="0">
                <a:effectLst/>
                <a:latin typeface="+mj-lt"/>
              </a:rPr>
              <a:t>U</a:t>
            </a:r>
            <a:r>
              <a:rPr lang="pl-PL" sz="2000" b="1" i="0" dirty="0">
                <a:effectLst/>
                <a:latin typeface="+mj-lt"/>
              </a:rPr>
              <a:t>Ż</a:t>
            </a:r>
            <a:r>
              <a:rPr lang="pl-PL" sz="2400" b="1" i="0" dirty="0">
                <a:effectLst/>
                <a:latin typeface="+mj-lt"/>
              </a:rPr>
              <a:t>YTKOWNI</a:t>
            </a:r>
            <a:r>
              <a:rPr lang="pl-PL" sz="2400" b="1" dirty="0">
                <a:latin typeface="+mj-lt"/>
              </a:rPr>
              <a:t>CY SYSTEMU</a:t>
            </a:r>
            <a:endParaRPr lang="pl-PL" sz="2400"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pl-PL" dirty="0"/>
              <a:t>Przypadki użycia</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4D447E-BDAB-4E82-B85E-300A451AFC76}"/>
              </a:ext>
            </a:extLst>
          </p:cNvPr>
          <p:cNvPicPr>
            <a:picLocks noChangeAspect="1"/>
          </p:cNvPicPr>
          <p:nvPr/>
        </p:nvPicPr>
        <p:blipFill>
          <a:blip r:embed="rId2"/>
          <a:stretch>
            <a:fillRect/>
          </a:stretch>
        </p:blipFill>
        <p:spPr>
          <a:xfrm>
            <a:off x="6261943" y="842962"/>
            <a:ext cx="5657850" cy="5172075"/>
          </a:xfrm>
          <a:prstGeom prst="rect">
            <a:avLst/>
          </a:prstGeom>
        </p:spPr>
      </p:pic>
    </p:spTree>
    <p:extLst>
      <p:ext uri="{BB962C8B-B14F-4D97-AF65-F5344CB8AC3E}">
        <p14:creationId xmlns:p14="http://schemas.microsoft.com/office/powerpoint/2010/main" val="52831154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891</TotalTime>
  <Words>1006</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Programator pralki</vt:lpstr>
      <vt:lpstr>Program prezentacji</vt:lpstr>
      <vt:lpstr>PowerPoint Presentation</vt:lpstr>
      <vt:lpstr>PowerPoint Presentation</vt:lpstr>
      <vt:lpstr>PowerPoint Presentation</vt:lpstr>
      <vt:lpstr>PowerPoint Presentation</vt:lpstr>
      <vt:lpstr>PowerPoint Presentation</vt:lpstr>
      <vt:lpstr>Przypadki użycia</vt:lpstr>
      <vt:lpstr>PowerPoint Presentation</vt:lpstr>
      <vt:lpstr>PowerPoint Presentation</vt:lpstr>
      <vt:lpstr>PowerPoint Presentation</vt:lpstr>
      <vt:lpstr>PowerPoint Presentation</vt:lpstr>
      <vt:lpstr>PowerPoint Presentation</vt:lpstr>
      <vt:lpstr>Demo systemu</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Programator pralki</dc:title>
  <dc:creator>Aleksandra Prodziewicz</dc:creator>
  <cp:lastModifiedBy>Aleksandra Prodziewicz</cp:lastModifiedBy>
  <cp:revision>57</cp:revision>
  <dcterms:created xsi:type="dcterms:W3CDTF">2022-06-08T03:53:18Z</dcterms:created>
  <dcterms:modified xsi:type="dcterms:W3CDTF">2022-06-09T06:17:26Z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