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4" r:id="rId3"/>
    <p:sldId id="275" r:id="rId4"/>
    <p:sldId id="277" r:id="rId5"/>
    <p:sldId id="278" r:id="rId6"/>
    <p:sldId id="279" r:id="rId7"/>
    <p:sldId id="285" r:id="rId8"/>
    <p:sldId id="286" r:id="rId9"/>
    <p:sldId id="280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E4E4E4"/>
    <a:srgbClr val="214F87"/>
    <a:srgbClr val="99FF99"/>
    <a:srgbClr val="CC99FF"/>
    <a:srgbClr val="234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1956-2259-4559-841E-8D769BCBA50C}" type="datetimeFigureOut">
              <a:rPr lang="en-US" smtClean="0"/>
              <a:pPr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14EBB-910D-4776-84E4-4488CC8FEA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14EBB-910D-4776-84E4-4488CC8FEA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524250"/>
            <a:ext cx="6934200" cy="4953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23409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65606"/>
            <a:ext cx="6934200" cy="285750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4933950"/>
            <a:ext cx="609600" cy="209550"/>
          </a:xfrm>
        </p:spPr>
        <p:txBody>
          <a:bodyPr/>
          <a:lstStyle>
            <a:lvl1pPr>
              <a:defRPr sz="1000" b="1" i="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72AB1921-A1F4-4133-B79B-2C7CBB47F5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19200" y="4572000"/>
            <a:ext cx="6934200" cy="228600"/>
          </a:xfrm>
        </p:spPr>
        <p:txBody>
          <a:bodyPr>
            <a:noAutofit/>
          </a:bodyPr>
          <a:lstStyle>
            <a:lvl1pPr>
              <a:buFont typeface="Arial" pitchFamily="34" charset="0"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Click to enter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4933950"/>
            <a:ext cx="2133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1CCE993-413B-4EB2-9671-41CF02D69FB3}" type="datetime1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33950"/>
            <a:ext cx="2895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57251"/>
            <a:ext cx="2057400" cy="373737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51"/>
            <a:ext cx="6019800" cy="37373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4933950"/>
            <a:ext cx="2133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45488F4-18E0-4DE4-97D6-0D67590ADC82}" type="datetime1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33950"/>
            <a:ext cx="2895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2"/>
            <a:ext cx="8229600" cy="479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508"/>
            <a:ext cx="8229600" cy="3640641"/>
          </a:xfrm>
        </p:spPr>
        <p:txBody>
          <a:bodyPr/>
          <a:lstStyle>
            <a:lvl1pPr marL="280988" indent="-280988">
              <a:buSzPct val="80000"/>
              <a:defRPr/>
            </a:lvl1pPr>
            <a:lvl2pPr>
              <a:buSzPct val="80000"/>
              <a:defRPr/>
            </a:lvl2pPr>
            <a:lvl3pPr>
              <a:buSzPct val="80000"/>
              <a:defRPr/>
            </a:lvl3pPr>
            <a:lvl4pPr>
              <a:buSzPct val="80000"/>
              <a:defRPr/>
            </a:lvl4pPr>
            <a:lvl5pPr>
              <a:buSzPct val="80000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 i="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72AB1921-A1F4-4133-B79B-2C7CBB47F5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669342"/>
            <a:ext cx="8229600" cy="228600"/>
          </a:xfrm>
        </p:spPr>
        <p:txBody>
          <a:bodyPr>
            <a:noAutofit/>
          </a:bodyPr>
          <a:lstStyle>
            <a:lvl1pPr>
              <a:buFont typeface="Arial" pitchFamily="34" charset="0"/>
              <a:buNone/>
              <a:defRPr sz="1000" b="0" 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8739"/>
            <a:ext cx="8229600" cy="228600"/>
          </a:xfrm>
        </p:spPr>
        <p:txBody>
          <a:bodyPr>
            <a:noAutofit/>
          </a:bodyPr>
          <a:lstStyle>
            <a:lvl1pPr algn="ctr">
              <a:buFont typeface="Arial" pitchFamily="34" charset="0"/>
              <a:buNone/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insert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14700"/>
            <a:ext cx="7772400" cy="473483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43200"/>
            <a:ext cx="7772400" cy="5214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4933950"/>
            <a:ext cx="2133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14E1FC6-4D7E-4796-9390-B71BCD2CA4FE}" type="datetime1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33950"/>
            <a:ext cx="2895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933950"/>
            <a:ext cx="2133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D456AE8-E2CE-491F-A46B-1F7B1D7A1F22}" type="datetime1">
              <a:rPr lang="en-US" smtClean="0"/>
              <a:pPr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933950"/>
            <a:ext cx="2895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325"/>
            <a:ext cx="8229600" cy="228600"/>
          </a:xfrm>
        </p:spPr>
        <p:txBody>
          <a:bodyPr>
            <a:noAutofit/>
          </a:bodyPr>
          <a:lstStyle>
            <a:lvl1pPr algn="ctr">
              <a:buFont typeface="Arial" pitchFamily="34" charset="0"/>
              <a:buNone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insert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4933950"/>
            <a:ext cx="2133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EF8DA60-E923-4804-A948-8DB60B6D6F9F}" type="datetime1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933950"/>
            <a:ext cx="2895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325"/>
            <a:ext cx="8229600" cy="228600"/>
          </a:xfrm>
        </p:spPr>
        <p:txBody>
          <a:bodyPr>
            <a:noAutofit/>
          </a:bodyPr>
          <a:lstStyle>
            <a:lvl1pPr algn="ctr">
              <a:buFont typeface="Arial" pitchFamily="34" charset="0"/>
              <a:buNone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insert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4933950"/>
            <a:ext cx="2133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A548FCE-627E-44F4-8552-25029CA4E125}" type="datetime1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933950"/>
            <a:ext cx="2895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325"/>
            <a:ext cx="8229600" cy="228600"/>
          </a:xfrm>
        </p:spPr>
        <p:txBody>
          <a:bodyPr>
            <a:noAutofit/>
          </a:bodyPr>
          <a:lstStyle>
            <a:lvl1pPr algn="ctr">
              <a:buFont typeface="Arial" pitchFamily="34" charset="0"/>
              <a:buNone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insert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933950"/>
            <a:ext cx="2133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6B974A3-9D04-4C5B-80F0-EBB4700AAD81}" type="datetime1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933950"/>
            <a:ext cx="2895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4788"/>
            <a:ext cx="8305800" cy="481013"/>
          </a:xfrm>
        </p:spPr>
        <p:txBody>
          <a:bodyPr anchor="ctr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85850"/>
            <a:ext cx="5111750" cy="35087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933950"/>
            <a:ext cx="2133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6B5B5C3-3FA6-4570-9BE4-F43683CB3FA3}" type="datetime1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933950"/>
            <a:ext cx="2895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95325"/>
            <a:ext cx="8229600" cy="228600"/>
          </a:xfrm>
        </p:spPr>
        <p:txBody>
          <a:bodyPr>
            <a:noAutofit/>
          </a:bodyPr>
          <a:lstStyle>
            <a:lvl1pPr algn="ctr">
              <a:buFont typeface="Arial" pitchFamily="34" charset="0"/>
              <a:buNone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insert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14800"/>
            <a:ext cx="8153400" cy="228600"/>
          </a:xfrm>
        </p:spPr>
        <p:txBody>
          <a:bodyPr anchor="b">
            <a:normAutofit/>
          </a:bodyPr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" y="285751"/>
            <a:ext cx="8153400" cy="377189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400550"/>
            <a:ext cx="8153400" cy="40005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933950"/>
            <a:ext cx="2133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6F48E92-2CA2-409E-AA13-8B03F1E07B19}" type="datetime1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933950"/>
            <a:ext cx="2895600" cy="1714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068980223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5402"/>
            <a:ext cx="8229600" cy="47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1"/>
            <a:ext cx="8229600" cy="356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4898231"/>
            <a:ext cx="53340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2AB1921-A1F4-4133-B79B-2C7CBB47F5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0988" indent="-280988" algn="l" defTabSz="9144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20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1072558" y="3568461"/>
            <a:ext cx="6934200" cy="495300"/>
          </a:xfrm>
        </p:spPr>
        <p:txBody>
          <a:bodyPr anchor="b"/>
          <a:lstStyle/>
          <a:p>
            <a:r>
              <a:rPr lang="en-US" dirty="0" smtClean="0"/>
              <a:t>Automation Help Request</a:t>
            </a: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1072558" y="4069514"/>
            <a:ext cx="6934200" cy="285750"/>
          </a:xfrm>
        </p:spPr>
        <p:txBody>
          <a:bodyPr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1072558" y="4559061"/>
            <a:ext cx="6934200" cy="228600"/>
          </a:xfrm>
        </p:spPr>
        <p:txBody>
          <a:bodyPr/>
          <a:lstStyle/>
          <a:p>
            <a:r>
              <a:rPr lang="en-US" dirty="0" smtClean="0"/>
              <a:t>January 2016</a:t>
            </a:r>
            <a:endParaRPr lang="en-US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219200" y="4476750"/>
            <a:ext cx="69342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areas of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Creating more stable “For Review” flags in high level </a:t>
            </a:r>
            <a:r>
              <a:rPr lang="en-US" dirty="0" err="1" smtClean="0"/>
              <a:t>workplans</a:t>
            </a:r>
            <a:r>
              <a:rPr lang="en-US" dirty="0" smtClean="0"/>
              <a:t> (Excel file)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f</a:t>
            </a:r>
            <a:r>
              <a:rPr lang="en-US" dirty="0" smtClean="0"/>
              <a:t>lags must be added to Day 1 Project List tab for every region</a:t>
            </a:r>
          </a:p>
          <a:p>
            <a:pPr lvl="1"/>
            <a:r>
              <a:rPr lang="en-US" dirty="0" smtClean="0"/>
              <a:t>Review flags must be added to Project Plan(s) tab for every region</a:t>
            </a:r>
          </a:p>
          <a:p>
            <a:r>
              <a:rPr lang="en-US" dirty="0" smtClean="0"/>
              <a:t>Automating Global Dashboard (Excel file)</a:t>
            </a:r>
          </a:p>
          <a:p>
            <a:pPr lvl="1"/>
            <a:r>
              <a:rPr lang="en-US" dirty="0" smtClean="0"/>
              <a:t>Data comes from High level work plan, Day 1 Project tab for every region</a:t>
            </a:r>
          </a:p>
          <a:p>
            <a:r>
              <a:rPr lang="en-US" dirty="0" smtClean="0"/>
              <a:t>Automating Milestone Dashboards: (Excel File)</a:t>
            </a:r>
          </a:p>
          <a:p>
            <a:pPr lvl="1"/>
            <a:r>
              <a:rPr lang="en-US" dirty="0" smtClean="0"/>
              <a:t>People Services- source data is </a:t>
            </a:r>
            <a:r>
              <a:rPr lang="en-US" dirty="0"/>
              <a:t>Project Plan(s) tab for every </a:t>
            </a:r>
            <a:r>
              <a:rPr lang="en-US" dirty="0" smtClean="0"/>
              <a:t>region</a:t>
            </a:r>
          </a:p>
          <a:p>
            <a:pPr lvl="1"/>
            <a:r>
              <a:rPr lang="en-US" dirty="0" smtClean="0"/>
              <a:t>Financial Services- </a:t>
            </a:r>
            <a:r>
              <a:rPr lang="en-US" dirty="0"/>
              <a:t> source data is Project Plan(s) tab for every </a:t>
            </a:r>
            <a:r>
              <a:rPr lang="en-US" dirty="0" smtClean="0"/>
              <a:t>region</a:t>
            </a:r>
          </a:p>
          <a:p>
            <a:pPr lvl="1"/>
            <a:r>
              <a:rPr lang="en-US" dirty="0" smtClean="0"/>
              <a:t>Credit- </a:t>
            </a:r>
            <a:r>
              <a:rPr lang="en-US" dirty="0"/>
              <a:t> source data is Project Plan(s) tab for </a:t>
            </a:r>
            <a:r>
              <a:rPr lang="en-US" dirty="0" smtClean="0"/>
              <a:t>Hank Cochran file (US only)</a:t>
            </a:r>
          </a:p>
          <a:p>
            <a:pPr lvl="1"/>
            <a:r>
              <a:rPr lang="en-US" dirty="0" smtClean="0"/>
              <a:t>Treasury- </a:t>
            </a:r>
            <a:r>
              <a:rPr lang="en-US" dirty="0"/>
              <a:t> source data is Project Plan(s) tab for </a:t>
            </a:r>
            <a:r>
              <a:rPr lang="en-US" dirty="0" smtClean="0"/>
              <a:t>Europe (I. Katus, SAM T. Nossa)</a:t>
            </a:r>
          </a:p>
          <a:p>
            <a:pPr lvl="1"/>
            <a:r>
              <a:rPr lang="en-US" dirty="0" smtClean="0"/>
              <a:t>Procurement Services- source data is </a:t>
            </a:r>
            <a:r>
              <a:rPr lang="en-US" dirty="0"/>
              <a:t>Project Plan(s) tab for Europe (I. </a:t>
            </a:r>
            <a:r>
              <a:rPr lang="en-US" dirty="0" smtClean="0"/>
              <a:t>Katus) and US (Hank Cochran)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8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Flag methodology at project and task level (required in every region’s high level </a:t>
            </a:r>
            <a:r>
              <a:rPr lang="en-US" dirty="0" err="1" smtClean="0"/>
              <a:t>workplan</a:t>
            </a:r>
            <a:r>
              <a:rPr lang="en-US" dirty="0" smtClean="0"/>
              <a:t> file)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957147"/>
              </p:ext>
            </p:extLst>
          </p:nvPr>
        </p:nvGraphicFramePr>
        <p:xfrm>
          <a:off x="251520" y="843558"/>
          <a:ext cx="8435280" cy="4016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  <a:gridCol w="3751312"/>
                <a:gridCol w="2811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Review Flag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Fields/ Calculation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NEW: Start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Flag triggered if Start Date is delayed greater than 5 days</a:t>
                      </a:r>
                      <a:r>
                        <a:rPr lang="en-US" sz="1200" baseline="0" dirty="0" smtClean="0"/>
                        <a:t> in comparison to the week prior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 Date (NOTE:</a:t>
                      </a:r>
                      <a:r>
                        <a:rPr lang="en-US" sz="1200" baseline="0" dirty="0" smtClean="0"/>
                        <a:t> Calculated field based on Required Completion Date and Days to Accomplish)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NEW: Completion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Flag triggered if Required</a:t>
                      </a:r>
                      <a:r>
                        <a:rPr lang="en-US" sz="1200" baseline="0" dirty="0" smtClean="0"/>
                        <a:t> C</a:t>
                      </a:r>
                      <a:r>
                        <a:rPr lang="en-US" sz="1200" dirty="0" smtClean="0"/>
                        <a:t>ompletion date is delayed greater than 5 days</a:t>
                      </a:r>
                      <a:r>
                        <a:rPr lang="en-US" sz="1200" baseline="0" dirty="0" smtClean="0"/>
                        <a:t> in comparison to the week prior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Required</a:t>
                      </a:r>
                      <a:r>
                        <a:rPr lang="en-US" sz="1200" baseline="0" dirty="0" smtClean="0"/>
                        <a:t> Completion Date</a:t>
                      </a:r>
                      <a:endParaRPr lang="en-US" sz="1200" dirty="0"/>
                    </a:p>
                  </a:txBody>
                  <a:tcPr/>
                </a:tc>
              </a:tr>
              <a:tr h="108514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NEW: % Complete progression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Flag</a:t>
                      </a:r>
                      <a:r>
                        <a:rPr lang="en-US" sz="1200" baseline="0" dirty="0" smtClean="0"/>
                        <a:t> triggered if the % complete is not aligned with days remaining to complete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IF(%complete&lt;(Required Completion Date-Days to Accomplish)/Days to Accomplish ))=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 Tasks for review (PROJECT</a:t>
                      </a:r>
                      <a:r>
                        <a:rPr lang="en-US" sz="1200" baseline="0" dirty="0" smtClean="0"/>
                        <a:t> LEVEL </a:t>
                      </a:r>
                      <a:r>
                        <a:rPr lang="en-US" sz="1200" dirty="0" smtClean="0"/>
                        <a:t>ONLY)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Flag triggered if greater than 25% of Tasks for a specific project are flagged</a:t>
                      </a:r>
                      <a:r>
                        <a:rPr lang="en-US" sz="1200" baseline="0" dirty="0" smtClean="0"/>
                        <a:t> for review based on flag criteria above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IF(Count</a:t>
                      </a:r>
                      <a:r>
                        <a:rPr lang="en-US" sz="1200" baseline="0" dirty="0" smtClean="0"/>
                        <a:t> of # of tasks “For GSS PMO Review”/ Total </a:t>
                      </a:r>
                      <a:r>
                        <a:rPr lang="en-US" sz="1200" dirty="0" smtClean="0"/>
                        <a:t># of tasks in Project)&gt;. 25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Off Track or at risk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(PROJECT</a:t>
                      </a:r>
                      <a:r>
                        <a:rPr lang="en-US" sz="1200" baseline="0" dirty="0" smtClean="0"/>
                        <a:t> LEVEL </a:t>
                      </a:r>
                      <a:r>
                        <a:rPr lang="en-US" sz="1200" dirty="0" smtClean="0"/>
                        <a:t>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Flagg</a:t>
                      </a:r>
                      <a:r>
                        <a:rPr lang="en-US" sz="1200" baseline="0" dirty="0" smtClean="0"/>
                        <a:t> triggered if project Status is “off-track” or “At Risk”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IF(STATUS=“Off Track” OR “At</a:t>
                      </a:r>
                      <a:r>
                        <a:rPr lang="en-US" sz="1200" baseline="0" dirty="0" smtClean="0"/>
                        <a:t> Risk”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7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</a:t>
            </a:r>
            <a:r>
              <a:rPr lang="en-US" dirty="0" smtClean="0"/>
              <a:t>Dashboard (Excel document- data comes from </a:t>
            </a:r>
            <a:r>
              <a:rPr lang="en-US" dirty="0"/>
              <a:t>Day 1 Project List tab for every </a:t>
            </a:r>
            <a:r>
              <a:rPr lang="en-US" dirty="0" smtClean="0"/>
              <a:t>region)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Provides project level status by sub-</a:t>
            </a:r>
            <a:r>
              <a:rPr lang="en-US" dirty="0" err="1" smtClean="0"/>
              <a:t>workstream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63244" y="2211710"/>
            <a:ext cx="3228356" cy="230832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 Complete Source Data</a:t>
            </a:r>
          </a:p>
          <a:p>
            <a:pPr marL="341313" lvl="1" indent="-11112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 reported at project level</a:t>
            </a:r>
          </a:p>
          <a:p>
            <a:pPr marL="341313" lvl="1" indent="-1111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akes average % complete of all projects in scope </a:t>
            </a:r>
          </a:p>
          <a:p>
            <a:pPr indent="-227012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Status Source Data</a:t>
            </a:r>
          </a:p>
          <a:p>
            <a:pPr lvl="1" indent="-227012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 reported at project level</a:t>
            </a:r>
          </a:p>
          <a:p>
            <a:pPr lvl="1" indent="-227012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all projects in scope are on track or not started, sub-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workstream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remains at on track</a:t>
            </a:r>
          </a:p>
          <a:p>
            <a:pPr lvl="1" indent="-227012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one project is At Risk or Off track, entire sub-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workstream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updated accordingly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44" y="994168"/>
            <a:ext cx="1756838" cy="10975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66" y="958735"/>
            <a:ext cx="5566357" cy="32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1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</a:t>
            </a:r>
            <a:r>
              <a:rPr lang="en-US" dirty="0" smtClean="0"/>
              <a:t>Dashboard- In-scope projects for tracking </a:t>
            </a:r>
            <a:r>
              <a:rPr lang="en-US" dirty="0"/>
              <a:t>(Excel document- data comes from Day 1 Project List tab for every region)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771550"/>
            <a:ext cx="8507288" cy="37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7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Milestone </a:t>
            </a:r>
            <a:r>
              <a:rPr lang="en-US" dirty="0"/>
              <a:t>Dashboards (Excel document- data comes from </a:t>
            </a:r>
            <a:r>
              <a:rPr lang="en-US" dirty="0" smtClean="0"/>
              <a:t>Project Plan(s) tab </a:t>
            </a:r>
            <a:r>
              <a:rPr lang="en-US" dirty="0"/>
              <a:t>for every region)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Global collaboration to create common critical milestones for dashboard tracking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230348"/>
              </p:ext>
            </p:extLst>
          </p:nvPr>
        </p:nvGraphicFramePr>
        <p:xfrm>
          <a:off x="449100" y="1131590"/>
          <a:ext cx="8237701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309"/>
                <a:gridCol w="3256969"/>
                <a:gridCol w="32184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Milestone Dashboard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Scope Definition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In scope Project #’s for tracking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People Services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Payroll,</a:t>
                      </a:r>
                      <a:r>
                        <a:rPr lang="en-US" sz="1200" baseline="0" dirty="0" smtClean="0"/>
                        <a:t> T&amp;A, Benefits Admin, Global Mobility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HC10-HC13,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HC19-HC22; TN12-TN16; TR01-TR10, </a:t>
                      </a:r>
                      <a:r>
                        <a:rPr lang="da-DK" sz="1200" dirty="0" smtClean="0"/>
                        <a:t>AT01, AT02, AT14,  AT39, AT13, CAR05, CAR02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Financial</a:t>
                      </a:r>
                      <a:r>
                        <a:rPr lang="en-US" sz="1200" baseline="0" dirty="0" smtClean="0"/>
                        <a:t> Services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Finance System Support,</a:t>
                      </a:r>
                      <a:r>
                        <a:rPr lang="en-US" sz="1200" baseline="0" dirty="0" smtClean="0"/>
                        <a:t> General Ledger, FAPA, Cost Accounting, Accounts Payable, Accounts Receivable, T&amp;E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HC01-HC03, HC17; TN01-TN04,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TN06-TN09; EFAS01-EFAS03; EFAS05-EFAS14,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EFAS18; CAR04, CAR08; CAR01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001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Credit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Global 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HC06, HC18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Treasury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Treasury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TN10, TN11; EFAS15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Procurement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Procurement Services Center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HC04, EFAS16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8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columns you will use to assist with automation (Day 1 Project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Fields you will use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2" y="822949"/>
            <a:ext cx="1228725" cy="1800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47" y="822660"/>
            <a:ext cx="5019675" cy="1771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624" y="718338"/>
            <a:ext cx="1390650" cy="1885950"/>
          </a:xfrm>
          <a:prstGeom prst="rect">
            <a:avLst/>
          </a:prstGeom>
        </p:spPr>
      </p:pic>
      <p:sp>
        <p:nvSpPr>
          <p:cNvPr id="10" name="Text Placeholder 5"/>
          <p:cNvSpPr txBox="1">
            <a:spLocks/>
          </p:cNvSpPr>
          <p:nvPr/>
        </p:nvSpPr>
        <p:spPr>
          <a:xfrm>
            <a:off x="107504" y="3586438"/>
            <a:ext cx="822960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0988" indent="-280988" algn="ctr" defTabSz="914400" rtl="0" eaLnBrk="1" latinLnBrk="0" hangingPunct="1">
              <a:spcBef>
                <a:spcPct val="20000"/>
              </a:spcBef>
              <a:buSzPct val="80000"/>
              <a:buFont typeface="Arial" pitchFamily="34" charset="0"/>
              <a:buNone/>
              <a:defRPr sz="12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Calculated Review flag Fields you will add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Start Date Review Flag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Completion Date Review Flag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% Complete Progression Review Flag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At Risk or Off Track Status review flag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2279504"/>
            <a:ext cx="22098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1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columns you will use to assist with automation (Day 1 Project </a:t>
            </a:r>
            <a:r>
              <a:rPr lang="en-US" dirty="0" smtClean="0"/>
              <a:t>Plans)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2" y="822949"/>
            <a:ext cx="1228725" cy="1800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47" y="822660"/>
            <a:ext cx="5019675" cy="1771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624" y="718338"/>
            <a:ext cx="1390650" cy="1885950"/>
          </a:xfrm>
          <a:prstGeom prst="rect">
            <a:avLst/>
          </a:prstGeom>
        </p:spPr>
      </p:pic>
      <p:sp>
        <p:nvSpPr>
          <p:cNvPr id="10" name="Text Placeholder 5"/>
          <p:cNvSpPr txBox="1">
            <a:spLocks/>
          </p:cNvSpPr>
          <p:nvPr/>
        </p:nvSpPr>
        <p:spPr>
          <a:xfrm>
            <a:off x="107504" y="3711302"/>
            <a:ext cx="822960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0988" indent="-280988" algn="ctr" defTabSz="914400" rtl="0" eaLnBrk="1" latinLnBrk="0" hangingPunct="1">
              <a:spcBef>
                <a:spcPct val="20000"/>
              </a:spcBef>
              <a:buSzPct val="80000"/>
              <a:buFont typeface="Arial" pitchFamily="34" charset="0"/>
              <a:buNone/>
              <a:defRPr sz="12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Calculated Review flag Fields you will add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Start Date Review Flag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Completion Date Review Flag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% Complete Progression Review Flag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At Risk or Off Track Status review flag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87" y="2562310"/>
            <a:ext cx="84074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7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DRAFT: People Services Milestone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1921-A1F4-4133-B79B-2C7CBB47F5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99542"/>
            <a:ext cx="8829675" cy="2914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707433"/>
            <a:ext cx="1756838" cy="10975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47214" y="3828985"/>
            <a:ext cx="6639585" cy="830997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Required Completion Date</a:t>
            </a:r>
          </a:p>
          <a:p>
            <a:pPr marL="341313" lvl="1" indent="-11112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 reported at task level (common milestone to be identified by a specific field)</a:t>
            </a:r>
          </a:p>
          <a:p>
            <a:pPr indent="-227012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Status Source Data</a:t>
            </a:r>
          </a:p>
          <a:p>
            <a:pPr marL="341313" lvl="1" indent="-1111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Self reported at task level (common milestone to be identified by a specific field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14&quot;&gt;&lt;/object&gt;&lt;object type=&quot;2&quot; unique_id=&quot;10015&quot;&gt;&lt;object type=&quot;3&quot; unique_id=&quot;10016&quot;&gt;&lt;property id=&quot;20148&quot; value=&quot;5&quot;/&gt;&lt;property id=&quot;20300&quot; value=&quot;Slide 1&quot;/&gt;&lt;property id=&quot;20307&quot; value=&quot;256&quot;/&gt;&lt;/object&gt;&lt;object type=&quot;3&quot; unique_id=&quot;10017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  <p:tag name="THINKCELLPRESENTATIONDONOTDELETE" val="&lt;?xml version=&quot;1.0&quot; encoding=&quot;UTF-16&quot; standalone=&quot;yes&quot;?&gt;&lt;root reqver=&quot;23045&quot;&gt;&lt;version val=&quot;24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4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3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lcoa Standard 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b="1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Alcoa Standard Widescreen</Template>
  <TotalTime>2118</TotalTime>
  <Words>745</Words>
  <Application>Microsoft Office PowerPoint</Application>
  <PresentationFormat>On-screen Show (16:9)</PresentationFormat>
  <Paragraphs>92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Alcoa Standard Widescreen</vt:lpstr>
      <vt:lpstr>think-cell Slide</vt:lpstr>
      <vt:lpstr>Automation Help Request</vt:lpstr>
      <vt:lpstr>Three areas of help</vt:lpstr>
      <vt:lpstr>Review Flag methodology at project and task level (required in every region’s high level workplan file) </vt:lpstr>
      <vt:lpstr>Global Dashboard (Excel document- data comes from Day 1 Project List tab for every region) </vt:lpstr>
      <vt:lpstr>Global Dashboard- In-scope projects for tracking (Excel document- data comes from Day 1 Project List tab for every region) </vt:lpstr>
      <vt:lpstr>Milestone Dashboards (Excel document- data comes from Project Plan(s) tab for every region) </vt:lpstr>
      <vt:lpstr>Key columns you will use to assist with automation (Day 1 Project List)</vt:lpstr>
      <vt:lpstr>Key columns you will use to assist with automation (Day 1 Project Plans)</vt:lpstr>
      <vt:lpstr>DRAFT: People Services Milestone Dashboard</vt:lpstr>
    </vt:vector>
  </TitlesOfParts>
  <Company>Alcoa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Separation Project tracking and reporting</dc:title>
  <dc:creator>Lisa Marie</dc:creator>
  <cp:keywords>Alcoa</cp:keywords>
  <dc:description>Standard presentation template</dc:description>
  <cp:lastModifiedBy>Silva, Guilherme C.</cp:lastModifiedBy>
  <cp:revision>173</cp:revision>
  <dcterms:created xsi:type="dcterms:W3CDTF">2015-12-14T21:01:56Z</dcterms:created>
  <dcterms:modified xsi:type="dcterms:W3CDTF">2016-02-12T18:09:34Z</dcterms:modified>
  <cp:category>presentation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-1074318906</vt:i4>
  </property>
  <property fmtid="{D5CDD505-2E9C-101B-9397-08002B2CF9AE}" pid="3" name="_NewReviewCycle">
    <vt:lpwstr/>
  </property>
  <property fmtid="{D5CDD505-2E9C-101B-9397-08002B2CF9AE}" pid="4" name="_EmailSubject">
    <vt:lpwstr>Follow up to dashboard automation discussion</vt:lpwstr>
  </property>
  <property fmtid="{D5CDD505-2E9C-101B-9397-08002B2CF9AE}" pid="5" name="_AuthorEmail">
    <vt:lpwstr>Lisa.Marie@alcoa.com</vt:lpwstr>
  </property>
  <property fmtid="{D5CDD505-2E9C-101B-9397-08002B2CF9AE}" pid="6" name="_AuthorEmailDisplayName">
    <vt:lpwstr>Marie, Lisa</vt:lpwstr>
  </property>
  <property fmtid="{D5CDD505-2E9C-101B-9397-08002B2CF9AE}" pid="7" name="_PreviousAdHocReviewCycleID">
    <vt:i4>-421612998</vt:i4>
  </property>
</Properties>
</file>