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65" r:id="rId13"/>
    <p:sldId id="271" r:id="rId14"/>
    <p:sldId id="275" r:id="rId15"/>
    <p:sldId id="269" r:id="rId16"/>
    <p:sldId id="264" r:id="rId17"/>
    <p:sldId id="270" r:id="rId18"/>
    <p:sldId id="272" r:id="rId19"/>
    <p:sldId id="273" r:id="rId20"/>
    <p:sldId id="27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F880-2D0A-4601-AD60-762D83E44C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0C5F05-0404-4EE8-82E9-ED6F21884982}">
      <dgm:prSet/>
      <dgm:spPr/>
      <dgm:t>
        <a:bodyPr/>
        <a:lstStyle/>
        <a:p>
          <a:pPr>
            <a:defRPr cap="all"/>
          </a:pPr>
          <a:r>
            <a:rPr lang="en-US" dirty="0"/>
            <a:t>Creating a Study</a:t>
          </a:r>
        </a:p>
      </dgm:t>
    </dgm:pt>
    <dgm:pt modelId="{07CBD1FE-67AA-4488-AF5A-2D30BF20A440}" type="parTrans" cxnId="{58288915-FCF1-4BAB-A7B0-E49F5360B09A}">
      <dgm:prSet/>
      <dgm:spPr/>
      <dgm:t>
        <a:bodyPr/>
        <a:lstStyle/>
        <a:p>
          <a:endParaRPr lang="en-US"/>
        </a:p>
      </dgm:t>
    </dgm:pt>
    <dgm:pt modelId="{5A8984E8-FDD8-4625-8773-1132BF9D11E9}" type="sibTrans" cxnId="{58288915-FCF1-4BAB-A7B0-E49F5360B09A}">
      <dgm:prSet/>
      <dgm:spPr/>
      <dgm:t>
        <a:bodyPr/>
        <a:lstStyle/>
        <a:p>
          <a:endParaRPr lang="en-US"/>
        </a:p>
      </dgm:t>
    </dgm:pt>
    <dgm:pt modelId="{570853F0-2749-47F3-93C4-5FFBF8B74592}">
      <dgm:prSet/>
      <dgm:spPr/>
      <dgm:t>
        <a:bodyPr/>
        <a:lstStyle/>
        <a:p>
          <a:pPr>
            <a:defRPr cap="all"/>
          </a:pPr>
          <a:r>
            <a:rPr lang="en-US"/>
            <a:t>Recruiting Participants</a:t>
          </a:r>
        </a:p>
      </dgm:t>
    </dgm:pt>
    <dgm:pt modelId="{4120DC02-02DB-4FCD-A12B-4EE210C40EA9}" type="parTrans" cxnId="{D5F6A9AA-53AD-4846-9010-F51F3CC380F0}">
      <dgm:prSet/>
      <dgm:spPr/>
      <dgm:t>
        <a:bodyPr/>
        <a:lstStyle/>
        <a:p>
          <a:endParaRPr lang="en-US"/>
        </a:p>
      </dgm:t>
    </dgm:pt>
    <dgm:pt modelId="{9990F6DB-4D33-4569-AA9E-FFA4F630BB4D}" type="sibTrans" cxnId="{D5F6A9AA-53AD-4846-9010-F51F3CC380F0}">
      <dgm:prSet/>
      <dgm:spPr/>
      <dgm:t>
        <a:bodyPr/>
        <a:lstStyle/>
        <a:p>
          <a:endParaRPr lang="en-US"/>
        </a:p>
      </dgm:t>
    </dgm:pt>
    <dgm:pt modelId="{E113FADD-F281-4AA4-A1C1-0AA5A2827480}">
      <dgm:prSet/>
      <dgm:spPr/>
      <dgm:t>
        <a:bodyPr/>
        <a:lstStyle/>
        <a:p>
          <a:pPr>
            <a:defRPr cap="all"/>
          </a:pPr>
          <a:r>
            <a:rPr lang="en-US"/>
            <a:t>Data Retrieval</a:t>
          </a:r>
        </a:p>
      </dgm:t>
    </dgm:pt>
    <dgm:pt modelId="{C56CAF02-7619-4514-8C5C-B1ABD612AC80}" type="parTrans" cxnId="{ED4A30A5-D5E6-427F-B060-D70F1134BBA0}">
      <dgm:prSet/>
      <dgm:spPr/>
      <dgm:t>
        <a:bodyPr/>
        <a:lstStyle/>
        <a:p>
          <a:endParaRPr lang="en-US"/>
        </a:p>
      </dgm:t>
    </dgm:pt>
    <dgm:pt modelId="{1F6FBFF3-0648-4B98-AFAF-664C326DCEDA}" type="sibTrans" cxnId="{ED4A30A5-D5E6-427F-B060-D70F1134BBA0}">
      <dgm:prSet/>
      <dgm:spPr/>
      <dgm:t>
        <a:bodyPr/>
        <a:lstStyle/>
        <a:p>
          <a:endParaRPr lang="en-US"/>
        </a:p>
      </dgm:t>
    </dgm:pt>
    <dgm:pt modelId="{008AC364-2CAD-401D-A501-B4424A1D2C1A}" type="pres">
      <dgm:prSet presAssocID="{9688F880-2D0A-4601-AD60-762D83E44C66}" presName="root" presStyleCnt="0">
        <dgm:presLayoutVars>
          <dgm:dir/>
          <dgm:resizeHandles val="exact"/>
        </dgm:presLayoutVars>
      </dgm:prSet>
      <dgm:spPr/>
    </dgm:pt>
    <dgm:pt modelId="{C9A580CD-5EDC-4B7D-BF0C-72B110C964AB}" type="pres">
      <dgm:prSet presAssocID="{B20C5F05-0404-4EE8-82E9-ED6F21884982}" presName="compNode" presStyleCnt="0"/>
      <dgm:spPr/>
    </dgm:pt>
    <dgm:pt modelId="{C3574B8B-0E2E-458B-8994-874BD576272E}" type="pres">
      <dgm:prSet presAssocID="{B20C5F05-0404-4EE8-82E9-ED6F2188498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2F6F1C-E89F-48DB-AAEF-52F551DF7957}" type="pres">
      <dgm:prSet presAssocID="{B20C5F05-0404-4EE8-82E9-ED6F21884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A261C9E-2D57-48EB-A682-F8629E563E42}" type="pres">
      <dgm:prSet presAssocID="{B20C5F05-0404-4EE8-82E9-ED6F21884982}" presName="spaceRect" presStyleCnt="0"/>
      <dgm:spPr/>
    </dgm:pt>
    <dgm:pt modelId="{C5E663C5-3719-4691-A072-F3923881A64E}" type="pres">
      <dgm:prSet presAssocID="{B20C5F05-0404-4EE8-82E9-ED6F21884982}" presName="textRect" presStyleLbl="revTx" presStyleIdx="0" presStyleCnt="3">
        <dgm:presLayoutVars>
          <dgm:chMax val="1"/>
          <dgm:chPref val="1"/>
        </dgm:presLayoutVars>
      </dgm:prSet>
      <dgm:spPr/>
    </dgm:pt>
    <dgm:pt modelId="{3FFE345B-1E63-4DC6-AB1A-D8A1B3555D80}" type="pres">
      <dgm:prSet presAssocID="{5A8984E8-FDD8-4625-8773-1132BF9D11E9}" presName="sibTrans" presStyleCnt="0"/>
      <dgm:spPr/>
    </dgm:pt>
    <dgm:pt modelId="{7076FB48-0BEF-4076-9398-B7E22CA9A670}" type="pres">
      <dgm:prSet presAssocID="{570853F0-2749-47F3-93C4-5FFBF8B74592}" presName="compNode" presStyleCnt="0"/>
      <dgm:spPr/>
    </dgm:pt>
    <dgm:pt modelId="{4D503A76-A206-46B7-BC4A-197494E220AE}" type="pres">
      <dgm:prSet presAssocID="{570853F0-2749-47F3-93C4-5FFBF8B7459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B287B58-CDCE-47EB-97D5-3C4DFC1E9886}" type="pres">
      <dgm:prSet presAssocID="{570853F0-2749-47F3-93C4-5FFBF8B745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A2DE2F1-C8F4-47E4-B52F-11F73F0B9DA9}" type="pres">
      <dgm:prSet presAssocID="{570853F0-2749-47F3-93C4-5FFBF8B74592}" presName="spaceRect" presStyleCnt="0"/>
      <dgm:spPr/>
    </dgm:pt>
    <dgm:pt modelId="{253CE4F8-1FAF-49A0-908C-07BD488CCC27}" type="pres">
      <dgm:prSet presAssocID="{570853F0-2749-47F3-93C4-5FFBF8B74592}" presName="textRect" presStyleLbl="revTx" presStyleIdx="1" presStyleCnt="3">
        <dgm:presLayoutVars>
          <dgm:chMax val="1"/>
          <dgm:chPref val="1"/>
        </dgm:presLayoutVars>
      </dgm:prSet>
      <dgm:spPr/>
    </dgm:pt>
    <dgm:pt modelId="{8E6B4617-593F-4AA4-8F47-300C38168543}" type="pres">
      <dgm:prSet presAssocID="{9990F6DB-4D33-4569-AA9E-FFA4F630BB4D}" presName="sibTrans" presStyleCnt="0"/>
      <dgm:spPr/>
    </dgm:pt>
    <dgm:pt modelId="{A2C8F9D3-065D-4025-A32D-F2A86ECA9330}" type="pres">
      <dgm:prSet presAssocID="{E113FADD-F281-4AA4-A1C1-0AA5A2827480}" presName="compNode" presStyleCnt="0"/>
      <dgm:spPr/>
    </dgm:pt>
    <dgm:pt modelId="{74FD9947-3DDC-4CDC-B8DF-6D0915D500F5}" type="pres">
      <dgm:prSet presAssocID="{E113FADD-F281-4AA4-A1C1-0AA5A282748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218310-6223-485D-BE16-8DF1E26DEF88}" type="pres">
      <dgm:prSet presAssocID="{E113FADD-F281-4AA4-A1C1-0AA5A2827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E3C970-82BF-4EAA-8493-5FB05C1607A4}" type="pres">
      <dgm:prSet presAssocID="{E113FADD-F281-4AA4-A1C1-0AA5A2827480}" presName="spaceRect" presStyleCnt="0"/>
      <dgm:spPr/>
    </dgm:pt>
    <dgm:pt modelId="{43F4F985-F5EF-4EBE-88E1-5344C559252B}" type="pres">
      <dgm:prSet presAssocID="{E113FADD-F281-4AA4-A1C1-0AA5A2827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288915-FCF1-4BAB-A7B0-E49F5360B09A}" srcId="{9688F880-2D0A-4601-AD60-762D83E44C66}" destId="{B20C5F05-0404-4EE8-82E9-ED6F21884982}" srcOrd="0" destOrd="0" parTransId="{07CBD1FE-67AA-4488-AF5A-2D30BF20A440}" sibTransId="{5A8984E8-FDD8-4625-8773-1132BF9D11E9}"/>
    <dgm:cxn modelId="{9EF6FE5C-AB9E-4A86-8C13-5FECC8437163}" type="presOf" srcId="{B20C5F05-0404-4EE8-82E9-ED6F21884982}" destId="{C5E663C5-3719-4691-A072-F3923881A64E}" srcOrd="0" destOrd="0" presId="urn:microsoft.com/office/officeart/2018/5/layout/IconLeafLabelList"/>
    <dgm:cxn modelId="{B2C16B60-496B-49A5-AD41-623132143702}" type="presOf" srcId="{E113FADD-F281-4AA4-A1C1-0AA5A2827480}" destId="{43F4F985-F5EF-4EBE-88E1-5344C559252B}" srcOrd="0" destOrd="0" presId="urn:microsoft.com/office/officeart/2018/5/layout/IconLeafLabelList"/>
    <dgm:cxn modelId="{41BA3A8D-6ACA-4D36-9552-3BD22500BBC1}" type="presOf" srcId="{9688F880-2D0A-4601-AD60-762D83E44C66}" destId="{008AC364-2CAD-401D-A501-B4424A1D2C1A}" srcOrd="0" destOrd="0" presId="urn:microsoft.com/office/officeart/2018/5/layout/IconLeafLabelList"/>
    <dgm:cxn modelId="{6295379B-4B9C-432C-9382-72C84651A119}" type="presOf" srcId="{570853F0-2749-47F3-93C4-5FFBF8B74592}" destId="{253CE4F8-1FAF-49A0-908C-07BD488CCC27}" srcOrd="0" destOrd="0" presId="urn:microsoft.com/office/officeart/2018/5/layout/IconLeafLabelList"/>
    <dgm:cxn modelId="{ED4A30A5-D5E6-427F-B060-D70F1134BBA0}" srcId="{9688F880-2D0A-4601-AD60-762D83E44C66}" destId="{E113FADD-F281-4AA4-A1C1-0AA5A2827480}" srcOrd="2" destOrd="0" parTransId="{C56CAF02-7619-4514-8C5C-B1ABD612AC80}" sibTransId="{1F6FBFF3-0648-4B98-AFAF-664C326DCEDA}"/>
    <dgm:cxn modelId="{D5F6A9AA-53AD-4846-9010-F51F3CC380F0}" srcId="{9688F880-2D0A-4601-AD60-762D83E44C66}" destId="{570853F0-2749-47F3-93C4-5FFBF8B74592}" srcOrd="1" destOrd="0" parTransId="{4120DC02-02DB-4FCD-A12B-4EE210C40EA9}" sibTransId="{9990F6DB-4D33-4569-AA9E-FFA4F630BB4D}"/>
    <dgm:cxn modelId="{94DBDB7E-5C2E-489D-A22E-9061B393C56F}" type="presParOf" srcId="{008AC364-2CAD-401D-A501-B4424A1D2C1A}" destId="{C9A580CD-5EDC-4B7D-BF0C-72B110C964AB}" srcOrd="0" destOrd="0" presId="urn:microsoft.com/office/officeart/2018/5/layout/IconLeafLabelList"/>
    <dgm:cxn modelId="{05D5BA6D-FD9F-487E-A0BB-A68C67BA9ED7}" type="presParOf" srcId="{C9A580CD-5EDC-4B7D-BF0C-72B110C964AB}" destId="{C3574B8B-0E2E-458B-8994-874BD576272E}" srcOrd="0" destOrd="0" presId="urn:microsoft.com/office/officeart/2018/5/layout/IconLeafLabelList"/>
    <dgm:cxn modelId="{3011C9EA-E9C4-4D4B-82DF-771AF8542820}" type="presParOf" srcId="{C9A580CD-5EDC-4B7D-BF0C-72B110C964AB}" destId="{182F6F1C-E89F-48DB-AAEF-52F551DF7957}" srcOrd="1" destOrd="0" presId="urn:microsoft.com/office/officeart/2018/5/layout/IconLeafLabelList"/>
    <dgm:cxn modelId="{D8D6BC12-6B2A-4801-8798-A5758CCB688D}" type="presParOf" srcId="{C9A580CD-5EDC-4B7D-BF0C-72B110C964AB}" destId="{3A261C9E-2D57-48EB-A682-F8629E563E42}" srcOrd="2" destOrd="0" presId="urn:microsoft.com/office/officeart/2018/5/layout/IconLeafLabelList"/>
    <dgm:cxn modelId="{75247FC0-EDD0-4713-B51C-078638B8C565}" type="presParOf" srcId="{C9A580CD-5EDC-4B7D-BF0C-72B110C964AB}" destId="{C5E663C5-3719-4691-A072-F3923881A64E}" srcOrd="3" destOrd="0" presId="urn:microsoft.com/office/officeart/2018/5/layout/IconLeafLabelList"/>
    <dgm:cxn modelId="{1B6EC654-32CD-49BF-907A-473BDDBBB414}" type="presParOf" srcId="{008AC364-2CAD-401D-A501-B4424A1D2C1A}" destId="{3FFE345B-1E63-4DC6-AB1A-D8A1B3555D80}" srcOrd="1" destOrd="0" presId="urn:microsoft.com/office/officeart/2018/5/layout/IconLeafLabelList"/>
    <dgm:cxn modelId="{E6FA759C-6D1F-4C7E-AA63-164E4FB45F43}" type="presParOf" srcId="{008AC364-2CAD-401D-A501-B4424A1D2C1A}" destId="{7076FB48-0BEF-4076-9398-B7E22CA9A670}" srcOrd="2" destOrd="0" presId="urn:microsoft.com/office/officeart/2018/5/layout/IconLeafLabelList"/>
    <dgm:cxn modelId="{4A381778-F857-451E-8B28-2625E968B526}" type="presParOf" srcId="{7076FB48-0BEF-4076-9398-B7E22CA9A670}" destId="{4D503A76-A206-46B7-BC4A-197494E220AE}" srcOrd="0" destOrd="0" presId="urn:microsoft.com/office/officeart/2018/5/layout/IconLeafLabelList"/>
    <dgm:cxn modelId="{15E337C7-478D-4B0A-B613-CAB61F043BCA}" type="presParOf" srcId="{7076FB48-0BEF-4076-9398-B7E22CA9A670}" destId="{BB287B58-CDCE-47EB-97D5-3C4DFC1E9886}" srcOrd="1" destOrd="0" presId="urn:microsoft.com/office/officeart/2018/5/layout/IconLeafLabelList"/>
    <dgm:cxn modelId="{86760681-EFE6-4EA2-96FD-DADE634C2377}" type="presParOf" srcId="{7076FB48-0BEF-4076-9398-B7E22CA9A670}" destId="{DA2DE2F1-C8F4-47E4-B52F-11F73F0B9DA9}" srcOrd="2" destOrd="0" presId="urn:microsoft.com/office/officeart/2018/5/layout/IconLeafLabelList"/>
    <dgm:cxn modelId="{1EB61E77-3E56-4ADF-92AD-171259DF1849}" type="presParOf" srcId="{7076FB48-0BEF-4076-9398-B7E22CA9A670}" destId="{253CE4F8-1FAF-49A0-908C-07BD488CCC27}" srcOrd="3" destOrd="0" presId="urn:microsoft.com/office/officeart/2018/5/layout/IconLeafLabelList"/>
    <dgm:cxn modelId="{365F5E53-10CB-41C8-941C-1818D76B0CC8}" type="presParOf" srcId="{008AC364-2CAD-401D-A501-B4424A1D2C1A}" destId="{8E6B4617-593F-4AA4-8F47-300C38168543}" srcOrd="3" destOrd="0" presId="urn:microsoft.com/office/officeart/2018/5/layout/IconLeafLabelList"/>
    <dgm:cxn modelId="{33E54865-1033-416B-BFF9-53FDF832A361}" type="presParOf" srcId="{008AC364-2CAD-401D-A501-B4424A1D2C1A}" destId="{A2C8F9D3-065D-4025-A32D-F2A86ECA9330}" srcOrd="4" destOrd="0" presId="urn:microsoft.com/office/officeart/2018/5/layout/IconLeafLabelList"/>
    <dgm:cxn modelId="{229D17B1-14FE-4792-92AB-97D582FEA8A1}" type="presParOf" srcId="{A2C8F9D3-065D-4025-A32D-F2A86ECA9330}" destId="{74FD9947-3DDC-4CDC-B8DF-6D0915D500F5}" srcOrd="0" destOrd="0" presId="urn:microsoft.com/office/officeart/2018/5/layout/IconLeafLabelList"/>
    <dgm:cxn modelId="{705DE382-F0B0-442E-AE95-434C2863DB06}" type="presParOf" srcId="{A2C8F9D3-065D-4025-A32D-F2A86ECA9330}" destId="{CA218310-6223-485D-BE16-8DF1E26DEF88}" srcOrd="1" destOrd="0" presId="urn:microsoft.com/office/officeart/2018/5/layout/IconLeafLabelList"/>
    <dgm:cxn modelId="{7B9AD018-FBCA-43E4-BB97-F6012A4F58B7}" type="presParOf" srcId="{A2C8F9D3-065D-4025-A32D-F2A86ECA9330}" destId="{B6E3C970-82BF-4EAA-8493-5FB05C1607A4}" srcOrd="2" destOrd="0" presId="urn:microsoft.com/office/officeart/2018/5/layout/IconLeafLabelList"/>
    <dgm:cxn modelId="{728B7031-FF49-4DA7-BA71-D55AD4BA0A8C}" type="presParOf" srcId="{A2C8F9D3-065D-4025-A32D-F2A86ECA9330}" destId="{43F4F985-F5EF-4EBE-88E1-5344C55925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74B8B-0E2E-458B-8994-874BD576272E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F6F1C-E89F-48DB-AAEF-52F551DF7957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663C5-3719-4691-A072-F3923881A64E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Creating a Study</a:t>
          </a:r>
        </a:p>
      </dsp:txBody>
      <dsp:txXfrm>
        <a:off x="89024" y="2804184"/>
        <a:ext cx="3037500" cy="720000"/>
      </dsp:txXfrm>
    </dsp:sp>
    <dsp:sp modelId="{4D503A76-A206-46B7-BC4A-197494E220AE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87B58-CDCE-47EB-97D5-3C4DFC1E9886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CE4F8-1FAF-49A0-908C-07BD488CCC27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Recruiting Participants</a:t>
          </a:r>
        </a:p>
      </dsp:txBody>
      <dsp:txXfrm>
        <a:off x="3658087" y="2804184"/>
        <a:ext cx="3037500" cy="720000"/>
      </dsp:txXfrm>
    </dsp:sp>
    <dsp:sp modelId="{74FD9947-3DDC-4CDC-B8DF-6D0915D500F5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18310-6223-485D-BE16-8DF1E26DEF88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4F985-F5EF-4EBE-88E1-5344C559252B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Data Retrieval</a:t>
          </a:r>
        </a:p>
      </dsp:txBody>
      <dsp:txXfrm>
        <a:off x="7227150" y="280418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6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6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897-15F5-4D89-B935-953A647B6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 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A789-9B99-4E4D-B27F-0A618588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09157"/>
            <a:ext cx="9440034" cy="1049867"/>
          </a:xfrm>
        </p:spPr>
        <p:txBody>
          <a:bodyPr/>
          <a:lstStyle/>
          <a:p>
            <a:r>
              <a:rPr lang="en-US" dirty="0"/>
              <a:t>Clay Killingsworth</a:t>
            </a:r>
          </a:p>
          <a:p>
            <a:r>
              <a:rPr lang="en-US" dirty="0"/>
              <a:t>05-07-2020</a:t>
            </a:r>
          </a:p>
        </p:txBody>
      </p:sp>
    </p:spTree>
    <p:extLst>
      <p:ext uri="{BB962C8B-B14F-4D97-AF65-F5344CB8AC3E}">
        <p14:creationId xmlns:p14="http://schemas.microsoft.com/office/powerpoint/2010/main" val="228314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F367-4A0C-4D31-99FC-543F09CBF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Approval and Activation</a:t>
            </a:r>
          </a:p>
        </p:txBody>
      </p:sp>
    </p:spTree>
    <p:extLst>
      <p:ext uri="{BB962C8B-B14F-4D97-AF65-F5344CB8AC3E}">
        <p14:creationId xmlns:p14="http://schemas.microsoft.com/office/powerpoint/2010/main" val="151020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230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b="1" dirty="0"/>
              <a:t>My Studies </a:t>
            </a:r>
            <a:r>
              <a:rPr lang="en-US" dirty="0"/>
              <a:t>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Study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Study Status</a:t>
            </a:r>
            <a:r>
              <a:rPr lang="en-US" dirty="0"/>
              <a:t>, select </a:t>
            </a:r>
            <a:r>
              <a:rPr lang="en-US" b="1" dirty="0"/>
              <a:t>Send Request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3023118"/>
            <a:ext cx="4348065" cy="3747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27" y="326570"/>
            <a:ext cx="4435368" cy="3461657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10800000" flipH="1">
            <a:off x="10136373" y="1910159"/>
            <a:ext cx="989044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001813" cy="970450"/>
          </a:xfrm>
        </p:spPr>
        <p:txBody>
          <a:bodyPr/>
          <a:lstStyle/>
          <a:p>
            <a:pPr algn="l"/>
            <a:r>
              <a:rPr lang="en-US"/>
              <a:t>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01813" cy="4058751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/>
              <a:t>Note that there is an attachment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Attach the outcome letter showing the new expiration date from the IRB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Send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33" y="1240971"/>
            <a:ext cx="6022067" cy="4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287-8E95-44A2-8D55-172AB63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0EF2-4DF2-4EAE-A170-A3C94DD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62891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notified (by email) that the study has been approved, you can set the study to </a:t>
            </a:r>
            <a:r>
              <a:rPr lang="en-US" b="1" dirty="0"/>
              <a:t>Active</a:t>
            </a:r>
            <a:r>
              <a:rPr lang="en-US" dirty="0"/>
              <a:t>. Only active studies can be viewed by participants</a:t>
            </a:r>
          </a:p>
          <a:p>
            <a:pPr lvl="1"/>
            <a:r>
              <a:rPr lang="en-US" b="1" dirty="0"/>
              <a:t>My Studies </a:t>
            </a:r>
            <a:r>
              <a:rPr lang="en-US" b="1" dirty="0">
                <a:sym typeface="Wingdings" panose="05000000000000000000" pitchFamily="2" charset="2"/>
              </a:rPr>
              <a:t> All  </a:t>
            </a:r>
            <a:r>
              <a:rPr lang="en-US" dirty="0">
                <a:sym typeface="Wingdings" panose="05000000000000000000" pitchFamily="2" charset="2"/>
              </a:rPr>
              <a:t>select your study </a:t>
            </a:r>
            <a:r>
              <a:rPr lang="en-US" b="1" dirty="0">
                <a:sym typeface="Wingdings" panose="05000000000000000000" pitchFamily="2" charset="2"/>
              </a:rPr>
              <a:t> Study Menu  Change Study Information </a:t>
            </a:r>
          </a:p>
          <a:p>
            <a:pPr lvl="1"/>
            <a:r>
              <a:rPr lang="en-US" dirty="0"/>
              <a:t>Set “Active Study” to </a:t>
            </a:r>
            <a:r>
              <a:rPr lang="en-US" b="1" dirty="0"/>
              <a:t>Yes</a:t>
            </a:r>
          </a:p>
          <a:p>
            <a:pPr lvl="1"/>
            <a:r>
              <a:rPr lang="en-US" b="1" dirty="0"/>
              <a:t>Save Changes</a:t>
            </a:r>
          </a:p>
          <a:p>
            <a:r>
              <a:rPr lang="en-US" dirty="0"/>
              <a:t>Important: Approval is done by SONA administrators; activation is done by the researcher. So, once you receive approval you still must make the study active before signups can start.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11504-ACB1-487D-876B-023A0A2B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683476"/>
            <a:ext cx="4528457" cy="2745524"/>
          </a:xfrm>
          <a:prstGeom prst="rect">
            <a:avLst/>
          </a:prstGeom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512FC764-4157-4167-BD81-383C119CCFB0}"/>
              </a:ext>
            </a:extLst>
          </p:cNvPr>
          <p:cNvSpPr/>
          <p:nvPr/>
        </p:nvSpPr>
        <p:spPr>
          <a:xfrm rot="10800000" flipH="1">
            <a:off x="10783683" y="2646151"/>
            <a:ext cx="989044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CEA7A-2B41-461B-AA0A-889B6AEF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5" y="3649447"/>
            <a:ext cx="5138057" cy="26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EFA-D37C-46FA-9796-0F5C7CF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Removing a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9EAF-44F1-4510-872F-33670D9D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Once a study has finished data collection, it should be made inactive (prior slide).</a:t>
            </a:r>
          </a:p>
          <a:p>
            <a:endParaRPr lang="en-US" dirty="0"/>
          </a:p>
          <a:p>
            <a:r>
              <a:rPr lang="en-US" dirty="0"/>
              <a:t>Once a study is completed, it can be deleted from SONA (right).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CB07-C1F5-41E4-833A-DEEFFD324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7"/>
          <a:stretch/>
        </p:blipFill>
        <p:spPr>
          <a:xfrm>
            <a:off x="5871690" y="2037249"/>
            <a:ext cx="6018646" cy="43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C049-C0E2-4908-9A28-BA194B6F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Recruiting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2957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309723" cy="970450"/>
          </a:xfrm>
        </p:spPr>
        <p:txBody>
          <a:bodyPr/>
          <a:lstStyle/>
          <a:p>
            <a:pPr algn="l"/>
            <a:r>
              <a:rPr lang="en-US" dirty="0"/>
              <a:t>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309723" cy="40587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Once study is set to active, participants can see it and sign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to add timeslots!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89" y="2431759"/>
            <a:ext cx="69488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90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D073-6D12-4E73-93D4-2EA6528D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 Timeslots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2382-D304-4300-A0A1-389FBE4E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3562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It’s usually easiest to add </a:t>
            </a:r>
            <a:r>
              <a:rPr lang="en-US" b="1" dirty="0"/>
              <a:t>multiple timeslots </a:t>
            </a:r>
            <a:r>
              <a:rPr lang="en-US" dirty="0"/>
              <a:t>in one go, unless something needs to change between slots (e.g., assigned researcher).</a:t>
            </a:r>
          </a:p>
          <a:p>
            <a:r>
              <a:rPr lang="en-US" dirty="0"/>
              <a:t>Select a number of timeslots, date, start time (of the first slot)</a:t>
            </a:r>
          </a:p>
          <a:p>
            <a:pPr lvl="1"/>
            <a:r>
              <a:rPr lang="en-US" dirty="0"/>
              <a:t>Successive slots begin at intervals equal to the length of the study – adding slots to a 90 minute study yields start times of 9:00, 10:30, 12:00, etc. – unless free time is added between</a:t>
            </a:r>
          </a:p>
          <a:p>
            <a:r>
              <a:rPr lang="en-US" dirty="0"/>
              <a:t>Select # of participants per slot</a:t>
            </a:r>
          </a:p>
          <a:p>
            <a:r>
              <a:rPr lang="en-US" dirty="0"/>
              <a:t>Location is always PSY 305</a:t>
            </a:r>
          </a:p>
          <a:p>
            <a:r>
              <a:rPr lang="en-US" dirty="0"/>
              <a:t>Assign researcher (for in-person, the RA scheduled for that time; else, the grad student/PI)</a:t>
            </a:r>
          </a:p>
          <a:p>
            <a:r>
              <a:rPr lang="en-US" dirty="0"/>
              <a:t>After you select </a:t>
            </a:r>
            <a:r>
              <a:rPr lang="en-US" b="1" dirty="0"/>
              <a:t>Add </a:t>
            </a:r>
            <a:r>
              <a:rPr lang="en-US" dirty="0"/>
              <a:t>the new timeslots are displayed for edits /confirmation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C9062-A850-4C7F-9157-ECA6994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769257"/>
            <a:ext cx="4892471" cy="2554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D4503-0B2B-4C85-9087-AA1E70B9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63" y="3534397"/>
            <a:ext cx="4746568" cy="2714003"/>
          </a:xfrm>
          <a:prstGeom prst="rect">
            <a:avLst/>
          </a:prstGeom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807CB3D9-1F93-47AE-AD7E-D25ECCD93854}"/>
              </a:ext>
            </a:extLst>
          </p:cNvPr>
          <p:cNvSpPr/>
          <p:nvPr/>
        </p:nvSpPr>
        <p:spPr>
          <a:xfrm rot="10800000" flipH="1">
            <a:off x="11103429" y="2301883"/>
            <a:ext cx="544502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2CBA-F792-48AE-A6BF-D26561F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Copying Timeslots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A5CA-503A-4B23-81E7-76848053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4412948" cy="4058751"/>
          </a:xfrm>
        </p:spPr>
        <p:txBody>
          <a:bodyPr/>
          <a:lstStyle/>
          <a:p>
            <a:r>
              <a:rPr lang="en-US"/>
              <a:t>If you don’t need to change much about the schedule from a prior week, you can use </a:t>
            </a:r>
            <a:r>
              <a:rPr lang="en-US" b="1"/>
              <a:t>Copy Timeslots</a:t>
            </a:r>
            <a:r>
              <a:rPr lang="en-US"/>
              <a:t> to populate new timeslots with the settings from a past week</a:t>
            </a:r>
          </a:p>
          <a:p>
            <a:pPr lvl="1"/>
            <a:r>
              <a:rPr lang="en-US"/>
              <a:t>Useful when the RA schedule hasn’t changed and data collection is in full swing</a:t>
            </a:r>
          </a:p>
          <a:p>
            <a:r>
              <a:rPr lang="en-US"/>
              <a:t>Select the week to copy (From) and the future week (To)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029E0-C206-4F0E-BD20-85262955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1" y="1795215"/>
            <a:ext cx="6095999" cy="32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62A-9D13-4114-8519-23B54D6B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/>
              <a:t>Cancelling Timeslots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60C2-987E-49D6-BBF0-F03DCD48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Timeslots can be deleted if no one has signed up yet. </a:t>
            </a:r>
          </a:p>
          <a:p>
            <a:pPr marL="36900" indent="0">
              <a:lnSpc>
                <a:spcPct val="90000"/>
              </a:lnSpc>
              <a:buClr>
                <a:schemeClr val="tx1">
                  <a:lumMod val="75000"/>
                </a:schemeClr>
              </a:buClr>
              <a:buNone/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If there is a signup already, you’ll need to contact the participant (1,2) to inform them of the change and update their status to “Excused No-Show” (3)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Note: Cancellations must be done &gt; 24 hours before the start time or we have to give them credit for participation</a:t>
            </a:r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rgbClr val="F4552D"/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rgbClr val="F4552D"/>
              </a:buClr>
            </a:pPr>
            <a:endParaRPr lang="en-US" dirty="0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259E6-A3F5-4B90-A5C5-B9A80706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204" y="291861"/>
            <a:ext cx="5014286" cy="2870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68347-45FC-489C-A721-5A9AEA4ED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204" y="3785295"/>
            <a:ext cx="5172394" cy="28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B08-A800-485E-A040-5D2D979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42C8EE-18CA-46A1-BCF0-525B804C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56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92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20C-5B67-45BD-8B91-E1D53FE5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Participant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707-7954-45D1-A954-D0C46CD1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89440" cy="4572680"/>
          </a:xfrm>
        </p:spPr>
        <p:txBody>
          <a:bodyPr>
            <a:normAutofit/>
          </a:bodyPr>
          <a:lstStyle/>
          <a:p>
            <a:r>
              <a:rPr lang="en-US" dirty="0"/>
              <a:t>Participant data is available from the Study Menu </a:t>
            </a:r>
          </a:p>
          <a:p>
            <a:endParaRPr lang="en-US" dirty="0"/>
          </a:p>
          <a:p>
            <a:r>
              <a:rPr lang="en-US" dirty="0"/>
              <a:t>A list of participants can be downloaded viewed or downloaded as a .csv</a:t>
            </a:r>
          </a:p>
          <a:p>
            <a:endParaRPr lang="en-US" dirty="0"/>
          </a:p>
          <a:p>
            <a:r>
              <a:rPr lang="en-US" dirty="0"/>
              <a:t>Demographics are available via “Prescreen Responses”</a:t>
            </a:r>
          </a:p>
          <a:p>
            <a:pPr lvl="1"/>
            <a:r>
              <a:rPr lang="en-US" dirty="0"/>
              <a:t>Note: Prescreen responses may or may not be up to date, including age. It’s always good practice to ask your own demographic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960BC-F5C8-4489-B38B-382F1741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38" y="1094825"/>
            <a:ext cx="4081066" cy="45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F2A-444F-4D97-9228-BFF915A3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161426"/>
            <a:ext cx="9440034" cy="1828801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717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New Study</a:t>
            </a:r>
          </a:p>
        </p:txBody>
      </p:sp>
    </p:spTree>
    <p:extLst>
      <p:ext uri="{BB962C8B-B14F-4D97-AF65-F5344CB8AC3E}">
        <p14:creationId xmlns:p14="http://schemas.microsoft.com/office/powerpoint/2010/main" val="7324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281150"/>
            <a:ext cx="4577054" cy="32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97082" cy="1325563"/>
          </a:xfrm>
        </p:spPr>
        <p:txBody>
          <a:bodyPr>
            <a:normAutofit/>
          </a:bodyPr>
          <a:lstStyle/>
          <a:p>
            <a:r>
              <a:rPr lang="en-US" dirty="0"/>
              <a:t>Enter Logistics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 SONA homepage go to “Add New Study”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credit/pay, number of sites, and if the study will have online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79" y="3004457"/>
            <a:ext cx="5702557" cy="3601615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10800000">
            <a:off x="6335485" y="2016334"/>
            <a:ext cx="905069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Study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/>
          <a:lstStyle/>
          <a:p>
            <a:pPr marL="594450" indent="-514350">
              <a:buFont typeface="+mj-lt"/>
              <a:buAutoNum type="arabicPeriod"/>
            </a:pPr>
            <a:r>
              <a:rPr lang="en-US" dirty="0"/>
              <a:t>IRB Name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Brief Abstract ~1-2 sentences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Longer description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Eligibility requirements text box is only for participant information, disqualifiers will be specified later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Duration (informational only)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Credits (1 credit = 1 hour)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Preparation (usually omitted)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90" y="1623527"/>
            <a:ext cx="6548719" cy="4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Study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researchers (RA’s) by searching name and clicking the tile to move from “Available” to “Selected”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UCF IRB Approval Code and Expiration Date from outcome letter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“Yes” for active – will be visible as soon as the study is approved by SONA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click the green “Add” button yet!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15" y="1690688"/>
            <a:ext cx="6020095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there’s a prerequisite study or a disqualifying study for participation in the new one, specify here. </a:t>
            </a:r>
          </a:p>
          <a:p>
            <a:pPr marL="891450" lvl="1" indent="-514350"/>
            <a:r>
              <a:rPr lang="en-US" dirty="0"/>
              <a:t>Note: Only open studies can be added here. They don’t have to be “Active”, but they have to still be on SONA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0" y="1690688"/>
            <a:ext cx="5963476" cy="43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402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course restrictions (e.g., must be enrolled in PSY XXXX)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SPECIFY AGE RESTRICTION </a:t>
            </a:r>
            <a:r>
              <a:rPr lang="en-US" dirty="0"/>
              <a:t>– system doesn’t automatically exclude &lt;18 </a:t>
            </a:r>
            <a:r>
              <a:rPr lang="en-US" dirty="0" err="1"/>
              <a:t>y.o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Invitation Code – if you want to restrict signups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Signup Deadline – only relevant for in-person studies. Don’t go lower than 3h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preferences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RA’s to specific timeslots? (only relevant for in-person studies)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530220"/>
            <a:ext cx="5808179" cy="47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402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Automatic Credit Granting in case you forget? </a:t>
            </a:r>
            <a:r>
              <a:rPr lang="en-US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participants? Probably </a:t>
            </a:r>
            <a:r>
              <a:rPr lang="en-US" b="1" dirty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Additional information (Shared is for all researchers to see, Private is for only researchers on this study) [</a:t>
            </a:r>
            <a:r>
              <a:rPr lang="en-US" b="1" dirty="0"/>
              <a:t>optional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Add This Study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0" y="1515201"/>
            <a:ext cx="5906278" cy="41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822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Calisto MT</vt:lpstr>
      <vt:lpstr>Lucida Calligraphy</vt:lpstr>
      <vt:lpstr>Wingdings 2</vt:lpstr>
      <vt:lpstr>Slate</vt:lpstr>
      <vt:lpstr>SONA User Guide</vt:lpstr>
      <vt:lpstr>Contents</vt:lpstr>
      <vt:lpstr>Creating a New Study</vt:lpstr>
      <vt:lpstr>Enter Logistics Information</vt:lpstr>
      <vt:lpstr>Basic Study Information</vt:lpstr>
      <vt:lpstr>Basic Study Information</vt:lpstr>
      <vt:lpstr>Advanced Settings</vt:lpstr>
      <vt:lpstr>Advanced Settings</vt:lpstr>
      <vt:lpstr>Advanced Settings</vt:lpstr>
      <vt:lpstr>Study Approval and Activation</vt:lpstr>
      <vt:lpstr>Approval</vt:lpstr>
      <vt:lpstr>Approval</vt:lpstr>
      <vt:lpstr>Activation</vt:lpstr>
      <vt:lpstr>Removing a Study</vt:lpstr>
      <vt:lpstr>Recruiting Participants</vt:lpstr>
      <vt:lpstr>Activation</vt:lpstr>
      <vt:lpstr>New Timeslots</vt:lpstr>
      <vt:lpstr>Copying Timeslots</vt:lpstr>
      <vt:lpstr>Cancelling Timeslots</vt:lpstr>
      <vt:lpstr>Participant Data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 User Guide</dc:title>
  <dc:creator>ckillingsworth</dc:creator>
  <cp:lastModifiedBy>ckillingsworth</cp:lastModifiedBy>
  <cp:revision>5</cp:revision>
  <dcterms:created xsi:type="dcterms:W3CDTF">2020-05-08T14:56:54Z</dcterms:created>
  <dcterms:modified xsi:type="dcterms:W3CDTF">2020-05-08T15:06:47Z</dcterms:modified>
</cp:coreProperties>
</file>