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38404800" cy="27432000"/>
  <p:notesSz cx="6858000" cy="9144000"/>
  <p:defaultTextStyle>
    <a:defPPr>
      <a:defRPr lang="en-US"/>
    </a:defPPr>
    <a:lvl1pPr marL="0" algn="l" defTabSz="3657600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1pPr>
    <a:lvl2pPr marL="1828800" algn="l" defTabSz="3657600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2pPr>
    <a:lvl3pPr marL="3657600" algn="l" defTabSz="3657600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3pPr>
    <a:lvl4pPr marL="5486400" algn="l" defTabSz="3657600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4pPr>
    <a:lvl5pPr marL="7315200" algn="l" defTabSz="3657600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5pPr>
    <a:lvl6pPr marL="9144000" algn="l" defTabSz="3657600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6pPr>
    <a:lvl7pPr marL="10972800" algn="l" defTabSz="3657600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7pPr>
    <a:lvl8pPr marL="12801600" algn="l" defTabSz="3657600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8pPr>
    <a:lvl9pPr marL="14630400" algn="l" defTabSz="3657600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29" d="100"/>
          <a:sy n="29" d="100"/>
        </p:scale>
        <p:origin x="-1314" y="-72"/>
      </p:cViewPr>
      <p:guideLst>
        <p:guide orient="horz" pos="8640"/>
        <p:guide pos="12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BOIRUM\Documents\Curt\CMU\Fall%202013\Computer%20Vision\Project\stat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Feature Detection Time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invertIfNegative val="0"/>
          <c:dLbls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[stats.xlsx]Sheet1!$D$1:$H$1</c:f>
              <c:strCache>
                <c:ptCount val="5"/>
                <c:pt idx="0">
                  <c:v>Hough Transform</c:v>
                </c:pt>
                <c:pt idx="1">
                  <c:v>Harris Default</c:v>
                </c:pt>
                <c:pt idx="2">
                  <c:v>Min Eigen</c:v>
                </c:pt>
                <c:pt idx="3">
                  <c:v>Harris</c:v>
                </c:pt>
                <c:pt idx="4">
                  <c:v>FAST</c:v>
                </c:pt>
              </c:strCache>
            </c:strRef>
          </c:cat>
          <c:val>
            <c:numRef>
              <c:f>[stats.xlsx]Sheet1!$D$2:$H$2</c:f>
              <c:numCache>
                <c:formatCode>General</c:formatCode>
                <c:ptCount val="5"/>
                <c:pt idx="0">
                  <c:v>1.375</c:v>
                </c:pt>
                <c:pt idx="1">
                  <c:v>0.81</c:v>
                </c:pt>
                <c:pt idx="2">
                  <c:v>0.2591</c:v>
                </c:pt>
                <c:pt idx="3">
                  <c:v>0.25700000000000001</c:v>
                </c:pt>
                <c:pt idx="4">
                  <c:v>2.5100000000000001E-2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24642432"/>
        <c:axId val="124643968"/>
      </c:barChart>
      <c:catAx>
        <c:axId val="124642432"/>
        <c:scaling>
          <c:orientation val="minMax"/>
        </c:scaling>
        <c:delete val="0"/>
        <c:axPos val="b"/>
        <c:majorTickMark val="out"/>
        <c:minorTickMark val="none"/>
        <c:tickLblPos val="nextTo"/>
        <c:crossAx val="124643968"/>
        <c:crosses val="autoZero"/>
        <c:auto val="1"/>
        <c:lblAlgn val="ctr"/>
        <c:lblOffset val="100"/>
        <c:noMultiLvlLbl val="0"/>
      </c:catAx>
      <c:valAx>
        <c:axId val="124643968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Seconds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24642432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Feature Detection Time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[stats.xlsx]Sheet1!$D$1:$H$1</c:f>
              <c:strCache>
                <c:ptCount val="1"/>
                <c:pt idx="0">
                  <c:v>Hough Transform Harris Default Min Eigen Harris FAST</c:v>
                </c:pt>
              </c:strCache>
            </c:strRef>
          </c:tx>
          <c:invertIfNegative val="0"/>
          <c:dLbls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[stats.xlsx]Sheet1!$D$1:$H$1</c:f>
              <c:strCache>
                <c:ptCount val="5"/>
                <c:pt idx="0">
                  <c:v>Hough Transform</c:v>
                </c:pt>
                <c:pt idx="1">
                  <c:v>Harris Default</c:v>
                </c:pt>
                <c:pt idx="2">
                  <c:v>Min Eigen</c:v>
                </c:pt>
                <c:pt idx="3">
                  <c:v>Harris</c:v>
                </c:pt>
                <c:pt idx="4">
                  <c:v>FAST</c:v>
                </c:pt>
              </c:strCache>
            </c:strRef>
          </c:cat>
          <c:val>
            <c:numRef>
              <c:f>[stats.xlsx]Sheet1!$D$3:$H$3</c:f>
              <c:numCache>
                <c:formatCode>General</c:formatCode>
                <c:ptCount val="5"/>
                <c:pt idx="0">
                  <c:v>2.2606000000000002</c:v>
                </c:pt>
                <c:pt idx="1">
                  <c:v>0.4274</c:v>
                </c:pt>
                <c:pt idx="2">
                  <c:v>0.42430000000000001</c:v>
                </c:pt>
                <c:pt idx="3">
                  <c:v>0.38329999999999997</c:v>
                </c:pt>
                <c:pt idx="4">
                  <c:v>5.9400000000000001E-2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24648832"/>
        <c:axId val="124732544"/>
      </c:barChart>
      <c:catAx>
        <c:axId val="124648832"/>
        <c:scaling>
          <c:orientation val="minMax"/>
        </c:scaling>
        <c:delete val="0"/>
        <c:axPos val="b"/>
        <c:majorTickMark val="out"/>
        <c:minorTickMark val="none"/>
        <c:tickLblPos val="nextTo"/>
        <c:crossAx val="124732544"/>
        <c:crosses val="autoZero"/>
        <c:auto val="1"/>
        <c:lblAlgn val="ctr"/>
        <c:lblOffset val="100"/>
        <c:noMultiLvlLbl val="0"/>
      </c:catAx>
      <c:valAx>
        <c:axId val="124732544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Seconds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24648832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/>
              <a:t>Compression Time vs Image Size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Sheet1!$F$9:$F$12</c:f>
              <c:strCache>
                <c:ptCount val="1"/>
                <c:pt idx="0">
                  <c:v>1627 x 910 630 x 420 500 x 500 159 x 119</c:v>
                </c:pt>
              </c:strCache>
            </c:strRef>
          </c:tx>
          <c:invertIfNegative val="0"/>
          <c:dLbls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Sheet1!$F$9:$F$12</c:f>
              <c:strCache>
                <c:ptCount val="4"/>
                <c:pt idx="0">
                  <c:v>1627 x 910</c:v>
                </c:pt>
                <c:pt idx="1">
                  <c:v>630 x 420</c:v>
                </c:pt>
                <c:pt idx="2">
                  <c:v>500 x 500</c:v>
                </c:pt>
                <c:pt idx="3">
                  <c:v>159 x 119</c:v>
                </c:pt>
              </c:strCache>
            </c:strRef>
          </c:cat>
          <c:val>
            <c:numRef>
              <c:f>Sheet1!$D$9:$D$12</c:f>
              <c:numCache>
                <c:formatCode>General</c:formatCode>
                <c:ptCount val="4"/>
                <c:pt idx="0">
                  <c:v>0.14449999999999999</c:v>
                </c:pt>
                <c:pt idx="1">
                  <c:v>7.8100000000000003E-2</c:v>
                </c:pt>
                <c:pt idx="2">
                  <c:v>7.6600000000000001E-2</c:v>
                </c:pt>
                <c:pt idx="3">
                  <c:v>5.1900000000000002E-2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24632448"/>
        <c:axId val="124757504"/>
      </c:barChart>
      <c:catAx>
        <c:axId val="12463244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24757504"/>
        <c:crosses val="autoZero"/>
        <c:auto val="1"/>
        <c:lblAlgn val="ctr"/>
        <c:lblOffset val="100"/>
        <c:noMultiLvlLbl val="0"/>
      </c:catAx>
      <c:valAx>
        <c:axId val="124757504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crossAx val="124632448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0360" y="8521703"/>
            <a:ext cx="32644080" cy="58801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60720" y="15544800"/>
            <a:ext cx="26883360" cy="70104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5486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7315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9144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0972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280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463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1A1B1-EF90-447D-BFCC-57FC39851703}" type="datetimeFigureOut">
              <a:rPr lang="en-US" smtClean="0"/>
              <a:t>5/14/2014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A9287-0886-4A4F-BAF2-D7622558E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958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1A1B1-EF90-447D-BFCC-57FC39851703}" type="datetimeFigureOut">
              <a:rPr lang="en-US" smtClean="0"/>
              <a:t>5/14/2014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A9287-0886-4A4F-BAF2-D7622558E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849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7843480" y="1098555"/>
            <a:ext cx="8641080" cy="234061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20240" y="1098555"/>
            <a:ext cx="25283160" cy="234061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1A1B1-EF90-447D-BFCC-57FC39851703}" type="datetimeFigureOut">
              <a:rPr lang="en-US" smtClean="0"/>
              <a:t>5/14/2014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A9287-0886-4A4F-BAF2-D7622558E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119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1A1B1-EF90-447D-BFCC-57FC39851703}" type="datetimeFigureOut">
              <a:rPr lang="en-US" smtClean="0"/>
              <a:t>5/14/2014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A9287-0886-4A4F-BAF2-D7622558E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249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3715" y="17627602"/>
            <a:ext cx="32644080" cy="5448300"/>
          </a:xfrm>
        </p:spPr>
        <p:txBody>
          <a:bodyPr anchor="t"/>
          <a:lstStyle>
            <a:lvl1pPr algn="l">
              <a:defRPr sz="16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33715" y="11626854"/>
            <a:ext cx="32644080" cy="6000748"/>
          </a:xfrm>
        </p:spPr>
        <p:txBody>
          <a:bodyPr anchor="b"/>
          <a:lstStyle>
            <a:lvl1pPr marL="0" indent="0">
              <a:buNone/>
              <a:defRPr sz="8000">
                <a:solidFill>
                  <a:schemeClr val="tx1">
                    <a:tint val="75000"/>
                  </a:schemeClr>
                </a:solidFill>
              </a:defRPr>
            </a:lvl1pPr>
            <a:lvl2pPr marL="1828800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2pPr>
            <a:lvl3pPr marL="36576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3pPr>
            <a:lvl4pPr marL="5486400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4pPr>
            <a:lvl5pPr marL="7315200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5pPr>
            <a:lvl6pPr marL="9144000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6pPr>
            <a:lvl7pPr marL="10972800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7pPr>
            <a:lvl8pPr marL="12801600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8pPr>
            <a:lvl9pPr marL="14630400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1A1B1-EF90-447D-BFCC-57FC39851703}" type="datetimeFigureOut">
              <a:rPr lang="en-US" smtClean="0"/>
              <a:t>5/14/2014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A9287-0886-4A4F-BAF2-D7622558E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268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0240" y="6400803"/>
            <a:ext cx="16962120" cy="18103852"/>
          </a:xfrm>
        </p:spPr>
        <p:txBody>
          <a:bodyPr/>
          <a:lstStyle>
            <a:lvl1pPr>
              <a:defRPr sz="11200"/>
            </a:lvl1pPr>
            <a:lvl2pPr>
              <a:defRPr sz="9600"/>
            </a:lvl2pPr>
            <a:lvl3pPr>
              <a:defRPr sz="8000"/>
            </a:lvl3pPr>
            <a:lvl4pPr>
              <a:defRPr sz="7200"/>
            </a:lvl4pPr>
            <a:lvl5pPr>
              <a:defRPr sz="7200"/>
            </a:lvl5pPr>
            <a:lvl6pPr>
              <a:defRPr sz="7200"/>
            </a:lvl6pPr>
            <a:lvl7pPr>
              <a:defRPr sz="7200"/>
            </a:lvl7pPr>
            <a:lvl8pPr>
              <a:defRPr sz="7200"/>
            </a:lvl8pPr>
            <a:lvl9pPr>
              <a:defRPr sz="7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522440" y="6400803"/>
            <a:ext cx="16962120" cy="18103852"/>
          </a:xfrm>
        </p:spPr>
        <p:txBody>
          <a:bodyPr/>
          <a:lstStyle>
            <a:lvl1pPr>
              <a:defRPr sz="11200"/>
            </a:lvl1pPr>
            <a:lvl2pPr>
              <a:defRPr sz="9600"/>
            </a:lvl2pPr>
            <a:lvl3pPr>
              <a:defRPr sz="8000"/>
            </a:lvl3pPr>
            <a:lvl4pPr>
              <a:defRPr sz="7200"/>
            </a:lvl4pPr>
            <a:lvl5pPr>
              <a:defRPr sz="7200"/>
            </a:lvl5pPr>
            <a:lvl6pPr>
              <a:defRPr sz="7200"/>
            </a:lvl6pPr>
            <a:lvl7pPr>
              <a:defRPr sz="7200"/>
            </a:lvl7pPr>
            <a:lvl8pPr>
              <a:defRPr sz="7200"/>
            </a:lvl8pPr>
            <a:lvl9pPr>
              <a:defRPr sz="7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1A1B1-EF90-447D-BFCC-57FC39851703}" type="datetimeFigureOut">
              <a:rPr lang="en-US" smtClean="0"/>
              <a:t>5/14/2014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A9287-0886-4A4F-BAF2-D7622558E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421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6140452"/>
            <a:ext cx="16968790" cy="2559048"/>
          </a:xfrm>
        </p:spPr>
        <p:txBody>
          <a:bodyPr anchor="b"/>
          <a:lstStyle>
            <a:lvl1pPr marL="0" indent="0">
              <a:buNone/>
              <a:defRPr sz="9600" b="1"/>
            </a:lvl1pPr>
            <a:lvl2pPr marL="1828800" indent="0">
              <a:buNone/>
              <a:defRPr sz="8000" b="1"/>
            </a:lvl2pPr>
            <a:lvl3pPr marL="3657600" indent="0">
              <a:buNone/>
              <a:defRPr sz="7200" b="1"/>
            </a:lvl3pPr>
            <a:lvl4pPr marL="5486400" indent="0">
              <a:buNone/>
              <a:defRPr sz="6400" b="1"/>
            </a:lvl4pPr>
            <a:lvl5pPr marL="7315200" indent="0">
              <a:buNone/>
              <a:defRPr sz="6400" b="1"/>
            </a:lvl5pPr>
            <a:lvl6pPr marL="9144000" indent="0">
              <a:buNone/>
              <a:defRPr sz="6400" b="1"/>
            </a:lvl6pPr>
            <a:lvl7pPr marL="10972800" indent="0">
              <a:buNone/>
              <a:defRPr sz="6400" b="1"/>
            </a:lvl7pPr>
            <a:lvl8pPr marL="12801600" indent="0">
              <a:buNone/>
              <a:defRPr sz="6400" b="1"/>
            </a:lvl8pPr>
            <a:lvl9pPr marL="14630400" indent="0">
              <a:buNone/>
              <a:defRPr sz="6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240" y="8699500"/>
            <a:ext cx="16968790" cy="15805152"/>
          </a:xfrm>
        </p:spPr>
        <p:txBody>
          <a:bodyPr/>
          <a:lstStyle>
            <a:lvl1pPr>
              <a:defRPr sz="9600"/>
            </a:lvl1pPr>
            <a:lvl2pPr>
              <a:defRPr sz="8000"/>
            </a:lvl2pPr>
            <a:lvl3pPr>
              <a:defRPr sz="7200"/>
            </a:lvl3pPr>
            <a:lvl4pPr>
              <a:defRPr sz="6400"/>
            </a:lvl4pPr>
            <a:lvl5pPr>
              <a:defRPr sz="6400"/>
            </a:lvl5pPr>
            <a:lvl6pPr>
              <a:defRPr sz="6400"/>
            </a:lvl6pPr>
            <a:lvl7pPr>
              <a:defRPr sz="6400"/>
            </a:lvl7pPr>
            <a:lvl8pPr>
              <a:defRPr sz="6400"/>
            </a:lvl8pPr>
            <a:lvl9pPr>
              <a:defRPr sz="6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9509108" y="6140452"/>
            <a:ext cx="16975455" cy="2559048"/>
          </a:xfrm>
        </p:spPr>
        <p:txBody>
          <a:bodyPr anchor="b"/>
          <a:lstStyle>
            <a:lvl1pPr marL="0" indent="0">
              <a:buNone/>
              <a:defRPr sz="9600" b="1"/>
            </a:lvl1pPr>
            <a:lvl2pPr marL="1828800" indent="0">
              <a:buNone/>
              <a:defRPr sz="8000" b="1"/>
            </a:lvl2pPr>
            <a:lvl3pPr marL="3657600" indent="0">
              <a:buNone/>
              <a:defRPr sz="7200" b="1"/>
            </a:lvl3pPr>
            <a:lvl4pPr marL="5486400" indent="0">
              <a:buNone/>
              <a:defRPr sz="6400" b="1"/>
            </a:lvl4pPr>
            <a:lvl5pPr marL="7315200" indent="0">
              <a:buNone/>
              <a:defRPr sz="6400" b="1"/>
            </a:lvl5pPr>
            <a:lvl6pPr marL="9144000" indent="0">
              <a:buNone/>
              <a:defRPr sz="6400" b="1"/>
            </a:lvl6pPr>
            <a:lvl7pPr marL="10972800" indent="0">
              <a:buNone/>
              <a:defRPr sz="6400" b="1"/>
            </a:lvl7pPr>
            <a:lvl8pPr marL="12801600" indent="0">
              <a:buNone/>
              <a:defRPr sz="6400" b="1"/>
            </a:lvl8pPr>
            <a:lvl9pPr marL="14630400" indent="0">
              <a:buNone/>
              <a:defRPr sz="6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9509108" y="8699500"/>
            <a:ext cx="16975455" cy="15805152"/>
          </a:xfrm>
        </p:spPr>
        <p:txBody>
          <a:bodyPr/>
          <a:lstStyle>
            <a:lvl1pPr>
              <a:defRPr sz="9600"/>
            </a:lvl1pPr>
            <a:lvl2pPr>
              <a:defRPr sz="8000"/>
            </a:lvl2pPr>
            <a:lvl3pPr>
              <a:defRPr sz="7200"/>
            </a:lvl3pPr>
            <a:lvl4pPr>
              <a:defRPr sz="6400"/>
            </a:lvl4pPr>
            <a:lvl5pPr>
              <a:defRPr sz="6400"/>
            </a:lvl5pPr>
            <a:lvl6pPr>
              <a:defRPr sz="6400"/>
            </a:lvl6pPr>
            <a:lvl7pPr>
              <a:defRPr sz="6400"/>
            </a:lvl7pPr>
            <a:lvl8pPr>
              <a:defRPr sz="6400"/>
            </a:lvl8pPr>
            <a:lvl9pPr>
              <a:defRPr sz="6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1A1B1-EF90-447D-BFCC-57FC39851703}" type="datetimeFigureOut">
              <a:rPr lang="en-US" smtClean="0"/>
              <a:t>5/14/2014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A9287-0886-4A4F-BAF2-D7622558E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0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1A1B1-EF90-447D-BFCC-57FC39851703}" type="datetimeFigureOut">
              <a:rPr lang="en-US" smtClean="0"/>
              <a:t>5/14/2014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A9287-0886-4A4F-BAF2-D7622558E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15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1A1B1-EF90-447D-BFCC-57FC39851703}" type="datetimeFigureOut">
              <a:rPr lang="en-US" smtClean="0"/>
              <a:t>5/14/2014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A9287-0886-4A4F-BAF2-D7622558E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572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0243" y="1092200"/>
            <a:ext cx="12634915" cy="4648200"/>
          </a:xfrm>
        </p:spPr>
        <p:txBody>
          <a:bodyPr anchor="b"/>
          <a:lstStyle>
            <a:lvl1pPr algn="l">
              <a:defRPr sz="8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15210" y="1092202"/>
            <a:ext cx="21469350" cy="23412452"/>
          </a:xfrm>
        </p:spPr>
        <p:txBody>
          <a:bodyPr/>
          <a:lstStyle>
            <a:lvl1pPr>
              <a:defRPr sz="12800"/>
            </a:lvl1pPr>
            <a:lvl2pPr>
              <a:defRPr sz="11200"/>
            </a:lvl2pPr>
            <a:lvl3pPr>
              <a:defRPr sz="9600"/>
            </a:lvl3pPr>
            <a:lvl4pPr>
              <a:defRPr sz="8000"/>
            </a:lvl4pPr>
            <a:lvl5pPr>
              <a:defRPr sz="8000"/>
            </a:lvl5pPr>
            <a:lvl6pPr>
              <a:defRPr sz="8000"/>
            </a:lvl6pPr>
            <a:lvl7pPr>
              <a:defRPr sz="8000"/>
            </a:lvl7pPr>
            <a:lvl8pPr>
              <a:defRPr sz="8000"/>
            </a:lvl8pPr>
            <a:lvl9pPr>
              <a:defRPr sz="8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20243" y="5740402"/>
            <a:ext cx="12634915" cy="18764252"/>
          </a:xfrm>
        </p:spPr>
        <p:txBody>
          <a:bodyPr/>
          <a:lstStyle>
            <a:lvl1pPr marL="0" indent="0">
              <a:buNone/>
              <a:defRPr sz="5600"/>
            </a:lvl1pPr>
            <a:lvl2pPr marL="1828800" indent="0">
              <a:buNone/>
              <a:defRPr sz="4800"/>
            </a:lvl2pPr>
            <a:lvl3pPr marL="3657600" indent="0">
              <a:buNone/>
              <a:defRPr sz="4000"/>
            </a:lvl3pPr>
            <a:lvl4pPr marL="5486400" indent="0">
              <a:buNone/>
              <a:defRPr sz="3600"/>
            </a:lvl4pPr>
            <a:lvl5pPr marL="7315200" indent="0">
              <a:buNone/>
              <a:defRPr sz="3600"/>
            </a:lvl5pPr>
            <a:lvl6pPr marL="9144000" indent="0">
              <a:buNone/>
              <a:defRPr sz="3600"/>
            </a:lvl6pPr>
            <a:lvl7pPr marL="10972800" indent="0">
              <a:buNone/>
              <a:defRPr sz="3600"/>
            </a:lvl7pPr>
            <a:lvl8pPr marL="12801600" indent="0">
              <a:buNone/>
              <a:defRPr sz="3600"/>
            </a:lvl8pPr>
            <a:lvl9pPr marL="14630400" indent="0">
              <a:buNone/>
              <a:defRPr sz="3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1A1B1-EF90-447D-BFCC-57FC39851703}" type="datetimeFigureOut">
              <a:rPr lang="en-US" smtClean="0"/>
              <a:t>5/14/2014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A9287-0886-4A4F-BAF2-D7622558E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254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27610" y="19202401"/>
            <a:ext cx="23042880" cy="2266952"/>
          </a:xfrm>
        </p:spPr>
        <p:txBody>
          <a:bodyPr anchor="b"/>
          <a:lstStyle>
            <a:lvl1pPr algn="l">
              <a:defRPr sz="8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527610" y="2451100"/>
            <a:ext cx="23042880" cy="16459200"/>
          </a:xfrm>
        </p:spPr>
        <p:txBody>
          <a:bodyPr/>
          <a:lstStyle>
            <a:lvl1pPr marL="0" indent="0">
              <a:buNone/>
              <a:defRPr sz="12800"/>
            </a:lvl1pPr>
            <a:lvl2pPr marL="1828800" indent="0">
              <a:buNone/>
              <a:defRPr sz="11200"/>
            </a:lvl2pPr>
            <a:lvl3pPr marL="3657600" indent="0">
              <a:buNone/>
              <a:defRPr sz="9600"/>
            </a:lvl3pPr>
            <a:lvl4pPr marL="5486400" indent="0">
              <a:buNone/>
              <a:defRPr sz="8000"/>
            </a:lvl4pPr>
            <a:lvl5pPr marL="7315200" indent="0">
              <a:buNone/>
              <a:defRPr sz="8000"/>
            </a:lvl5pPr>
            <a:lvl6pPr marL="9144000" indent="0">
              <a:buNone/>
              <a:defRPr sz="8000"/>
            </a:lvl6pPr>
            <a:lvl7pPr marL="10972800" indent="0">
              <a:buNone/>
              <a:defRPr sz="8000"/>
            </a:lvl7pPr>
            <a:lvl8pPr marL="12801600" indent="0">
              <a:buNone/>
              <a:defRPr sz="8000"/>
            </a:lvl8pPr>
            <a:lvl9pPr marL="14630400" indent="0">
              <a:buNone/>
              <a:defRPr sz="8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27610" y="21469353"/>
            <a:ext cx="23042880" cy="3219448"/>
          </a:xfrm>
        </p:spPr>
        <p:txBody>
          <a:bodyPr/>
          <a:lstStyle>
            <a:lvl1pPr marL="0" indent="0">
              <a:buNone/>
              <a:defRPr sz="5600"/>
            </a:lvl1pPr>
            <a:lvl2pPr marL="1828800" indent="0">
              <a:buNone/>
              <a:defRPr sz="4800"/>
            </a:lvl2pPr>
            <a:lvl3pPr marL="3657600" indent="0">
              <a:buNone/>
              <a:defRPr sz="4000"/>
            </a:lvl3pPr>
            <a:lvl4pPr marL="5486400" indent="0">
              <a:buNone/>
              <a:defRPr sz="3600"/>
            </a:lvl4pPr>
            <a:lvl5pPr marL="7315200" indent="0">
              <a:buNone/>
              <a:defRPr sz="3600"/>
            </a:lvl5pPr>
            <a:lvl6pPr marL="9144000" indent="0">
              <a:buNone/>
              <a:defRPr sz="3600"/>
            </a:lvl6pPr>
            <a:lvl7pPr marL="10972800" indent="0">
              <a:buNone/>
              <a:defRPr sz="3600"/>
            </a:lvl7pPr>
            <a:lvl8pPr marL="12801600" indent="0">
              <a:buNone/>
              <a:defRPr sz="3600"/>
            </a:lvl8pPr>
            <a:lvl9pPr marL="14630400" indent="0">
              <a:buNone/>
              <a:defRPr sz="3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1A1B1-EF90-447D-BFCC-57FC39851703}" type="datetimeFigureOut">
              <a:rPr lang="en-US" smtClean="0"/>
              <a:t>5/14/2014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A9287-0886-4A4F-BAF2-D7622558E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407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0240" y="1098552"/>
            <a:ext cx="34564320" cy="4572000"/>
          </a:xfrm>
          <a:prstGeom prst="rect">
            <a:avLst/>
          </a:prstGeom>
        </p:spPr>
        <p:txBody>
          <a:bodyPr vert="horz" lIns="365760" tIns="182880" rIns="365760" bIns="18288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6400803"/>
            <a:ext cx="34564320" cy="18103852"/>
          </a:xfrm>
          <a:prstGeom prst="rect">
            <a:avLst/>
          </a:prstGeom>
        </p:spPr>
        <p:txBody>
          <a:bodyPr vert="horz" lIns="365760" tIns="182880" rIns="365760" bIns="18288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20240" y="25425402"/>
            <a:ext cx="8961120" cy="1460500"/>
          </a:xfrm>
          <a:prstGeom prst="rect">
            <a:avLst/>
          </a:prstGeom>
        </p:spPr>
        <p:txBody>
          <a:bodyPr vert="horz" lIns="365760" tIns="182880" rIns="365760" bIns="182880" rtlCol="0" anchor="ctr"/>
          <a:lstStyle>
            <a:lvl1pPr algn="l">
              <a:defRPr sz="4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F1A1B1-EF90-447D-BFCC-57FC39851703}" type="datetimeFigureOut">
              <a:rPr lang="en-US" smtClean="0"/>
              <a:t>5/14/2014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121640" y="25425402"/>
            <a:ext cx="12161520" cy="1460500"/>
          </a:xfrm>
          <a:prstGeom prst="rect">
            <a:avLst/>
          </a:prstGeom>
        </p:spPr>
        <p:txBody>
          <a:bodyPr vert="horz" lIns="365760" tIns="182880" rIns="365760" bIns="182880" rtlCol="0" anchor="ctr"/>
          <a:lstStyle>
            <a:lvl1pPr algn="ctr">
              <a:defRPr sz="4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7523440" y="25425402"/>
            <a:ext cx="8961120" cy="1460500"/>
          </a:xfrm>
          <a:prstGeom prst="rect">
            <a:avLst/>
          </a:prstGeom>
        </p:spPr>
        <p:txBody>
          <a:bodyPr vert="horz" lIns="365760" tIns="182880" rIns="365760" bIns="182880" rtlCol="0" anchor="ctr"/>
          <a:lstStyle>
            <a:lvl1pPr algn="r">
              <a:defRPr sz="4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9A9287-0886-4A4F-BAF2-D7622558E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476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657600" rtl="0" eaLnBrk="1" latinLnBrk="0" hangingPunct="1">
        <a:spcBef>
          <a:spcPct val="0"/>
        </a:spcBef>
        <a:buNone/>
        <a:defRPr sz="17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600" indent="-1371600" algn="l" defTabSz="36576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2800" kern="1200">
          <a:solidFill>
            <a:schemeClr val="tx1"/>
          </a:solidFill>
          <a:latin typeface="+mn-lt"/>
          <a:ea typeface="+mn-ea"/>
          <a:cs typeface="+mn-cs"/>
        </a:defRPr>
      </a:lvl1pPr>
      <a:lvl2pPr marL="2971800" indent="-1143000" algn="l" defTabSz="36576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12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0" indent="-914400" algn="l" defTabSz="3657600" rtl="0" eaLnBrk="1" latinLnBrk="0" hangingPunct="1">
        <a:spcBef>
          <a:spcPct val="200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0" indent="-914400" algn="l" defTabSz="3657600" rtl="0" eaLnBrk="1" latinLnBrk="0" hangingPunct="1">
        <a:spcBef>
          <a:spcPct val="20000"/>
        </a:spcBef>
        <a:buFont typeface="Arial" panose="020B0604020202020204" pitchFamily="34" charset="0"/>
        <a:buChar char="–"/>
        <a:defRPr sz="800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0" indent="-914400" algn="l" defTabSz="3657600" rtl="0" eaLnBrk="1" latinLnBrk="0" hangingPunct="1">
        <a:spcBef>
          <a:spcPct val="20000"/>
        </a:spcBef>
        <a:buFont typeface="Arial" panose="020B0604020202020204" pitchFamily="34" charset="0"/>
        <a:buChar char="»"/>
        <a:defRPr sz="8000" kern="1200">
          <a:solidFill>
            <a:schemeClr val="tx1"/>
          </a:solidFill>
          <a:latin typeface="+mn-lt"/>
          <a:ea typeface="+mn-ea"/>
          <a:cs typeface="+mn-cs"/>
        </a:defRPr>
      </a:lvl5pPr>
      <a:lvl6pPr marL="10058400" indent="-914400" algn="l" defTabSz="3657600" rtl="0" eaLnBrk="1" latinLnBrk="0" hangingPunct="1">
        <a:spcBef>
          <a:spcPct val="20000"/>
        </a:spcBef>
        <a:buFont typeface="Arial" panose="020B0604020202020204" pitchFamily="34" charset="0"/>
        <a:buChar char="•"/>
        <a:defRPr sz="800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0" indent="-914400" algn="l" defTabSz="3657600" rtl="0" eaLnBrk="1" latinLnBrk="0" hangingPunct="1">
        <a:spcBef>
          <a:spcPct val="20000"/>
        </a:spcBef>
        <a:buFont typeface="Arial" panose="020B0604020202020204" pitchFamily="34" charset="0"/>
        <a:buChar char="•"/>
        <a:defRPr sz="80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0" indent="-914400" algn="l" defTabSz="3657600" rtl="0" eaLnBrk="1" latinLnBrk="0" hangingPunct="1">
        <a:spcBef>
          <a:spcPct val="20000"/>
        </a:spcBef>
        <a:buFont typeface="Arial" panose="020B0604020202020204" pitchFamily="34" charset="0"/>
        <a:buChar char="•"/>
        <a:defRPr sz="800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0" indent="-914400" algn="l" defTabSz="3657600" rtl="0" eaLnBrk="1" latinLnBrk="0" hangingPunct="1">
        <a:spcBef>
          <a:spcPct val="20000"/>
        </a:spcBef>
        <a:buFont typeface="Arial" panose="020B0604020202020204" pitchFamily="34" charset="0"/>
        <a:buChar char="•"/>
        <a:defRPr sz="8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1pPr>
      <a:lvl2pPr marL="18288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6pPr>
      <a:lvl7pPr marL="109728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7pPr>
      <a:lvl8pPr marL="128016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8pPr>
      <a:lvl9pPr marL="146304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1.png"/><Relationship Id="rId18" Type="http://schemas.openxmlformats.org/officeDocument/2006/relationships/chart" Target="../charts/chart3.xml"/><Relationship Id="rId26" Type="http://schemas.openxmlformats.org/officeDocument/2006/relationships/image" Target="../media/image21.jpeg"/><Relationship Id="rId39" Type="http://schemas.openxmlformats.org/officeDocument/2006/relationships/image" Target="../media/image34.jpeg"/><Relationship Id="rId3" Type="http://schemas.openxmlformats.org/officeDocument/2006/relationships/image" Target="../media/image2.png"/><Relationship Id="rId21" Type="http://schemas.openxmlformats.org/officeDocument/2006/relationships/image" Target="../media/image16.png"/><Relationship Id="rId34" Type="http://schemas.openxmlformats.org/officeDocument/2006/relationships/image" Target="../media/image29.jpeg"/><Relationship Id="rId42" Type="http://schemas.openxmlformats.org/officeDocument/2006/relationships/image" Target="../media/image37.jpeg"/><Relationship Id="rId7" Type="http://schemas.openxmlformats.org/officeDocument/2006/relationships/image" Target="../media/image6.png"/><Relationship Id="rId12" Type="http://schemas.openxmlformats.org/officeDocument/2006/relationships/image" Target="../media/image10.png"/><Relationship Id="rId17" Type="http://schemas.openxmlformats.org/officeDocument/2006/relationships/chart" Target="../charts/chart2.xml"/><Relationship Id="rId25" Type="http://schemas.openxmlformats.org/officeDocument/2006/relationships/image" Target="../media/image20.jpeg"/><Relationship Id="rId33" Type="http://schemas.openxmlformats.org/officeDocument/2006/relationships/image" Target="../media/image28.jpeg"/><Relationship Id="rId38" Type="http://schemas.openxmlformats.org/officeDocument/2006/relationships/image" Target="../media/image33.jpeg"/><Relationship Id="rId2" Type="http://schemas.openxmlformats.org/officeDocument/2006/relationships/image" Target="../media/image1.png"/><Relationship Id="rId16" Type="http://schemas.openxmlformats.org/officeDocument/2006/relationships/image" Target="../media/image13.jpeg"/><Relationship Id="rId20" Type="http://schemas.openxmlformats.org/officeDocument/2006/relationships/image" Target="../media/image15.png"/><Relationship Id="rId29" Type="http://schemas.openxmlformats.org/officeDocument/2006/relationships/image" Target="../media/image24.jpeg"/><Relationship Id="rId41" Type="http://schemas.openxmlformats.org/officeDocument/2006/relationships/image" Target="../media/image36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24" Type="http://schemas.openxmlformats.org/officeDocument/2006/relationships/image" Target="../media/image19.jpeg"/><Relationship Id="rId32" Type="http://schemas.openxmlformats.org/officeDocument/2006/relationships/image" Target="../media/image27.png"/><Relationship Id="rId37" Type="http://schemas.openxmlformats.org/officeDocument/2006/relationships/image" Target="../media/image32.jpeg"/><Relationship Id="rId40" Type="http://schemas.openxmlformats.org/officeDocument/2006/relationships/image" Target="../media/image35.jpeg"/><Relationship Id="rId5" Type="http://schemas.openxmlformats.org/officeDocument/2006/relationships/image" Target="../media/image4.png"/><Relationship Id="rId15" Type="http://schemas.openxmlformats.org/officeDocument/2006/relationships/image" Target="../media/image12.jpeg"/><Relationship Id="rId23" Type="http://schemas.openxmlformats.org/officeDocument/2006/relationships/image" Target="../media/image18.jpeg"/><Relationship Id="rId28" Type="http://schemas.openxmlformats.org/officeDocument/2006/relationships/image" Target="../media/image23.png"/><Relationship Id="rId36" Type="http://schemas.openxmlformats.org/officeDocument/2006/relationships/image" Target="../media/image31.jpeg"/><Relationship Id="rId10" Type="http://schemas.openxmlformats.org/officeDocument/2006/relationships/image" Target="../media/image8.png"/><Relationship Id="rId19" Type="http://schemas.openxmlformats.org/officeDocument/2006/relationships/image" Target="../media/image14.jpeg"/><Relationship Id="rId31" Type="http://schemas.openxmlformats.org/officeDocument/2006/relationships/image" Target="../media/image26.jpeg"/><Relationship Id="rId44" Type="http://schemas.openxmlformats.org/officeDocument/2006/relationships/image" Target="../media/image39.jpeg"/><Relationship Id="rId4" Type="http://schemas.openxmlformats.org/officeDocument/2006/relationships/image" Target="../media/image3.png"/><Relationship Id="rId9" Type="http://schemas.openxmlformats.org/officeDocument/2006/relationships/hyperlink" Target="http://www.google.com/trends" TargetMode="External"/><Relationship Id="rId14" Type="http://schemas.openxmlformats.org/officeDocument/2006/relationships/chart" Target="../charts/chart1.xml"/><Relationship Id="rId22" Type="http://schemas.openxmlformats.org/officeDocument/2006/relationships/image" Target="../media/image17.jpeg"/><Relationship Id="rId27" Type="http://schemas.openxmlformats.org/officeDocument/2006/relationships/image" Target="../media/image22.jpeg"/><Relationship Id="rId30" Type="http://schemas.openxmlformats.org/officeDocument/2006/relationships/image" Target="../media/image25.jpeg"/><Relationship Id="rId35" Type="http://schemas.openxmlformats.org/officeDocument/2006/relationships/image" Target="../media/image30.jpeg"/><Relationship Id="rId43" Type="http://schemas.openxmlformats.org/officeDocument/2006/relationships/image" Target="../media/image3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ounded Rectangle 76"/>
          <p:cNvSpPr/>
          <p:nvPr/>
        </p:nvSpPr>
        <p:spPr>
          <a:xfrm>
            <a:off x="19354800" y="4122530"/>
            <a:ext cx="19050000" cy="22694538"/>
          </a:xfrm>
          <a:prstGeom prst="roundRect">
            <a:avLst>
              <a:gd name="adj" fmla="val 8489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Rectangle 176"/>
          <p:cNvSpPr/>
          <p:nvPr/>
        </p:nvSpPr>
        <p:spPr>
          <a:xfrm>
            <a:off x="20872565" y="15392400"/>
            <a:ext cx="2673235" cy="96452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aphicFrame>
        <p:nvGraphicFramePr>
          <p:cNvPr id="178" name="Table 1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3647452"/>
              </p:ext>
            </p:extLst>
          </p:nvPr>
        </p:nvGraphicFramePr>
        <p:xfrm>
          <a:off x="20993535" y="11506200"/>
          <a:ext cx="2216706" cy="1316985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73549"/>
                <a:gridCol w="1043157"/>
              </a:tblGrid>
              <a:tr h="3500360">
                <a:tc>
                  <a:txBody>
                    <a:bodyPr/>
                    <a:lstStyle/>
                    <a:p>
                      <a:pPr algn="l" fontAlgn="b"/>
                      <a:endParaRPr lang="en-US" sz="19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6299" marR="16299" marT="16299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9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6299" marR="16299" marT="16299" marB="0" anchor="b">
                    <a:noFill/>
                  </a:tcPr>
                </a:tc>
              </a:tr>
              <a:tr h="1933899"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235</a:t>
                      </a:r>
                      <a:endParaRPr lang="en-US" sz="19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6299" marR="16299" marT="16299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22526</a:t>
                      </a:r>
                      <a:endParaRPr lang="en-US" sz="19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6299" marR="16299" marT="16299" marB="0" anchor="b">
                    <a:noFill/>
                  </a:tcPr>
                </a:tc>
              </a:tr>
              <a:tr h="1933899"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102</a:t>
                      </a:r>
                      <a:endParaRPr lang="en-US" sz="19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6299" marR="16299" marT="16299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9104</a:t>
                      </a:r>
                      <a:endParaRPr lang="en-US" sz="19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6299" marR="16299" marT="16299" marB="0" anchor="b">
                    <a:noFill/>
                  </a:tcPr>
                </a:tc>
              </a:tr>
              <a:tr h="1933899"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u="none" strike="noStrike">
                          <a:solidFill>
                            <a:schemeClr val="tx1"/>
                          </a:solidFill>
                          <a:effectLst/>
                        </a:rPr>
                        <a:t>18</a:t>
                      </a:r>
                      <a:endParaRPr lang="en-US" sz="19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6299" marR="16299" marT="16299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u="none" strike="noStrike">
                          <a:solidFill>
                            <a:schemeClr val="tx1"/>
                          </a:solidFill>
                          <a:effectLst/>
                        </a:rPr>
                        <a:t>1832</a:t>
                      </a:r>
                      <a:endParaRPr lang="en-US" sz="19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6299" marR="16299" marT="16299" marB="0" anchor="b">
                    <a:noFill/>
                  </a:tcPr>
                </a:tc>
              </a:tr>
              <a:tr h="1933899"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u="none" strike="noStrike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US" sz="19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6299" marR="16299" marT="16299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u="none" strike="noStrike">
                          <a:solidFill>
                            <a:schemeClr val="tx1"/>
                          </a:solidFill>
                          <a:effectLst/>
                        </a:rPr>
                        <a:t>620</a:t>
                      </a:r>
                      <a:endParaRPr lang="en-US" sz="19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6299" marR="16299" marT="16299" marB="0" anchor="b">
                    <a:noFill/>
                  </a:tcPr>
                </a:tc>
              </a:tr>
              <a:tr h="1933899"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US" sz="19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6299" marR="16299" marT="16299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316</a:t>
                      </a:r>
                      <a:endParaRPr lang="en-US" sz="19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6299" marR="16299" marT="16299" marB="0" anchor="b">
                    <a:noFill/>
                  </a:tcPr>
                </a:tc>
              </a:tr>
            </a:tbl>
          </a:graphicData>
        </a:graphic>
      </p:graphicFrame>
      <p:sp>
        <p:nvSpPr>
          <p:cNvPr id="97" name="Rectangle 96"/>
          <p:cNvSpPr/>
          <p:nvPr/>
        </p:nvSpPr>
        <p:spPr>
          <a:xfrm>
            <a:off x="19943240" y="9611227"/>
            <a:ext cx="4479742" cy="514250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ounded Rectangle 40"/>
          <p:cNvSpPr/>
          <p:nvPr/>
        </p:nvSpPr>
        <p:spPr>
          <a:xfrm>
            <a:off x="9677400" y="4122530"/>
            <a:ext cx="9372600" cy="2269453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/>
          <p:cNvSpPr/>
          <p:nvPr/>
        </p:nvSpPr>
        <p:spPr>
          <a:xfrm>
            <a:off x="10184285" y="19721691"/>
            <a:ext cx="8745636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3600" dirty="0" smtClean="0"/>
              <a:t>Find Features</a:t>
            </a:r>
          </a:p>
          <a:p>
            <a:pPr marL="742950" indent="-742950">
              <a:buFont typeface="+mj-lt"/>
              <a:buAutoNum type="arabicPeriod"/>
            </a:pPr>
            <a:endParaRPr lang="en-US" sz="3600" dirty="0"/>
          </a:p>
          <a:p>
            <a:pPr marL="742950" indent="-742950">
              <a:buFont typeface="+mj-lt"/>
              <a:buAutoNum type="arabicPeriod"/>
            </a:pPr>
            <a:endParaRPr lang="en-US" sz="3600" dirty="0" smtClean="0"/>
          </a:p>
          <a:p>
            <a:pPr marL="742950" indent="-742950">
              <a:buFont typeface="+mj-lt"/>
              <a:buAutoNum type="arabicPeriod"/>
            </a:pPr>
            <a:r>
              <a:rPr lang="en-US" sz="3600" dirty="0" smtClean="0"/>
              <a:t>Pseudo Segmentation</a:t>
            </a:r>
          </a:p>
          <a:p>
            <a:pPr marL="742950" indent="-742950">
              <a:buFont typeface="+mj-lt"/>
              <a:buAutoNum type="arabicPeriod"/>
            </a:pPr>
            <a:endParaRPr lang="en-US" sz="3600" dirty="0"/>
          </a:p>
          <a:p>
            <a:pPr marL="742950" indent="-742950">
              <a:buFont typeface="+mj-lt"/>
              <a:buAutoNum type="arabicPeriod"/>
            </a:pPr>
            <a:endParaRPr lang="en-US" sz="3600" dirty="0" smtClean="0"/>
          </a:p>
          <a:p>
            <a:pPr marL="742950" indent="-742950">
              <a:buFont typeface="+mj-lt"/>
              <a:buAutoNum type="arabicPeriod"/>
            </a:pPr>
            <a:r>
              <a:rPr lang="en-US" sz="3600" dirty="0" smtClean="0"/>
              <a:t>Triangle Color</a:t>
            </a:r>
          </a:p>
          <a:p>
            <a:pPr marL="742950" indent="-742950">
              <a:buFont typeface="+mj-lt"/>
              <a:buAutoNum type="arabicPeriod"/>
            </a:pPr>
            <a:endParaRPr lang="en-US" sz="3600" dirty="0"/>
          </a:p>
          <a:p>
            <a:pPr marL="742950" indent="-742950">
              <a:buFont typeface="+mj-lt"/>
              <a:buAutoNum type="arabicPeriod"/>
            </a:pPr>
            <a:endParaRPr lang="en-US" sz="3600" dirty="0" smtClean="0"/>
          </a:p>
          <a:p>
            <a:pPr marL="742950" indent="-742950">
              <a:buFont typeface="+mj-lt"/>
              <a:buAutoNum type="arabicPeriod"/>
            </a:pPr>
            <a:r>
              <a:rPr lang="en-US" sz="3600" dirty="0" smtClean="0"/>
              <a:t>Encode/Render</a:t>
            </a:r>
          </a:p>
          <a:p>
            <a:pPr marL="742950" indent="-742950">
              <a:buFont typeface="+mj-lt"/>
              <a:buAutoNum type="arabicPeriod"/>
            </a:pPr>
            <a:endParaRPr lang="en-US" sz="3600" dirty="0"/>
          </a:p>
        </p:txBody>
      </p:sp>
      <p:sp>
        <p:nvSpPr>
          <p:cNvPr id="120" name="Rounded Rectangle 119"/>
          <p:cNvSpPr/>
          <p:nvPr/>
        </p:nvSpPr>
        <p:spPr>
          <a:xfrm>
            <a:off x="19718596" y="4968834"/>
            <a:ext cx="18381404" cy="124895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0" y="4085350"/>
            <a:ext cx="9372600" cy="2276889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40" name="Rounded Rectangle 39"/>
          <p:cNvSpPr/>
          <p:nvPr/>
        </p:nvSpPr>
        <p:spPr>
          <a:xfrm>
            <a:off x="0" y="35025"/>
            <a:ext cx="38404800" cy="351160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751928" y="25330579"/>
            <a:ext cx="16072963" cy="1790244"/>
          </a:xfrm>
        </p:spPr>
        <p:txBody>
          <a:bodyPr>
            <a:normAutofit/>
          </a:bodyPr>
          <a:lstStyle/>
          <a:p>
            <a:r>
              <a:rPr lang="en-US" sz="1800" dirty="0" smtClean="0"/>
              <a:t>References</a:t>
            </a:r>
            <a:endParaRPr lang="en-US" sz="1800" dirty="0"/>
          </a:p>
          <a:p>
            <a:pPr algn="l"/>
            <a:r>
              <a:rPr lang="en-US" sz="1800" dirty="0"/>
              <a:t>Federal Standard 1037C Glossary of Telecommunication Terms http://</a:t>
            </a:r>
            <a:r>
              <a:rPr lang="en-US" sz="1800" dirty="0" smtClean="0"/>
              <a:t>www.its.bldrdoc.gov/fs-1037/fs-1037c.htm</a:t>
            </a:r>
          </a:p>
          <a:p>
            <a:pPr algn="l"/>
            <a:r>
              <a:rPr lang="en-US" sz="1800" dirty="0" smtClean="0"/>
              <a:t>How I Accidentally </a:t>
            </a:r>
            <a:r>
              <a:rPr lang="en-US" sz="1800" dirty="0" err="1" smtClean="0"/>
              <a:t>Kickstarted</a:t>
            </a:r>
            <a:r>
              <a:rPr lang="en-US" sz="1800" dirty="0" smtClean="0"/>
              <a:t> the Domestic Drone Boom CHRIS ANDERSONhttp://www.wired.com/2012/06/ff_drones/all</a:t>
            </a:r>
            <a:r>
              <a:rPr lang="en-US" sz="1800" dirty="0" smtClean="0"/>
              <a:t>/</a:t>
            </a:r>
          </a:p>
          <a:p>
            <a:pPr algn="l"/>
            <a:r>
              <a:rPr lang="en-US" sz="1800" dirty="0"/>
              <a:t>"Data Source: Google Trends (www.google.com/trends)."</a:t>
            </a:r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26020655" y="5208591"/>
            <a:ext cx="577728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/>
              <a:t>Results and Conclusions</a:t>
            </a:r>
            <a:endParaRPr lang="en-US" sz="4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560446" y="436612"/>
            <a:ext cx="31283909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500" b="1" dirty="0" smtClean="0"/>
              <a:t>Real-Time Vector Geometry Based Video Compression for Low-Latency </a:t>
            </a:r>
            <a:r>
              <a:rPr lang="en-US" sz="8500" b="1" dirty="0" err="1" smtClean="0"/>
              <a:t>Teleoperation</a:t>
            </a:r>
            <a:r>
              <a:rPr lang="en-US" sz="8500" b="1" dirty="0" smtClean="0"/>
              <a:t> over Low-Bandwidth Connections</a:t>
            </a:r>
            <a:endParaRPr lang="en-US" sz="8500" b="1" dirty="0"/>
          </a:p>
        </p:txBody>
      </p:sp>
      <p:grpSp>
        <p:nvGrpSpPr>
          <p:cNvPr id="25" name="Group 24"/>
          <p:cNvGrpSpPr/>
          <p:nvPr/>
        </p:nvGrpSpPr>
        <p:grpSpPr>
          <a:xfrm>
            <a:off x="191374" y="4868894"/>
            <a:ext cx="9333626" cy="21836433"/>
            <a:chOff x="267574" y="4868894"/>
            <a:chExt cx="9333626" cy="21836433"/>
          </a:xfrm>
        </p:grpSpPr>
        <p:sp>
          <p:nvSpPr>
            <p:cNvPr id="42" name="Rounded Rectangle 41"/>
            <p:cNvSpPr/>
            <p:nvPr/>
          </p:nvSpPr>
          <p:spPr>
            <a:xfrm>
              <a:off x="284063" y="4868894"/>
              <a:ext cx="9033075" cy="3025696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4427" y="13959812"/>
              <a:ext cx="3685147" cy="23929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6" name="Picture 1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28025" y="13959813"/>
              <a:ext cx="3345349" cy="23929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2" name="Group 1"/>
            <p:cNvGrpSpPr/>
            <p:nvPr/>
          </p:nvGrpSpPr>
          <p:grpSpPr>
            <a:xfrm>
              <a:off x="961244" y="6017189"/>
              <a:ext cx="7993130" cy="1877401"/>
              <a:chOff x="1639362" y="6550125"/>
              <a:chExt cx="7993130" cy="1877401"/>
            </a:xfrm>
          </p:grpSpPr>
          <p:pic>
            <p:nvPicPr>
              <p:cNvPr id="1028" name="Picture 4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1639362" y="6693016"/>
                <a:ext cx="2228352" cy="15916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29" name="Picture 5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4520747" y="6550125"/>
                <a:ext cx="1971272" cy="18774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31" name="Picture 7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7145052" y="6600454"/>
                <a:ext cx="2487440" cy="17767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39" name="TextBox 38"/>
            <p:cNvSpPr txBox="1"/>
            <p:nvPr/>
          </p:nvSpPr>
          <p:spPr>
            <a:xfrm>
              <a:off x="3446108" y="5147685"/>
              <a:ext cx="3238387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b="1" dirty="0" smtClean="0"/>
                <a:t>What is FPV?</a:t>
              </a:r>
              <a:endParaRPr lang="en-US" sz="4400" b="1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84063" y="8175846"/>
              <a:ext cx="9317137" cy="563231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3600" dirty="0"/>
                <a:t>Remote driving or flying an RC vehicle (drone) through wireless onboard video feed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endParaRPr lang="en-US" sz="3600" dirty="0"/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3600" dirty="0"/>
                <a:t>Thrill/enjoyment/videography very similar to full sized vehicle for orders of magnitude cheaper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endParaRPr lang="en-US" sz="3600" dirty="0"/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3600" dirty="0"/>
                <a:t>Enabling immediate disaster investigation, search &amp; rescue, real-time information that was previously </a:t>
              </a:r>
              <a:r>
                <a:rPr lang="en-US" sz="3600" dirty="0" smtClean="0"/>
                <a:t>impossible/impractical</a:t>
              </a:r>
              <a:endParaRPr lang="en-US" sz="3600" dirty="0"/>
            </a:p>
          </p:txBody>
        </p:sp>
        <p:grpSp>
          <p:nvGrpSpPr>
            <p:cNvPr id="58" name="Group 57"/>
            <p:cNvGrpSpPr/>
            <p:nvPr/>
          </p:nvGrpSpPr>
          <p:grpSpPr>
            <a:xfrm>
              <a:off x="343774" y="21230123"/>
              <a:ext cx="8840073" cy="5181067"/>
              <a:chOff x="-4763" y="1295400"/>
              <a:chExt cx="9153526" cy="5364778"/>
            </a:xfrm>
          </p:grpSpPr>
          <p:grpSp>
            <p:nvGrpSpPr>
              <p:cNvPr id="59" name="Group 58"/>
              <p:cNvGrpSpPr/>
              <p:nvPr/>
            </p:nvGrpSpPr>
            <p:grpSpPr>
              <a:xfrm>
                <a:off x="-4763" y="3895725"/>
                <a:ext cx="9153526" cy="2764453"/>
                <a:chOff x="-4763" y="1228725"/>
                <a:chExt cx="9153526" cy="2764453"/>
              </a:xfrm>
            </p:grpSpPr>
            <p:sp>
              <p:nvSpPr>
                <p:cNvPr id="61" name="TextBox 60"/>
                <p:cNvSpPr txBox="1"/>
                <p:nvPr/>
              </p:nvSpPr>
              <p:spPr>
                <a:xfrm>
                  <a:off x="685800" y="3593068"/>
                  <a:ext cx="1426994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 smtClean="0"/>
                    <a:t>End of 2011</a:t>
                  </a:r>
                  <a:endParaRPr lang="en-US" sz="2000" dirty="0"/>
                </a:p>
              </p:txBody>
            </p:sp>
            <p:sp>
              <p:nvSpPr>
                <p:cNvPr id="62" name="TextBox 61"/>
                <p:cNvSpPr txBox="1"/>
                <p:nvPr/>
              </p:nvSpPr>
              <p:spPr>
                <a:xfrm>
                  <a:off x="3657600" y="3573107"/>
                  <a:ext cx="1426994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 smtClean="0"/>
                    <a:t>End of 2013</a:t>
                  </a:r>
                  <a:endParaRPr lang="en-US" sz="2000" dirty="0"/>
                </a:p>
              </p:txBody>
            </p:sp>
            <p:sp>
              <p:nvSpPr>
                <p:cNvPr id="63" name="TextBox 62"/>
                <p:cNvSpPr txBox="1"/>
                <p:nvPr/>
              </p:nvSpPr>
              <p:spPr>
                <a:xfrm>
                  <a:off x="6553200" y="3549134"/>
                  <a:ext cx="2063385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 smtClean="0"/>
                    <a:t>Beginning of 2014</a:t>
                  </a:r>
                  <a:endParaRPr lang="en-US" sz="2000" dirty="0"/>
                </a:p>
              </p:txBody>
            </p:sp>
            <p:pic>
              <p:nvPicPr>
                <p:cNvPr id="64" name="Picture 4"/>
                <p:cNvPicPr>
                  <a:picLocks noChangeAspect="1" noChangeArrowheads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-4763" y="1228725"/>
                  <a:ext cx="9153526" cy="22764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pic>
            <p:nvPicPr>
              <p:cNvPr id="60" name="Picture 5"/>
              <p:cNvPicPr>
                <a:picLocks noChangeAspect="1" noChangeArrowheads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0283"/>
              <a:stretch/>
            </p:blipFill>
            <p:spPr bwMode="auto">
              <a:xfrm>
                <a:off x="343294" y="1295400"/>
                <a:ext cx="8465762" cy="24098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11" name="Group 10"/>
            <p:cNvGrpSpPr/>
            <p:nvPr/>
          </p:nvGrpSpPr>
          <p:grpSpPr>
            <a:xfrm>
              <a:off x="267574" y="16962390"/>
              <a:ext cx="9033075" cy="1248954"/>
              <a:chOff x="1055321" y="17220478"/>
              <a:chExt cx="9033075" cy="1248954"/>
            </a:xfrm>
          </p:grpSpPr>
          <p:sp>
            <p:nvSpPr>
              <p:cNvPr id="66" name="Rounded Rectangle 65"/>
              <p:cNvSpPr/>
              <p:nvPr/>
            </p:nvSpPr>
            <p:spPr>
              <a:xfrm>
                <a:off x="1055321" y="17220478"/>
                <a:ext cx="9033075" cy="1248954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1821697" y="17460235"/>
                <a:ext cx="7500323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400" b="1" dirty="0" smtClean="0"/>
                  <a:t>Explosion in Interest and Usage</a:t>
                </a:r>
                <a:endParaRPr lang="en-US" sz="4400" b="1" dirty="0"/>
              </a:p>
            </p:txBody>
          </p:sp>
        </p:grpSp>
        <p:sp>
          <p:nvSpPr>
            <p:cNvPr id="68" name="Rectangle 67"/>
            <p:cNvSpPr/>
            <p:nvPr/>
          </p:nvSpPr>
          <p:spPr>
            <a:xfrm>
              <a:off x="2656631" y="26428328"/>
              <a:ext cx="4572000" cy="276999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US" sz="1200" dirty="0"/>
                <a:t>"Data Source: Google Trends (</a:t>
              </a:r>
              <a:r>
                <a:rPr lang="en-US" sz="1200" dirty="0">
                  <a:hlinkClick r:id="rId9"/>
                </a:rPr>
                <a:t>www.google.com/trends</a:t>
              </a:r>
              <a:r>
                <a:rPr lang="en-US" sz="1200" dirty="0"/>
                <a:t>)."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64093" y="18311389"/>
              <a:ext cx="4205694" cy="23698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3200" b="1" dirty="0" smtClean="0"/>
                <a:t>Hobbyist</a:t>
              </a:r>
            </a:p>
            <a:p>
              <a:r>
                <a:rPr lang="en-US" sz="2800" dirty="0" smtClean="0"/>
                <a:t>Venders</a:t>
              </a:r>
            </a:p>
            <a:p>
              <a:r>
                <a:rPr lang="en-US" sz="2800" dirty="0" smtClean="0"/>
                <a:t>Open </a:t>
              </a:r>
              <a:r>
                <a:rPr lang="en-US" sz="2800" dirty="0"/>
                <a:t>source </a:t>
              </a:r>
              <a:r>
                <a:rPr lang="en-US" sz="2800" dirty="0" smtClean="0"/>
                <a:t>projects</a:t>
              </a:r>
            </a:p>
            <a:p>
              <a:r>
                <a:rPr lang="en-US" sz="2800" dirty="0" smtClean="0"/>
                <a:t>Fierce </a:t>
              </a:r>
              <a:r>
                <a:rPr lang="en-US" sz="2800" dirty="0"/>
                <a:t>market competition driving down prices</a:t>
              </a:r>
            </a:p>
          </p:txBody>
        </p:sp>
        <p:grpSp>
          <p:nvGrpSpPr>
            <p:cNvPr id="69" name="Group 68"/>
            <p:cNvGrpSpPr/>
            <p:nvPr/>
          </p:nvGrpSpPr>
          <p:grpSpPr>
            <a:xfrm>
              <a:off x="364093" y="21079736"/>
              <a:ext cx="6324058" cy="1248954"/>
              <a:chOff x="11066362" y="4923246"/>
              <a:chExt cx="9033075" cy="1248954"/>
            </a:xfrm>
          </p:grpSpPr>
          <p:sp>
            <p:nvSpPr>
              <p:cNvPr id="70" name="Rounded Rectangle 69"/>
              <p:cNvSpPr/>
              <p:nvPr/>
            </p:nvSpPr>
            <p:spPr>
              <a:xfrm>
                <a:off x="11066362" y="4923246"/>
                <a:ext cx="9033075" cy="1248954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11382340" y="5163003"/>
                <a:ext cx="5669501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400" b="1" dirty="0" smtClean="0"/>
                  <a:t>“</a:t>
                </a:r>
                <a:r>
                  <a:rPr lang="en-US" sz="4400" b="1" dirty="0" err="1" smtClean="0"/>
                  <a:t>fpv</a:t>
                </a:r>
                <a:r>
                  <a:rPr lang="en-US" sz="4400" b="1" dirty="0" smtClean="0"/>
                  <a:t>” US Google Trends</a:t>
                </a:r>
                <a:endParaRPr lang="en-US" sz="4400" b="1" dirty="0"/>
              </a:p>
            </p:txBody>
          </p:sp>
        </p:grpSp>
        <p:sp>
          <p:nvSpPr>
            <p:cNvPr id="13" name="Rectangle 12"/>
            <p:cNvSpPr/>
            <p:nvPr/>
          </p:nvSpPr>
          <p:spPr>
            <a:xfrm>
              <a:off x="4572000" y="18353383"/>
              <a:ext cx="4914901" cy="280076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3200" b="1" dirty="0" smtClean="0"/>
                <a:t>Professional (Non-military)</a:t>
              </a:r>
            </a:p>
            <a:p>
              <a:r>
                <a:rPr lang="en-US" sz="2800" dirty="0" smtClean="0"/>
                <a:t>Real estate</a:t>
              </a:r>
            </a:p>
            <a:p>
              <a:r>
                <a:rPr lang="en-US" sz="2800" dirty="0" smtClean="0"/>
                <a:t>Agriculture</a:t>
              </a:r>
            </a:p>
            <a:p>
              <a:r>
                <a:rPr lang="en-US" sz="2800" dirty="0" smtClean="0"/>
                <a:t>Environmental /conservation</a:t>
              </a:r>
            </a:p>
            <a:p>
              <a:r>
                <a:rPr lang="en-US" sz="2800" dirty="0" smtClean="0"/>
                <a:t>Search </a:t>
              </a:r>
              <a:r>
                <a:rPr lang="en-US" sz="2800" dirty="0"/>
                <a:t>and </a:t>
              </a:r>
              <a:r>
                <a:rPr lang="en-US" sz="2800" dirty="0" smtClean="0"/>
                <a:t>rescue</a:t>
              </a:r>
            </a:p>
            <a:p>
              <a:r>
                <a:rPr lang="en-US" sz="2800" dirty="0" smtClean="0"/>
                <a:t>Research</a:t>
              </a:r>
              <a:endParaRPr lang="en-US" sz="2800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9864524" y="4968834"/>
            <a:ext cx="9033076" cy="13014366"/>
            <a:chOff x="9999561" y="4929958"/>
            <a:chExt cx="9033076" cy="13014366"/>
          </a:xfrm>
        </p:grpSpPr>
        <p:sp>
          <p:nvSpPr>
            <p:cNvPr id="43" name="Rounded Rectangle 42"/>
            <p:cNvSpPr/>
            <p:nvPr/>
          </p:nvSpPr>
          <p:spPr>
            <a:xfrm>
              <a:off x="9999562" y="4929958"/>
              <a:ext cx="9033075" cy="1248954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1895478" y="5169715"/>
              <a:ext cx="524124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b="1" dirty="0" smtClean="0"/>
                <a:t>What is the problem?</a:t>
              </a:r>
              <a:endParaRPr lang="en-US" sz="4400" b="1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9999562" y="6344561"/>
              <a:ext cx="9033075" cy="45243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571500" indent="-571500">
                <a:buFont typeface="Arial" panose="020B0604020202020204" pitchFamily="34" charset="0"/>
                <a:buChar char="•"/>
              </a:pPr>
              <a:r>
                <a:rPr lang="en-US" sz="3600" dirty="0"/>
                <a:t>Everything is in place except: Real-Time wireless video transmission</a:t>
              </a:r>
            </a:p>
            <a:p>
              <a:pPr marL="4229100" lvl="2" indent="-571500">
                <a:buFont typeface="Arial" panose="020B0604020202020204" pitchFamily="34" charset="0"/>
                <a:buChar char="•"/>
              </a:pPr>
              <a:endParaRPr lang="en-US" sz="3600" dirty="0"/>
            </a:p>
            <a:p>
              <a:pPr marL="571500" indent="-571500">
                <a:buFont typeface="Arial" panose="020B0604020202020204" pitchFamily="34" charset="0"/>
                <a:buChar char="•"/>
              </a:pPr>
              <a:r>
                <a:rPr lang="en-US" sz="3600" dirty="0"/>
                <a:t>Many low-bandwidth devices are perfect form factor and </a:t>
              </a:r>
              <a:r>
                <a:rPr lang="en-US" sz="3600" dirty="0" smtClean="0"/>
                <a:t>price</a:t>
              </a:r>
            </a:p>
            <a:p>
              <a:pPr marL="571500" indent="-571500">
                <a:buFont typeface="Arial" panose="020B0604020202020204" pitchFamily="34" charset="0"/>
                <a:buChar char="•"/>
              </a:pPr>
              <a:endParaRPr lang="en-US" sz="3600" dirty="0"/>
            </a:p>
            <a:p>
              <a:pPr marL="571500" indent="-571500">
                <a:buFont typeface="Arial" panose="020B0604020202020204" pitchFamily="34" charset="0"/>
                <a:buChar char="•"/>
              </a:pPr>
              <a:r>
                <a:rPr lang="en-US" sz="3600" dirty="0"/>
                <a:t>But they cannot transfer data fast enough to support a useful video (max rate &lt;&lt;1Mb/s</a:t>
              </a:r>
              <a:r>
                <a:rPr lang="en-US" sz="3600" dirty="0" smtClean="0"/>
                <a:t>)</a:t>
              </a:r>
              <a:endParaRPr lang="en-US" sz="3600" dirty="0"/>
            </a:p>
          </p:txBody>
        </p:sp>
        <p:sp>
          <p:nvSpPr>
            <p:cNvPr id="73" name="Rounded Rectangle 72"/>
            <p:cNvSpPr/>
            <p:nvPr/>
          </p:nvSpPr>
          <p:spPr>
            <a:xfrm>
              <a:off x="9999561" y="11334107"/>
              <a:ext cx="9033075" cy="1248954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11431986" y="11573864"/>
              <a:ext cx="6168227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b="1" dirty="0" smtClean="0"/>
                <a:t>Computer Vision Solution</a:t>
              </a:r>
              <a:endParaRPr lang="en-US" sz="4400" b="1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2222201" y="12810409"/>
              <a:ext cx="4587794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600" b="1" dirty="0"/>
                <a:t>Reduce </a:t>
              </a:r>
              <a:r>
                <a:rPr lang="en-US" sz="3600" b="1" dirty="0" smtClean="0"/>
                <a:t>Dimensionality</a:t>
              </a:r>
              <a:endParaRPr lang="en-US" sz="3600" b="1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0287000" y="13420009"/>
              <a:ext cx="8745636" cy="45243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3600" b="1" dirty="0"/>
                <a:t>Assume only subset of image data is </a:t>
              </a:r>
              <a:r>
                <a:rPr lang="en-US" sz="3600" b="1" dirty="0" smtClean="0"/>
                <a:t>needed</a:t>
              </a:r>
            </a:p>
            <a:p>
              <a:pPr marL="571500" indent="-571500">
                <a:buFont typeface="Arial" panose="020B0604020202020204" pitchFamily="34" charset="0"/>
                <a:buChar char="•"/>
              </a:pPr>
              <a:r>
                <a:rPr lang="en-US" sz="3600" dirty="0" smtClean="0"/>
                <a:t>Corners</a:t>
              </a:r>
            </a:p>
            <a:p>
              <a:pPr marL="571500" indent="-571500">
                <a:buFont typeface="Arial" panose="020B0604020202020204" pitchFamily="34" charset="0"/>
                <a:buChar char="•"/>
              </a:pPr>
              <a:r>
                <a:rPr lang="en-US" sz="3600" dirty="0" smtClean="0"/>
                <a:t>Edges</a:t>
              </a:r>
            </a:p>
            <a:p>
              <a:pPr marL="571500" indent="-571500">
                <a:buFont typeface="Arial" panose="020B0604020202020204" pitchFamily="34" charset="0"/>
                <a:buChar char="•"/>
              </a:pPr>
              <a:r>
                <a:rPr lang="en-US" sz="3600" dirty="0" smtClean="0"/>
                <a:t>Areas </a:t>
              </a:r>
              <a:r>
                <a:rPr lang="en-US" sz="3600" dirty="0"/>
                <a:t>of high </a:t>
              </a:r>
              <a:r>
                <a:rPr lang="en-US" sz="3600" dirty="0" smtClean="0"/>
                <a:t>contrast</a:t>
              </a:r>
            </a:p>
            <a:p>
              <a:pPr marL="571500" indent="-571500">
                <a:buFont typeface="Arial" panose="020B0604020202020204" pitchFamily="34" charset="0"/>
                <a:buChar char="•"/>
              </a:pPr>
              <a:r>
                <a:rPr lang="en-US" sz="3600" dirty="0" smtClean="0"/>
                <a:t>Areas </a:t>
              </a:r>
              <a:r>
                <a:rPr lang="en-US" sz="3600" dirty="0"/>
                <a:t>of high detail</a:t>
              </a:r>
            </a:p>
            <a:p>
              <a:r>
                <a:rPr lang="en-US" sz="3600" dirty="0"/>
                <a:t>Watching objects move = operator can build intuitive environmental </a:t>
              </a:r>
              <a:r>
                <a:rPr lang="en-US" sz="3600" dirty="0" smtClean="0"/>
                <a:t>model</a:t>
              </a:r>
            </a:p>
            <a:p>
              <a:pPr algn="ctr"/>
              <a:r>
                <a:rPr lang="en-US" sz="3600" b="1" dirty="0" smtClean="0"/>
                <a:t>Sounds </a:t>
              </a:r>
              <a:r>
                <a:rPr lang="en-US" sz="3600" b="1" dirty="0"/>
                <a:t>like Structure From Motion!</a:t>
              </a:r>
              <a:endParaRPr lang="en-US" sz="3600" b="1" dirty="0"/>
            </a:p>
          </p:txBody>
        </p:sp>
      </p:grpSp>
      <p:sp>
        <p:nvSpPr>
          <p:cNvPr id="122" name="Rounded Rectangle 121"/>
          <p:cNvSpPr/>
          <p:nvPr/>
        </p:nvSpPr>
        <p:spPr>
          <a:xfrm>
            <a:off x="9847162" y="18152271"/>
            <a:ext cx="9033075" cy="124895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TextBox 122"/>
          <p:cNvSpPr txBox="1"/>
          <p:nvPr/>
        </p:nvSpPr>
        <p:spPr>
          <a:xfrm>
            <a:off x="11279585" y="18359870"/>
            <a:ext cx="533062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/>
              <a:t>Algorithm Description</a:t>
            </a:r>
            <a:endParaRPr lang="en-US" sz="4400" b="1" dirty="0"/>
          </a:p>
        </p:txBody>
      </p:sp>
      <p:pic>
        <p:nvPicPr>
          <p:cNvPr id="37" name="Picture 12"/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212" b="63209"/>
          <a:stretch/>
        </p:blipFill>
        <p:spPr bwMode="auto">
          <a:xfrm>
            <a:off x="14606514" y="24841200"/>
            <a:ext cx="2424023" cy="19232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Picture 13"/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120" b="62928"/>
          <a:stretch/>
        </p:blipFill>
        <p:spPr bwMode="auto">
          <a:xfrm>
            <a:off x="15172580" y="23202100"/>
            <a:ext cx="2446173" cy="194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Picture 10"/>
          <p:cNvPicPr>
            <a:picLocks noChangeAspect="1" noChangeArrowheads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073" b="62928"/>
          <a:stretch/>
        </p:blipFill>
        <p:spPr bwMode="auto">
          <a:xfrm>
            <a:off x="15760796" y="21613524"/>
            <a:ext cx="2446171" cy="1943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" name="Picture 11"/>
          <p:cNvPicPr>
            <a:picLocks noChangeAspect="1" noChangeArrowheads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120" b="62928"/>
          <a:stretch/>
        </p:blipFill>
        <p:spPr bwMode="auto">
          <a:xfrm>
            <a:off x="16349010" y="19831710"/>
            <a:ext cx="2420227" cy="19232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5" name="Title 1"/>
          <p:cNvSpPr txBox="1">
            <a:spLocks/>
          </p:cNvSpPr>
          <p:nvPr/>
        </p:nvSpPr>
        <p:spPr>
          <a:xfrm>
            <a:off x="19943240" y="6609265"/>
            <a:ext cx="8229600" cy="1143000"/>
          </a:xfrm>
          <a:prstGeom prst="rect">
            <a:avLst/>
          </a:prstGeom>
        </p:spPr>
        <p:txBody>
          <a:bodyPr vert="horz" lIns="365760" tIns="182880" rIns="365760" bIns="182880" rtlCol="0" anchor="ctr">
            <a:normAutofit fontScale="25000" lnSpcReduction="20000"/>
          </a:bodyPr>
          <a:lstStyle>
            <a:lvl1pPr algn="ctr" defTabSz="3657600" rtl="0" eaLnBrk="1" latinLnBrk="0" hangingPunct="1">
              <a:spcBef>
                <a:spcPct val="0"/>
              </a:spcBef>
              <a:buNone/>
              <a:defRPr sz="17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Feature Detection Comparison</a:t>
            </a:r>
            <a:endParaRPr lang="en-US" dirty="0"/>
          </a:p>
        </p:txBody>
      </p:sp>
      <p:graphicFrame>
        <p:nvGraphicFramePr>
          <p:cNvPr id="126" name="Chart 12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14889037"/>
              </p:ext>
            </p:extLst>
          </p:nvPr>
        </p:nvGraphicFramePr>
        <p:xfrm>
          <a:off x="19790840" y="7630027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4"/>
          </a:graphicData>
        </a:graphic>
      </p:graphicFrame>
      <p:pic>
        <p:nvPicPr>
          <p:cNvPr id="127" name="Picture 2" descr="C:\Users\BOIRUM\Documents\Curt\CMU\Fall 2013\Computer Vision\Project\Test images\nasa_mars_rover_video.jpg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24840" y="7858627"/>
            <a:ext cx="2628900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8" name="TextBox 127"/>
          <p:cNvSpPr txBox="1"/>
          <p:nvPr/>
        </p:nvSpPr>
        <p:spPr>
          <a:xfrm>
            <a:off x="25603805" y="9839827"/>
            <a:ext cx="24995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630 x 420 pixels</a:t>
            </a:r>
            <a:endParaRPr lang="en-US" sz="2800" dirty="0"/>
          </a:p>
        </p:txBody>
      </p:sp>
      <p:pic>
        <p:nvPicPr>
          <p:cNvPr id="129" name="Picture 3" descr="C:\Users\BOIRUM\Documents\Curt\CMU\Fall 2013\Computer Vision\Project\Test images\newYork1.jpg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24840" y="10849475"/>
            <a:ext cx="2628900" cy="1470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30" name="Chart 12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08438558"/>
              </p:ext>
            </p:extLst>
          </p:nvPr>
        </p:nvGraphicFramePr>
        <p:xfrm>
          <a:off x="19790840" y="10424027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7"/>
          </a:graphicData>
        </a:graphic>
      </p:graphicFrame>
      <p:sp>
        <p:nvSpPr>
          <p:cNvPr id="131" name="TextBox 130"/>
          <p:cNvSpPr txBox="1"/>
          <p:nvPr/>
        </p:nvSpPr>
        <p:spPr>
          <a:xfrm>
            <a:off x="25545295" y="12583027"/>
            <a:ext cx="26822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1627 x 910 pixels</a:t>
            </a:r>
            <a:endParaRPr lang="en-US" sz="2800" dirty="0"/>
          </a:p>
        </p:txBody>
      </p:sp>
      <p:sp>
        <p:nvSpPr>
          <p:cNvPr id="132" name="Title 1"/>
          <p:cNvSpPr txBox="1">
            <a:spLocks/>
          </p:cNvSpPr>
          <p:nvPr/>
        </p:nvSpPr>
        <p:spPr>
          <a:xfrm>
            <a:off x="29696560" y="6629400"/>
            <a:ext cx="8229600" cy="1143000"/>
          </a:xfrm>
          <a:prstGeom prst="rect">
            <a:avLst/>
          </a:prstGeom>
        </p:spPr>
        <p:txBody>
          <a:bodyPr vert="horz" lIns="365760" tIns="182880" rIns="365760" bIns="182880" rtlCol="0" anchor="ctr">
            <a:normAutofit fontScale="32500" lnSpcReduction="20000"/>
          </a:bodyPr>
          <a:lstStyle>
            <a:lvl1pPr algn="ctr" defTabSz="3657600" rtl="0" eaLnBrk="1" latinLnBrk="0" hangingPunct="1">
              <a:spcBef>
                <a:spcPct val="0"/>
              </a:spcBef>
              <a:buNone/>
              <a:defRPr sz="17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Compression Time</a:t>
            </a:r>
            <a:endParaRPr lang="en-US" dirty="0"/>
          </a:p>
        </p:txBody>
      </p:sp>
      <p:grpSp>
        <p:nvGrpSpPr>
          <p:cNvPr id="133" name="Group 132"/>
          <p:cNvGrpSpPr/>
          <p:nvPr/>
        </p:nvGrpSpPr>
        <p:grpSpPr>
          <a:xfrm>
            <a:off x="29831027" y="7519561"/>
            <a:ext cx="8229600" cy="2667001"/>
            <a:chOff x="609600" y="1447799"/>
            <a:chExt cx="8229600" cy="2667001"/>
          </a:xfrm>
        </p:grpSpPr>
        <p:graphicFrame>
          <p:nvGraphicFramePr>
            <p:cNvPr id="134" name="Chart 13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997170719"/>
                </p:ext>
              </p:extLst>
            </p:nvPr>
          </p:nvGraphicFramePr>
          <p:xfrm>
            <a:off x="609600" y="1447799"/>
            <a:ext cx="8229600" cy="2667001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8"/>
            </a:graphicData>
          </a:graphic>
        </p:graphicFrame>
        <p:sp>
          <p:nvSpPr>
            <p:cNvPr id="135" name="TextBox 134"/>
            <p:cNvSpPr txBox="1"/>
            <p:nvPr/>
          </p:nvSpPr>
          <p:spPr>
            <a:xfrm>
              <a:off x="3217468" y="1828799"/>
              <a:ext cx="29166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Compression Limited to 316 Triangles</a:t>
              </a:r>
            </a:p>
          </p:txBody>
        </p:sp>
      </p:grpSp>
      <p:pic>
        <p:nvPicPr>
          <p:cNvPr id="136" name="Picture 135" descr="C:\Users\BOIRUM\Documents\Curt\CMU\Fall 2013\Computer Vision\Project\Test images\nasa_mars_rover_video.jpg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29357" y="10354535"/>
            <a:ext cx="1861088" cy="1240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7" name="Picture 2" descr="C:\Users\BOIRUM\Documents\Curt\CMU\Fall 2013\Computer Vision\Project\Test images\newYork1.jpg"/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27243" y="10297886"/>
            <a:ext cx="2319590" cy="1297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8" name="Picture 3" descr="C:\Users\BOIRUM\Documents\Curt\CMU\Fall 2013\Computer Vision\Project\Test images\fig1.png"/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01763" y="10351564"/>
            <a:ext cx="1243696" cy="1243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9" name="Picture 4" descr="C:\Users\BOIRUM\Documents\Curt\CMU\Fall 2013\Computer Vision\Project\Test images\Picture1.png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04243" y="10354535"/>
            <a:ext cx="1676400" cy="1254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0" name="Picture 6" descr="C:\Users\BOIRUM\Documents\Curt\CMU\Fall 2013\Computer Vision\Project\Test images\nasa_mars_rover_video_outPut_fps30_bLim200000.jpg"/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29358" y="11974287"/>
            <a:ext cx="1846573" cy="1231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1" name="Picture 7" descr="C:\Users\BOIRUM\Documents\Curt\CMU\Fall 2013\Computer Vision\Project\Test images\Picture1_outPut_fps30_bLim200000.jpg"/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04244" y="12045836"/>
            <a:ext cx="1676400" cy="1251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2" name="Picture 8" descr="C:\Users\BOIRUM\Documents\Curt\CMU\Fall 2013\Computer Vision\Project\Test images\fig1_outPut_fps30_bLim200000.jpg"/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01763" y="11974286"/>
            <a:ext cx="1323545" cy="1323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" name="Picture 9" descr="C:\Users\BOIRUM\Documents\Curt\CMU\Fall 2013\Computer Vision\Project\Test images\newYork1_outPut_fps30_bLim200000.jpg"/>
          <p:cNvPicPr>
            <a:picLocks noChangeAspect="1" noChangeArrowheads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27243" y="11907164"/>
            <a:ext cx="2319589" cy="1298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9" name="Rectangle 178"/>
          <p:cNvSpPr/>
          <p:nvPr/>
        </p:nvSpPr>
        <p:spPr>
          <a:xfrm>
            <a:off x="20878800" y="14753728"/>
            <a:ext cx="14835889" cy="5395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80" name="Title 1"/>
          <p:cNvSpPr txBox="1">
            <a:spLocks/>
          </p:cNvSpPr>
          <p:nvPr/>
        </p:nvSpPr>
        <p:spPr>
          <a:xfrm>
            <a:off x="22254287" y="13317731"/>
            <a:ext cx="14082615" cy="1955919"/>
          </a:xfrm>
          <a:prstGeom prst="rect">
            <a:avLst/>
          </a:prstGeom>
        </p:spPr>
        <p:txBody>
          <a:bodyPr vert="horz" lIns="365760" tIns="182880" rIns="365760" bIns="182880" rtlCol="0" anchor="ctr">
            <a:normAutofit/>
          </a:bodyPr>
          <a:lstStyle>
            <a:lvl1pPr algn="ctr" defTabSz="3657600" rtl="0" eaLnBrk="1" latinLnBrk="0" hangingPunct="1">
              <a:spcBef>
                <a:spcPct val="0"/>
              </a:spcBef>
              <a:buNone/>
              <a:defRPr sz="17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smtClean="0"/>
              <a:t>Compression Ranges</a:t>
            </a:r>
            <a:endParaRPr lang="en-US" sz="4000" b="1" dirty="0"/>
          </a:p>
        </p:txBody>
      </p:sp>
      <p:sp>
        <p:nvSpPr>
          <p:cNvPr id="181" name="TextBox 180"/>
          <p:cNvSpPr txBox="1"/>
          <p:nvPr/>
        </p:nvSpPr>
        <p:spPr>
          <a:xfrm>
            <a:off x="21141165" y="14901446"/>
            <a:ext cx="25107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Original Size KB</a:t>
            </a:r>
            <a:endParaRPr lang="en-US" sz="1600" dirty="0"/>
          </a:p>
        </p:txBody>
      </p:sp>
      <p:sp>
        <p:nvSpPr>
          <p:cNvPr id="182" name="TextBox 181"/>
          <p:cNvSpPr txBox="1"/>
          <p:nvPr/>
        </p:nvSpPr>
        <p:spPr>
          <a:xfrm>
            <a:off x="20872565" y="15718557"/>
            <a:ext cx="152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Compressed Size KB</a:t>
            </a:r>
            <a:endParaRPr lang="en-US" sz="2000" dirty="0"/>
          </a:p>
        </p:txBody>
      </p:sp>
      <p:sp>
        <p:nvSpPr>
          <p:cNvPr id="183" name="TextBox 182"/>
          <p:cNvSpPr txBox="1"/>
          <p:nvPr/>
        </p:nvSpPr>
        <p:spPr>
          <a:xfrm>
            <a:off x="22314541" y="15701279"/>
            <a:ext cx="12348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# of Triangles</a:t>
            </a:r>
            <a:endParaRPr lang="en-US" sz="2000" dirty="0"/>
          </a:p>
        </p:txBody>
      </p:sp>
      <p:grpSp>
        <p:nvGrpSpPr>
          <p:cNvPr id="184" name="Group 183"/>
          <p:cNvGrpSpPr/>
          <p:nvPr/>
        </p:nvGrpSpPr>
        <p:grpSpPr>
          <a:xfrm>
            <a:off x="23702088" y="14878145"/>
            <a:ext cx="12012601" cy="10172116"/>
            <a:chOff x="1905000" y="768603"/>
            <a:chExt cx="7019925" cy="5944382"/>
          </a:xfrm>
        </p:grpSpPr>
        <p:pic>
          <p:nvPicPr>
            <p:cNvPr id="185" name="Picture 184" descr="C:\Users\BOIRUM\Documents\Curt\CMU\Fall 2013\Computer Vision\Project\Test images\nasa_mars_rover_video_outPut_fps30_bLim200000.jpg"/>
            <p:cNvPicPr>
              <a:picLocks noChangeAspect="1" noChangeArrowheads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8440" y="5763475"/>
              <a:ext cx="1371397" cy="9247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6" name="Picture 185" descr="C:\Users\BOIRUM\Documents\Curt\CMU\Fall 2013\Computer Vision\Project\Test images\nasa_mars_rover_video_outPut_fps15_bLim200000.jpg"/>
            <p:cNvPicPr>
              <a:picLocks noChangeAspect="1" noChangeArrowheads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5000" y="4624953"/>
              <a:ext cx="1378276" cy="9188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7" name="Picture 186" descr="C:\Users\BOIRUM\Documents\Curt\CMU\Fall 2013\Computer Vision\Project\Test images\nasa_mars_rover_video_outPut_fps1_bLim200000.jpg"/>
            <p:cNvPicPr>
              <a:picLocks noChangeAspect="1" noChangeArrowheads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5000" y="1213972"/>
              <a:ext cx="1378276" cy="9188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8" name="Picture 187" descr="C:\Users\BOIRUM\Documents\Curt\CMU\Fall 2013\Computer Vision\Project\Test images\nasa_mars_rover_video_outPut_fps5_bLim200000.bmp"/>
            <p:cNvPicPr>
              <a:picLocks noChangeAspect="1" noChangeArrowheads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5000" y="3486431"/>
              <a:ext cx="1378276" cy="9188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9" name="Picture 188" descr="C:\Users\BOIRUM\Documents\Curt\CMU\Fall 2013\Computer Vision\Project\Test images\nasa_mars_rover_video_outPut_fps1_bLim200000.jpg"/>
            <p:cNvPicPr>
              <a:picLocks noChangeAspect="1" noChangeArrowheads="1"/>
            </p:cNvPicPr>
            <p:nvPr/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8440" y="2352495"/>
              <a:ext cx="1371397" cy="9142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0" name="TextBox 189"/>
            <p:cNvSpPr txBox="1"/>
            <p:nvPr/>
          </p:nvSpPr>
          <p:spPr>
            <a:xfrm>
              <a:off x="2326276" y="777409"/>
              <a:ext cx="335549" cy="2338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280</a:t>
              </a:r>
              <a:endParaRPr lang="en-US" sz="2000" dirty="0"/>
            </a:p>
          </p:txBody>
        </p:sp>
        <p:pic>
          <p:nvPicPr>
            <p:cNvPr id="191" name="Picture 13" descr="C:\Users\BOIRUM\Documents\Curt\CMU\Fall 2013\Computer Vision\Project\Test images\newYork2_outPut_fps15_bLim200000.jpg"/>
            <p:cNvPicPr>
              <a:picLocks noChangeAspect="1" noChangeArrowheads="1"/>
            </p:cNvPicPr>
            <p:nvPr/>
          </p:nvPicPr>
          <p:blipFill>
            <a:blip r:embed="rId3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47465" y="3495956"/>
              <a:ext cx="1597658" cy="9188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2" name="Picture 14" descr="C:\Users\BOIRUM\Documents\Curt\CMU\Fall 2013\Computer Vision\Project\Test images\newYork2_outPut_fps30_bLim200000.jpg"/>
            <p:cNvPicPr>
              <a:picLocks noChangeAspect="1" noChangeArrowheads="1"/>
            </p:cNvPicPr>
            <p:nvPr/>
          </p:nvPicPr>
          <p:blipFill>
            <a:blip r:embed="rId3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14140" y="5763475"/>
              <a:ext cx="1597658" cy="9188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3" name="Picture 16" descr="C:\Users\BOIRUM\Documents\Curt\CMU\Fall 2013\Computer Vision\Project\Test images\newYork2.png"/>
            <p:cNvPicPr>
              <a:picLocks noChangeAspect="1" noChangeArrowheads="1"/>
            </p:cNvPicPr>
            <p:nvPr/>
          </p:nvPicPr>
          <p:blipFill>
            <a:blip r:embed="rId3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28415" y="1203875"/>
              <a:ext cx="1598523" cy="9188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4" name="Picture 1" descr="C:\Users\BOIRUM\Documents\Curt\CMU\Fall 2013\Computer Vision\Project\Test images\newYork2_outPut_fps1_bLim200000.jpg"/>
            <p:cNvPicPr>
              <a:picLocks noChangeAspect="1" noChangeArrowheads="1"/>
            </p:cNvPicPr>
            <p:nvPr/>
          </p:nvPicPr>
          <p:blipFill>
            <a:blip r:embed="rId3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66515" y="4624953"/>
              <a:ext cx="1597658" cy="9188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5" name="Picture 2" descr="C:\Users\BOIRUM\Documents\Curt\CMU\Fall 2013\Computer Vision\Project\Test images\newYork2_outPut_fps1_bLim200000.jpg"/>
            <p:cNvPicPr>
              <a:picLocks noChangeAspect="1" noChangeArrowheads="1"/>
            </p:cNvPicPr>
            <p:nvPr/>
          </p:nvPicPr>
          <p:blipFill>
            <a:blip r:embed="rId3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28415" y="2352495"/>
              <a:ext cx="1589686" cy="9142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96" name="Group 195"/>
            <p:cNvGrpSpPr/>
            <p:nvPr/>
          </p:nvGrpSpPr>
          <p:grpSpPr>
            <a:xfrm>
              <a:off x="5341102" y="1196543"/>
              <a:ext cx="1681245" cy="5509079"/>
              <a:chOff x="6153150" y="1207897"/>
              <a:chExt cx="1681245" cy="5509079"/>
            </a:xfrm>
          </p:grpSpPr>
          <p:pic>
            <p:nvPicPr>
              <p:cNvPr id="205" name="Picture 3" descr="C:\Users\BOIRUM\Documents\Curt\CMU\Fall 2013\Computer Vision\Project\Test images\newYork1_outPut_fps1_bLim200000.jpg"/>
              <p:cNvPicPr>
                <a:picLocks noChangeAspect="1" noChangeArrowheads="1"/>
              </p:cNvPicPr>
              <p:nvPr/>
            </p:nvPicPr>
            <p:blipFill>
              <a:blip r:embed="rId3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72200" y="2352495"/>
                <a:ext cx="1633620" cy="91426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6" name="Picture 4" descr="C:\Users\BOIRUM\Documents\Curt\CMU\Fall 2013\Computer Vision\Project\Test images\newYork1_outPut_fps5_bLim200000.jpg"/>
              <p:cNvPicPr>
                <a:picLocks noChangeAspect="1" noChangeArrowheads="1"/>
              </p:cNvPicPr>
              <p:nvPr/>
            </p:nvPicPr>
            <p:blipFill>
              <a:blip r:embed="rId3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81725" y="3496293"/>
                <a:ext cx="1652670" cy="92492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7" name="Picture 5" descr="C:\Users\BOIRUM\Documents\Curt\CMU\Fall 2013\Computer Vision\Project\Test images\newYork1_outPut_fps15_bLim200000.jpg"/>
              <p:cNvPicPr>
                <a:picLocks noChangeAspect="1" noChangeArrowheads="1"/>
              </p:cNvPicPr>
              <p:nvPr/>
            </p:nvPicPr>
            <p:blipFill>
              <a:blip r:embed="rId3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81725" y="4634478"/>
                <a:ext cx="1652670" cy="92492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8" name="Picture 6" descr="C:\Users\BOIRUM\Documents\Curt\CMU\Fall 2013\Computer Vision\Project\Test images\newYork1_outPut_fps30_bLim200000.jpg"/>
              <p:cNvPicPr>
                <a:picLocks noChangeAspect="1" noChangeArrowheads="1"/>
              </p:cNvPicPr>
              <p:nvPr/>
            </p:nvPicPr>
            <p:blipFill>
              <a:blip r:embed="rId3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53150" y="5792050"/>
                <a:ext cx="1652670" cy="92492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9" name="Picture 7" descr="C:\Users\BOIRUM\Documents\Curt\CMU\Fall 2013\Computer Vision\Project\Test images\newYork1_outPut_fps30_bLim200000.jpg"/>
              <p:cNvPicPr>
                <a:picLocks noChangeAspect="1" noChangeArrowheads="1"/>
              </p:cNvPicPr>
              <p:nvPr/>
            </p:nvPicPr>
            <p:blipFill>
              <a:blip r:embed="rId3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53151" y="1207897"/>
                <a:ext cx="1652670" cy="92492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97" name="Picture 8" descr="C:\Users\BOIRUM\Documents\Curt\CMU\Fall 2013\Computer Vision\Project\Test images\newYork4_outPut_fps30_bLim200000.jpg"/>
            <p:cNvPicPr>
              <a:picLocks noChangeAspect="1" noChangeArrowheads="1"/>
            </p:cNvPicPr>
            <p:nvPr/>
          </p:nvPicPr>
          <p:blipFill>
            <a:blip r:embed="rId4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14035" y="1208314"/>
              <a:ext cx="1672789" cy="9396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8" name="Picture 9" descr="C:\Users\BOIRUM\Documents\Curt\CMU\Fall 2013\Computer Vision\Project\Test images\newYork4_outPut_fps1_bLim200000.jpg"/>
            <p:cNvPicPr>
              <a:picLocks noChangeAspect="1" noChangeArrowheads="1"/>
            </p:cNvPicPr>
            <p:nvPr/>
          </p:nvPicPr>
          <p:blipFill>
            <a:blip r:embed="rId4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21755" y="2315753"/>
              <a:ext cx="1672789" cy="9396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9" name="Picture 10" descr="C:\Users\BOIRUM\Documents\Curt\CMU\Fall 2013\Computer Vision\Project\Test images\newYork4_outPut_fps15_bLim200000.jpg"/>
            <p:cNvPicPr>
              <a:picLocks noChangeAspect="1" noChangeArrowheads="1"/>
            </p:cNvPicPr>
            <p:nvPr/>
          </p:nvPicPr>
          <p:blipFill>
            <a:blip r:embed="rId4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14036" y="4615760"/>
              <a:ext cx="1672789" cy="9396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0" name="Picture 11" descr="C:\Users\BOIRUM\Documents\Curt\CMU\Fall 2013\Computer Vision\Project\Test images\newYork4_outPut_fps30_bLim200000.jpg"/>
            <p:cNvPicPr>
              <a:picLocks noChangeAspect="1" noChangeArrowheads="1"/>
            </p:cNvPicPr>
            <p:nvPr/>
          </p:nvPicPr>
          <p:blipFill>
            <a:blip r:embed="rId4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23561" y="5773332"/>
              <a:ext cx="1672789" cy="9396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1" name="Picture 12" descr="C:\Users\BOIRUM\Documents\Curt\CMU\Fall 2013\Computer Vision\Project\Test images\newYork4_outPut_fps5_bLim200000.jpg"/>
            <p:cNvPicPr>
              <a:picLocks noChangeAspect="1" noChangeArrowheads="1"/>
            </p:cNvPicPr>
            <p:nvPr/>
          </p:nvPicPr>
          <p:blipFill>
            <a:blip r:embed="rId4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23560" y="3495956"/>
              <a:ext cx="1701365" cy="9557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2" name="TextBox 201"/>
            <p:cNvSpPr txBox="1"/>
            <p:nvPr/>
          </p:nvSpPr>
          <p:spPr>
            <a:xfrm>
              <a:off x="4059814" y="768603"/>
              <a:ext cx="411426" cy="2338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1329</a:t>
              </a:r>
              <a:endParaRPr lang="en-US" sz="2000" dirty="0"/>
            </a:p>
          </p:txBody>
        </p:sp>
        <p:sp>
          <p:nvSpPr>
            <p:cNvPr id="203" name="TextBox 202"/>
            <p:cNvSpPr txBox="1"/>
            <p:nvPr/>
          </p:nvSpPr>
          <p:spPr>
            <a:xfrm>
              <a:off x="5899575" y="768603"/>
              <a:ext cx="411426" cy="2338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1470</a:t>
              </a:r>
              <a:endParaRPr lang="en-US" sz="2000" dirty="0"/>
            </a:p>
          </p:txBody>
        </p:sp>
        <p:sp>
          <p:nvSpPr>
            <p:cNvPr id="204" name="TextBox 203"/>
            <p:cNvSpPr txBox="1"/>
            <p:nvPr/>
          </p:nvSpPr>
          <p:spPr>
            <a:xfrm>
              <a:off x="7806380" y="768603"/>
              <a:ext cx="335549" cy="2338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716</a:t>
              </a:r>
              <a:endParaRPr 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344430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4851</TotalTime>
  <Words>294</Words>
  <Application>Microsoft Office PowerPoint</Application>
  <PresentationFormat>Custom</PresentationFormat>
  <Paragraphs>83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Tulsa Community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BOIRUM</dc:creator>
  <cp:lastModifiedBy>BOIRUM</cp:lastModifiedBy>
  <cp:revision>36</cp:revision>
  <dcterms:created xsi:type="dcterms:W3CDTF">2014-05-08T04:27:18Z</dcterms:created>
  <dcterms:modified xsi:type="dcterms:W3CDTF">2014-05-14T14:43:27Z</dcterms:modified>
</cp:coreProperties>
</file>