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4.jp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5.JPG" ContentType="image/jpe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9.jpg" ContentType="image/jpeg"/>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3" r:id="rId1"/>
  </p:sldMasterIdLst>
  <p:notesMasterIdLst>
    <p:notesMasterId r:id="rId18"/>
  </p:notesMasterIdLst>
  <p:sldIdLst>
    <p:sldId id="256" r:id="rId2"/>
    <p:sldId id="257" r:id="rId3"/>
    <p:sldId id="258" r:id="rId4"/>
    <p:sldId id="259" r:id="rId5"/>
    <p:sldId id="260" r:id="rId6"/>
    <p:sldId id="261" r:id="rId7"/>
    <p:sldId id="264" r:id="rId8"/>
    <p:sldId id="262" r:id="rId9"/>
    <p:sldId id="265" r:id="rId10"/>
    <p:sldId id="267" r:id="rId11"/>
    <p:sldId id="268" r:id="rId12"/>
    <p:sldId id="272" r:id="rId13"/>
    <p:sldId id="271" r:id="rId14"/>
    <p:sldId id="269" r:id="rId15"/>
    <p:sldId id="266" r:id="rId16"/>
    <p:sldId id="270" r:id="rId17"/>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7" autoAdjust="0"/>
    <p:restoredTop sz="65745" autoAdjust="0"/>
  </p:normalViewPr>
  <p:slideViewPr>
    <p:cSldViewPr snapToGrid="0">
      <p:cViewPr varScale="1">
        <p:scale>
          <a:sx n="47" d="100"/>
          <a:sy n="47" d="100"/>
        </p:scale>
        <p:origin x="900"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AE6EAB43-FDD5-4DA5-A2FD-96DC022D7B5C}" type="datetimeFigureOut">
              <a:rPr lang="en-US" smtClean="0"/>
              <a:t>6/12/2019</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DCCC3F75-EF2C-4C84-B71C-8905250F5E04}" type="slidenum">
              <a:rPr lang="en-US" smtClean="0"/>
              <a:t>‹#›</a:t>
            </a:fld>
            <a:endParaRPr lang="en-US"/>
          </a:p>
        </p:txBody>
      </p:sp>
    </p:spTree>
    <p:extLst>
      <p:ext uri="{BB962C8B-B14F-4D97-AF65-F5344CB8AC3E}">
        <p14:creationId xmlns:p14="http://schemas.microsoft.com/office/powerpoint/2010/main" val="1832902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1</a:t>
            </a:fld>
            <a:endParaRPr lang="en-US"/>
          </a:p>
        </p:txBody>
      </p:sp>
    </p:spTree>
    <p:extLst>
      <p:ext uri="{BB962C8B-B14F-4D97-AF65-F5344CB8AC3E}">
        <p14:creationId xmlns:p14="http://schemas.microsoft.com/office/powerpoint/2010/main" val="4166072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 a basic understanding of research logic in-hand,</a:t>
            </a:r>
            <a:r>
              <a:rPr lang="en-US" dirty="0" smtClean="0"/>
              <a:t> </a:t>
            </a:r>
            <a:r>
              <a:rPr lang="en-US" dirty="0" smtClean="0"/>
              <a:t>let’s take a look at some data from an actual study.  These</a:t>
            </a:r>
            <a:r>
              <a:rPr lang="en-US" baseline="0" dirty="0" smtClean="0"/>
              <a:t> tables are from an article by </a:t>
            </a:r>
            <a:r>
              <a:rPr lang="en-US" baseline="0" dirty="0" err="1" smtClean="0"/>
              <a:t>Mallett</a:t>
            </a:r>
            <a:r>
              <a:rPr lang="en-US" baseline="0" dirty="0" smtClean="0"/>
              <a:t>, et al., published in 2007 in the </a:t>
            </a:r>
            <a:r>
              <a:rPr lang="en-US" i="1" dirty="0" smtClean="0"/>
              <a:t>Journal of Clinical Periodontology.</a:t>
            </a:r>
            <a:r>
              <a:rPr lang="en-US" i="1" baseline="0" dirty="0" smtClean="0"/>
              <a:t>  </a:t>
            </a:r>
            <a:r>
              <a:rPr lang="en-US" i="0" baseline="0" dirty="0" smtClean="0"/>
              <a:t>A complete reference is provided at the end of this presentation</a:t>
            </a:r>
            <a:r>
              <a:rPr lang="en-US" i="0" baseline="0" dirty="0" smtClean="0"/>
              <a:t>.  As suggested in the previous slide, we see that these authors selected two indices.  The first measures the participant’s overall gingival health, the second measures gingival bleeding.  Note: smaller numbers are better.</a:t>
            </a:r>
            <a:endParaRPr lang="en-US" dirty="0" smtClean="0"/>
          </a:p>
          <a:p>
            <a:endParaRPr lang="en-US" dirty="0" smtClean="0"/>
          </a:p>
          <a:p>
            <a:r>
              <a:rPr lang="en-US" dirty="0" smtClean="0"/>
              <a:t>Let's </a:t>
            </a:r>
            <a:r>
              <a:rPr lang="en-US" dirty="0"/>
              <a:t>briefly review some basic statistics vocabulary. </a:t>
            </a:r>
            <a:r>
              <a:rPr lang="en-US" i="1" dirty="0"/>
              <a:t>N</a:t>
            </a:r>
            <a:r>
              <a:rPr lang="en-US" dirty="0"/>
              <a:t> is the number of observations. From the two tables, we see that the sample size for the two groups differs by 2. SD stands for Standard Deviation, a measure of the spread of the data about the mean. In a normal distribution, 68% of the scores are within 1 SD of the mean, 95% within 2 SDs, and 99% within 3 SDs. Unfortunately, we don't have time in this session to delve into the details. And finally, </a:t>
            </a:r>
            <a:r>
              <a:rPr lang="en-US" dirty="0" smtClean="0"/>
              <a:t>the mean is</a:t>
            </a:r>
            <a:r>
              <a:rPr lang="en-US" baseline="0" dirty="0" smtClean="0"/>
              <a:t> </a:t>
            </a:r>
            <a:r>
              <a:rPr lang="en-US" dirty="0" smtClean="0"/>
              <a:t>the </a:t>
            </a:r>
            <a:r>
              <a:rPr lang="en-US" dirty="0"/>
              <a:t>average of the scores and is calculated by summing the scores and then dividing by </a:t>
            </a:r>
            <a:r>
              <a:rPr lang="en-US" i="1" dirty="0"/>
              <a:t>N</a:t>
            </a:r>
            <a:r>
              <a:rPr lang="en-US" dirty="0"/>
              <a:t>. The mathematical notation looks like this: $M = \</a:t>
            </a:r>
            <a:r>
              <a:rPr lang="en-US" dirty="0" err="1"/>
              <a:t>frac</a:t>
            </a:r>
            <a:r>
              <a:rPr lang="en-US" dirty="0"/>
              <a:t>{\sum X}{N}$ </a:t>
            </a:r>
          </a:p>
          <a:p>
            <a:endParaRPr lang="en-US" dirty="0"/>
          </a:p>
          <a:p>
            <a:r>
              <a:rPr lang="en-US" dirty="0"/>
              <a:t>With baseline scores obtained, we can now begin the study, being diligent to monitor participant adherence to the protocol. That is, we want to ensure that participants in the treatment group only use </a:t>
            </a:r>
            <a:r>
              <a:rPr lang="en-US" dirty="0" err="1"/>
              <a:t>Sn$F</a:t>
            </a:r>
            <a:r>
              <a:rPr lang="en-US" dirty="0"/>
              <a:t>_{2}$ infused toothpaste while those in the control group brush with a product that does not contain this chemical</a:t>
            </a:r>
            <a:r>
              <a:rPr lang="en-US" dirty="0" smtClean="0"/>
              <a:t>.  </a:t>
            </a:r>
            <a:endParaRPr lang="en-US" dirty="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10</a:t>
            </a:fld>
            <a:endParaRPr lang="en-US"/>
          </a:p>
        </p:txBody>
      </p:sp>
    </p:spTree>
    <p:extLst>
      <p:ext uri="{BB962C8B-B14F-4D97-AF65-F5344CB8AC3E}">
        <p14:creationId xmlns:p14="http://schemas.microsoft.com/office/powerpoint/2010/main" val="3803509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cursory glance at these numbers indicates that participants in our treatment group have lower mean values. Our research hypothesis appears to be true -- regular usage of </a:t>
            </a:r>
            <a:r>
              <a:rPr lang="en-US" i="1" dirty="0"/>
              <a:t>Gum Detoxify</a:t>
            </a:r>
            <a:r>
              <a:rPr lang="en-US" dirty="0"/>
              <a:t> reduces gum inflammation and bleeding. But can we be sure? How do we definitively rule out the null hypothesis, the idea that our treatment numbers are the product of pure chance (sampling error)? If we ran the experiment again and observed little, if any, difference between our control and treatment groups, that would tend to support the null hypothesis</a:t>
            </a:r>
            <a:r>
              <a:rPr lang="en-US" dirty="0" smtClean="0"/>
              <a:t>.</a:t>
            </a:r>
            <a:r>
              <a:rPr lang="en-US" baseline="0" dirty="0" smtClean="0"/>
              <a:t>  To bolster our argument that SnF infused toothpaste is effective, we could run additional studies or find others which compare it to regular toothpaste.  Then, we could conduct a </a:t>
            </a:r>
            <a:r>
              <a:rPr lang="en-US" b="1" baseline="0" dirty="0" smtClean="0"/>
              <a:t>meta-analysis</a:t>
            </a:r>
            <a:r>
              <a:rPr lang="en-US" baseline="0" dirty="0" smtClean="0"/>
              <a:t> to arrive at an overall conclusion.  </a:t>
            </a:r>
            <a:endParaRPr lang="en-US" baseline="0" dirty="0" smtClean="0"/>
          </a:p>
          <a:p>
            <a:endParaRPr lang="en-US" baseline="0" dirty="0" smtClean="0"/>
          </a:p>
          <a:p>
            <a:r>
              <a:rPr lang="en-US" b="0" baseline="0" dirty="0" smtClean="0"/>
              <a:t>So – </a:t>
            </a:r>
            <a:r>
              <a:rPr lang="en-US" b="1" baseline="0" dirty="0" smtClean="0"/>
              <a:t>case closed</a:t>
            </a:r>
            <a:r>
              <a:rPr lang="en-US" b="0" baseline="0" dirty="0" smtClean="0"/>
              <a:t>?  Are you ready to recommend that your patient immediately begin using Crest Detoxify?</a:t>
            </a:r>
            <a:endParaRPr lang="en-US" b="0" baseline="0" dirty="0" smtClean="0"/>
          </a:p>
        </p:txBody>
      </p:sp>
      <p:sp>
        <p:nvSpPr>
          <p:cNvPr id="4" name="Slide Number Placeholder 3"/>
          <p:cNvSpPr>
            <a:spLocks noGrp="1"/>
          </p:cNvSpPr>
          <p:nvPr>
            <p:ph type="sldNum" sz="quarter" idx="10"/>
          </p:nvPr>
        </p:nvSpPr>
        <p:spPr/>
        <p:txBody>
          <a:bodyPr/>
          <a:lstStyle/>
          <a:p>
            <a:fld id="{DCCC3F75-EF2C-4C84-B71C-8905250F5E04}" type="slidenum">
              <a:rPr lang="en-US" smtClean="0"/>
              <a:t>11</a:t>
            </a:fld>
            <a:endParaRPr lang="en-US"/>
          </a:p>
        </p:txBody>
      </p:sp>
    </p:spTree>
    <p:extLst>
      <p:ext uri="{BB962C8B-B14F-4D97-AF65-F5344CB8AC3E}">
        <p14:creationId xmlns:p14="http://schemas.microsoft.com/office/powerpoint/2010/main" val="517066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r>
              <a:rPr lang="en-US" baseline="0" dirty="0" smtClean="0"/>
              <a:t> </a:t>
            </a:r>
            <a:r>
              <a:rPr lang="en-US" b="1" baseline="0" dirty="0" smtClean="0"/>
              <a:t>not so fast</a:t>
            </a:r>
            <a:r>
              <a:rPr lang="en-US" baseline="0" dirty="0" smtClean="0"/>
              <a:t>…  there’s </a:t>
            </a:r>
            <a:r>
              <a:rPr lang="en-US" baseline="0" dirty="0" smtClean="0"/>
              <a:t>a big gotcha here.  </a:t>
            </a:r>
            <a:r>
              <a:rPr lang="en-US" baseline="0" dirty="0" smtClean="0"/>
              <a:t>Say “Hello” to the Chance &amp; Variance Monster.  Here’s </a:t>
            </a:r>
            <a:r>
              <a:rPr lang="en-US" baseline="0" dirty="0" smtClean="0"/>
              <a:t>the problem. </a:t>
            </a:r>
            <a:r>
              <a:rPr lang="en-US" baseline="0" dirty="0" smtClean="0"/>
              <a:t> Earlier, we divided our sample into control and treatment groups.  Each group then became a sub-sample, representing either the population of those who use Crest Detoxify or the population of those who don’t.  But because of chance, samples vary – sometimes greatly – and provide imprecise estimates of the true population mean.  In other words, chance creates noise, making us less certain of the conclusions we tentatively reached in the last slide.</a:t>
            </a:r>
          </a:p>
          <a:p>
            <a:endParaRPr lang="en-US" baseline="0" dirty="0" smtClean="0"/>
          </a:p>
          <a:p>
            <a:r>
              <a:rPr lang="en-US" baseline="0" dirty="0" smtClean="0"/>
              <a:t>Let’s </a:t>
            </a:r>
            <a:r>
              <a:rPr lang="en-US" baseline="0" dirty="0" smtClean="0"/>
              <a:t>visualize the problem.  To do so, I’m going to conduct a simulation using a special Excel spreadsheet developed by Geoff Cummings, the author of </a:t>
            </a:r>
            <a:r>
              <a:rPr lang="en-US" u="sng" baseline="0" dirty="0" smtClean="0"/>
              <a:t>Introduction to the New Statistics</a:t>
            </a:r>
            <a:r>
              <a:rPr lang="en-US" baseline="0" dirty="0" smtClean="0"/>
              <a:t>.</a:t>
            </a:r>
          </a:p>
          <a:p>
            <a:endParaRPr lang="en-US" baseline="0" dirty="0" smtClean="0"/>
          </a:p>
          <a:p>
            <a:r>
              <a:rPr lang="en-US" baseline="0" dirty="0" smtClean="0"/>
              <a:t>Run simulation with the ESCI </a:t>
            </a:r>
            <a:r>
              <a:rPr lang="en-US" baseline="0" dirty="0" err="1" smtClean="0"/>
              <a:t>Cijumping</a:t>
            </a:r>
            <a:r>
              <a:rPr lang="en-US" baseline="0" dirty="0" smtClean="0"/>
              <a:t> tab.  Click on Mean Heap at Red 5.  Turn off Confidence Intervals at Red 6.</a:t>
            </a:r>
          </a:p>
          <a:p>
            <a:endParaRPr lang="en-US" baseline="0" dirty="0" smtClean="0"/>
          </a:p>
          <a:p>
            <a:r>
              <a:rPr lang="en-US" baseline="0" dirty="0" smtClean="0"/>
              <a:t>This is very interesting.  The sample means fall mainly within the two lines which delimit our margin of error.  However, there’s a lot of variability here.  A few sample means fall outside our two lines and are thus poor estimates of the population mean (parameter).  On the other hand, other samples fall close to the true mean.  So how do we communicate this sample variation?  How do we add a certain level of </a:t>
            </a:r>
            <a:r>
              <a:rPr lang="en-US" b="1" u="sng" baseline="0" dirty="0" smtClean="0">
                <a:effectLst/>
              </a:rPr>
              <a:t>fuzziness</a:t>
            </a:r>
            <a:r>
              <a:rPr lang="en-US" baseline="0" dirty="0" smtClean="0">
                <a:effectLst/>
              </a:rPr>
              <a:t> </a:t>
            </a:r>
            <a:r>
              <a:rPr lang="en-US" baseline="0" dirty="0" smtClean="0"/>
              <a:t>to our point estimate?  Drum roll.  Enter the </a:t>
            </a:r>
            <a:r>
              <a:rPr lang="en-US" b="1" u="sng" baseline="0" dirty="0" smtClean="0"/>
              <a:t>Confidence Interval</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DCCC3F75-EF2C-4C84-B71C-8905250F5E04}" type="slidenum">
              <a:rPr lang="en-US" smtClean="0"/>
              <a:t>12</a:t>
            </a:fld>
            <a:endParaRPr lang="en-US"/>
          </a:p>
        </p:txBody>
      </p:sp>
    </p:spTree>
    <p:extLst>
      <p:ext uri="{BB962C8B-B14F-4D97-AF65-F5344CB8AC3E}">
        <p14:creationId xmlns:p14="http://schemas.microsoft.com/office/powerpoint/2010/main" val="675232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As we just saw in the ESCI simulation, our sample means jump from side to side.  Those outside the margins of error could actually be considered misleading.  Imagine if we conducted a single study and obtained an extreme value like one of those pictured in this simulation.  Would you feel comfortable making a clinical recommendation based on that alone?  Thus replication and meta-analysis are becoming more and more important in medical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that we’ve defined what a </a:t>
            </a:r>
            <a:r>
              <a:rPr lang="en-US" b="1" baseline="0" dirty="0" smtClean="0"/>
              <a:t>confidence interval </a:t>
            </a:r>
            <a:r>
              <a:rPr lang="en-US" baseline="0" dirty="0" smtClean="0"/>
              <a:t>is, let’s visualize it in ESCI.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Near red 6, make sure C = 95 and that </a:t>
            </a:r>
            <a:r>
              <a:rPr lang="en-US" b="1" baseline="0" dirty="0" smtClean="0"/>
              <a:t>Assume s is: Known </a:t>
            </a:r>
            <a:r>
              <a:rPr lang="en-US" baseline="0" dirty="0" smtClean="0"/>
              <a:t>is selected.  Click CIs.  Near red 7, click </a:t>
            </a:r>
            <a:r>
              <a:rPr lang="en-US" b="1" baseline="0" dirty="0" smtClean="0"/>
              <a:t>m line </a:t>
            </a:r>
            <a:r>
              <a:rPr lang="en-US" baseline="0" dirty="0" smtClean="0"/>
              <a:t>and </a:t>
            </a:r>
            <a:r>
              <a:rPr lang="en-US" b="1" baseline="0" dirty="0" smtClean="0"/>
              <a:t>Capture of m</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13</a:t>
            </a:fld>
            <a:endParaRPr lang="en-US"/>
          </a:p>
        </p:txBody>
      </p:sp>
    </p:spTree>
    <p:extLst>
      <p:ext uri="{BB962C8B-B14F-4D97-AF65-F5344CB8AC3E}">
        <p14:creationId xmlns:p14="http://schemas.microsoft.com/office/powerpoint/2010/main" val="709892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Can the </a:t>
            </a:r>
            <a:r>
              <a:rPr lang="en-US" b="1" baseline="0" dirty="0" smtClean="0"/>
              <a:t>Chance Monster </a:t>
            </a:r>
            <a:r>
              <a:rPr lang="en-US" b="0" baseline="0" dirty="0" smtClean="0"/>
              <a:t>be defeated</a:t>
            </a:r>
            <a:r>
              <a:rPr lang="en-US" baseline="0" dirty="0" smtClean="0"/>
              <a: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Clearly, what we </a:t>
            </a:r>
            <a:r>
              <a:rPr lang="en-US" dirty="0" smtClean="0"/>
              <a:t>need </a:t>
            </a:r>
            <a:r>
              <a:rPr lang="en-US" dirty="0" smtClean="0"/>
              <a:t>is a </a:t>
            </a:r>
            <a:r>
              <a:rPr lang="en-US" dirty="0" smtClean="0"/>
              <a:t>way to determine if the observed distance between the control and treatment means is large enough </a:t>
            </a:r>
            <a:r>
              <a:rPr lang="en-US" dirty="0" smtClean="0"/>
              <a:t>to </a:t>
            </a:r>
            <a:r>
              <a:rPr lang="en-US" baseline="0" dirty="0" smtClean="0"/>
              <a:t>silence the Chance Monster once and for all.  Or, as statisticians would say, “Are the results </a:t>
            </a:r>
            <a:r>
              <a:rPr lang="en-US" i="1" baseline="0" dirty="0" smtClean="0"/>
              <a:t>significant?</a:t>
            </a:r>
            <a:r>
              <a:rPr lang="en-US" i="0" baseline="0" dirty="0" smtClean="0"/>
              <a:t>  </a:t>
            </a:r>
            <a:r>
              <a:rPr lang="en-US" dirty="0" smtClean="0"/>
              <a:t>That</a:t>
            </a:r>
            <a:r>
              <a:rPr lang="en-US" baseline="0" dirty="0" smtClean="0"/>
              <a:t> is</a:t>
            </a:r>
            <a:r>
              <a:rPr lang="en-US" dirty="0" smtClean="0"/>
              <a:t>, </a:t>
            </a:r>
            <a:r>
              <a:rPr lang="en-US" dirty="0" smtClean="0"/>
              <a:t>is it highly unlikely (improbable) that the observed difference </a:t>
            </a:r>
            <a:r>
              <a:rPr lang="en-US" dirty="0" smtClean="0"/>
              <a:t>between our </a:t>
            </a:r>
            <a:r>
              <a:rPr lang="en-US" dirty="0" err="1" smtClean="0"/>
              <a:t>SnF</a:t>
            </a:r>
            <a:r>
              <a:rPr lang="en-US" dirty="0" smtClean="0"/>
              <a:t> treatment</a:t>
            </a:r>
            <a:r>
              <a:rPr lang="en-US" baseline="0" dirty="0" smtClean="0"/>
              <a:t> and control groups is due to chance?  In </a:t>
            </a:r>
            <a:r>
              <a:rPr lang="en-US" baseline="0" dirty="0" smtClean="0"/>
              <a:t>the case of traditional NHST, this is done by calculating a p-value.  However, this leads to binary (yes/no) thinking.  P is significant, typically less than .05, or it isn’t – in which case a research journal will probably not publish the findings. </a:t>
            </a:r>
            <a:r>
              <a:rPr lang="en-US" baseline="0" dirty="0" smtClean="0"/>
              <a:t>And, </a:t>
            </a:r>
            <a:r>
              <a:rPr lang="en-US" baseline="0" dirty="0" smtClean="0"/>
              <a:t>as we saw in our first ESCI simulation, a point estimate can vary greatly, thanks to chance.  The problem is that NHST gives us an illusion of certainty whereas the reality is much more nuanced.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take a look at the difference between our control and treatment groups from a confidence interval point-of-view.  The numbers in ESCI are for the gingival index at 3 months.  (ESCI – Click on </a:t>
            </a:r>
            <a:r>
              <a:rPr lang="en-US" b="1" baseline="0" dirty="0" smtClean="0"/>
              <a:t>Summary Two</a:t>
            </a:r>
            <a:r>
              <a:rPr lang="en-US" b="0" baseline="0" dirty="0" smtClean="0"/>
              <a:t>)  The farther apart the two groups are from each other, the lower the p value.  A large difference is strong evidence against the possibility of this outcome being due to chance.</a:t>
            </a:r>
            <a:endParaRPr lang="en-US" b="0" dirty="0" smtClean="0"/>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14</a:t>
            </a:fld>
            <a:endParaRPr lang="en-US"/>
          </a:p>
        </p:txBody>
      </p:sp>
    </p:spTree>
    <p:extLst>
      <p:ext uri="{BB962C8B-B14F-4D97-AF65-F5344CB8AC3E}">
        <p14:creationId xmlns:p14="http://schemas.microsoft.com/office/powerpoint/2010/main" val="2013183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 of the evidence in-hand, it's time to make a decision. Do we reject or fail to reject the null hypothesis? The null hypothesis, in this case, is the claim that stannous-fluoride toothpaste is no better than regular toothpaste at reducing gum inflammation and bleeding. In other words, the results obtained from our study are due to chance and sampling error.</a:t>
            </a:r>
          </a:p>
          <a:p>
            <a:endParaRPr lang="en-US" dirty="0"/>
          </a:p>
          <a:p>
            <a:r>
              <a:rPr lang="en-US" dirty="0"/>
              <a:t>At this point, an important point needs to be kept in mind. One never accepts the null hypothesis. Rather, one </a:t>
            </a:r>
            <a:r>
              <a:rPr lang="en-US" i="1" dirty="0"/>
              <a:t>rejects</a:t>
            </a:r>
            <a:r>
              <a:rPr lang="en-US" dirty="0"/>
              <a:t> or </a:t>
            </a:r>
            <a:r>
              <a:rPr lang="en-US" i="1" dirty="0"/>
              <a:t>fails to reject</a:t>
            </a:r>
            <a:r>
              <a:rPr lang="en-US" dirty="0"/>
              <a:t> it. Furthermore, rejecting a null hypothesis does not conclusively prove that the alternate hypothesis is true. There is always the possibility of mistakenly rejecting a null hypothesis and claiming a treatment effect when none actually occurred.</a:t>
            </a:r>
          </a:p>
          <a:p>
            <a:endParaRPr lang="en-US" dirty="0"/>
          </a:p>
          <a:p>
            <a:r>
              <a:rPr lang="en-US" dirty="0"/>
              <a:t>The </a:t>
            </a:r>
            <a:r>
              <a:rPr lang="en-US" i="1" dirty="0"/>
              <a:t>alpha</a:t>
            </a:r>
            <a:r>
              <a:rPr lang="en-US" dirty="0"/>
              <a:t> level quantifies the level of risk we're willing to accept, of rejecting the null hypothesis when it is true. This is known as a </a:t>
            </a:r>
            <a:r>
              <a:rPr lang="en-US" i="1" dirty="0"/>
              <a:t>Type I</a:t>
            </a:r>
            <a:r>
              <a:rPr lang="en-US" dirty="0"/>
              <a:t> error. It does so by setting the cutoff values of the rejection region(s). Thus an </a:t>
            </a:r>
            <a:r>
              <a:rPr lang="en-US" i="1" dirty="0"/>
              <a:t>alpha</a:t>
            </a:r>
            <a:r>
              <a:rPr lang="en-US" dirty="0"/>
              <a:t> level of 0.05 indicates that we're willing to accept the risk of committing a </a:t>
            </a:r>
            <a:r>
              <a:rPr lang="en-US" i="1" dirty="0"/>
              <a:t>Type I</a:t>
            </a:r>
            <a:r>
              <a:rPr lang="en-US" dirty="0"/>
              <a:t> error in 5% of cases. To reduce that risk, we would simply reduce the alpha level to possibly 1% or lower. But doing so comes at a cost - we must increase the number of study participants which, in turn, increases the cost of the </a:t>
            </a:r>
            <a:r>
              <a:rPr lang="en-US" dirty="0" smtClean="0"/>
              <a:t>project</a:t>
            </a:r>
            <a:r>
              <a:rPr lang="en-US" dirty="0"/>
              <a:t>.</a:t>
            </a:r>
          </a:p>
          <a:p>
            <a:endParaRPr lang="en-US" dirty="0"/>
          </a:p>
          <a:p>
            <a:r>
              <a:rPr lang="en-US" dirty="0"/>
              <a:t>See page 164 </a:t>
            </a:r>
            <a:r>
              <a:rPr lang="en-US" i="1" dirty="0"/>
              <a:t>An Introduction to Statistics </a:t>
            </a:r>
            <a:r>
              <a:rPr lang="en-US" dirty="0"/>
              <a:t>for discussion of why we do not accept the null hypothesis…</a:t>
            </a:r>
          </a:p>
          <a:p>
            <a:endParaRPr lang="en-US" dirty="0"/>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15</a:t>
            </a:fld>
            <a:endParaRPr lang="en-US"/>
          </a:p>
        </p:txBody>
      </p:sp>
    </p:spTree>
    <p:extLst>
      <p:ext uri="{BB962C8B-B14F-4D97-AF65-F5344CB8AC3E}">
        <p14:creationId xmlns:p14="http://schemas.microsoft.com/office/powerpoint/2010/main" val="4205843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C3F75-EF2C-4C84-B71C-8905250F5E04}" type="slidenum">
              <a:rPr lang="en-US" smtClean="0"/>
              <a:t>16</a:t>
            </a:fld>
            <a:endParaRPr lang="en-US"/>
          </a:p>
        </p:txBody>
      </p:sp>
    </p:spTree>
    <p:extLst>
      <p:ext uri="{BB962C8B-B14F-4D97-AF65-F5344CB8AC3E}">
        <p14:creationId xmlns:p14="http://schemas.microsoft.com/office/powerpoint/2010/main" val="1772757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C3F75-EF2C-4C84-B71C-8905250F5E04}" type="slidenum">
              <a:rPr lang="en-US" smtClean="0"/>
              <a:t>2</a:t>
            </a:fld>
            <a:endParaRPr lang="en-US"/>
          </a:p>
        </p:txBody>
      </p:sp>
    </p:spTree>
    <p:extLst>
      <p:ext uri="{BB962C8B-B14F-4D97-AF65-F5344CB8AC3E}">
        <p14:creationId xmlns:p14="http://schemas.microsoft.com/office/powerpoint/2010/main" val="3714265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C3F75-EF2C-4C84-B71C-8905250F5E04}" type="slidenum">
              <a:rPr lang="en-US" smtClean="0"/>
              <a:t>3</a:t>
            </a:fld>
            <a:endParaRPr lang="en-US"/>
          </a:p>
        </p:txBody>
      </p:sp>
    </p:spTree>
    <p:extLst>
      <p:ext uri="{BB962C8B-B14F-4D97-AF65-F5344CB8AC3E}">
        <p14:creationId xmlns:p14="http://schemas.microsoft.com/office/powerpoint/2010/main" val="957610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maintain your professional independence and credibility, you don’t want to sound like a walking Crest commercial.  On the other hand, the Crest product might be superior to alternatives.  </a:t>
            </a:r>
            <a:r>
              <a:rPr lang="en-US" dirty="0" smtClean="0"/>
              <a:t>The problem</a:t>
            </a:r>
            <a:r>
              <a:rPr lang="en-US" baseline="0" dirty="0" smtClean="0"/>
              <a:t> </a:t>
            </a:r>
            <a:r>
              <a:rPr lang="en-US" dirty="0" smtClean="0"/>
              <a:t>is </a:t>
            </a:r>
            <a:r>
              <a:rPr lang="en-US" dirty="0"/>
              <a:t>that a lot of </a:t>
            </a:r>
            <a:r>
              <a:rPr lang="en-US" dirty="0" smtClean="0"/>
              <a:t>medical research </a:t>
            </a:r>
            <a:r>
              <a:rPr lang="en-US" dirty="0"/>
              <a:t>is funded by big corporations with vested interests in achieving </a:t>
            </a:r>
            <a:r>
              <a:rPr lang="en-US" dirty="0" smtClean="0"/>
              <a:t>certain outcomes.  Is that the case here?  Is the research biased?</a:t>
            </a:r>
            <a:endParaRPr lang="en-US" dirty="0"/>
          </a:p>
          <a:p>
            <a:endParaRPr lang="en-US" dirty="0"/>
          </a:p>
          <a:p>
            <a:r>
              <a:rPr lang="en-US" dirty="0"/>
              <a:t>In this clinic, we will walk you through the basics of the scientific method and the process a scientist would undertake to either confirm or refute a claim like the one being made by Crest, using nothing more than basic statistics.</a:t>
            </a:r>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4</a:t>
            </a:fld>
            <a:endParaRPr lang="en-US"/>
          </a:p>
        </p:txBody>
      </p:sp>
    </p:spTree>
    <p:extLst>
      <p:ext uri="{BB962C8B-B14F-4D97-AF65-F5344CB8AC3E}">
        <p14:creationId xmlns:p14="http://schemas.microsoft.com/office/powerpoint/2010/main" val="3595356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your existing knowledge of microbiology, you know that a subset of bacterial species have been linked to gingivitis, cavities, and oral </a:t>
            </a:r>
            <a:r>
              <a:rPr lang="en-US" dirty="0" smtClean="0"/>
              <a:t>bleeding</a:t>
            </a:r>
            <a:r>
              <a:rPr lang="en-US" dirty="0"/>
              <a:t>. Thus you know that a reduction in "bad bugs"" is a good thing, resulting in a healthier mouth.</a:t>
            </a:r>
          </a:p>
          <a:p>
            <a:endParaRPr lang="en-US" dirty="0" smtClean="0"/>
          </a:p>
          <a:p>
            <a:r>
              <a:rPr lang="en-US" dirty="0" smtClean="0"/>
              <a:t>Keep</a:t>
            </a:r>
            <a:r>
              <a:rPr lang="en-US" baseline="0" dirty="0" smtClean="0"/>
              <a:t> in mind that research is never done in a vacuum.   As researchers, we already know certain things – assume certain things are true – and that knowledge, in turn, shapes our research question(s) and the ensuing inquiry…</a:t>
            </a:r>
            <a:endParaRPr lang="en-US" dirty="0" smtClean="0"/>
          </a:p>
          <a:p>
            <a:endParaRPr lang="en-US" dirty="0" smtClean="0"/>
          </a:p>
          <a:p>
            <a:r>
              <a:rPr lang="en-US" dirty="0" smtClean="0"/>
              <a:t> So </a:t>
            </a:r>
            <a:r>
              <a:rPr lang="en-US" dirty="0"/>
              <a:t>if </a:t>
            </a:r>
            <a:r>
              <a:rPr lang="en-US" i="1" dirty="0"/>
              <a:t>Gum Detoxify</a:t>
            </a:r>
            <a:r>
              <a:rPr lang="en-US" dirty="0"/>
              <a:t> works, as Crest claims, we should observe less gingivitis and bleeding in populations that use it on a regular basis. In other words, the product will prove effective at eliminating bad bacteria and that, in turn, should promote healthier gums and teeth.</a:t>
            </a:r>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5</a:t>
            </a:fld>
            <a:endParaRPr lang="en-US"/>
          </a:p>
        </p:txBody>
      </p:sp>
    </p:spTree>
    <p:extLst>
      <p:ext uri="{BB962C8B-B14F-4D97-AF65-F5344CB8AC3E}">
        <p14:creationId xmlns:p14="http://schemas.microsoft.com/office/powerpoint/2010/main" val="826279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basic research design is when an investigator compares two groups. In statistics, these are called the </a:t>
            </a:r>
            <a:r>
              <a:rPr lang="en-US" i="1" dirty="0"/>
              <a:t>control </a:t>
            </a:r>
            <a:r>
              <a:rPr lang="en-US" dirty="0"/>
              <a:t>and </a:t>
            </a:r>
            <a:r>
              <a:rPr lang="en-US" i="1" dirty="0"/>
              <a:t>treatment </a:t>
            </a:r>
            <a:r>
              <a:rPr lang="en-US" dirty="0"/>
              <a:t>groups.  As its name suggests, our treatment group consists of individuals who use </a:t>
            </a:r>
            <a:r>
              <a:rPr lang="en-US" i="1" dirty="0"/>
              <a:t>Gum Detoxify</a:t>
            </a:r>
            <a:r>
              <a:rPr lang="en-US" dirty="0"/>
              <a:t> while our control group consists of individuals who use a competing product that does not have stannous fluoride in it. Or do not brush at all.</a:t>
            </a:r>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6</a:t>
            </a:fld>
            <a:endParaRPr lang="en-US"/>
          </a:p>
        </p:txBody>
      </p:sp>
    </p:spTree>
    <p:extLst>
      <p:ext uri="{BB962C8B-B14F-4D97-AF65-F5344CB8AC3E}">
        <p14:creationId xmlns:p14="http://schemas.microsoft.com/office/powerpoint/2010/main" val="272937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t>The outline of a possible research design is now coming into view. The first step is to state our </a:t>
            </a:r>
            <a:r>
              <a:rPr lang="en-US" i="1" dirty="0"/>
              <a:t>null</a:t>
            </a:r>
            <a:r>
              <a:rPr lang="en-US" dirty="0"/>
              <a:t> and </a:t>
            </a:r>
            <a:r>
              <a:rPr lang="en-US" i="1" dirty="0"/>
              <a:t>research</a:t>
            </a:r>
            <a:r>
              <a:rPr lang="en-US" dirty="0"/>
              <a:t> hypotheses. The research hypothesis - also known as the alternative hypothesis - states what happens when the treatment works. The null hypothesis, on the other hand, states what happens when there is no observable treatment effect, when the treatment does not work. It is considered good form to write both out, at the start of a research project.</a:t>
            </a:r>
          </a:p>
          <a:p>
            <a:pPr defTabSz="933237">
              <a:defRPr/>
            </a:pPr>
            <a:endParaRPr lang="en-US" dirty="0"/>
          </a:p>
          <a:p>
            <a:pPr defTabSz="933237">
              <a:defRPr/>
            </a:pPr>
            <a:r>
              <a:rPr lang="en-US" dirty="0"/>
              <a:t>In the research literature, the symbol for the null hypothesis is $H_{0}$, spoken as H naught or H zero. The alternative hypothesis is usually written as $H_{a}$.</a:t>
            </a:r>
            <a:endParaRPr lang="en-US" dirty="0" smtClean="0"/>
          </a:p>
          <a:p>
            <a:pPr defTabSz="933237">
              <a:defRPr/>
            </a:pPr>
            <a:endParaRPr lang="en-US" dirty="0"/>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7</a:t>
            </a:fld>
            <a:endParaRPr lang="en-US"/>
          </a:p>
        </p:txBody>
      </p:sp>
    </p:spTree>
    <p:extLst>
      <p:ext uri="{BB962C8B-B14F-4D97-AF65-F5344CB8AC3E}">
        <p14:creationId xmlns:p14="http://schemas.microsoft.com/office/powerpoint/2010/main" val="4075436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alternate hypothesis states that the population of people who use a stannous fluoride toothpaste will obtain lower </a:t>
            </a:r>
            <a:r>
              <a:rPr lang="en-US" dirty="0" smtClean="0"/>
              <a:t>gingival</a:t>
            </a:r>
            <a:r>
              <a:rPr lang="en-US" baseline="0" dirty="0" smtClean="0"/>
              <a:t> health and </a:t>
            </a:r>
            <a:r>
              <a:rPr lang="en-US" dirty="0" smtClean="0"/>
              <a:t>bleeding </a:t>
            </a:r>
            <a:r>
              <a:rPr lang="en-US" dirty="0"/>
              <a:t>scores than the population of people using products that lack this ingredient.  Our null hypothesis, on the other hand, states that there will be little-to-no difference between the gingival/bleeding scores for the two groups.</a:t>
            </a:r>
          </a:p>
        </p:txBody>
      </p:sp>
      <p:sp>
        <p:nvSpPr>
          <p:cNvPr id="4" name="Slide Number Placeholder 3"/>
          <p:cNvSpPr>
            <a:spLocks noGrp="1"/>
          </p:cNvSpPr>
          <p:nvPr>
            <p:ph type="sldNum" sz="quarter" idx="10"/>
          </p:nvPr>
        </p:nvSpPr>
        <p:spPr/>
        <p:txBody>
          <a:bodyPr/>
          <a:lstStyle/>
          <a:p>
            <a:fld id="{DCCC3F75-EF2C-4C84-B71C-8905250F5E04}" type="slidenum">
              <a:rPr lang="en-US" smtClean="0"/>
              <a:t>8</a:t>
            </a:fld>
            <a:endParaRPr lang="en-US"/>
          </a:p>
        </p:txBody>
      </p:sp>
    </p:spTree>
    <p:extLst>
      <p:ext uri="{BB962C8B-B14F-4D97-AF65-F5344CB8AC3E}">
        <p14:creationId xmlns:p14="http://schemas.microsoft.com/office/powerpoint/2010/main" val="600089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two hypotheses defined, we </a:t>
            </a:r>
            <a:r>
              <a:rPr lang="en-US" dirty="0" smtClean="0"/>
              <a:t>now </a:t>
            </a:r>
            <a:r>
              <a:rPr lang="en-US" dirty="0"/>
              <a:t>recruit study participants, drawing a </a:t>
            </a:r>
            <a:r>
              <a:rPr lang="en-US" i="1" dirty="0"/>
              <a:t>sample</a:t>
            </a:r>
            <a:r>
              <a:rPr lang="en-US" dirty="0"/>
              <a:t> from the </a:t>
            </a:r>
            <a:r>
              <a:rPr lang="en-US" i="1" dirty="0"/>
              <a:t>population</a:t>
            </a:r>
            <a:r>
              <a:rPr lang="en-US" dirty="0"/>
              <a:t> of potential candidates. If done well, our study participants will </a:t>
            </a:r>
            <a:r>
              <a:rPr lang="en-US" i="1" dirty="0"/>
              <a:t>represent</a:t>
            </a:r>
            <a:r>
              <a:rPr lang="en-US" dirty="0"/>
              <a:t> the population from which they were drawn -- by age, race, income, gender, and so forth</a:t>
            </a:r>
            <a:r>
              <a:rPr lang="en-US" dirty="0" smtClean="0"/>
              <a:t>.  Here we want</a:t>
            </a:r>
            <a:r>
              <a:rPr lang="en-US" baseline="0" dirty="0" smtClean="0"/>
              <a:t> to avoid drawing a biased sample.  Our sample, in turn, provides us with a </a:t>
            </a:r>
            <a:r>
              <a:rPr lang="en-US" b="1" u="sng" baseline="0" dirty="0" smtClean="0">
                <a:solidFill>
                  <a:schemeClr val="accent2">
                    <a:lumMod val="50000"/>
                  </a:schemeClr>
                </a:solidFill>
              </a:rPr>
              <a:t>statistic</a:t>
            </a:r>
            <a:r>
              <a:rPr lang="en-US" baseline="0" dirty="0" smtClean="0"/>
              <a:t>, a point estimate of a population </a:t>
            </a:r>
            <a:r>
              <a:rPr lang="en-US" b="1" u="sng" baseline="0" dirty="0" smtClean="0">
                <a:solidFill>
                  <a:srgbClr val="0070C0"/>
                </a:solidFill>
              </a:rPr>
              <a:t>parameter</a:t>
            </a:r>
            <a:r>
              <a:rPr lang="en-US" baseline="0" dirty="0" smtClean="0"/>
              <a:t>.</a:t>
            </a:r>
            <a:endParaRPr lang="en-US" dirty="0"/>
          </a:p>
          <a:p>
            <a:endParaRPr lang="en-US" dirty="0"/>
          </a:p>
          <a:p>
            <a:r>
              <a:rPr lang="en-US" dirty="0"/>
              <a:t>Our next step is to randomly assign each study participant </a:t>
            </a:r>
            <a:r>
              <a:rPr lang="en-US" dirty="0" smtClean="0"/>
              <a:t>in our sample to </a:t>
            </a:r>
            <a:r>
              <a:rPr lang="en-US" dirty="0"/>
              <a:t>either the control or treatment group, a process that can be done easily in </a:t>
            </a:r>
            <a:r>
              <a:rPr lang="en-US" dirty="0" smtClean="0"/>
              <a:t>R or a statistical package such as SPSS, Stata, or SAS. </a:t>
            </a:r>
            <a:r>
              <a:rPr lang="en-US" dirty="0"/>
              <a:t>We also need to select an appropriate study duration. Do we want to compare the two groups for 6 months, a year, or some other length of time?</a:t>
            </a:r>
          </a:p>
          <a:p>
            <a:endParaRPr lang="en-US" dirty="0"/>
          </a:p>
          <a:p>
            <a:r>
              <a:rPr lang="en-US" dirty="0"/>
              <a:t>And finally, we need to select an appropriate instrument to measure the oral health of our participants. In this case, two indices are probably needed, one to measure gum health and a second to score bleeding.</a:t>
            </a:r>
          </a:p>
          <a:p>
            <a:endParaRPr lang="en-US" dirty="0"/>
          </a:p>
        </p:txBody>
      </p:sp>
      <p:sp>
        <p:nvSpPr>
          <p:cNvPr id="4" name="Slide Number Placeholder 3"/>
          <p:cNvSpPr>
            <a:spLocks noGrp="1"/>
          </p:cNvSpPr>
          <p:nvPr>
            <p:ph type="sldNum" sz="quarter" idx="10"/>
          </p:nvPr>
        </p:nvSpPr>
        <p:spPr/>
        <p:txBody>
          <a:bodyPr/>
          <a:lstStyle/>
          <a:p>
            <a:fld id="{DCCC3F75-EF2C-4C84-B71C-8905250F5E04}" type="slidenum">
              <a:rPr lang="en-US" smtClean="0"/>
              <a:t>9</a:t>
            </a:fld>
            <a:endParaRPr lang="en-US"/>
          </a:p>
        </p:txBody>
      </p:sp>
    </p:spTree>
    <p:extLst>
      <p:ext uri="{BB962C8B-B14F-4D97-AF65-F5344CB8AC3E}">
        <p14:creationId xmlns:p14="http://schemas.microsoft.com/office/powerpoint/2010/main" val="2871895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20848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317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8710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31044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36721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2325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81785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975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72668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46597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34695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6/12/2019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6061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6/12/2019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66713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6/12/2019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2416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21243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6/12/2019</a:t>
            </a:fld>
            <a:endParaRPr lang="en-US" dirty="0"/>
          </a:p>
        </p:txBody>
      </p:sp>
    </p:spTree>
    <p:extLst>
      <p:ext uri="{BB962C8B-B14F-4D97-AF65-F5344CB8AC3E}">
        <p14:creationId xmlns:p14="http://schemas.microsoft.com/office/powerpoint/2010/main" val="150898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6/12/2019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7324657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rest.com/en-us/products/toothpaste/crest-gum-detoxify-deep-clean-toothpaste" TargetMode="External"/><Relationship Id="rId7"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hyperlink" Target="https://www.youtube.com/watch?v=pOT20EcD7U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4451" y="2417505"/>
            <a:ext cx="8813259" cy="805594"/>
          </a:xfrm>
        </p:spPr>
        <p:txBody>
          <a:bodyPr/>
          <a:lstStyle/>
          <a:p>
            <a:r>
              <a:rPr lang="en-US" sz="4000" dirty="0" smtClean="0"/>
              <a:t>Statistics and the Logic of Discovery</a:t>
            </a:r>
            <a:endParaRPr lang="en-US" sz="4000" dirty="0"/>
          </a:p>
        </p:txBody>
      </p:sp>
      <p:sp>
        <p:nvSpPr>
          <p:cNvPr id="3" name="Subtitle 2"/>
          <p:cNvSpPr>
            <a:spLocks noGrp="1"/>
          </p:cNvSpPr>
          <p:nvPr>
            <p:ph type="subTitle" idx="1"/>
          </p:nvPr>
        </p:nvSpPr>
        <p:spPr>
          <a:xfrm>
            <a:off x="0" y="6509834"/>
            <a:ext cx="4003589" cy="348173"/>
          </a:xfrm>
        </p:spPr>
        <p:txBody>
          <a:bodyPr>
            <a:normAutofit/>
          </a:bodyPr>
          <a:lstStyle/>
          <a:p>
            <a:pPr algn="l"/>
            <a:r>
              <a:rPr lang="en-US" sz="1400" dirty="0" smtClean="0"/>
              <a:t>Dan Maxwell, PhD and Sarah Meyer, MS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3690818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1481"/>
          </a:xfrm>
        </p:spPr>
        <p:txBody>
          <a:bodyPr/>
          <a:lstStyle/>
          <a:p>
            <a:pPr algn="ctr"/>
            <a:r>
              <a:rPr lang="en-US" dirty="0" smtClean="0"/>
              <a:t>Baseline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1347" y="1970197"/>
            <a:ext cx="5588641" cy="385991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2489440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3 &amp; 6 Month Observations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021" y="1930400"/>
            <a:ext cx="5533294" cy="445939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2654011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110" y="757927"/>
            <a:ext cx="4375926" cy="3581907"/>
          </a:xfrm>
          <a:prstGeom prst="rect">
            <a:avLst/>
          </a:prstGeom>
        </p:spPr>
      </p:pic>
      <p:sp>
        <p:nvSpPr>
          <p:cNvPr id="5" name="Content Placeholder 2"/>
          <p:cNvSpPr txBox="1">
            <a:spLocks/>
          </p:cNvSpPr>
          <p:nvPr/>
        </p:nvSpPr>
        <p:spPr>
          <a:xfrm>
            <a:off x="4796446" y="5262371"/>
            <a:ext cx="4918190" cy="440159"/>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000" dirty="0" smtClean="0">
                <a:solidFill>
                  <a:srgbClr val="00B0F0"/>
                </a:solidFill>
              </a:rPr>
              <a:t>Say “Hello” to the Chance &amp; Variance Monster</a:t>
            </a:r>
          </a:p>
          <a:p>
            <a:pPr marL="0" indent="0" algn="ctr">
              <a:buNone/>
            </a:pPr>
            <a:endParaRPr lang="en-US" sz="2000" dirty="0" smtClean="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3453" y="3439668"/>
            <a:ext cx="1865376" cy="1822704"/>
          </a:xfrm>
          <a:prstGeom prst="rect">
            <a:avLst/>
          </a:prstGeom>
        </p:spPr>
      </p:pic>
    </p:spTree>
    <p:extLst>
      <p:ext uri="{BB962C8B-B14F-4D97-AF65-F5344CB8AC3E}">
        <p14:creationId xmlns:p14="http://schemas.microsoft.com/office/powerpoint/2010/main" val="1757281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845944" y="1057068"/>
            <a:ext cx="8596668" cy="39688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3200" dirty="0" smtClean="0">
              <a:solidFill>
                <a:schemeClr val="accent6">
                  <a:lumMod val="50000"/>
                </a:schemeClr>
              </a:solidFill>
            </a:endParaRPr>
          </a:p>
          <a:p>
            <a:pPr marL="0" indent="0">
              <a:buNone/>
            </a:pPr>
            <a:r>
              <a:rPr lang="en-US" sz="2400" dirty="0" smtClean="0"/>
              <a:t>Definition: </a:t>
            </a:r>
            <a:r>
              <a:rPr lang="en-US" sz="2400" i="1" dirty="0" smtClean="0">
                <a:solidFill>
                  <a:schemeClr val="accent6">
                    <a:lumMod val="75000"/>
                  </a:schemeClr>
                </a:solidFill>
              </a:rPr>
              <a:t>Confidence Interval </a:t>
            </a:r>
            <a:r>
              <a:rPr lang="en-US" sz="2400" i="1" dirty="0">
                <a:solidFill>
                  <a:schemeClr val="accent6">
                    <a:lumMod val="75000"/>
                  </a:schemeClr>
                </a:solidFill>
              </a:rPr>
              <a:t>(CI)</a:t>
            </a:r>
            <a:r>
              <a:rPr lang="en-US" sz="2400" dirty="0"/>
              <a:t> </a:t>
            </a:r>
            <a:endParaRPr lang="en-US" sz="2400" dirty="0" smtClean="0"/>
          </a:p>
          <a:p>
            <a:pPr marL="0" indent="0">
              <a:buNone/>
            </a:pPr>
            <a:r>
              <a:rPr lang="en-US" sz="2400" dirty="0" smtClean="0"/>
              <a:t>An interval which has an </a:t>
            </a:r>
            <a:r>
              <a:rPr lang="el-GR" sz="2400" i="1" dirty="0" smtClean="0">
                <a:solidFill>
                  <a:schemeClr val="tx1"/>
                </a:solidFill>
              </a:rPr>
              <a:t>χ</a:t>
            </a:r>
            <a:r>
              <a:rPr lang="en-US" sz="2400" dirty="0" smtClean="0"/>
              <a:t>% chance of containing the population parameter of interest.  (90%, 95%, and 99% are popular options for </a:t>
            </a:r>
            <a:r>
              <a:rPr lang="el-GR" sz="2400" i="1" dirty="0" smtClean="0">
                <a:solidFill>
                  <a:schemeClr val="tx1"/>
                </a:solidFill>
              </a:rPr>
              <a:t>χ</a:t>
            </a:r>
            <a:r>
              <a:rPr lang="en-US" sz="2400" dirty="0" smtClean="0"/>
              <a:t>)</a:t>
            </a:r>
          </a:p>
          <a:p>
            <a:pPr marL="0" indent="0">
              <a:buNone/>
            </a:pPr>
            <a:endParaRPr lang="en-US" sz="2400" dirty="0" smtClean="0"/>
          </a:p>
          <a:p>
            <a:pPr marL="0" indent="0">
              <a:buNone/>
            </a:pPr>
            <a:r>
              <a:rPr lang="en-US" dirty="0">
                <a:solidFill>
                  <a:schemeClr val="tx1">
                    <a:lumMod val="65000"/>
                    <a:lumOff val="35000"/>
                  </a:schemeClr>
                </a:solidFill>
              </a:rPr>
              <a:t>Source: https://rpsychologist.com/d3/CI/</a:t>
            </a:r>
          </a:p>
          <a:p>
            <a:pPr marL="0" indent="0">
              <a:buNone/>
            </a:pPr>
            <a:endParaRPr lang="en-US" sz="2400" dirty="0" smtClean="0"/>
          </a:p>
          <a:p>
            <a:pPr marL="0" indent="0">
              <a:buNone/>
            </a:pPr>
            <a:endParaRPr lang="en-US" sz="2400" dirty="0"/>
          </a:p>
        </p:txBody>
      </p:sp>
    </p:spTree>
    <p:extLst>
      <p:ext uri="{BB962C8B-B14F-4D97-AF65-F5344CB8AC3E}">
        <p14:creationId xmlns:p14="http://schemas.microsoft.com/office/powerpoint/2010/main" val="328801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90635" y="4696693"/>
            <a:ext cx="8596668" cy="14183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dirty="0" smtClean="0"/>
              <a:t>A</a:t>
            </a:r>
            <a:r>
              <a:rPr lang="en-US" sz="2400" dirty="0"/>
              <a:t> </a:t>
            </a:r>
            <a:r>
              <a:rPr lang="en-US" sz="2400" i="1" dirty="0" smtClean="0">
                <a:solidFill>
                  <a:schemeClr val="accent6">
                    <a:lumMod val="75000"/>
                  </a:schemeClr>
                </a:solidFill>
              </a:rPr>
              <a:t>p</a:t>
            </a:r>
            <a:r>
              <a:rPr lang="en-US" sz="2400" dirty="0">
                <a:solidFill>
                  <a:schemeClr val="accent6">
                    <a:lumMod val="75000"/>
                  </a:schemeClr>
                </a:solidFill>
              </a:rPr>
              <a:t>-</a:t>
            </a:r>
            <a:r>
              <a:rPr lang="en-US" sz="2400" dirty="0" smtClean="0">
                <a:solidFill>
                  <a:schemeClr val="accent6">
                    <a:lumMod val="75000"/>
                  </a:schemeClr>
                </a:solidFill>
              </a:rPr>
              <a:t>value</a:t>
            </a:r>
            <a:r>
              <a:rPr lang="en-US" sz="2400" dirty="0" smtClean="0"/>
              <a:t> </a:t>
            </a:r>
            <a:r>
              <a:rPr lang="en-US" sz="2400" dirty="0"/>
              <a:t>is the probability of </a:t>
            </a:r>
            <a:r>
              <a:rPr lang="en-US" sz="2400" dirty="0" smtClean="0"/>
              <a:t>observing a result equal to, or as extreme as the actual value observed, assuming the null hypothesis is true.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2352" y="348964"/>
            <a:ext cx="5943600" cy="4248150"/>
          </a:xfrm>
          <a:prstGeom prst="rect">
            <a:avLst/>
          </a:prstGeom>
        </p:spPr>
      </p:pic>
    </p:spTree>
    <p:extLst>
      <p:ext uri="{BB962C8B-B14F-4D97-AF65-F5344CB8AC3E}">
        <p14:creationId xmlns:p14="http://schemas.microsoft.com/office/powerpoint/2010/main" val="11324279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57879" y="1732573"/>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3200" dirty="0"/>
              <a:t>Given these results, what can we conclude about the claims Crest has made for Gum Detoxify? Does the evidence support or disconfirm the claim that stannous-fluoride infused products like Gum Detoxify reduce gum inflammation and bleeding?</a:t>
            </a:r>
            <a:endParaRPr lang="en-US" sz="3200"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29029544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a:t>
            </a:r>
            <a:endParaRPr lang="en-US" dirty="0"/>
          </a:p>
        </p:txBody>
      </p:sp>
      <p:sp>
        <p:nvSpPr>
          <p:cNvPr id="3" name="Content Placeholder 2"/>
          <p:cNvSpPr>
            <a:spLocks noGrp="1"/>
          </p:cNvSpPr>
          <p:nvPr>
            <p:ph idx="1"/>
          </p:nvPr>
        </p:nvSpPr>
        <p:spPr>
          <a:xfrm>
            <a:off x="677334" y="2210016"/>
            <a:ext cx="8596668" cy="1620579"/>
          </a:xfrm>
        </p:spPr>
        <p:txBody>
          <a:bodyPr/>
          <a:lstStyle/>
          <a:p>
            <a:pPr marL="0" indent="0">
              <a:buNone/>
            </a:pPr>
            <a:r>
              <a:rPr lang="en-US" dirty="0"/>
              <a:t>Mallatt, M., Mankodi, S., Bauroth, K., Bsoul, S. A., Bartizek, R. D., &amp; He, T</a:t>
            </a:r>
            <a:r>
              <a:rPr lang="en-US" dirty="0" smtClean="0"/>
              <a:t>. </a:t>
            </a:r>
            <a:r>
              <a:rPr lang="en-US" dirty="0"/>
              <a:t>(2007). A controlled 6-month clinical trial to study the effects of a stannous fluoride dentifrice on gingivitis. </a:t>
            </a:r>
            <a:r>
              <a:rPr lang="en-US" i="1" dirty="0"/>
              <a:t>Journal of Clinical Periodontology,</a:t>
            </a:r>
            <a:r>
              <a:rPr lang="en-US" dirty="0"/>
              <a:t> </a:t>
            </a:r>
            <a:r>
              <a:rPr lang="en-US" i="1" dirty="0"/>
              <a:t>34</a:t>
            </a:r>
            <a:r>
              <a:rPr lang="en-US" dirty="0"/>
              <a:t>(9), 762-767. doi:10.1111/j.1600-051x.2007.01109.x</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3251375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9118" y="704986"/>
            <a:ext cx="6692931" cy="4081792"/>
          </a:xfrm>
        </p:spPr>
        <p:txBody>
          <a:bodyPr/>
          <a:lstStyle/>
          <a:p>
            <a:pPr marL="0" indent="0" algn="ctr">
              <a:buNone/>
            </a:pPr>
            <a:endParaRPr lang="en-US" dirty="0" smtClean="0"/>
          </a:p>
          <a:p>
            <a:pPr marL="0" indent="0" algn="ctr">
              <a:buNone/>
            </a:pPr>
            <a:r>
              <a:rPr lang="en-US" sz="2800" dirty="0" smtClean="0">
                <a:hlinkClick r:id="rId3"/>
              </a:rPr>
              <a:t>Gum Detoxify (Website)</a:t>
            </a:r>
            <a:endParaRPr lang="en-US" sz="2800" dirty="0" smtClean="0"/>
          </a:p>
          <a:p>
            <a:pPr marL="0" indent="0" algn="ctr">
              <a:buNone/>
            </a:pPr>
            <a:r>
              <a:rPr lang="en-US" sz="2800" dirty="0" smtClean="0">
                <a:hlinkClick r:id="rId4"/>
              </a:rPr>
              <a:t>Gum Detoxify (TV Advertisement)</a:t>
            </a:r>
            <a:endParaRPr lang="en-US" sz="2800"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9495" y="2882726"/>
            <a:ext cx="1244041" cy="292894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05801" y="2882726"/>
            <a:ext cx="2929899" cy="2909727"/>
          </a:xfrm>
          <a:prstGeom prst="rect">
            <a:avLst/>
          </a:prstGeom>
        </p:spPr>
      </p:pic>
    </p:spTree>
    <p:extLst>
      <p:ext uri="{BB962C8B-B14F-4D97-AF65-F5344CB8AC3E}">
        <p14:creationId xmlns:p14="http://schemas.microsoft.com/office/powerpoint/2010/main" val="2092695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7879" y="1732573"/>
            <a:ext cx="8596668" cy="3880773"/>
          </a:xfrm>
        </p:spPr>
        <p:txBody>
          <a:bodyPr>
            <a:normAutofit/>
          </a:bodyPr>
          <a:lstStyle/>
          <a:p>
            <a:pPr marL="0" indent="0" algn="ctr">
              <a:buNone/>
            </a:pPr>
            <a:endParaRPr lang="en-US" sz="3200" dirty="0"/>
          </a:p>
          <a:p>
            <a:pPr marL="0" indent="0" algn="ctr">
              <a:buNone/>
            </a:pPr>
            <a:r>
              <a:rPr lang="en-US" sz="3200" dirty="0" smtClean="0"/>
              <a:t>One of your future dental clients asks, “Should I use Crest Detoxify?  Is </a:t>
            </a:r>
            <a:r>
              <a:rPr lang="en-US" sz="3200" smtClean="0"/>
              <a:t>there scientific ‘proof</a:t>
            </a:r>
            <a:r>
              <a:rPr lang="en-US" sz="3200" dirty="0" smtClean="0"/>
              <a:t>’ that this product works?”</a:t>
            </a:r>
          </a:p>
          <a:p>
            <a:pPr marL="0" indent="0" algn="ctr">
              <a:buNone/>
            </a:pPr>
            <a:r>
              <a:rPr lang="en-US" sz="3200" dirty="0" smtClean="0"/>
              <a:t>How would you respond?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3608379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981661" y="1064605"/>
            <a:ext cx="4145471" cy="5052619"/>
          </a:xfrm>
        </p:spPr>
      </p:pic>
    </p:spTree>
    <p:extLst>
      <p:ext uri="{BB962C8B-B14F-4D97-AF65-F5344CB8AC3E}">
        <p14:creationId xmlns:p14="http://schemas.microsoft.com/office/powerpoint/2010/main" val="3503786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57879" y="1732573"/>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endParaRPr lang="en-US" sz="3200" dirty="0" smtClean="0"/>
          </a:p>
          <a:p>
            <a:pPr marL="0" indent="0" algn="ctr">
              <a:buNone/>
            </a:pPr>
            <a:r>
              <a:rPr lang="en-US" sz="3200" dirty="0" smtClean="0"/>
              <a:t>How </a:t>
            </a:r>
            <a:r>
              <a:rPr lang="en-US" sz="3200" dirty="0"/>
              <a:t>would you design an experiment to justify or invalidate </a:t>
            </a:r>
            <a:r>
              <a:rPr lang="en-US" sz="3200" dirty="0" smtClean="0"/>
              <a:t>the claims Crest makes?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766046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26724" y="2619984"/>
            <a:ext cx="3463046" cy="1627762"/>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Control</a:t>
            </a:r>
            <a:endParaRPr lang="en-US" sz="4000" dirty="0"/>
          </a:p>
        </p:txBody>
      </p:sp>
      <p:sp>
        <p:nvSpPr>
          <p:cNvPr id="7" name="Rectangle 6"/>
          <p:cNvSpPr/>
          <p:nvPr/>
        </p:nvSpPr>
        <p:spPr>
          <a:xfrm>
            <a:off x="5515583" y="2619984"/>
            <a:ext cx="3463046" cy="1627762"/>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Treatment</a:t>
            </a:r>
            <a:endParaRPr lang="en-US" sz="4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83227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939045" y="1426722"/>
            <a:ext cx="5927387" cy="1627762"/>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Null Hypothesis (H</a:t>
            </a:r>
            <a:r>
              <a:rPr lang="en-US" sz="4000" baseline="-25000" dirty="0" smtClean="0"/>
              <a:t>0</a:t>
            </a:r>
            <a:r>
              <a:rPr lang="en-US" sz="4000" dirty="0" smtClean="0"/>
              <a:t>)</a:t>
            </a:r>
            <a:endParaRPr lang="en-US" sz="4000" dirty="0"/>
          </a:p>
        </p:txBody>
      </p:sp>
      <p:sp>
        <p:nvSpPr>
          <p:cNvPr id="12" name="Rectangle 11"/>
          <p:cNvSpPr/>
          <p:nvPr/>
        </p:nvSpPr>
        <p:spPr>
          <a:xfrm>
            <a:off x="1939045" y="3560324"/>
            <a:ext cx="5927388" cy="1627762"/>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Research Hypothesis (H</a:t>
            </a:r>
            <a:r>
              <a:rPr lang="en-US" sz="4000" baseline="-25000" dirty="0" smtClean="0"/>
              <a:t>a</a:t>
            </a:r>
            <a:r>
              <a:rPr lang="en-US" sz="4000" dirty="0" smtClean="0"/>
              <a:t>)</a:t>
            </a:r>
            <a:endParaRPr lang="en-US" sz="400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308736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57879" y="1732573"/>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endParaRPr lang="en-US" sz="3200" dirty="0" smtClean="0"/>
          </a:p>
          <a:p>
            <a:pPr marL="0" indent="0" algn="ctr">
              <a:buNone/>
            </a:pPr>
            <a:r>
              <a:rPr lang="en-US" sz="3200" dirty="0" smtClean="0"/>
              <a:t>What’s </a:t>
            </a:r>
            <a:r>
              <a:rPr lang="en-US" sz="3200" dirty="0"/>
              <a:t>the null and alternative hypotheses for the stannous fluoride research project? </a:t>
            </a:r>
            <a:endParaRPr lang="en-US" sz="32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spTree>
    <p:extLst>
      <p:ext uri="{BB962C8B-B14F-4D97-AF65-F5344CB8AC3E}">
        <p14:creationId xmlns:p14="http://schemas.microsoft.com/office/powerpoint/2010/main" val="2630850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294" y="6287431"/>
            <a:ext cx="1711706" cy="57056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8161" y="1611549"/>
            <a:ext cx="4709160" cy="3505200"/>
          </a:xfrm>
          <a:prstGeom prst="rect">
            <a:avLst/>
          </a:prstGeom>
        </p:spPr>
      </p:pic>
    </p:spTree>
    <p:extLst>
      <p:ext uri="{BB962C8B-B14F-4D97-AF65-F5344CB8AC3E}">
        <p14:creationId xmlns:p14="http://schemas.microsoft.com/office/powerpoint/2010/main" val="740097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1240</TotalTime>
  <Words>1471</Words>
  <Application>Microsoft Office PowerPoint</Application>
  <PresentationFormat>Widescreen</PresentationFormat>
  <Paragraphs>95</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Statistics and the Logic of Discovery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Baseline</vt:lpstr>
      <vt:lpstr>3 &amp; 6 Month Observations</vt:lpstr>
      <vt:lpstr>PowerPoint Presentation</vt:lpstr>
      <vt:lpstr>PowerPoint Presentation</vt:lpstr>
      <vt:lpstr>PowerPoint Presentation</vt:lpstr>
      <vt:lpstr>PowerPoint Presentation</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the logic of discovery</dc:title>
  <dc:creator>danielmaxwell</dc:creator>
  <cp:lastModifiedBy>danielmaxwell</cp:lastModifiedBy>
  <cp:revision>139</cp:revision>
  <cp:lastPrinted>2018-06-15T13:05:07Z</cp:lastPrinted>
  <dcterms:created xsi:type="dcterms:W3CDTF">2018-06-11T12:44:42Z</dcterms:created>
  <dcterms:modified xsi:type="dcterms:W3CDTF">2019-06-12T20:25:46Z</dcterms:modified>
</cp:coreProperties>
</file>