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4" r:id="rId3"/>
    <p:sldId id="257" r:id="rId4"/>
    <p:sldId id="275" r:id="rId5"/>
    <p:sldId id="276" r:id="rId6"/>
    <p:sldId id="277" r:id="rId7"/>
    <p:sldId id="278" r:id="rId8"/>
    <p:sldId id="258" r:id="rId9"/>
    <p:sldId id="260" r:id="rId10"/>
    <p:sldId id="261" r:id="rId11"/>
    <p:sldId id="262" r:id="rId12"/>
    <p:sldId id="259" r:id="rId13"/>
    <p:sldId id="263" r:id="rId14"/>
    <p:sldId id="264" r:id="rId15"/>
    <p:sldId id="265" r:id="rId16"/>
    <p:sldId id="266" r:id="rId17"/>
    <p:sldId id="267" r:id="rId18"/>
    <p:sldId id="268" r:id="rId19"/>
    <p:sldId id="269" r:id="rId20"/>
    <p:sldId id="270" r:id="rId21"/>
    <p:sldId id="271" r:id="rId22"/>
    <p:sldId id="272" r:id="rId23"/>
    <p:sldId id="279" r:id="rId24"/>
    <p:sldId id="28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7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267F0-F513-7945-833B-3367AF74682E}" type="datetimeFigureOut">
              <a:rPr lang="en-US" smtClean="0"/>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B8A62494-5FDE-8544-9E7E-F74306FC2C60}"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C267F0-F513-7945-833B-3367AF74682E}" type="datetimeFigureOut">
              <a:rPr lang="en-US" smtClean="0"/>
              <a:t>3/23/15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67F0-F513-7945-833B-3367AF74682E}" type="datetimeFigureOut">
              <a:rPr lang="en-US" smtClean="0"/>
              <a:t>3/23/15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DC267F0-F513-7945-833B-3367AF74682E}" type="datetimeFigureOut">
              <a:rPr lang="en-US" smtClean="0"/>
              <a:t>3/23/15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8A62494-5FDE-8544-9E7E-F74306FC2C60}"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penRefine/OpenRefin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Data</a:t>
            </a:r>
            <a:endParaRPr lang="en-US" dirty="0"/>
          </a:p>
        </p:txBody>
      </p:sp>
      <p:sp>
        <p:nvSpPr>
          <p:cNvPr id="3" name="Subtitle 2"/>
          <p:cNvSpPr>
            <a:spLocks noGrp="1"/>
          </p:cNvSpPr>
          <p:nvPr>
            <p:ph type="subTitle" idx="1"/>
          </p:nvPr>
        </p:nvSpPr>
        <p:spPr/>
        <p:txBody>
          <a:bodyPr/>
          <a:lstStyle/>
          <a:p>
            <a:r>
              <a:rPr lang="en-US" dirty="0" smtClean="0"/>
              <a:t>Steven King</a:t>
            </a:r>
          </a:p>
          <a:p>
            <a:endParaRPr lang="en-US" dirty="0"/>
          </a:p>
        </p:txBody>
      </p:sp>
    </p:spTree>
    <p:extLst>
      <p:ext uri="{BB962C8B-B14F-4D97-AF65-F5344CB8AC3E}">
        <p14:creationId xmlns:p14="http://schemas.microsoft.com/office/powerpoint/2010/main" val="37860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Date</a:t>
            </a:r>
            <a:endParaRPr lang="en-US" dirty="0"/>
          </a:p>
        </p:txBody>
      </p:sp>
      <p:sp>
        <p:nvSpPr>
          <p:cNvPr id="3" name="Content Placeholder 2"/>
          <p:cNvSpPr>
            <a:spLocks noGrp="1"/>
          </p:cNvSpPr>
          <p:nvPr>
            <p:ph idx="1"/>
          </p:nvPr>
        </p:nvSpPr>
        <p:spPr/>
        <p:txBody>
          <a:bodyPr/>
          <a:lstStyle/>
          <a:p>
            <a:r>
              <a:rPr lang="en-US" dirty="0" smtClean="0"/>
              <a:t>Open in </a:t>
            </a:r>
            <a:r>
              <a:rPr lang="en-US" dirty="0" smtClean="0"/>
              <a:t>Excel or favorite table editor,</a:t>
            </a:r>
            <a:endParaRPr lang="en-US" dirty="0" smtClean="0"/>
          </a:p>
          <a:p>
            <a:pPr lvl="1"/>
            <a:r>
              <a:rPr lang="en-US" dirty="0" smtClean="0"/>
              <a:t>Sort Columns</a:t>
            </a:r>
          </a:p>
          <a:p>
            <a:pPr lvl="1"/>
            <a:r>
              <a:rPr lang="en-US" dirty="0" smtClean="0"/>
              <a:t>See how clean it is?</a:t>
            </a:r>
          </a:p>
          <a:p>
            <a:pPr lvl="1"/>
            <a:r>
              <a:rPr lang="en-US" dirty="0" smtClean="0"/>
              <a:t>Make a graph or two</a:t>
            </a:r>
          </a:p>
          <a:p>
            <a:pPr lvl="1"/>
            <a:r>
              <a:rPr lang="en-US" dirty="0" smtClean="0"/>
              <a:t>What stands out.</a:t>
            </a:r>
          </a:p>
          <a:p>
            <a:pPr lvl="1"/>
            <a:r>
              <a:rPr lang="en-US" dirty="0" smtClean="0"/>
              <a:t>What is missing?</a:t>
            </a:r>
          </a:p>
          <a:p>
            <a:pPr lvl="1"/>
            <a:r>
              <a:rPr lang="en-US" dirty="0" smtClean="0"/>
              <a:t>What is obvious?</a:t>
            </a:r>
          </a:p>
          <a:p>
            <a:pPr lvl="1"/>
            <a:r>
              <a:rPr lang="en-US" dirty="0" smtClean="0"/>
              <a:t>What seems wrong?</a:t>
            </a:r>
          </a:p>
          <a:p>
            <a:pPr lvl="1"/>
            <a:r>
              <a:rPr lang="en-US" dirty="0" smtClean="0"/>
              <a:t>What seems crazy?</a:t>
            </a:r>
          </a:p>
          <a:p>
            <a:pPr lvl="1"/>
            <a:r>
              <a:rPr lang="en-US" dirty="0" smtClean="0"/>
              <a:t>Why/How was the data collected</a:t>
            </a:r>
            <a:endParaRPr lang="en-US" dirty="0"/>
          </a:p>
        </p:txBody>
      </p:sp>
    </p:spTree>
    <p:extLst>
      <p:ext uri="{BB962C8B-B14F-4D97-AF65-F5344CB8AC3E}">
        <p14:creationId xmlns:p14="http://schemas.microsoft.com/office/powerpoint/2010/main" val="236053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wait, Clean it up!</a:t>
            </a:r>
            <a:endParaRPr lang="en-US" dirty="0"/>
          </a:p>
        </p:txBody>
      </p:sp>
      <p:sp>
        <p:nvSpPr>
          <p:cNvPr id="3" name="Content Placeholder 2"/>
          <p:cNvSpPr>
            <a:spLocks noGrp="1"/>
          </p:cNvSpPr>
          <p:nvPr>
            <p:ph idx="1"/>
          </p:nvPr>
        </p:nvSpPr>
        <p:spPr/>
        <p:txBody>
          <a:bodyPr/>
          <a:lstStyle/>
          <a:p>
            <a:r>
              <a:rPr lang="en-US" dirty="0" smtClean="0"/>
              <a:t>Most of the time data is dirty, </a:t>
            </a:r>
            <a:r>
              <a:rPr lang="en-US" dirty="0" smtClean="0"/>
              <a:t>ugly </a:t>
            </a:r>
            <a:r>
              <a:rPr lang="en-US" dirty="0" smtClean="0"/>
              <a:t>and needs work. </a:t>
            </a:r>
          </a:p>
          <a:p>
            <a:r>
              <a:rPr lang="en-US" dirty="0" smtClean="0"/>
              <a:t>You have to massage data.</a:t>
            </a:r>
          </a:p>
          <a:p>
            <a:r>
              <a:rPr lang="en-US" dirty="0">
                <a:hlinkClick r:id="rId2"/>
              </a:rPr>
              <a:t>https://github.com/OpenRefine/</a:t>
            </a:r>
            <a:r>
              <a:rPr lang="en-US" dirty="0" smtClean="0">
                <a:hlinkClick r:id="rId2"/>
              </a:rPr>
              <a:t>OpenRefine</a:t>
            </a:r>
            <a:endParaRPr lang="en-US" dirty="0" smtClean="0"/>
          </a:p>
          <a:p>
            <a:endParaRPr lang="en-US" dirty="0"/>
          </a:p>
        </p:txBody>
      </p:sp>
    </p:spTree>
    <p:extLst>
      <p:ext uri="{BB962C8B-B14F-4D97-AF65-F5344CB8AC3E}">
        <p14:creationId xmlns:p14="http://schemas.microsoft.com/office/powerpoint/2010/main" val="73528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Scientific Method</a:t>
            </a:r>
            <a:endParaRPr lang="en-US" dirty="0"/>
          </a:p>
        </p:txBody>
      </p:sp>
      <p:sp>
        <p:nvSpPr>
          <p:cNvPr id="3" name="Content Placeholder 2"/>
          <p:cNvSpPr>
            <a:spLocks noGrp="1"/>
          </p:cNvSpPr>
          <p:nvPr>
            <p:ph idx="1"/>
          </p:nvPr>
        </p:nvSpPr>
        <p:spPr/>
        <p:txBody>
          <a:bodyPr/>
          <a:lstStyle/>
          <a:p>
            <a:r>
              <a:rPr lang="en-US" dirty="0" smtClean="0"/>
              <a:t>Start with a question and a hypothesis</a:t>
            </a:r>
          </a:p>
          <a:p>
            <a:r>
              <a:rPr lang="en-US" dirty="0" smtClean="0"/>
              <a:t>“Test” the hypothesis by querying the data and getting a very specific result. </a:t>
            </a:r>
          </a:p>
          <a:p>
            <a:r>
              <a:rPr lang="en-US" dirty="0" smtClean="0"/>
              <a:t>Then write a new question and test.</a:t>
            </a:r>
          </a:p>
          <a:p>
            <a:r>
              <a:rPr lang="en-US" dirty="0" smtClean="0"/>
              <a:t>Ask the questions everyone is asking</a:t>
            </a:r>
          </a:p>
          <a:p>
            <a:r>
              <a:rPr lang="en-US" dirty="0" smtClean="0"/>
              <a:t>Then Ask the tough questions everyone is afraid to ask</a:t>
            </a:r>
          </a:p>
          <a:p>
            <a:endParaRPr lang="en-US" dirty="0" smtClean="0"/>
          </a:p>
        </p:txBody>
      </p:sp>
    </p:spTree>
    <p:extLst>
      <p:ext uri="{BB962C8B-B14F-4D97-AF65-F5344CB8AC3E}">
        <p14:creationId xmlns:p14="http://schemas.microsoft.com/office/powerpoint/2010/main" val="304454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a:t>
            </a:r>
            <a:endParaRPr lang="en-US" dirty="0"/>
          </a:p>
        </p:txBody>
      </p:sp>
      <p:sp>
        <p:nvSpPr>
          <p:cNvPr id="3" name="Content Placeholder 2"/>
          <p:cNvSpPr>
            <a:spLocks noGrp="1"/>
          </p:cNvSpPr>
          <p:nvPr>
            <p:ph idx="1"/>
          </p:nvPr>
        </p:nvSpPr>
        <p:spPr/>
        <p:txBody>
          <a:bodyPr/>
          <a:lstStyle/>
          <a:p>
            <a:r>
              <a:rPr lang="en-US" dirty="0" smtClean="0"/>
              <a:t>Now you can make some charts and graphs that demonstrate your conclusions.</a:t>
            </a:r>
          </a:p>
          <a:p>
            <a:endParaRPr lang="en-US" dirty="0"/>
          </a:p>
        </p:txBody>
      </p:sp>
    </p:spTree>
    <p:extLst>
      <p:ext uri="{BB962C8B-B14F-4D97-AF65-F5344CB8AC3E}">
        <p14:creationId xmlns:p14="http://schemas.microsoft.com/office/powerpoint/2010/main" val="147685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 Honesty and Integrity in Data! 	</a:t>
            </a:r>
            <a:endParaRPr lang="en-US" dirty="0"/>
          </a:p>
        </p:txBody>
      </p:sp>
      <p:sp>
        <p:nvSpPr>
          <p:cNvPr id="3" name="Content Placeholder 2"/>
          <p:cNvSpPr>
            <a:spLocks noGrp="1"/>
          </p:cNvSpPr>
          <p:nvPr>
            <p:ph idx="1"/>
          </p:nvPr>
        </p:nvSpPr>
        <p:spPr/>
        <p:txBody>
          <a:bodyPr/>
          <a:lstStyle/>
          <a:p>
            <a:r>
              <a:rPr lang="en-US" dirty="0" smtClean="0"/>
              <a:t>Carful! Remember, people lie and they use numbers. Here are some things to keep in mind.</a:t>
            </a:r>
            <a:endParaRPr lang="en-US" dirty="0"/>
          </a:p>
        </p:txBody>
      </p:sp>
    </p:spTree>
    <p:extLst>
      <p:ext uri="{BB962C8B-B14F-4D97-AF65-F5344CB8AC3E}">
        <p14:creationId xmlns:p14="http://schemas.microsoft.com/office/powerpoint/2010/main" val="321751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smtClean="0"/>
              <a:t>Less Americans die in years when astronauts visited the moon than in the years since we canceled manned flight to the moon. Due to the  higher number of deaths, NASA should reinstate moon missions.</a:t>
            </a:r>
            <a:endParaRPr lang="en-US" dirty="0"/>
          </a:p>
        </p:txBody>
      </p:sp>
    </p:spTree>
    <p:extLst>
      <p:ext uri="{BB962C8B-B14F-4D97-AF65-F5344CB8AC3E}">
        <p14:creationId xmlns:p14="http://schemas.microsoft.com/office/powerpoint/2010/main" val="191845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a:t>The introduction of sex education courses at the high school level has resulted in increased promiscuity among teens. A recent study revealed that the number of reported cases of STDs (sexually transmitted diseases) was significantly higher for high schools that offered courses in sex education than for high schools that did not.</a:t>
            </a:r>
          </a:p>
        </p:txBody>
      </p:sp>
    </p:spTree>
    <p:extLst>
      <p:ext uri="{BB962C8B-B14F-4D97-AF65-F5344CB8AC3E}">
        <p14:creationId xmlns:p14="http://schemas.microsoft.com/office/powerpoint/2010/main" val="198201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p:txBody>
          <a:bodyPr/>
          <a:lstStyle/>
          <a:p>
            <a:r>
              <a:rPr lang="en-US" dirty="0" smtClean="0"/>
              <a:t>                                    BA	OB	SP	OBSP</a:t>
            </a:r>
          </a:p>
          <a:p>
            <a:r>
              <a:rPr lang="en-US" dirty="0"/>
              <a:t>Brian </a:t>
            </a:r>
            <a:r>
              <a:rPr lang="en-US" dirty="0" err="1"/>
              <a:t>LaHair</a:t>
            </a:r>
            <a:r>
              <a:rPr lang="en-US" dirty="0"/>
              <a:t> </a:t>
            </a:r>
            <a:r>
              <a:rPr lang="en-US" dirty="0" smtClean="0"/>
              <a:t>	.</a:t>
            </a:r>
            <a:r>
              <a:rPr lang="en-US" dirty="0"/>
              <a:t>333	.400	.667	1.067	</a:t>
            </a:r>
            <a:endParaRPr lang="en-US" dirty="0" smtClean="0"/>
          </a:p>
          <a:p>
            <a:endParaRPr lang="en-US" dirty="0"/>
          </a:p>
          <a:p>
            <a:r>
              <a:rPr lang="en-US" dirty="0" smtClean="0"/>
              <a:t>Ted Williams 	.</a:t>
            </a:r>
            <a:r>
              <a:rPr lang="en-US" dirty="0"/>
              <a:t>344	.482	.634	</a:t>
            </a:r>
            <a:r>
              <a:rPr lang="en-US" dirty="0" smtClean="0"/>
              <a:t>1.116</a:t>
            </a:r>
          </a:p>
          <a:p>
            <a:endParaRPr lang="en-US" dirty="0"/>
          </a:p>
          <a:p>
            <a:r>
              <a:rPr lang="en-US" dirty="0" smtClean="0"/>
              <a:t>baseball-</a:t>
            </a:r>
            <a:r>
              <a:rPr lang="en-US" dirty="0" err="1" smtClean="0"/>
              <a:t>refrence.com</a:t>
            </a:r>
            <a:r>
              <a:rPr lang="en-US" dirty="0" smtClean="0"/>
              <a:t> (BL: 9 AB on LHS vs. TW 162 </a:t>
            </a:r>
            <a:r>
              <a:rPr lang="en-US" dirty="0" err="1" smtClean="0"/>
              <a:t>ave</a:t>
            </a:r>
            <a:r>
              <a:rPr lang="en-US" dirty="0" smtClean="0"/>
              <a:t>)</a:t>
            </a:r>
            <a:endParaRPr lang="en-US" dirty="0"/>
          </a:p>
        </p:txBody>
      </p:sp>
    </p:spTree>
    <p:extLst>
      <p:ext uri="{BB962C8B-B14F-4D97-AF65-F5344CB8AC3E}">
        <p14:creationId xmlns:p14="http://schemas.microsoft.com/office/powerpoint/2010/main" val="377571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of Selection Bias</a:t>
            </a:r>
            <a:endParaRPr lang="en-US" dirty="0"/>
          </a:p>
        </p:txBody>
      </p:sp>
      <p:sp>
        <p:nvSpPr>
          <p:cNvPr id="3" name="Content Placeholder 2"/>
          <p:cNvSpPr>
            <a:spLocks noGrp="1"/>
          </p:cNvSpPr>
          <p:nvPr>
            <p:ph idx="1"/>
          </p:nvPr>
        </p:nvSpPr>
        <p:spPr/>
        <p:txBody>
          <a:bodyPr/>
          <a:lstStyle/>
          <a:p>
            <a:r>
              <a:rPr lang="en-US" dirty="0" smtClean="0"/>
              <a:t>Online Polls,</a:t>
            </a:r>
          </a:p>
          <a:p>
            <a:r>
              <a:rPr lang="en-US" dirty="0" smtClean="0"/>
              <a:t>Random Selection at a Mall</a:t>
            </a:r>
          </a:p>
          <a:p>
            <a:r>
              <a:rPr lang="en-US" dirty="0" smtClean="0"/>
              <a:t>Phone call polls, etc.</a:t>
            </a:r>
            <a:endParaRPr lang="en-US" dirty="0"/>
          </a:p>
        </p:txBody>
      </p:sp>
    </p:spTree>
    <p:extLst>
      <p:ext uri="{BB962C8B-B14F-4D97-AF65-F5344CB8AC3E}">
        <p14:creationId xmlns:p14="http://schemas.microsoft.com/office/powerpoint/2010/main" val="319410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Misleading Visuals</a:t>
            </a:r>
            <a:endParaRPr lang="en-US" dirty="0"/>
          </a:p>
        </p:txBody>
      </p:sp>
      <p:sp>
        <p:nvSpPr>
          <p:cNvPr id="3" name="Content Placeholder 2"/>
          <p:cNvSpPr>
            <a:spLocks noGrp="1"/>
          </p:cNvSpPr>
          <p:nvPr>
            <p:ph idx="1"/>
          </p:nvPr>
        </p:nvSpPr>
        <p:spPr/>
        <p:txBody>
          <a:bodyPr/>
          <a:lstStyle/>
          <a:p>
            <a:endParaRPr lang="en-US"/>
          </a:p>
        </p:txBody>
      </p:sp>
      <p:pic>
        <p:nvPicPr>
          <p:cNvPr id="4" name="Picture 3" descr="Bush_cut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12" y="2038256"/>
            <a:ext cx="6134100" cy="4533900"/>
          </a:xfrm>
          <a:prstGeom prst="rect">
            <a:avLst/>
          </a:prstGeom>
        </p:spPr>
      </p:pic>
    </p:spTree>
    <p:extLst>
      <p:ext uri="{BB962C8B-B14F-4D97-AF65-F5344CB8AC3E}">
        <p14:creationId xmlns:p14="http://schemas.microsoft.com/office/powerpoint/2010/main" val="190572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a:t>Big data is a buzzword, or catch-phrase, used to describe a massive volume of both structured and unstructured data that is so large that it's difficult to process using traditional database and software techniques</a:t>
            </a:r>
            <a:r>
              <a:rPr lang="en-US" dirty="0" smtClean="0"/>
              <a:t>.</a:t>
            </a:r>
          </a:p>
          <a:p>
            <a:r>
              <a:rPr lang="en-US" dirty="0" smtClean="0"/>
              <a:t>We are working with structured data.</a:t>
            </a:r>
            <a:endParaRPr lang="en-US" dirty="0"/>
          </a:p>
        </p:txBody>
      </p:sp>
    </p:spTree>
    <p:extLst>
      <p:ext uri="{BB962C8B-B14F-4D97-AF65-F5344CB8AC3E}">
        <p14:creationId xmlns:p14="http://schemas.microsoft.com/office/powerpoint/2010/main" val="198160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descr="Screen Shot 2014-03-16 at 10.2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48" y="0"/>
            <a:ext cx="6858000" cy="6858000"/>
          </a:xfrm>
          <a:prstGeom prst="rect">
            <a:avLst/>
          </a:prstGeom>
        </p:spPr>
      </p:pic>
    </p:spTree>
    <p:extLst>
      <p:ext uri="{BB962C8B-B14F-4D97-AF65-F5344CB8AC3E}">
        <p14:creationId xmlns:p14="http://schemas.microsoft.com/office/powerpoint/2010/main" val="100856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with numbers</a:t>
            </a:r>
            <a:endParaRPr lang="en-US" dirty="0"/>
          </a:p>
        </p:txBody>
      </p:sp>
      <p:sp>
        <p:nvSpPr>
          <p:cNvPr id="3" name="Content Placeholder 2"/>
          <p:cNvSpPr>
            <a:spLocks noGrp="1"/>
          </p:cNvSpPr>
          <p:nvPr>
            <p:ph idx="1"/>
          </p:nvPr>
        </p:nvSpPr>
        <p:spPr/>
        <p:txBody>
          <a:bodyPr/>
          <a:lstStyle/>
          <a:p>
            <a:r>
              <a:rPr lang="en-US" dirty="0" smtClean="0"/>
              <a:t>Do percentages add up?</a:t>
            </a:r>
          </a:p>
          <a:p>
            <a:r>
              <a:rPr lang="en-US" dirty="0" smtClean="0"/>
              <a:t>Account for population changes over time</a:t>
            </a:r>
          </a:p>
          <a:p>
            <a:r>
              <a:rPr lang="en-US" dirty="0" smtClean="0"/>
              <a:t>Look at scale in numbers and on charts.</a:t>
            </a:r>
          </a:p>
        </p:txBody>
      </p:sp>
    </p:spTree>
    <p:extLst>
      <p:ext uri="{BB962C8B-B14F-4D97-AF65-F5344CB8AC3E}">
        <p14:creationId xmlns:p14="http://schemas.microsoft.com/office/powerpoint/2010/main" val="1339845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a:t>
            </a:r>
            <a:endParaRPr lang="en-US" dirty="0"/>
          </a:p>
        </p:txBody>
      </p:sp>
      <p:sp>
        <p:nvSpPr>
          <p:cNvPr id="3" name="Content Placeholder 2"/>
          <p:cNvSpPr>
            <a:spLocks noGrp="1"/>
          </p:cNvSpPr>
          <p:nvPr>
            <p:ph idx="1"/>
          </p:nvPr>
        </p:nvSpPr>
        <p:spPr/>
        <p:txBody>
          <a:bodyPr/>
          <a:lstStyle/>
          <a:p>
            <a:r>
              <a:rPr lang="en-US" dirty="0" err="1" smtClean="0"/>
              <a:t>Data.gov</a:t>
            </a:r>
            <a:endParaRPr lang="en-US" dirty="0" smtClean="0"/>
          </a:p>
          <a:p>
            <a:r>
              <a:rPr lang="en-US" dirty="0" smtClean="0"/>
              <a:t>Search for US Natural Gas Prices</a:t>
            </a:r>
          </a:p>
          <a:p>
            <a:r>
              <a:rPr lang="en-US" dirty="0" smtClean="0"/>
              <a:t>Explore, Ask Questions</a:t>
            </a:r>
            <a:endParaRPr lang="en-US" dirty="0"/>
          </a:p>
        </p:txBody>
      </p:sp>
    </p:spTree>
    <p:extLst>
      <p:ext uri="{BB962C8B-B14F-4D97-AF65-F5344CB8AC3E}">
        <p14:creationId xmlns:p14="http://schemas.microsoft.com/office/powerpoint/2010/main" val="242824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Excel</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Pretty basic stuff</a:t>
            </a:r>
          </a:p>
          <a:p>
            <a:r>
              <a:rPr lang="en-US" dirty="0"/>
              <a:t>Sorting multiple columns</a:t>
            </a:r>
          </a:p>
          <a:p>
            <a:r>
              <a:rPr lang="en-US" dirty="0"/>
              <a:t>Creating </a:t>
            </a:r>
            <a:r>
              <a:rPr lang="en-US" dirty="0" smtClean="0"/>
              <a:t>Formulas</a:t>
            </a:r>
          </a:p>
          <a:p>
            <a:r>
              <a:rPr lang="en-US" dirty="0" smtClean="0"/>
              <a:t>Inverse Tables</a:t>
            </a:r>
            <a:endParaRPr lang="en-US" dirty="0"/>
          </a:p>
          <a:p>
            <a:r>
              <a:rPr lang="en-US" dirty="0"/>
              <a:t>Pivot Tables</a:t>
            </a:r>
          </a:p>
          <a:p>
            <a:r>
              <a:rPr lang="en-US" dirty="0"/>
              <a:t>Simple Graphs</a:t>
            </a:r>
          </a:p>
          <a:p>
            <a:r>
              <a:rPr lang="en-US" dirty="0" smtClean="0"/>
              <a:t>Speed Stuff</a:t>
            </a:r>
            <a:endParaRPr lang="en-US" dirty="0"/>
          </a:p>
          <a:p>
            <a:endParaRPr lang="en-US" dirty="0"/>
          </a:p>
        </p:txBody>
      </p:sp>
    </p:spTree>
    <p:extLst>
      <p:ext uri="{BB962C8B-B14F-4D97-AF65-F5344CB8AC3E}">
        <p14:creationId xmlns:p14="http://schemas.microsoft.com/office/powerpoint/2010/main" val="19293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descr="MasterDataDashboard_aug2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22" y="189791"/>
            <a:ext cx="8875059" cy="6858000"/>
          </a:xfrm>
          <a:prstGeom prst="rect">
            <a:avLst/>
          </a:prstGeom>
        </p:spPr>
      </p:pic>
    </p:spTree>
    <p:extLst>
      <p:ext uri="{BB962C8B-B14F-4D97-AF65-F5344CB8AC3E}">
        <p14:creationId xmlns:p14="http://schemas.microsoft.com/office/powerpoint/2010/main" val="377055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#1</a:t>
            </a:r>
            <a:endParaRPr lang="en-US" dirty="0"/>
          </a:p>
        </p:txBody>
      </p:sp>
      <p:sp>
        <p:nvSpPr>
          <p:cNvPr id="3" name="Content Placeholder 2"/>
          <p:cNvSpPr>
            <a:spLocks noGrp="1"/>
          </p:cNvSpPr>
          <p:nvPr>
            <p:ph idx="1"/>
          </p:nvPr>
        </p:nvSpPr>
        <p:spPr/>
        <p:txBody>
          <a:bodyPr/>
          <a:lstStyle/>
          <a:p>
            <a:r>
              <a:rPr lang="en-US" dirty="0" smtClean="0"/>
              <a:t>“Data does not lie but people do and they use data to do it.”</a:t>
            </a:r>
          </a:p>
          <a:p>
            <a:r>
              <a:rPr lang="en-US" dirty="0" smtClean="0"/>
              <a:t>Anyone can draw conclusion from data and make broad statements without actually understanding it.</a:t>
            </a:r>
            <a:endParaRPr lang="en-US" dirty="0"/>
          </a:p>
        </p:txBody>
      </p:sp>
    </p:spTree>
    <p:extLst>
      <p:ext uri="{BB962C8B-B14F-4D97-AF65-F5344CB8AC3E}">
        <p14:creationId xmlns:p14="http://schemas.microsoft.com/office/powerpoint/2010/main" val="284481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President </a:t>
            </a:r>
            <a:r>
              <a:rPr lang="en-US" dirty="0"/>
              <a:t>O</a:t>
            </a:r>
            <a:r>
              <a:rPr lang="en-US" dirty="0" smtClean="0"/>
              <a:t>bama said, “A woman makes .77 for every dollar man makes.” ~SOTU 2014</a:t>
            </a:r>
          </a:p>
          <a:p>
            <a:r>
              <a:rPr lang="en-US" dirty="0" smtClean="0"/>
              <a:t>Women make 14% less than men.</a:t>
            </a:r>
          </a:p>
          <a:p>
            <a:r>
              <a:rPr lang="en-US" dirty="0" smtClean="0"/>
              <a:t>Women earn 38% of what men earn</a:t>
            </a:r>
            <a:r>
              <a:rPr lang="en-US" dirty="0" smtClean="0"/>
              <a:t>.</a:t>
            </a:r>
          </a:p>
          <a:p>
            <a:endParaRPr lang="en-US" dirty="0"/>
          </a:p>
          <a:p>
            <a:r>
              <a:rPr lang="en-US" dirty="0" smtClean="0"/>
              <a:t>Using the same data, each is true but which is accurate?</a:t>
            </a:r>
            <a:endParaRPr lang="en-US" dirty="0"/>
          </a:p>
          <a:p>
            <a:pPr marL="0" indent="0">
              <a:buNone/>
            </a:pPr>
            <a:endParaRPr lang="en-US" dirty="0"/>
          </a:p>
          <a:p>
            <a:r>
              <a:rPr lang="en-US" dirty="0"/>
              <a:t>Source: http://</a:t>
            </a:r>
            <a:r>
              <a:rPr lang="en-US" dirty="0" err="1"/>
              <a:t>www.bls.gov</a:t>
            </a:r>
            <a:r>
              <a:rPr lang="en-US" dirty="0"/>
              <a:t>/cps/cpswom2012.</a:t>
            </a:r>
            <a:r>
              <a:rPr lang="en-US" dirty="0" smtClean="0"/>
              <a:t>pdf</a:t>
            </a:r>
          </a:p>
          <a:p>
            <a:pPr marL="0" indent="0">
              <a:buNone/>
            </a:pPr>
            <a:endParaRPr lang="en-US" dirty="0"/>
          </a:p>
        </p:txBody>
      </p:sp>
    </p:spTree>
    <p:extLst>
      <p:ext uri="{BB962C8B-B14F-4D97-AF65-F5344CB8AC3E}">
        <p14:creationId xmlns:p14="http://schemas.microsoft.com/office/powerpoint/2010/main" val="331045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Compare numbers across all job types, (hourly, salary, tip/service)</a:t>
            </a:r>
          </a:p>
          <a:p>
            <a:pPr marL="0" indent="0">
              <a:buNone/>
            </a:pPr>
            <a:r>
              <a:rPr lang="en-US" dirty="0"/>
              <a:t>	</a:t>
            </a:r>
            <a:r>
              <a:rPr lang="en-US" dirty="0" smtClean="0"/>
              <a:t>14% Difference</a:t>
            </a:r>
          </a:p>
          <a:p>
            <a:pPr marL="0" indent="0">
              <a:buNone/>
            </a:pPr>
            <a:r>
              <a:rPr lang="en-US" dirty="0" smtClean="0"/>
              <a:t>Normalize </a:t>
            </a:r>
            <a:r>
              <a:rPr lang="en-US" dirty="0" smtClean="0"/>
              <a:t>for less hours worked by women based on preference/choice </a:t>
            </a:r>
          </a:p>
          <a:p>
            <a:pPr marL="0" indent="0">
              <a:buNone/>
            </a:pPr>
            <a:r>
              <a:rPr lang="en-US" dirty="0"/>
              <a:t>	</a:t>
            </a:r>
            <a:r>
              <a:rPr lang="en-US" dirty="0" smtClean="0"/>
              <a:t>9% Difference</a:t>
            </a:r>
          </a:p>
          <a:p>
            <a:pPr marL="0" indent="0">
              <a:buNone/>
            </a:pPr>
            <a:r>
              <a:rPr lang="en-US" dirty="0" smtClean="0"/>
              <a:t>Account for preference to “better parental </a:t>
            </a:r>
            <a:r>
              <a:rPr lang="en-US" dirty="0" smtClean="0"/>
              <a:t>benefits”</a:t>
            </a:r>
            <a:endParaRPr lang="en-US" dirty="0" smtClean="0"/>
          </a:p>
          <a:p>
            <a:pPr marL="0" indent="0">
              <a:buNone/>
            </a:pPr>
            <a:r>
              <a:rPr lang="en-US" dirty="0"/>
              <a:t>	</a:t>
            </a:r>
            <a:r>
              <a:rPr lang="en-US" dirty="0" smtClean="0"/>
              <a:t>5% Difference</a:t>
            </a:r>
          </a:p>
          <a:p>
            <a:pPr marL="0" indent="0">
              <a:buNone/>
            </a:pPr>
            <a:r>
              <a:rPr lang="en-US" dirty="0"/>
              <a:t>Source: http://</a:t>
            </a:r>
            <a:r>
              <a:rPr lang="en-US" dirty="0" err="1"/>
              <a:t>www.bls.gov</a:t>
            </a:r>
            <a:r>
              <a:rPr lang="en-US" dirty="0"/>
              <a:t>/cps/cpswom2012.pdf</a:t>
            </a:r>
          </a:p>
          <a:p>
            <a:pPr marL="0" indent="0">
              <a:buNone/>
            </a:pPr>
            <a:endParaRPr lang="en-US" dirty="0" smtClean="0"/>
          </a:p>
        </p:txBody>
      </p:sp>
    </p:spTree>
    <p:extLst>
      <p:ext uri="{BB962C8B-B14F-4D97-AF65-F5344CB8AC3E}">
        <p14:creationId xmlns:p14="http://schemas.microsoft.com/office/powerpoint/2010/main" val="385972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566"/>
            <a:ext cx="8913813" cy="914400"/>
          </a:xfrm>
        </p:spPr>
        <p:txBody>
          <a:bodyPr/>
          <a:lstStyle/>
          <a:p>
            <a:r>
              <a:rPr lang="en-US" dirty="0" smtClean="0"/>
              <a:t>Example	</a:t>
            </a:r>
            <a:endParaRPr lang="en-US" dirty="0"/>
          </a:p>
        </p:txBody>
      </p:sp>
      <p:sp>
        <p:nvSpPr>
          <p:cNvPr id="6" name="Text Placeholder 5"/>
          <p:cNvSpPr>
            <a:spLocks noGrp="1"/>
          </p:cNvSpPr>
          <p:nvPr>
            <p:ph type="body" idx="1"/>
          </p:nvPr>
        </p:nvSpPr>
        <p:spPr>
          <a:xfrm>
            <a:off x="215494" y="1316949"/>
            <a:ext cx="4324571" cy="712347"/>
          </a:xfrm>
        </p:spPr>
        <p:txBody>
          <a:bodyPr/>
          <a:lstStyle/>
          <a:p>
            <a:r>
              <a:rPr lang="en-US" dirty="0" smtClean="0"/>
              <a:t>10 Highest Paid Professions</a:t>
            </a:r>
            <a:endParaRPr lang="en-US" dirty="0"/>
          </a:p>
        </p:txBody>
      </p:sp>
      <p:sp>
        <p:nvSpPr>
          <p:cNvPr id="4" name="Content Placeholder 3"/>
          <p:cNvSpPr>
            <a:spLocks noGrp="1"/>
          </p:cNvSpPr>
          <p:nvPr>
            <p:ph sz="half" idx="2"/>
          </p:nvPr>
        </p:nvSpPr>
        <p:spPr>
          <a:xfrm>
            <a:off x="215494" y="2365164"/>
            <a:ext cx="4324571" cy="4146103"/>
          </a:xfrm>
        </p:spPr>
        <p:txBody>
          <a:bodyPr>
            <a:normAutofit fontScale="70000" lnSpcReduction="20000"/>
          </a:bodyPr>
          <a:lstStyle/>
          <a:p>
            <a:pPr marL="0" indent="0">
              <a:buNone/>
            </a:pPr>
            <a:r>
              <a:rPr lang="en-US" dirty="0"/>
              <a:t>1.   Petroleum Engineering: 87% male</a:t>
            </a:r>
          </a:p>
          <a:p>
            <a:pPr marL="0" indent="0">
              <a:buNone/>
            </a:pPr>
            <a:r>
              <a:rPr lang="en-US" dirty="0"/>
              <a:t>2.   Pharmacy Pharmaceutical Sciences </a:t>
            </a:r>
            <a:r>
              <a:rPr lang="en-US" dirty="0" smtClean="0"/>
              <a:t>: </a:t>
            </a:r>
            <a:r>
              <a:rPr lang="en-US" dirty="0"/>
              <a:t>48% male</a:t>
            </a:r>
          </a:p>
          <a:p>
            <a:pPr marL="0" indent="0">
              <a:buNone/>
            </a:pPr>
            <a:r>
              <a:rPr lang="en-US" dirty="0"/>
              <a:t>3.   Mathematics and Computer Science: 67% male</a:t>
            </a:r>
          </a:p>
          <a:p>
            <a:pPr marL="0" indent="0">
              <a:buNone/>
            </a:pPr>
            <a:r>
              <a:rPr lang="en-US" dirty="0"/>
              <a:t>4.   Aerospace Engineering: 88% male</a:t>
            </a:r>
          </a:p>
          <a:p>
            <a:pPr marL="0" indent="0">
              <a:buNone/>
            </a:pPr>
            <a:r>
              <a:rPr lang="en-US" dirty="0"/>
              <a:t>5.   Chemical Engineering: 72% male</a:t>
            </a:r>
          </a:p>
          <a:p>
            <a:pPr marL="0" indent="0">
              <a:buNone/>
            </a:pPr>
            <a:r>
              <a:rPr lang="en-US" dirty="0"/>
              <a:t>6.   Electrical Engineering: 89% male</a:t>
            </a:r>
          </a:p>
          <a:p>
            <a:pPr marL="0" indent="0">
              <a:buNone/>
            </a:pPr>
            <a:r>
              <a:rPr lang="en-US" dirty="0"/>
              <a:t>7.   Naval </a:t>
            </a:r>
            <a:r>
              <a:rPr lang="en-US" dirty="0" smtClean="0"/>
              <a:t>Archit. </a:t>
            </a:r>
            <a:r>
              <a:rPr lang="en-US" dirty="0"/>
              <a:t>&amp;</a:t>
            </a:r>
            <a:r>
              <a:rPr lang="en-US" dirty="0" smtClean="0"/>
              <a:t> </a:t>
            </a:r>
            <a:r>
              <a:rPr lang="en-US" dirty="0"/>
              <a:t>Marine Engineering: 97% male</a:t>
            </a:r>
          </a:p>
          <a:p>
            <a:pPr marL="0" indent="0">
              <a:buNone/>
            </a:pPr>
            <a:r>
              <a:rPr lang="en-US" dirty="0"/>
              <a:t>8.   Mechanical Engineering: 90% male</a:t>
            </a:r>
          </a:p>
          <a:p>
            <a:pPr marL="0" indent="0">
              <a:buNone/>
            </a:pPr>
            <a:r>
              <a:rPr lang="en-US" dirty="0"/>
              <a:t>9.   Metallurgical Engineering: 83% male</a:t>
            </a:r>
          </a:p>
          <a:p>
            <a:pPr marL="0" indent="0">
              <a:buNone/>
            </a:pPr>
            <a:r>
              <a:rPr lang="en-US" dirty="0"/>
              <a:t>10. Mining and Mineral Engineering: 90% male</a:t>
            </a:r>
          </a:p>
        </p:txBody>
      </p:sp>
      <p:sp>
        <p:nvSpPr>
          <p:cNvPr id="7" name="Text Placeholder 6"/>
          <p:cNvSpPr>
            <a:spLocks noGrp="1"/>
          </p:cNvSpPr>
          <p:nvPr>
            <p:ph type="body" sz="quarter" idx="3"/>
          </p:nvPr>
        </p:nvSpPr>
        <p:spPr>
          <a:xfrm>
            <a:off x="4656853" y="1316949"/>
            <a:ext cx="4056841" cy="712347"/>
          </a:xfrm>
        </p:spPr>
        <p:txBody>
          <a:bodyPr/>
          <a:lstStyle/>
          <a:p>
            <a:r>
              <a:rPr lang="en-US" dirty="0" smtClean="0"/>
              <a:t>10 Lowest Paid Professions</a:t>
            </a:r>
            <a:endParaRPr lang="en-US" dirty="0"/>
          </a:p>
        </p:txBody>
      </p:sp>
      <p:sp>
        <p:nvSpPr>
          <p:cNvPr id="5" name="Content Placeholder 4"/>
          <p:cNvSpPr>
            <a:spLocks noGrp="1"/>
          </p:cNvSpPr>
          <p:nvPr>
            <p:ph sz="quarter" idx="4"/>
          </p:nvPr>
        </p:nvSpPr>
        <p:spPr>
          <a:xfrm>
            <a:off x="4656853" y="2248455"/>
            <a:ext cx="4487147" cy="4292095"/>
          </a:xfrm>
        </p:spPr>
        <p:txBody>
          <a:bodyPr>
            <a:noAutofit/>
          </a:bodyPr>
          <a:lstStyle/>
          <a:p>
            <a:pPr marL="0" indent="0">
              <a:buNone/>
            </a:pPr>
            <a:r>
              <a:rPr lang="en-US" sz="1300" dirty="0"/>
              <a:t>1.  Counseling Psychology: 74% female</a:t>
            </a:r>
          </a:p>
          <a:p>
            <a:pPr marL="0" indent="0">
              <a:buNone/>
            </a:pPr>
            <a:r>
              <a:rPr lang="en-US" sz="1300" dirty="0"/>
              <a:t>2.  Early Childhood Education: 97% female</a:t>
            </a:r>
          </a:p>
          <a:p>
            <a:pPr marL="0" indent="0">
              <a:buNone/>
            </a:pPr>
            <a:r>
              <a:rPr lang="en-US" sz="1300" dirty="0"/>
              <a:t>3.  Theology and Religious Vocations: 34% female</a:t>
            </a:r>
          </a:p>
          <a:p>
            <a:pPr marL="0" indent="0">
              <a:buNone/>
            </a:pPr>
            <a:r>
              <a:rPr lang="en-US" sz="1300" dirty="0"/>
              <a:t>4.  Human Services and Community </a:t>
            </a:r>
            <a:r>
              <a:rPr lang="en-US" sz="1300" dirty="0" smtClean="0"/>
              <a:t>Org: </a:t>
            </a:r>
            <a:r>
              <a:rPr lang="en-US" sz="1300" dirty="0"/>
              <a:t>81% female</a:t>
            </a:r>
          </a:p>
          <a:p>
            <a:pPr marL="0" indent="0">
              <a:buNone/>
            </a:pPr>
            <a:r>
              <a:rPr lang="en-US" sz="1300" dirty="0"/>
              <a:t>5.  Social Work: 88% female</a:t>
            </a:r>
          </a:p>
          <a:p>
            <a:pPr marL="0" indent="0">
              <a:buNone/>
            </a:pPr>
            <a:r>
              <a:rPr lang="en-US" sz="1300" dirty="0"/>
              <a:t>6.  Drama and Theater Arts: 60% female</a:t>
            </a:r>
          </a:p>
          <a:p>
            <a:pPr marL="0" indent="0">
              <a:buNone/>
            </a:pPr>
            <a:r>
              <a:rPr lang="en-US" sz="1300" dirty="0"/>
              <a:t>7.   Studio Arts: 66% female</a:t>
            </a:r>
          </a:p>
          <a:p>
            <a:pPr marL="0" indent="0">
              <a:buNone/>
            </a:pPr>
            <a:r>
              <a:rPr lang="en-US" sz="1300" dirty="0"/>
              <a:t>8.   Communication Disorders </a:t>
            </a:r>
            <a:r>
              <a:rPr lang="en-US" sz="1300" dirty="0" smtClean="0"/>
              <a:t>Sciences: </a:t>
            </a:r>
            <a:r>
              <a:rPr lang="en-US" sz="1300" dirty="0"/>
              <a:t>94% female</a:t>
            </a:r>
          </a:p>
          <a:p>
            <a:pPr marL="0" indent="0">
              <a:buNone/>
            </a:pPr>
            <a:r>
              <a:rPr lang="en-US" sz="1300" dirty="0"/>
              <a:t>9.   Visual and Performing Arts: 77% female</a:t>
            </a:r>
          </a:p>
          <a:p>
            <a:pPr marL="0" indent="0">
              <a:buNone/>
            </a:pPr>
            <a:r>
              <a:rPr lang="en-US" sz="1300" dirty="0"/>
              <a:t>10. Health and Medical </a:t>
            </a:r>
            <a:r>
              <a:rPr lang="en-US" sz="1300" dirty="0" smtClean="0"/>
              <a:t> </a:t>
            </a:r>
            <a:r>
              <a:rPr lang="en-US" sz="1300" dirty="0"/>
              <a:t>55% female</a:t>
            </a:r>
          </a:p>
        </p:txBody>
      </p:sp>
    </p:spTree>
    <p:extLst>
      <p:ext uri="{BB962C8B-B14F-4D97-AF65-F5344CB8AC3E}">
        <p14:creationId xmlns:p14="http://schemas.microsoft.com/office/powerpoint/2010/main" val="358046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When comparing men to women across the same profession </a:t>
            </a:r>
          </a:p>
          <a:p>
            <a:pPr marL="0" indent="0">
              <a:buNone/>
            </a:pPr>
            <a:r>
              <a:rPr lang="en-US" dirty="0"/>
              <a:t>	</a:t>
            </a:r>
            <a:r>
              <a:rPr lang="en-US" dirty="0" smtClean="0"/>
              <a:t>7% difference</a:t>
            </a:r>
          </a:p>
          <a:p>
            <a:pPr marL="0" indent="0">
              <a:buNone/>
            </a:pPr>
            <a:r>
              <a:rPr lang="en-US" dirty="0" smtClean="0"/>
              <a:t>When comparing men and women that have chosen not to marry </a:t>
            </a:r>
          </a:p>
          <a:p>
            <a:pPr marL="0" indent="0">
              <a:buNone/>
            </a:pPr>
            <a:r>
              <a:rPr lang="en-US" dirty="0"/>
              <a:t>	</a:t>
            </a:r>
            <a:r>
              <a:rPr lang="en-US" dirty="0" smtClean="0"/>
              <a:t>4% difference</a:t>
            </a:r>
          </a:p>
          <a:p>
            <a:pPr marL="0" indent="0">
              <a:buNone/>
            </a:pPr>
            <a:endParaRPr lang="en-US" dirty="0"/>
          </a:p>
          <a:p>
            <a:pPr marL="0" indent="0">
              <a:buNone/>
            </a:pPr>
            <a:r>
              <a:rPr lang="en-US" dirty="0"/>
              <a:t>Source: http://</a:t>
            </a:r>
            <a:r>
              <a:rPr lang="en-US" dirty="0" err="1"/>
              <a:t>www.bls.gov</a:t>
            </a:r>
            <a:r>
              <a:rPr lang="en-US" dirty="0"/>
              <a:t>/cps/cpswom2012.pdf</a:t>
            </a:r>
            <a:endParaRPr lang="en-US" dirty="0" smtClean="0"/>
          </a:p>
        </p:txBody>
      </p:sp>
    </p:spTree>
    <p:extLst>
      <p:ext uri="{BB962C8B-B14F-4D97-AF65-F5344CB8AC3E}">
        <p14:creationId xmlns:p14="http://schemas.microsoft.com/office/powerpoint/2010/main" val="115040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#2</a:t>
            </a:r>
            <a:endParaRPr lang="en-US" dirty="0"/>
          </a:p>
        </p:txBody>
      </p:sp>
      <p:sp>
        <p:nvSpPr>
          <p:cNvPr id="3" name="Content Placeholder 2"/>
          <p:cNvSpPr>
            <a:spLocks noGrp="1"/>
          </p:cNvSpPr>
          <p:nvPr>
            <p:ph idx="1"/>
          </p:nvPr>
        </p:nvSpPr>
        <p:spPr/>
        <p:txBody>
          <a:bodyPr/>
          <a:lstStyle/>
          <a:p>
            <a:r>
              <a:rPr lang="en-US" dirty="0" smtClean="0"/>
              <a:t>Duplicate your data and back it up in multiple places and ways.</a:t>
            </a:r>
            <a:endParaRPr lang="en-US" dirty="0"/>
          </a:p>
        </p:txBody>
      </p:sp>
    </p:spTree>
    <p:extLst>
      <p:ext uri="{BB962C8B-B14F-4D97-AF65-F5344CB8AC3E}">
        <p14:creationId xmlns:p14="http://schemas.microsoft.com/office/powerpoint/2010/main" val="14714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stories in data</a:t>
            </a:r>
            <a:endParaRPr lang="en-US" dirty="0"/>
          </a:p>
        </p:txBody>
      </p:sp>
      <p:sp>
        <p:nvSpPr>
          <p:cNvPr id="3" name="Content Placeholder 2"/>
          <p:cNvSpPr>
            <a:spLocks noGrp="1"/>
          </p:cNvSpPr>
          <p:nvPr>
            <p:ph idx="1"/>
          </p:nvPr>
        </p:nvSpPr>
        <p:spPr/>
        <p:txBody>
          <a:bodyPr/>
          <a:lstStyle/>
          <a:p>
            <a:r>
              <a:rPr lang="en-US" dirty="0" smtClean="0"/>
              <a:t>Explore</a:t>
            </a:r>
          </a:p>
          <a:p>
            <a:r>
              <a:rPr lang="en-US" dirty="0" smtClean="0"/>
              <a:t>Question (Interview)</a:t>
            </a:r>
            <a:endParaRPr lang="en-US" dirty="0" smtClean="0"/>
          </a:p>
          <a:p>
            <a:r>
              <a:rPr lang="en-US" dirty="0" smtClean="0"/>
              <a:t>Test</a:t>
            </a:r>
          </a:p>
          <a:p>
            <a:r>
              <a:rPr lang="en-US" dirty="0" smtClean="0"/>
              <a:t>Visualize</a:t>
            </a:r>
          </a:p>
          <a:p>
            <a:endParaRPr lang="en-US" dirty="0"/>
          </a:p>
        </p:txBody>
      </p:sp>
    </p:spTree>
    <p:extLst>
      <p:ext uri="{BB962C8B-B14F-4D97-AF65-F5344CB8AC3E}">
        <p14:creationId xmlns:p14="http://schemas.microsoft.com/office/powerpoint/2010/main" val="807399135"/>
      </p:ext>
    </p:extLst>
  </p:cSld>
  <p:clrMapOvr>
    <a:masterClrMapping/>
  </p:clrMapOvr>
</p:sld>
</file>

<file path=ppt/theme/theme1.xml><?xml version="1.0" encoding="utf-8"?>
<a:theme xmlns:a="http://schemas.openxmlformats.org/drawingml/2006/main" name="SKlight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SKlightblue.thmx</Template>
  <TotalTime>754</TotalTime>
  <Words>580</Words>
  <Application>Microsoft Macintosh PowerPoint</Application>
  <PresentationFormat>On-screen Show (4:3)</PresentationFormat>
  <Paragraphs>118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SKlightblue</vt:lpstr>
      <vt:lpstr>Working with Data</vt:lpstr>
      <vt:lpstr>Big Data?</vt:lpstr>
      <vt:lpstr>Rule #1</vt:lpstr>
      <vt:lpstr>Example </vt:lpstr>
      <vt:lpstr>Example </vt:lpstr>
      <vt:lpstr>Example </vt:lpstr>
      <vt:lpstr>Example </vt:lpstr>
      <vt:lpstr>Rule #2</vt:lpstr>
      <vt:lpstr>How to find stories in data</vt:lpstr>
      <vt:lpstr>Explore The Date</vt:lpstr>
      <vt:lpstr>Oh, wait, Clean it up!</vt:lpstr>
      <vt:lpstr>Use the Scientific Method</vt:lpstr>
      <vt:lpstr>Visualize</vt:lpstr>
      <vt:lpstr>Accuracy, Honesty and Integrity in Data!  </vt:lpstr>
      <vt:lpstr>Correlation  != Causation</vt:lpstr>
      <vt:lpstr>Correlation  != Causation</vt:lpstr>
      <vt:lpstr>Sample Size</vt:lpstr>
      <vt:lpstr>Careful of Selection Bias</vt:lpstr>
      <vt:lpstr>Misleading Visuals</vt:lpstr>
      <vt:lpstr>PowerPoint Presentation</vt:lpstr>
      <vt:lpstr>Careful with numbers</vt:lpstr>
      <vt:lpstr>Getting Data</vt:lpstr>
      <vt:lpstr>Excel </vt:lpstr>
      <vt:lpstr>PowerPoint Presentation</vt:lpstr>
    </vt:vector>
  </TitlesOfParts>
  <Company>UNC-Chapel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dc:title>
  <dc:creator>School of Journalism</dc:creator>
  <cp:lastModifiedBy>School of Journalism and Mass Communication</cp:lastModifiedBy>
  <cp:revision>20</cp:revision>
  <dcterms:created xsi:type="dcterms:W3CDTF">2014-03-17T01:35:07Z</dcterms:created>
  <dcterms:modified xsi:type="dcterms:W3CDTF">2015-03-24T01:22:00Z</dcterms:modified>
</cp:coreProperties>
</file>