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56" r:id="rId2"/>
    <p:sldId id="257" r:id="rId3"/>
    <p:sldId id="262" r:id="rId4"/>
    <p:sldId id="264" r:id="rId5"/>
    <p:sldId id="266" r:id="rId6"/>
    <p:sldId id="258" r:id="rId7"/>
    <p:sldId id="259" r:id="rId8"/>
    <p:sldId id="267" r:id="rId9"/>
    <p:sldId id="260" r:id="rId10"/>
    <p:sldId id="261" r:id="rId11"/>
    <p:sldId id="263" r:id="rId12"/>
    <p:sldId id="268" r:id="rId13"/>
    <p:sldId id="265" r:id="rId14"/>
    <p:sldId id="269" r:id="rId15"/>
    <p:sldId id="270" r:id="rId16"/>
    <p:sldId id="271" r:id="rId17"/>
    <p:sldId id="272" r:id="rId18"/>
    <p:sldId id="274" r:id="rId19"/>
    <p:sldId id="273"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27EC94-9B2E-B848-AC2E-0932A7DDCFC4}" type="datetime1">
              <a:rPr lang="en-US" smtClean="0"/>
              <a:t>1/15/13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02FC14-0DDF-074E-9DDF-05CC807AE0E6}" type="slidenum">
              <a:rPr lang="en-US" smtClean="0"/>
              <a:t>‹#›</a:t>
            </a:fld>
            <a:endParaRPr lang="en-US"/>
          </a:p>
        </p:txBody>
      </p:sp>
    </p:spTree>
    <p:extLst>
      <p:ext uri="{BB962C8B-B14F-4D97-AF65-F5344CB8AC3E}">
        <p14:creationId xmlns:p14="http://schemas.microsoft.com/office/powerpoint/2010/main" val="318319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2A9A77-EF49-4F40-B188-B2CA6F856B0C}" type="datetime1">
              <a:rPr lang="en-US" smtClean="0"/>
              <a:t>1/15/13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2C01B-96CA-BA49-A212-237EF743DBAF}" type="slidenum">
              <a:rPr lang="en-US" smtClean="0"/>
              <a:t>‹#›</a:t>
            </a:fld>
            <a:endParaRPr lang="en-US"/>
          </a:p>
        </p:txBody>
      </p:sp>
    </p:spTree>
    <p:extLst>
      <p:ext uri="{BB962C8B-B14F-4D97-AF65-F5344CB8AC3E}">
        <p14:creationId xmlns:p14="http://schemas.microsoft.com/office/powerpoint/2010/main" val="1024180320"/>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628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15DC1560-1C4B-A84B-8438-023CE93353BD}"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8731AFF-CB88-0645-A1BD-13D6E094C60E}" type="datetime1">
              <a:rPr lang="en-US" smtClean="0"/>
              <a:t>1/15/13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0AC1831-7B03-7D4E-B245-B6A3042D72EF}"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2CBC44ED-2A38-B849-B20A-03589038634A}"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E2BC6FBD-90E5-9241-A558-17FDDD6F8430}"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80FB00C-9B6A-224B-AF27-B771DFA2C61E}"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883D95-23E6-8642-B23D-86CE1A679C24}"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2768F3-65EF-134B-ABA5-2E67B9B89714}"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1C2BA116-9669-9A45-84C3-501B5CFB5378}"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0045B-BCB3-4B4E-93CB-4DE177670E18}" type="datetime1">
              <a:rPr lang="en-US" smtClean="0"/>
              <a:t>1/15/13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FBD19DE2-E443-DF4E-BB9B-56FF0D017DCD}" type="datetime1">
              <a:rPr lang="en-US" smtClean="0"/>
              <a:t>1/15/13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D1339E91-2CEC-3A46-ACCC-F18D3FA00A8B}" type="datetime1">
              <a:rPr lang="en-US" smtClean="0"/>
              <a:t>1/15/13</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E4EBFA51-C008-0647-85F1-398B174C146B}"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ADAF4DF-36D9-D945-8115-6FCC83E6E519}" type="datetime1">
              <a:rPr lang="en-US" smtClean="0"/>
              <a:t>1/15/13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0F1E0-615A-FF4D-97A1-2D8D2F3EEE73}" type="datetime1">
              <a:rPr lang="en-US" smtClean="0"/>
              <a:t>1/15/13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D129EFF1-F4F8-2C48-A09F-214A75ADDD65}" type="datetime1">
              <a:rPr lang="en-US" smtClean="0"/>
              <a:t>1/15/13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BFA51-C008-0647-85F1-398B174C14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pPr lvl="0"/>
            <a:r>
              <a:rPr lang="en-US" dirty="0" smtClean="0"/>
              <a:t>Click to edit Master text styles</a:t>
            </a:r>
            <a:br>
              <a:rPr lang="en-US" dirty="0" smtClean="0"/>
            </a:br>
            <a:r>
              <a:rPr lang="en-US" dirty="0" smtClean="0"/>
              <a:t>Second level</a:t>
            </a:r>
            <a:br>
              <a:rPr lang="en-US" dirty="0" smtClean="0"/>
            </a:br>
            <a:r>
              <a:rPr lang="en-US" dirty="0" smtClean="0"/>
              <a:t>Third level</a:t>
            </a:r>
            <a:br>
              <a:rPr lang="en-US" dirty="0" smtClean="0"/>
            </a:br>
            <a:r>
              <a:rPr lang="en-US" dirty="0" smtClean="0"/>
              <a:t>Fourth level</a:t>
            </a:r>
            <a:br>
              <a:rPr lang="en-US" dirty="0" smtClean="0"/>
            </a:br>
            <a:r>
              <a:rPr lang="en-US" dirty="0" smtClean="0"/>
              <a:t>Fifth level</a:t>
            </a:r>
            <a:br>
              <a:rPr lang="en-US" dirty="0" smtClean="0"/>
            </a:br>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582B7CA2-33B1-CE46-B78A-03C0DED70615}" type="datetime1">
              <a:rPr lang="en-US" smtClean="0"/>
              <a:t>1/15/13</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E4EBFA51-C008-0647-85F1-398B174C146B}"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Professional CSS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Things you wish your mother would have told you about CSS before you learned the hard way.</a:t>
            </a:r>
          </a:p>
          <a:p>
            <a:endParaRPr lang="en-US" dirty="0"/>
          </a:p>
          <a:p>
            <a:r>
              <a:rPr lang="en-US" dirty="0" smtClean="0"/>
              <a:t>Tips and best practices</a:t>
            </a:r>
          </a:p>
          <a:p>
            <a:r>
              <a:rPr lang="en-US" smtClean="0"/>
              <a:t>By Steven King</a:t>
            </a:r>
            <a:endParaRPr lang="en-US" dirty="0" smtClean="0"/>
          </a:p>
          <a:p>
            <a:endParaRPr lang="en-US" dirty="0"/>
          </a:p>
          <a:p>
            <a:r>
              <a:rPr lang="en-US" dirty="0" smtClean="0"/>
              <a:t>Credit: Many tips </a:t>
            </a:r>
            <a:r>
              <a:rPr lang="en-US" dirty="0"/>
              <a:t>from post by </a:t>
            </a:r>
            <a:r>
              <a:rPr lang="en-US" dirty="0" smtClean="0"/>
              <a:t>Glen </a:t>
            </a:r>
            <a:r>
              <a:rPr lang="en-US" dirty="0" err="1" smtClean="0"/>
              <a:t>Stansberry</a:t>
            </a:r>
            <a:endParaRPr lang="en-US" dirty="0" smtClean="0"/>
          </a:p>
          <a:p>
            <a:r>
              <a:rPr lang="en-US" dirty="0" smtClean="0"/>
              <a:t>http</a:t>
            </a:r>
            <a:r>
              <a:rPr lang="en-US" dirty="0"/>
              <a:t>://</a:t>
            </a:r>
            <a:r>
              <a:rPr lang="en-US" dirty="0" err="1"/>
              <a:t>net.tutsplus.com</a:t>
            </a:r>
            <a:r>
              <a:rPr lang="en-US" dirty="0"/>
              <a:t>/tutorials/html-</a:t>
            </a:r>
            <a:r>
              <a:rPr lang="en-US" dirty="0" err="1"/>
              <a:t>css</a:t>
            </a:r>
            <a:r>
              <a:rPr lang="en-US" dirty="0"/>
              <a:t>-techniques/30-css-best-practices-for-beginners/</a:t>
            </a:r>
            <a:endParaRPr lang="en-US" dirty="0" smtClean="0"/>
          </a:p>
        </p:txBody>
      </p:sp>
    </p:spTree>
    <p:extLst>
      <p:ext uri="{BB962C8B-B14F-4D97-AF65-F5344CB8AC3E}">
        <p14:creationId xmlns:p14="http://schemas.microsoft.com/office/powerpoint/2010/main" val="4596378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Elements</a:t>
            </a:r>
            <a:endParaRPr lang="en-US" dirty="0"/>
          </a:p>
        </p:txBody>
      </p:sp>
      <p:sp>
        <p:nvSpPr>
          <p:cNvPr id="3" name="Content Placeholder 2"/>
          <p:cNvSpPr>
            <a:spLocks noGrp="1"/>
          </p:cNvSpPr>
          <p:nvPr>
            <p:ph sz="half" idx="1"/>
          </p:nvPr>
        </p:nvSpPr>
        <p:spPr/>
        <p:txBody>
          <a:bodyPr/>
          <a:lstStyle/>
          <a:p>
            <a:r>
              <a:rPr lang="en-US" dirty="0"/>
              <a:t>Elements in a </a:t>
            </a:r>
            <a:r>
              <a:rPr lang="en-US" dirty="0" err="1"/>
              <a:t>stylesheet</a:t>
            </a:r>
            <a:r>
              <a:rPr lang="en-US" dirty="0"/>
              <a:t> sometimes share properties. Instead of re-writing previous code, why not just combine them? For example, your h1, h2, and h3 elements might all share the same font and color:</a:t>
            </a:r>
          </a:p>
          <a:p>
            <a:endParaRPr lang="en-US" dirty="0"/>
          </a:p>
        </p:txBody>
      </p:sp>
      <p:sp>
        <p:nvSpPr>
          <p:cNvPr id="4" name="Content Placeholder 3"/>
          <p:cNvSpPr>
            <a:spLocks noGrp="1"/>
          </p:cNvSpPr>
          <p:nvPr>
            <p:ph sz="half" idx="2"/>
          </p:nvPr>
        </p:nvSpPr>
        <p:spPr/>
        <p:txBody>
          <a:bodyPr/>
          <a:lstStyle/>
          <a:p>
            <a:pPr marL="0" indent="0">
              <a:buNone/>
            </a:pPr>
            <a:r>
              <a:rPr lang="en-US" dirty="0"/>
              <a:t>h1, h2, h3 </a:t>
            </a:r>
            <a:r>
              <a:rPr lang="en-US" dirty="0" smtClean="0"/>
              <a:t>{</a:t>
            </a:r>
          </a:p>
          <a:p>
            <a:pPr marL="0" indent="0">
              <a:buNone/>
            </a:pPr>
            <a:r>
              <a:rPr lang="en-US" b="1" dirty="0" smtClean="0"/>
              <a:t>font</a:t>
            </a:r>
            <a:r>
              <a:rPr lang="en-US" b="1" dirty="0"/>
              <a:t>-family</a:t>
            </a:r>
            <a:r>
              <a:rPr lang="en-US" dirty="0"/>
              <a:t>: </a:t>
            </a:r>
            <a:r>
              <a:rPr lang="en-US" dirty="0" err="1"/>
              <a:t>tahoma</a:t>
            </a:r>
            <a:r>
              <a:rPr lang="en-US" dirty="0"/>
              <a:t>, </a:t>
            </a:r>
            <a:endParaRPr lang="en-US" dirty="0" smtClean="0"/>
          </a:p>
          <a:p>
            <a:pPr marL="0" indent="0">
              <a:buNone/>
            </a:pPr>
            <a:r>
              <a:rPr lang="en-US" b="1" dirty="0" smtClean="0"/>
              <a:t>color</a:t>
            </a:r>
            <a:r>
              <a:rPr lang="en-US" dirty="0"/>
              <a:t>: #</a:t>
            </a:r>
            <a:r>
              <a:rPr lang="en-US" dirty="0" smtClean="0"/>
              <a:t>333</a:t>
            </a:r>
          </a:p>
          <a:p>
            <a:pPr marL="0" indent="0">
              <a:buNone/>
            </a:pPr>
            <a:r>
              <a:rPr lang="en-US" dirty="0" smtClean="0"/>
              <a:t>}</a:t>
            </a:r>
            <a:r>
              <a:rPr lang="en-US" dirty="0"/>
              <a:t> </a:t>
            </a:r>
          </a:p>
        </p:txBody>
      </p:sp>
    </p:spTree>
    <p:extLst>
      <p:ext uri="{BB962C8B-B14F-4D97-AF65-F5344CB8AC3E}">
        <p14:creationId xmlns:p14="http://schemas.microsoft.com/office/powerpoint/2010/main" val="48763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Multiple (compound) </a:t>
            </a:r>
            <a:r>
              <a:rPr lang="en-US" dirty="0"/>
              <a:t>Classes</a:t>
            </a:r>
          </a:p>
        </p:txBody>
      </p:sp>
      <p:sp>
        <p:nvSpPr>
          <p:cNvPr id="3" name="Content Placeholder 2"/>
          <p:cNvSpPr>
            <a:spLocks noGrp="1"/>
          </p:cNvSpPr>
          <p:nvPr>
            <p:ph sz="half" idx="1"/>
          </p:nvPr>
        </p:nvSpPr>
        <p:spPr/>
        <p:txBody>
          <a:bodyPr/>
          <a:lstStyle/>
          <a:p>
            <a:r>
              <a:rPr lang="en-US" dirty="0"/>
              <a:t>it’s beneficial to add multiple classes to an element. Let’s say that you have a &lt;div&gt; “box” that you want to float right, and you’ve already got a class .right in your CSS that floats everything to the right. You can simply add an extra class in the </a:t>
            </a:r>
            <a:r>
              <a:rPr lang="en-US" dirty="0" smtClean="0"/>
              <a:t>declaration</a:t>
            </a:r>
            <a:r>
              <a:rPr lang="en-US" dirty="0"/>
              <a:t>.</a:t>
            </a:r>
          </a:p>
        </p:txBody>
      </p:sp>
      <p:sp>
        <p:nvSpPr>
          <p:cNvPr id="4" name="Content Placeholder 3"/>
          <p:cNvSpPr>
            <a:spLocks noGrp="1"/>
          </p:cNvSpPr>
          <p:nvPr>
            <p:ph sz="half" idx="2"/>
          </p:nvPr>
        </p:nvSpPr>
        <p:spPr/>
        <p:txBody>
          <a:bodyPr/>
          <a:lstStyle/>
          <a:p>
            <a:pPr marL="0" indent="0">
              <a:buNone/>
            </a:pPr>
            <a:r>
              <a:rPr lang="en-US" dirty="0"/>
              <a:t>&lt;div class="box right"&gt;&lt;/div&gt;  </a:t>
            </a:r>
          </a:p>
        </p:txBody>
      </p:sp>
    </p:spTree>
    <p:extLst>
      <p:ext uri="{BB962C8B-B14F-4D97-AF65-F5344CB8AC3E}">
        <p14:creationId xmlns:p14="http://schemas.microsoft.com/office/powerpoint/2010/main" val="92841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Use of Generic Classes</a:t>
            </a:r>
          </a:p>
        </p:txBody>
      </p:sp>
      <p:sp>
        <p:nvSpPr>
          <p:cNvPr id="3" name="Content Placeholder 2"/>
          <p:cNvSpPr>
            <a:spLocks noGrp="1"/>
          </p:cNvSpPr>
          <p:nvPr>
            <p:ph sz="half" idx="1"/>
          </p:nvPr>
        </p:nvSpPr>
        <p:spPr/>
        <p:txBody>
          <a:bodyPr/>
          <a:lstStyle/>
          <a:p>
            <a:r>
              <a:rPr lang="en-US" dirty="0"/>
              <a:t>You’ll find that there are certain styles that you’re applying over and over. Instead of adding that particular style to each ID, you can create generic classes and add them to the IDs or other CSS classes</a:t>
            </a:r>
          </a:p>
        </p:txBody>
      </p:sp>
      <p:sp>
        <p:nvSpPr>
          <p:cNvPr id="4" name="Content Placeholder 3"/>
          <p:cNvSpPr>
            <a:spLocks noGrp="1"/>
          </p:cNvSpPr>
          <p:nvPr>
            <p:ph sz="half" idx="2"/>
          </p:nvPr>
        </p:nvSpPr>
        <p:spPr/>
        <p:txBody>
          <a:bodyPr/>
          <a:lstStyle/>
          <a:p>
            <a:pPr marL="0" indent="0">
              <a:buNone/>
            </a:pPr>
            <a:r>
              <a:rPr lang="en-US" dirty="0"/>
              <a:t>.left {</a:t>
            </a:r>
            <a:r>
              <a:rPr lang="en-US" b="1" dirty="0" err="1"/>
              <a:t>float</a:t>
            </a:r>
            <a:r>
              <a:rPr lang="en-US" dirty="0" err="1"/>
              <a:t>:left</a:t>
            </a:r>
            <a:r>
              <a:rPr lang="en-US" dirty="0"/>
              <a:t>}  </a:t>
            </a:r>
          </a:p>
          <a:p>
            <a:pPr marL="0" indent="0">
              <a:buNone/>
            </a:pPr>
            <a:r>
              <a:rPr lang="en-US" dirty="0"/>
              <a:t>.</a:t>
            </a:r>
            <a:r>
              <a:rPr lang="en-US" b="1" dirty="0" smtClean="0"/>
              <a:t>right</a:t>
            </a:r>
            <a:r>
              <a:rPr lang="en-US" dirty="0"/>
              <a:t> {</a:t>
            </a:r>
            <a:r>
              <a:rPr lang="en-US" b="1" dirty="0" err="1" smtClean="0"/>
              <a:t>float</a:t>
            </a:r>
            <a:r>
              <a:rPr lang="en-US" dirty="0" err="1" smtClean="0"/>
              <a:t>:right</a:t>
            </a:r>
            <a:r>
              <a:rPr lang="en-US" dirty="0"/>
              <a:t>}  </a:t>
            </a:r>
          </a:p>
          <a:p>
            <a:pPr marL="0" indent="0">
              <a:buNone/>
            </a:pPr>
            <a:r>
              <a:rPr lang="en-US" dirty="0"/>
              <a:t>&lt;div id="</a:t>
            </a:r>
            <a:r>
              <a:rPr lang="en-US" dirty="0" err="1"/>
              <a:t>coolbox</a:t>
            </a:r>
            <a:r>
              <a:rPr lang="en-US" dirty="0"/>
              <a:t>" class="left"&gt;...&lt;/div&gt;  </a:t>
            </a:r>
          </a:p>
        </p:txBody>
      </p:sp>
    </p:spTree>
    <p:extLst>
      <p:ext uri="{BB962C8B-B14F-4D97-AF65-F5344CB8AC3E}">
        <p14:creationId xmlns:p14="http://schemas.microsoft.com/office/powerpoint/2010/main" val="333563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Shorthand</a:t>
            </a:r>
          </a:p>
        </p:txBody>
      </p:sp>
      <p:sp>
        <p:nvSpPr>
          <p:cNvPr id="3" name="Content Placeholder 2"/>
          <p:cNvSpPr>
            <a:spLocks noGrp="1"/>
          </p:cNvSpPr>
          <p:nvPr>
            <p:ph sz="half" idx="1"/>
          </p:nvPr>
        </p:nvSpPr>
        <p:spPr/>
        <p:txBody>
          <a:bodyPr>
            <a:normAutofit/>
          </a:bodyPr>
          <a:lstStyle/>
          <a:p>
            <a:r>
              <a:rPr lang="en-US" dirty="0"/>
              <a:t>You can shrink your code considerably by using shorthand when crafting your CSS. For elements like padding, margin, font and some others, you can combine styles in one line</a:t>
            </a:r>
            <a:r>
              <a:rPr lang="en-US" dirty="0" smtClean="0"/>
              <a:t>.</a:t>
            </a:r>
          </a:p>
          <a:p>
            <a:r>
              <a:rPr lang="tr-TR" dirty="0"/>
              <a:t> </a:t>
            </a:r>
            <a:r>
              <a:rPr lang="tr-TR" dirty="0" smtClean="0"/>
              <a:t>top</a:t>
            </a:r>
            <a:r>
              <a:rPr lang="tr-TR" dirty="0"/>
              <a:t>, </a:t>
            </a:r>
            <a:r>
              <a:rPr lang="tr-TR" dirty="0" err="1" smtClean="0"/>
              <a:t>right</a:t>
            </a:r>
            <a:r>
              <a:rPr lang="tr-TR" dirty="0" smtClean="0"/>
              <a:t>,</a:t>
            </a:r>
            <a:r>
              <a:rPr lang="tr-TR" dirty="0"/>
              <a:t> </a:t>
            </a:r>
            <a:r>
              <a:rPr lang="tr-TR" dirty="0" err="1" smtClean="0"/>
              <a:t>bottom</a:t>
            </a:r>
            <a:r>
              <a:rPr lang="tr-TR" dirty="0"/>
              <a:t>, </a:t>
            </a:r>
            <a:r>
              <a:rPr lang="tr-TR" dirty="0" err="1"/>
              <a:t>and</a:t>
            </a:r>
            <a:r>
              <a:rPr lang="tr-TR" dirty="0"/>
              <a:t> </a:t>
            </a:r>
            <a:r>
              <a:rPr lang="tr-TR" dirty="0" err="1"/>
              <a:t>left</a:t>
            </a:r>
            <a:r>
              <a:rPr lang="tr-TR" dirty="0"/>
              <a:t> </a:t>
            </a:r>
            <a:r>
              <a:rPr lang="tr-TR" dirty="0" err="1"/>
              <a:t>values</a:t>
            </a:r>
            <a:r>
              <a:rPr lang="tr-TR" dirty="0"/>
              <a:t>, </a:t>
            </a:r>
            <a:r>
              <a:rPr lang="tr-TR" dirty="0" err="1"/>
              <a:t>respectively</a:t>
            </a:r>
            <a:r>
              <a:rPr lang="tr-TR" dirty="0"/>
              <a:t>.  </a:t>
            </a:r>
          </a:p>
          <a:p>
            <a:endParaRPr lang="en-US" dirty="0"/>
          </a:p>
        </p:txBody>
      </p:sp>
      <p:sp>
        <p:nvSpPr>
          <p:cNvPr id="4" name="Content Placeholder 3"/>
          <p:cNvSpPr>
            <a:spLocks noGrp="1"/>
          </p:cNvSpPr>
          <p:nvPr>
            <p:ph sz="half" idx="2"/>
          </p:nvPr>
        </p:nvSpPr>
        <p:spPr/>
        <p:txBody>
          <a:bodyPr>
            <a:normAutofit/>
          </a:bodyPr>
          <a:lstStyle/>
          <a:p>
            <a:pPr marL="0" indent="0">
              <a:buNone/>
            </a:pPr>
            <a:r>
              <a:rPr lang="tr-TR" dirty="0" smtClean="0"/>
              <a:t>#</a:t>
            </a:r>
            <a:r>
              <a:rPr lang="tr-TR" dirty="0" err="1" smtClean="0"/>
              <a:t>my-style</a:t>
            </a:r>
            <a:r>
              <a:rPr lang="tr-TR" dirty="0"/>
              <a:t> {  </a:t>
            </a:r>
          </a:p>
          <a:p>
            <a:pPr marL="0" indent="0">
              <a:buNone/>
            </a:pPr>
            <a:r>
              <a:rPr lang="is-IS" dirty="0"/>
              <a:t>    </a:t>
            </a:r>
            <a:r>
              <a:rPr lang="is-IS" b="1" dirty="0"/>
              <a:t>margin-left</a:t>
            </a:r>
            <a:r>
              <a:rPr lang="is-IS" dirty="0"/>
              <a:t>:    5px;  </a:t>
            </a:r>
          </a:p>
          <a:p>
            <a:pPr marL="0" indent="0">
              <a:buNone/>
            </a:pPr>
            <a:r>
              <a:rPr lang="en-US" dirty="0"/>
              <a:t>    </a:t>
            </a:r>
            <a:r>
              <a:rPr lang="en-US" b="1" dirty="0"/>
              <a:t>margin-right</a:t>
            </a:r>
            <a:r>
              <a:rPr lang="en-US" dirty="0"/>
              <a:t>:   7px;  </a:t>
            </a:r>
          </a:p>
          <a:p>
            <a:pPr marL="0" indent="0">
              <a:buNone/>
            </a:pPr>
            <a:r>
              <a:rPr lang="is-IS" dirty="0"/>
              <a:t>    </a:t>
            </a:r>
            <a:r>
              <a:rPr lang="is-IS" b="1" dirty="0"/>
              <a:t>margin-top</a:t>
            </a:r>
            <a:r>
              <a:rPr lang="is-IS" dirty="0"/>
              <a:t>: 8px;  </a:t>
            </a:r>
          </a:p>
          <a:p>
            <a:pPr marL="0" indent="0">
              <a:buNone/>
            </a:pPr>
            <a:r>
              <a:rPr lang="is-IS" dirty="0"/>
              <a:t>}  </a:t>
            </a:r>
            <a:endParaRPr lang="is-IS" dirty="0" smtClean="0"/>
          </a:p>
          <a:p>
            <a:pPr marL="0" indent="0">
              <a:buNone/>
            </a:pPr>
            <a:r>
              <a:rPr lang="tr-TR" dirty="0" smtClean="0"/>
              <a:t>#</a:t>
            </a:r>
            <a:r>
              <a:rPr lang="tr-TR" dirty="0" err="1" smtClean="0"/>
              <a:t>my-style</a:t>
            </a:r>
            <a:r>
              <a:rPr lang="tr-TR" dirty="0"/>
              <a:t> {  </a:t>
            </a:r>
          </a:p>
          <a:p>
            <a:pPr marL="0" indent="0">
              <a:buNone/>
            </a:pPr>
            <a:r>
              <a:rPr lang="tr-TR" dirty="0"/>
              <a:t>    </a:t>
            </a:r>
            <a:r>
              <a:rPr lang="tr-TR" b="1" dirty="0" err="1"/>
              <a:t>margin</a:t>
            </a:r>
            <a:r>
              <a:rPr lang="tr-TR" dirty="0"/>
              <a:t>: 8px 7px 0px 5px</a:t>
            </a:r>
            <a:r>
              <a:rPr lang="tr-TR" dirty="0" smtClean="0"/>
              <a:t>;}</a:t>
            </a:r>
            <a:r>
              <a:rPr lang="tr-TR" dirty="0"/>
              <a:t>  </a:t>
            </a:r>
            <a:endParaRPr lang="is-IS" dirty="0" smtClean="0"/>
          </a:p>
          <a:p>
            <a:pPr marL="0" indent="0">
              <a:buNone/>
            </a:pPr>
            <a:endParaRPr lang="en-US" dirty="0"/>
          </a:p>
        </p:txBody>
      </p:sp>
    </p:spTree>
    <p:extLst>
      <p:ext uri="{BB962C8B-B14F-4D97-AF65-F5344CB8AC3E}">
        <p14:creationId xmlns:p14="http://schemas.microsoft.com/office/powerpoint/2010/main" val="147084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Just Wrap a DIV Around It</a:t>
            </a:r>
          </a:p>
        </p:txBody>
      </p:sp>
      <p:sp>
        <p:nvSpPr>
          <p:cNvPr id="3" name="Content Placeholder 2"/>
          <p:cNvSpPr>
            <a:spLocks noGrp="1"/>
          </p:cNvSpPr>
          <p:nvPr>
            <p:ph sz="half" idx="1"/>
          </p:nvPr>
        </p:nvSpPr>
        <p:spPr/>
        <p:txBody>
          <a:bodyPr/>
          <a:lstStyle/>
          <a:p>
            <a:r>
              <a:rPr lang="en-US" dirty="0"/>
              <a:t>T</a:t>
            </a:r>
            <a:r>
              <a:rPr lang="en-US" dirty="0" smtClean="0"/>
              <a:t>here’s </a:t>
            </a:r>
            <a:r>
              <a:rPr lang="en-US" dirty="0"/>
              <a:t>a temptation to wrap a div with an ID or class around an element and create a style for it</a:t>
            </a:r>
            <a:r>
              <a:rPr lang="en-US" dirty="0" smtClean="0"/>
              <a:t>.</a:t>
            </a:r>
          </a:p>
          <a:p>
            <a:endParaRPr lang="en-US" dirty="0"/>
          </a:p>
        </p:txBody>
      </p:sp>
      <p:sp>
        <p:nvSpPr>
          <p:cNvPr id="4" name="Content Placeholder 3"/>
          <p:cNvSpPr>
            <a:spLocks noGrp="1"/>
          </p:cNvSpPr>
          <p:nvPr>
            <p:ph sz="half" idx="2"/>
          </p:nvPr>
        </p:nvSpPr>
        <p:spPr/>
        <p:txBody>
          <a:bodyPr/>
          <a:lstStyle/>
          <a:p>
            <a:pPr marL="0" indent="0">
              <a:buNone/>
            </a:pPr>
            <a:r>
              <a:rPr lang="en-US" dirty="0" smtClean="0"/>
              <a:t>&lt;</a:t>
            </a:r>
            <a:r>
              <a:rPr lang="en-US" dirty="0"/>
              <a:t>div class="header-text"&gt;&lt;h1&gt;Header Text&lt;/h1&gt;&lt;/div&gt; </a:t>
            </a:r>
            <a:endParaRPr lang="en-US" dirty="0" smtClean="0"/>
          </a:p>
          <a:p>
            <a:pPr marL="0" indent="0">
              <a:buNone/>
            </a:pPr>
            <a:endParaRPr lang="en-US" dirty="0"/>
          </a:p>
          <a:p>
            <a:pPr marL="0" indent="0">
              <a:buNone/>
            </a:pPr>
            <a:r>
              <a:rPr lang="en-US" dirty="0" smtClean="0"/>
              <a:t>&lt;</a:t>
            </a:r>
            <a:r>
              <a:rPr lang="en-US" dirty="0"/>
              <a:t>h1&gt;Header Text&lt;/h1&gt; </a:t>
            </a:r>
          </a:p>
        </p:txBody>
      </p:sp>
    </p:spTree>
    <p:extLst>
      <p:ext uri="{BB962C8B-B14F-4D97-AF65-F5344CB8AC3E}">
        <p14:creationId xmlns:p14="http://schemas.microsoft.com/office/powerpoint/2010/main" val="172188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Absolute Positioning Sparingly</a:t>
            </a:r>
          </a:p>
        </p:txBody>
      </p:sp>
      <p:sp>
        <p:nvSpPr>
          <p:cNvPr id="3" name="Content Placeholder 2"/>
          <p:cNvSpPr>
            <a:spLocks noGrp="1"/>
          </p:cNvSpPr>
          <p:nvPr>
            <p:ph sz="half" idx="1"/>
          </p:nvPr>
        </p:nvSpPr>
        <p:spPr/>
        <p:txBody>
          <a:bodyPr>
            <a:normAutofit/>
          </a:bodyPr>
          <a:lstStyle/>
          <a:p>
            <a:r>
              <a:rPr lang="en-US" dirty="0" smtClean="0"/>
              <a:t>It is </a:t>
            </a:r>
            <a:r>
              <a:rPr lang="en-US" dirty="0"/>
              <a:t>a handy aspect of CSS that allows you to define where </a:t>
            </a:r>
            <a:r>
              <a:rPr lang="en-US" i="1" dirty="0"/>
              <a:t>exactly</a:t>
            </a:r>
            <a:r>
              <a:rPr lang="en-US" dirty="0"/>
              <a:t> an element should be positioned on a </a:t>
            </a:r>
            <a:r>
              <a:rPr lang="en-US" dirty="0" smtClean="0"/>
              <a:t>page. However the </a:t>
            </a:r>
            <a:r>
              <a:rPr lang="en-US" dirty="0"/>
              <a:t>layouts can get quite hairy if there are multiple absolutely positioned elements running around the layout</a:t>
            </a:r>
            <a:r>
              <a:rPr lang="en-US" dirty="0" smtClean="0"/>
              <a:t>.</a:t>
            </a:r>
          </a:p>
          <a:p>
            <a:r>
              <a:rPr lang="en-US" dirty="0" smtClean="0"/>
              <a:t>Also, hard to be responsive</a:t>
            </a:r>
            <a:endParaRPr lang="en-US" dirty="0"/>
          </a:p>
        </p:txBody>
      </p:sp>
      <p:sp>
        <p:nvSpPr>
          <p:cNvPr id="4" name="Content Placeholder 3"/>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303511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EMs over Pixels</a:t>
            </a:r>
            <a:endParaRPr lang="en-US" dirty="0"/>
          </a:p>
        </p:txBody>
      </p:sp>
      <p:sp>
        <p:nvSpPr>
          <p:cNvPr id="3" name="Content Placeholder 2"/>
          <p:cNvSpPr>
            <a:spLocks noGrp="1"/>
          </p:cNvSpPr>
          <p:nvPr>
            <p:ph sz="half" idx="1"/>
          </p:nvPr>
        </p:nvSpPr>
        <p:spPr/>
        <p:txBody>
          <a:bodyPr>
            <a:normAutofit lnSpcReduction="10000"/>
          </a:bodyPr>
          <a:lstStyle/>
          <a:p>
            <a:r>
              <a:rPr lang="en-US" dirty="0"/>
              <a:t>Pixels are a more static way to define font sizes, and ems are more scalable with different browser sizes and mobile devices. With the advent of many different types of web browsing (laptop, mobile, etc.), ems are increasingly becoming the default for font size measurements as they allow the greatest form of flexibility.</a:t>
            </a:r>
          </a:p>
        </p:txBody>
      </p:sp>
      <p:sp>
        <p:nvSpPr>
          <p:cNvPr id="4" name="Content Placeholder 3"/>
          <p:cNvSpPr>
            <a:spLocks noGrp="1"/>
          </p:cNvSpPr>
          <p:nvPr>
            <p:ph sz="half" idx="2"/>
          </p:nvPr>
        </p:nvSpPr>
        <p:spPr/>
        <p:txBody>
          <a:bodyPr>
            <a:normAutofit lnSpcReduction="10000"/>
          </a:bodyPr>
          <a:lstStyle/>
          <a:p>
            <a:endParaRPr lang="en-US"/>
          </a:p>
        </p:txBody>
      </p:sp>
    </p:spTree>
    <p:extLst>
      <p:ext uri="{BB962C8B-B14F-4D97-AF65-F5344CB8AC3E}">
        <p14:creationId xmlns:p14="http://schemas.microsoft.com/office/powerpoint/2010/main" val="11598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Underestimate the List</a:t>
            </a:r>
          </a:p>
        </p:txBody>
      </p:sp>
      <p:sp>
        <p:nvSpPr>
          <p:cNvPr id="3" name="Content Placeholder 2"/>
          <p:cNvSpPr>
            <a:spLocks noGrp="1"/>
          </p:cNvSpPr>
          <p:nvPr>
            <p:ph sz="half" idx="1"/>
          </p:nvPr>
        </p:nvSpPr>
        <p:spPr/>
        <p:txBody>
          <a:bodyPr/>
          <a:lstStyle/>
          <a:p>
            <a:r>
              <a:rPr lang="en-US" dirty="0"/>
              <a:t>Lists are a great way to present data in a structured format that’s easy to modify the style. Thanks to the display property, you don’t have to just use the list as a text attribute. Lists are also great for creating navigation menus and things of the sort.</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022796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Your HTML and CSS</a:t>
            </a:r>
            <a:endParaRPr lang="en-US" dirty="0"/>
          </a:p>
        </p:txBody>
      </p:sp>
      <p:sp>
        <p:nvSpPr>
          <p:cNvPr id="3" name="Content Placeholder 2"/>
          <p:cNvSpPr>
            <a:spLocks noGrp="1"/>
          </p:cNvSpPr>
          <p:nvPr>
            <p:ph sz="half" idx="1"/>
          </p:nvPr>
        </p:nvSpPr>
        <p:spPr/>
        <p:txBody>
          <a:bodyPr/>
          <a:lstStyle/>
          <a:p>
            <a:r>
              <a:rPr lang="en-US" dirty="0" smtClean="0"/>
              <a:t>Use a validator. I like w3c for CSS</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87145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Multiple </a:t>
            </a:r>
            <a:r>
              <a:rPr lang="en-US" dirty="0" err="1"/>
              <a:t>Stylesheets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Just makes your life easier. </a:t>
            </a:r>
          </a:p>
          <a:p>
            <a:r>
              <a:rPr lang="en-US" dirty="0"/>
              <a:t>Depending on the complexity of the design and the size of the site, it’s sometimes easier to make smaller, multiple </a:t>
            </a:r>
            <a:r>
              <a:rPr lang="en-US" dirty="0" err="1"/>
              <a:t>stylesheets</a:t>
            </a:r>
            <a:r>
              <a:rPr lang="en-US" dirty="0"/>
              <a:t> instead of one giant </a:t>
            </a:r>
            <a:r>
              <a:rPr lang="en-US" dirty="0" err="1"/>
              <a:t>stylesheet</a:t>
            </a:r>
            <a:r>
              <a:rPr lang="en-US" dirty="0"/>
              <a:t>. Aside from it being easier for the designer to manage, multiple </a:t>
            </a:r>
            <a:r>
              <a:rPr lang="en-US" dirty="0" err="1"/>
              <a:t>stylesheets</a:t>
            </a:r>
            <a:r>
              <a:rPr lang="en-US" dirty="0"/>
              <a:t> allow you to leave out CSS on certain pages that don’t need them.</a:t>
            </a:r>
          </a:p>
          <a:p>
            <a:endParaRPr lang="en-US" dirty="0"/>
          </a:p>
        </p:txBody>
      </p:sp>
      <p:sp>
        <p:nvSpPr>
          <p:cNvPr id="4" name="Content Placeholder 3"/>
          <p:cNvSpPr>
            <a:spLocks noGrp="1"/>
          </p:cNvSpPr>
          <p:nvPr>
            <p:ph sz="half" idx="2"/>
          </p:nvPr>
        </p:nvSpPr>
        <p:spPr/>
        <p:txBody>
          <a:bodyPr>
            <a:normAutofit fontScale="92500" lnSpcReduction="10000"/>
          </a:bodyPr>
          <a:lstStyle/>
          <a:p>
            <a:endParaRPr lang="en-US"/>
          </a:p>
        </p:txBody>
      </p:sp>
    </p:spTree>
    <p:extLst>
      <p:ext uri="{BB962C8B-B14F-4D97-AF65-F5344CB8AC3E}">
        <p14:creationId xmlns:p14="http://schemas.microsoft.com/office/powerpoint/2010/main" val="178389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readable</a:t>
            </a:r>
            <a:endParaRPr lang="en-US" dirty="0"/>
          </a:p>
        </p:txBody>
      </p:sp>
      <p:sp>
        <p:nvSpPr>
          <p:cNvPr id="3" name="Content Placeholder 2"/>
          <p:cNvSpPr>
            <a:spLocks noGrp="1"/>
          </p:cNvSpPr>
          <p:nvPr>
            <p:ph sz="half" idx="1"/>
          </p:nvPr>
        </p:nvSpPr>
        <p:spPr/>
        <p:txBody>
          <a:bodyPr/>
          <a:lstStyle/>
          <a:p>
            <a:r>
              <a:rPr lang="en-US" dirty="0"/>
              <a:t>The readability of your CSS is incredibly </a:t>
            </a:r>
            <a:r>
              <a:rPr lang="en-US" dirty="0" smtClean="0"/>
              <a:t>important</a:t>
            </a:r>
            <a:r>
              <a:rPr lang="en-US" dirty="0"/>
              <a:t> </a:t>
            </a:r>
            <a:r>
              <a:rPr lang="en-US" dirty="0" smtClean="0"/>
              <a:t>for you to work faster now and fixing things in the future</a:t>
            </a:r>
          </a:p>
          <a:p>
            <a:r>
              <a:rPr lang="en-US" dirty="0" smtClean="0"/>
              <a:t>For me to grade it or your boss to do a code review</a:t>
            </a:r>
          </a:p>
          <a:p>
            <a:r>
              <a:rPr lang="en-US" dirty="0" smtClean="0"/>
              <a:t>For other developers</a:t>
            </a:r>
          </a:p>
          <a:p>
            <a:r>
              <a:rPr lang="en-US" dirty="0" smtClean="0"/>
              <a:t>Make multiple line styles</a:t>
            </a:r>
            <a:endParaRPr lang="en-US" dirty="0"/>
          </a:p>
        </p:txBody>
      </p:sp>
      <p:sp>
        <p:nvSpPr>
          <p:cNvPr id="4" name="Content Placeholder 3"/>
          <p:cNvSpPr>
            <a:spLocks noGrp="1"/>
          </p:cNvSpPr>
          <p:nvPr>
            <p:ph sz="half" idx="2"/>
          </p:nvPr>
        </p:nvSpPr>
        <p:spPr/>
        <p:txBody>
          <a:bodyPr/>
          <a:lstStyle/>
          <a:p>
            <a:pPr marL="0" indent="0">
              <a:buNone/>
            </a:pPr>
            <a:r>
              <a:rPr lang="en-US" dirty="0"/>
              <a:t>.</a:t>
            </a:r>
            <a:r>
              <a:rPr lang="en-US" dirty="0" err="1"/>
              <a:t>someDiv</a:t>
            </a:r>
            <a:r>
              <a:rPr lang="en-US" dirty="0"/>
              <a:t> {  </a:t>
            </a:r>
          </a:p>
          <a:p>
            <a:pPr marL="0" indent="0">
              <a:buNone/>
            </a:pPr>
            <a:r>
              <a:rPr lang="en-US" dirty="0"/>
              <a:t>  </a:t>
            </a:r>
            <a:r>
              <a:rPr lang="en-US" b="1" dirty="0"/>
              <a:t>background</a:t>
            </a:r>
            <a:r>
              <a:rPr lang="en-US" dirty="0"/>
              <a:t>: red;  </a:t>
            </a:r>
          </a:p>
          <a:p>
            <a:pPr marL="0" indent="0">
              <a:buNone/>
            </a:pPr>
            <a:r>
              <a:rPr lang="en-US" dirty="0"/>
              <a:t>  </a:t>
            </a:r>
            <a:r>
              <a:rPr lang="en-US" b="1" dirty="0"/>
              <a:t>padding</a:t>
            </a:r>
            <a:r>
              <a:rPr lang="en-US" dirty="0"/>
              <a:t>: 2em;  </a:t>
            </a:r>
          </a:p>
          <a:p>
            <a:pPr marL="0" indent="0">
              <a:buNone/>
            </a:pPr>
            <a:r>
              <a:rPr lang="en-US" dirty="0"/>
              <a:t>  </a:t>
            </a:r>
            <a:r>
              <a:rPr lang="en-US" b="1" dirty="0"/>
              <a:t>border</a:t>
            </a:r>
            <a:r>
              <a:rPr lang="en-US" dirty="0"/>
              <a:t>: 1px solid black;  </a:t>
            </a:r>
          </a:p>
          <a:p>
            <a:pPr marL="0" indent="0">
              <a:buNone/>
            </a:pPr>
            <a:r>
              <a:rPr lang="en-US" dirty="0" smtClean="0"/>
              <a:t>}</a:t>
            </a:r>
          </a:p>
        </p:txBody>
      </p:sp>
    </p:spTree>
    <p:extLst>
      <p:ext uri="{BB962C8B-B14F-4D97-AF65-F5344CB8AC3E}">
        <p14:creationId xmlns:p14="http://schemas.microsoft.com/office/powerpoint/2010/main" val="2032845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a:t>
            </a:r>
            <a:r>
              <a:rPr lang="fr-FR" dirty="0" smtClean="0"/>
              <a:t>’</a:t>
            </a:r>
            <a:r>
              <a:rPr lang="en-US" dirty="0" smtClean="0"/>
              <a:t>s Get Responsive!	</a:t>
            </a:r>
            <a:endParaRPr lang="en-US" dirty="0"/>
          </a:p>
        </p:txBody>
      </p:sp>
      <p:pic>
        <p:nvPicPr>
          <p:cNvPr id="6" name="Content Placeholder 5" descr="Screen Shot 2013-01-15 at 8.12.3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2501" b="16589"/>
          <a:stretch/>
        </p:blipFill>
        <p:spPr>
          <a:xfrm>
            <a:off x="1114425" y="2595563"/>
            <a:ext cx="7610475" cy="3670300"/>
          </a:xfrm>
        </p:spPr>
      </p:pic>
    </p:spTree>
    <p:extLst>
      <p:ext uri="{BB962C8B-B14F-4D97-AF65-F5344CB8AC3E}">
        <p14:creationId xmlns:p14="http://schemas.microsoft.com/office/powerpoint/2010/main" val="4897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Your HTML First</a:t>
            </a:r>
          </a:p>
        </p:txBody>
      </p:sp>
      <p:sp>
        <p:nvSpPr>
          <p:cNvPr id="3" name="Content Placeholder 2"/>
          <p:cNvSpPr>
            <a:spLocks noGrp="1"/>
          </p:cNvSpPr>
          <p:nvPr>
            <p:ph sz="half" idx="1"/>
          </p:nvPr>
        </p:nvSpPr>
        <p:spPr/>
        <p:txBody>
          <a:bodyPr/>
          <a:lstStyle/>
          <a:p>
            <a:r>
              <a:rPr lang="en-US" dirty="0" smtClean="0"/>
              <a:t>You </a:t>
            </a:r>
            <a:r>
              <a:rPr lang="en-US" dirty="0"/>
              <a:t>save </a:t>
            </a:r>
            <a:r>
              <a:rPr lang="en-US" dirty="0" smtClean="0"/>
              <a:t>time </a:t>
            </a:r>
            <a:r>
              <a:rPr lang="en-US" dirty="0"/>
              <a:t>if you create the </a:t>
            </a:r>
            <a:r>
              <a:rPr lang="en-US" i="1" dirty="0"/>
              <a:t>entire</a:t>
            </a:r>
            <a:r>
              <a:rPr lang="en-US" dirty="0"/>
              <a:t> HTML mockup first. </a:t>
            </a:r>
            <a:endParaRPr lang="en-US" dirty="0" smtClean="0"/>
          </a:p>
          <a:p>
            <a:r>
              <a:rPr lang="en-US" dirty="0" smtClean="0"/>
              <a:t>Because </a:t>
            </a:r>
            <a:r>
              <a:rPr lang="en-US" dirty="0"/>
              <a:t>you know all the elements of your site layout, but you don’t know what CSS you’ll need with your design</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01880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a:t>
            </a:r>
            <a:r>
              <a:rPr lang="en-US" dirty="0" err="1"/>
              <a:t>Doctype</a:t>
            </a:r>
            <a:endParaRPr lang="en-US" dirty="0"/>
          </a:p>
        </p:txBody>
      </p:sp>
      <p:sp>
        <p:nvSpPr>
          <p:cNvPr id="3" name="Content Placeholder 2"/>
          <p:cNvSpPr>
            <a:spLocks noGrp="1"/>
          </p:cNvSpPr>
          <p:nvPr>
            <p:ph sz="half" idx="1"/>
          </p:nvPr>
        </p:nvSpPr>
        <p:spPr/>
        <p:txBody>
          <a:bodyPr/>
          <a:lstStyle/>
          <a:p>
            <a:r>
              <a:rPr lang="en-US" dirty="0"/>
              <a:t>The </a:t>
            </a:r>
            <a:r>
              <a:rPr lang="en-US" dirty="0" err="1"/>
              <a:t>doctype</a:t>
            </a:r>
            <a:r>
              <a:rPr lang="en-US" dirty="0"/>
              <a:t> declaration matters a whole lot on whether or not your markup and CSS will validate. In fact, the entire look and feel of your site can change greatly depending on the DOCTYPE that you declare.</a:t>
            </a:r>
          </a:p>
        </p:txBody>
      </p:sp>
      <p:sp>
        <p:nvSpPr>
          <p:cNvPr id="4" name="Content Placeholder 3"/>
          <p:cNvSpPr>
            <a:spLocks noGrp="1"/>
          </p:cNvSpPr>
          <p:nvPr>
            <p:ph sz="half" idx="2"/>
          </p:nvPr>
        </p:nvSpPr>
        <p:spPr/>
        <p:txBody>
          <a:bodyPr/>
          <a:lstStyle/>
          <a:p>
            <a:r>
              <a:rPr lang="en-US" dirty="0" smtClean="0"/>
              <a:t>I use HTML5 now.</a:t>
            </a:r>
          </a:p>
          <a:p>
            <a:r>
              <a:rPr lang="en-US" dirty="0"/>
              <a:t>&lt;!DOCTYPE html</a:t>
            </a:r>
            <a:r>
              <a:rPr lang="en-US" b="1" dirty="0"/>
              <a:t>&gt;</a:t>
            </a:r>
            <a:r>
              <a:rPr lang="en-US" dirty="0"/>
              <a:t>  </a:t>
            </a:r>
          </a:p>
        </p:txBody>
      </p:sp>
    </p:spTree>
    <p:extLst>
      <p:ext uri="{BB962C8B-B14F-4D97-AF65-F5344CB8AC3E}">
        <p14:creationId xmlns:p14="http://schemas.microsoft.com/office/powerpoint/2010/main" val="23766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 the Difference Between Block vs. Inline Elements</a:t>
            </a:r>
          </a:p>
        </p:txBody>
      </p:sp>
      <p:sp>
        <p:nvSpPr>
          <p:cNvPr id="3" name="Content Placeholder 2"/>
          <p:cNvSpPr>
            <a:spLocks noGrp="1"/>
          </p:cNvSpPr>
          <p:nvPr>
            <p:ph sz="half" idx="1"/>
          </p:nvPr>
        </p:nvSpPr>
        <p:spPr/>
        <p:txBody>
          <a:bodyPr/>
          <a:lstStyle/>
          <a:p>
            <a:r>
              <a:rPr lang="en-US" dirty="0"/>
              <a:t>Block elements are elements that naturally clear each line after they’re declared, spanning the whole width of the available space. Inline elements take only as much space as they need, and don’t force a new line after they’re used.</a:t>
            </a:r>
          </a:p>
        </p:txBody>
      </p:sp>
      <p:sp>
        <p:nvSpPr>
          <p:cNvPr id="4" name="Content Placeholder 3"/>
          <p:cNvSpPr>
            <a:spLocks noGrp="1"/>
          </p:cNvSpPr>
          <p:nvPr>
            <p:ph sz="half" idx="2"/>
          </p:nvPr>
        </p:nvSpPr>
        <p:spPr/>
        <p:txBody>
          <a:bodyPr/>
          <a:lstStyle/>
          <a:p>
            <a:r>
              <a:rPr lang="en-US" dirty="0" smtClean="0"/>
              <a:t>Block</a:t>
            </a:r>
          </a:p>
          <a:p>
            <a:pPr lvl="1"/>
            <a:r>
              <a:rPr lang="en-US" dirty="0"/>
              <a:t>div, h1...h6, p, </a:t>
            </a:r>
            <a:r>
              <a:rPr lang="en-US" dirty="0" err="1"/>
              <a:t>ul</a:t>
            </a:r>
            <a:r>
              <a:rPr lang="en-US" dirty="0"/>
              <a:t>, li, table, </a:t>
            </a:r>
            <a:r>
              <a:rPr lang="en-US" dirty="0" err="1"/>
              <a:t>blockquote</a:t>
            </a:r>
            <a:r>
              <a:rPr lang="en-US" dirty="0"/>
              <a:t>, pre, form</a:t>
            </a:r>
            <a:endParaRPr lang="en-US" dirty="0" smtClean="0"/>
          </a:p>
          <a:p>
            <a:r>
              <a:rPr lang="en-US" dirty="0" smtClean="0"/>
              <a:t>Inline</a:t>
            </a:r>
          </a:p>
          <a:p>
            <a:pPr lvl="1"/>
            <a:r>
              <a:rPr lang="en-US" dirty="0"/>
              <a:t>span, a, strong, </a:t>
            </a:r>
            <a:r>
              <a:rPr lang="en-US" dirty="0" err="1"/>
              <a:t>em</a:t>
            </a:r>
            <a:r>
              <a:rPr lang="en-US" dirty="0"/>
              <a:t>, </a:t>
            </a:r>
            <a:r>
              <a:rPr lang="en-US" dirty="0" err="1"/>
              <a:t>img</a:t>
            </a:r>
            <a:r>
              <a:rPr lang="en-US" dirty="0"/>
              <a:t>, </a:t>
            </a:r>
            <a:r>
              <a:rPr lang="en-US" dirty="0" err="1"/>
              <a:t>br</a:t>
            </a:r>
            <a:r>
              <a:rPr lang="en-US" dirty="0"/>
              <a:t>, input, </a:t>
            </a:r>
            <a:r>
              <a:rPr lang="en-US" dirty="0" err="1"/>
              <a:t>abbr</a:t>
            </a:r>
            <a:r>
              <a:rPr lang="en-US" dirty="0"/>
              <a:t>, acronym </a:t>
            </a:r>
          </a:p>
        </p:txBody>
      </p:sp>
    </p:spTree>
    <p:extLst>
      <p:ext uri="{BB962C8B-B14F-4D97-AF65-F5344CB8AC3E}">
        <p14:creationId xmlns:p14="http://schemas.microsoft.com/office/powerpoint/2010/main" val="155904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it Consistent	</a:t>
            </a:r>
            <a:endParaRPr lang="en-US" dirty="0"/>
          </a:p>
        </p:txBody>
      </p:sp>
      <p:sp>
        <p:nvSpPr>
          <p:cNvPr id="3" name="Content Placeholder 2"/>
          <p:cNvSpPr>
            <a:spLocks noGrp="1"/>
          </p:cNvSpPr>
          <p:nvPr>
            <p:ph sz="half" idx="1"/>
          </p:nvPr>
        </p:nvSpPr>
        <p:spPr/>
        <p:txBody>
          <a:bodyPr/>
          <a:lstStyle/>
          <a:p>
            <a:r>
              <a:rPr lang="en-US" dirty="0"/>
              <a:t>You should start to develop your own “sub-language” of CSS that allows you to quickly name </a:t>
            </a:r>
            <a:r>
              <a:rPr lang="en-US" dirty="0" smtClean="0"/>
              <a:t>things</a:t>
            </a:r>
          </a:p>
          <a:p>
            <a:r>
              <a:rPr lang="en-US" dirty="0" smtClean="0"/>
              <a:t>Consistent style naming convention</a:t>
            </a:r>
            <a:endParaRPr lang="en-US" dirty="0"/>
          </a:p>
        </p:txBody>
      </p:sp>
      <p:sp>
        <p:nvSpPr>
          <p:cNvPr id="4" name="Content Placeholder 3"/>
          <p:cNvSpPr>
            <a:spLocks noGrp="1"/>
          </p:cNvSpPr>
          <p:nvPr>
            <p:ph sz="half" idx="2"/>
          </p:nvPr>
        </p:nvSpPr>
        <p:spPr/>
        <p:txBody>
          <a:bodyPr/>
          <a:lstStyle/>
          <a:p>
            <a:pPr marL="0" indent="0">
              <a:buNone/>
            </a:pPr>
            <a:r>
              <a:rPr lang="en-US" dirty="0" smtClean="0"/>
              <a:t>.my-style{}</a:t>
            </a:r>
          </a:p>
          <a:p>
            <a:pPr marL="0" indent="0">
              <a:buNone/>
            </a:pPr>
            <a:r>
              <a:rPr lang="en-US" dirty="0" smtClean="0"/>
              <a:t>.</a:t>
            </a:r>
            <a:r>
              <a:rPr lang="en-US" dirty="0" err="1" smtClean="0"/>
              <a:t>myStyle</a:t>
            </a:r>
            <a:r>
              <a:rPr lang="en-US" dirty="0" smtClean="0"/>
              <a:t>{}</a:t>
            </a:r>
          </a:p>
          <a:p>
            <a:pPr marL="0" indent="0">
              <a:buNone/>
            </a:pPr>
            <a:r>
              <a:rPr lang="en-US" dirty="0" smtClean="0"/>
              <a:t>.my-Style{}</a:t>
            </a:r>
          </a:p>
          <a:p>
            <a:pPr marL="0" indent="0">
              <a:buNone/>
            </a:pPr>
            <a:r>
              <a:rPr lang="en-US" dirty="0" smtClean="0"/>
              <a:t>I can’t remember??</a:t>
            </a:r>
          </a:p>
          <a:p>
            <a:pPr marL="0" indent="0">
              <a:buNone/>
            </a:pPr>
            <a:endParaRPr lang="en-US" dirty="0"/>
          </a:p>
          <a:p>
            <a:r>
              <a:rPr lang="en-US" dirty="0" smtClean="0"/>
              <a:t>I use: .my-style{};</a:t>
            </a:r>
            <a:endParaRPr lang="en-US" dirty="0"/>
          </a:p>
        </p:txBody>
      </p:sp>
    </p:spTree>
    <p:extLst>
      <p:ext uri="{BB962C8B-B14F-4D97-AF65-F5344CB8AC3E}">
        <p14:creationId xmlns:p14="http://schemas.microsoft.com/office/powerpoint/2010/main" val="15755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Organize </a:t>
            </a:r>
            <a:r>
              <a:rPr lang="en-US" dirty="0"/>
              <a:t>the </a:t>
            </a:r>
            <a:r>
              <a:rPr lang="en-US" dirty="0" err="1"/>
              <a:t>Stylesheet</a:t>
            </a:r>
            <a:r>
              <a:rPr lang="en-US" dirty="0"/>
              <a:t> with a Top-down Structure</a:t>
            </a:r>
          </a:p>
        </p:txBody>
      </p:sp>
      <p:sp>
        <p:nvSpPr>
          <p:cNvPr id="3" name="Content Placeholder 2"/>
          <p:cNvSpPr>
            <a:spLocks noGrp="1"/>
          </p:cNvSpPr>
          <p:nvPr>
            <p:ph sz="half" idx="1"/>
          </p:nvPr>
        </p:nvSpPr>
        <p:spPr/>
        <p:txBody>
          <a:bodyPr>
            <a:normAutofit/>
          </a:bodyPr>
          <a:lstStyle/>
          <a:p>
            <a:r>
              <a:rPr lang="en-US" dirty="0"/>
              <a:t>It always makes sense to lay your </a:t>
            </a:r>
            <a:r>
              <a:rPr lang="en-US" dirty="0" err="1"/>
              <a:t>stylesheet</a:t>
            </a:r>
            <a:r>
              <a:rPr lang="en-US" dirty="0"/>
              <a:t> out in a way that allows you to quickly find parts of your code. I recommend a top-down format that tackles styles as they appear in the source code.</a:t>
            </a:r>
          </a:p>
        </p:txBody>
      </p:sp>
      <p:sp>
        <p:nvSpPr>
          <p:cNvPr id="4" name="Content Placeholder 3"/>
          <p:cNvSpPr>
            <a:spLocks noGrp="1"/>
          </p:cNvSpPr>
          <p:nvPr>
            <p:ph sz="half" idx="2"/>
          </p:nvPr>
        </p:nvSpPr>
        <p:spPr/>
        <p:txBody>
          <a:bodyPr>
            <a:normAutofit/>
          </a:bodyPr>
          <a:lstStyle/>
          <a:p>
            <a:r>
              <a:rPr lang="en-US" dirty="0" smtClean="0"/>
              <a:t>Generic selectors</a:t>
            </a:r>
          </a:p>
          <a:p>
            <a:r>
              <a:rPr lang="en-US" dirty="0" smtClean="0"/>
              <a:t>Structure IDs (top to bottom)</a:t>
            </a:r>
          </a:p>
          <a:p>
            <a:r>
              <a:rPr lang="en-US" dirty="0" smtClean="0"/>
              <a:t>Classes below and with each related structure ID</a:t>
            </a:r>
          </a:p>
          <a:p>
            <a:pPr marL="0" indent="0">
              <a:buNone/>
            </a:pPr>
            <a:endParaRPr lang="en-US" dirty="0" smtClean="0"/>
          </a:p>
          <a:p>
            <a:endParaRPr lang="en-US" dirty="0" smtClean="0"/>
          </a:p>
          <a:p>
            <a:pPr marL="349250" lvl="1" indent="0">
              <a:buNone/>
            </a:pPr>
            <a:endParaRPr lang="en-US" dirty="0" smtClean="0"/>
          </a:p>
          <a:p>
            <a:pPr marL="349250" lvl="1" indent="0">
              <a:buNone/>
            </a:pPr>
            <a:endParaRPr lang="en-US" dirty="0" smtClean="0"/>
          </a:p>
        </p:txBody>
      </p:sp>
    </p:spTree>
    <p:extLst>
      <p:ext uri="{BB962C8B-B14F-4D97-AF65-F5344CB8AC3E}">
        <p14:creationId xmlns:p14="http://schemas.microsoft.com/office/powerpoint/2010/main" val="294223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Alphabetize your Properties</a:t>
            </a:r>
          </a:p>
        </p:txBody>
      </p:sp>
      <p:sp>
        <p:nvSpPr>
          <p:cNvPr id="3" name="Content Placeholder 2"/>
          <p:cNvSpPr>
            <a:spLocks noGrp="1"/>
          </p:cNvSpPr>
          <p:nvPr>
            <p:ph sz="half" idx="1"/>
          </p:nvPr>
        </p:nvSpPr>
        <p:spPr/>
        <p:txBody>
          <a:bodyPr>
            <a:normAutofit fontScale="77500" lnSpcReduction="20000"/>
          </a:bodyPr>
          <a:lstStyle/>
          <a:p>
            <a:r>
              <a:rPr lang="en-US" dirty="0" smtClean="0"/>
              <a:t>Seems small but on big projects, can be helpful.</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#my-class</a:t>
            </a:r>
            <a:r>
              <a:rPr lang="en-US" dirty="0"/>
              <a:t> {  </a:t>
            </a:r>
          </a:p>
          <a:p>
            <a:pPr marL="0" indent="0">
              <a:buNone/>
            </a:pPr>
            <a:r>
              <a:rPr lang="ro-RO" dirty="0"/>
              <a:t>    </a:t>
            </a:r>
            <a:r>
              <a:rPr lang="ro-RO" b="1" dirty="0"/>
              <a:t>color</a:t>
            </a:r>
            <a:r>
              <a:rPr lang="ro-RO" dirty="0"/>
              <a:t>: #fff;  </a:t>
            </a:r>
          </a:p>
          <a:p>
            <a:pPr marL="0" indent="0">
              <a:buNone/>
            </a:pPr>
            <a:r>
              <a:rPr lang="ro-RO" dirty="0"/>
              <a:t>    </a:t>
            </a:r>
            <a:r>
              <a:rPr lang="ro-RO" b="1" dirty="0"/>
              <a:t>float</a:t>
            </a:r>
            <a:r>
              <a:rPr lang="ro-RO" dirty="0"/>
              <a:t>: left;  </a:t>
            </a:r>
          </a:p>
          <a:p>
            <a:pPr marL="0" indent="0">
              <a:buNone/>
            </a:pPr>
            <a:r>
              <a:rPr lang="ro-RO" dirty="0"/>
              <a:t>    </a:t>
            </a:r>
            <a:r>
              <a:rPr lang="ro-RO" b="1" dirty="0"/>
              <a:t>font-weight</a:t>
            </a:r>
            <a:r>
              <a:rPr lang="ro-RO" dirty="0"/>
              <a:t>:  </a:t>
            </a:r>
          </a:p>
          <a:p>
            <a:pPr marL="0" indent="0">
              <a:buNone/>
            </a:pPr>
            <a:r>
              <a:rPr lang="en-US" dirty="0"/>
              <a:t>    </a:t>
            </a:r>
            <a:r>
              <a:rPr lang="en-US" b="1" dirty="0"/>
              <a:t>height</a:t>
            </a:r>
            <a:r>
              <a:rPr lang="en-US" dirty="0"/>
              <a:t>: 200px;  </a:t>
            </a:r>
          </a:p>
          <a:p>
            <a:pPr marL="0" indent="0">
              <a:buNone/>
            </a:pPr>
            <a:r>
              <a:rPr lang="is-IS" dirty="0"/>
              <a:t>    </a:t>
            </a:r>
            <a:r>
              <a:rPr lang="is-IS" b="1" dirty="0"/>
              <a:t>margin</a:t>
            </a:r>
            <a:r>
              <a:rPr lang="is-IS" dirty="0"/>
              <a:t>: 0;  </a:t>
            </a:r>
          </a:p>
          <a:p>
            <a:pPr marL="0" indent="0">
              <a:buNone/>
            </a:pPr>
            <a:r>
              <a:rPr lang="en-US" dirty="0"/>
              <a:t>    </a:t>
            </a:r>
            <a:r>
              <a:rPr lang="en-US" b="1" dirty="0"/>
              <a:t>padding</a:t>
            </a:r>
            <a:r>
              <a:rPr lang="en-US" dirty="0"/>
              <a:t>: 0;  </a:t>
            </a:r>
          </a:p>
          <a:p>
            <a:pPr marL="0" indent="0">
              <a:buNone/>
            </a:pPr>
            <a:r>
              <a:rPr lang="en-US" dirty="0"/>
              <a:t>    </a:t>
            </a:r>
            <a:r>
              <a:rPr lang="en-US" b="1" dirty="0"/>
              <a:t>width</a:t>
            </a:r>
            <a:r>
              <a:rPr lang="en-US" dirty="0"/>
              <a:t>: 150px;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27389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Everything</a:t>
            </a:r>
            <a:endParaRPr lang="en-US" dirty="0"/>
          </a:p>
        </p:txBody>
      </p:sp>
      <p:sp>
        <p:nvSpPr>
          <p:cNvPr id="3" name="Content Placeholder 2"/>
          <p:cNvSpPr>
            <a:spLocks noGrp="1"/>
          </p:cNvSpPr>
          <p:nvPr>
            <p:ph sz="half" idx="1"/>
          </p:nvPr>
        </p:nvSpPr>
        <p:spPr/>
        <p:txBody>
          <a:bodyPr>
            <a:normAutofit/>
          </a:bodyPr>
          <a:lstStyle/>
          <a:p>
            <a:r>
              <a:rPr lang="en-US" dirty="0"/>
              <a:t>Just like any other language, it’s a great idea to comment your code in sections. To add a comment, simply add /* behind the comment, and */ to close it, like so:</a:t>
            </a:r>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a:t>/</a:t>
            </a:r>
            <a:r>
              <a:rPr lang="en-US" dirty="0" smtClean="0"/>
              <a:t>*</a:t>
            </a:r>
            <a:r>
              <a:rPr lang="en-US" dirty="0"/>
              <a:t> Here's how you comment CSS */ </a:t>
            </a:r>
          </a:p>
          <a:p>
            <a:pPr marL="0" indent="0">
              <a:buNone/>
            </a:pPr>
            <a:r>
              <a:rPr lang="fr-FR" dirty="0"/>
              <a:t>/****** main content *********/  </a:t>
            </a:r>
          </a:p>
          <a:p>
            <a:pPr marL="0" indent="0">
              <a:buNone/>
            </a:pPr>
            <a:r>
              <a:rPr lang="fr-FR" dirty="0"/>
              <a:t>styles </a:t>
            </a:r>
            <a:r>
              <a:rPr lang="fr-FR" dirty="0" err="1"/>
              <a:t>goes</a:t>
            </a:r>
            <a:r>
              <a:rPr lang="fr-FR" dirty="0"/>
              <a:t> </a:t>
            </a:r>
            <a:r>
              <a:rPr lang="fr-FR" dirty="0" err="1"/>
              <a:t>here</a:t>
            </a:r>
            <a:r>
              <a:rPr lang="fr-FR" dirty="0"/>
              <a:t>...  </a:t>
            </a:r>
            <a:endParaRPr lang="en-US" dirty="0"/>
          </a:p>
        </p:txBody>
      </p:sp>
    </p:spTree>
    <p:extLst>
      <p:ext uri="{BB962C8B-B14F-4D97-AF65-F5344CB8AC3E}">
        <p14:creationId xmlns:p14="http://schemas.microsoft.com/office/powerpoint/2010/main" val="918393396"/>
      </p:ext>
    </p:extLst>
  </p:cSld>
  <p:clrMapOvr>
    <a:masterClrMapping/>
  </p:clrMapOvr>
</p:sld>
</file>

<file path=ppt/theme/theme1.xml><?xml version="1.0" encoding="utf-8"?>
<a:theme xmlns:a="http://schemas.openxmlformats.org/drawingml/2006/main" name="UNCBlue">
  <a:themeElements>
    <a:clrScheme name="UNC Blue">
      <a:dk1>
        <a:sysClr val="windowText" lastClr="000000"/>
      </a:dk1>
      <a:lt1>
        <a:sysClr val="window" lastClr="FFFFFF"/>
      </a:lt1>
      <a:dk2>
        <a:srgbClr val="004080"/>
      </a:dk2>
      <a:lt2>
        <a:srgbClr val="ACCBF9"/>
      </a:lt2>
      <a:accent1>
        <a:srgbClr val="629DD1"/>
      </a:accent1>
      <a:accent2>
        <a:srgbClr val="297FD5"/>
      </a:accent2>
      <a:accent3>
        <a:srgbClr val="7F8FA9"/>
      </a:accent3>
      <a:accent4>
        <a:srgbClr val="4A66AC"/>
      </a:accent4>
      <a:accent5>
        <a:srgbClr val="5AA2AE"/>
      </a:accent5>
      <a:accent6>
        <a:srgbClr val="9D90A0"/>
      </a:accent6>
      <a:hlink>
        <a:srgbClr val="0080FF"/>
      </a:hlink>
      <a:folHlink>
        <a:srgbClr val="3EBBF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UNCBlue.thmx</Template>
  <TotalTime>7227</TotalTime>
  <Words>926</Words>
  <Application>Microsoft Macintosh PowerPoint</Application>
  <PresentationFormat>On-screen Show (4:3)</PresentationFormat>
  <Paragraphs>105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UNCBlue</vt:lpstr>
      <vt:lpstr>Professional CSS</vt:lpstr>
      <vt:lpstr>Make it readable</vt:lpstr>
      <vt:lpstr>Create Your HTML First</vt:lpstr>
      <vt:lpstr>Use the Right Doctype</vt:lpstr>
      <vt:lpstr>Understand the Difference Between Block vs. Inline Elements</vt:lpstr>
      <vt:lpstr>Keep it Consistent </vt:lpstr>
      <vt:lpstr>Organize the Stylesheet with a Top-down Structure</vt:lpstr>
      <vt:lpstr>Alphabetize your Properties</vt:lpstr>
      <vt:lpstr>Comment Everything</vt:lpstr>
      <vt:lpstr>Combine Elements</vt:lpstr>
      <vt:lpstr>Use Multiple (compound) Classes</vt:lpstr>
      <vt:lpstr>Make Use of Generic Classes</vt:lpstr>
      <vt:lpstr>Use Shorthand</vt:lpstr>
      <vt:lpstr>Don’t Just Wrap a DIV Around It</vt:lpstr>
      <vt:lpstr>Use Absolute Positioning Sparingly</vt:lpstr>
      <vt:lpstr>Use EMs over Pixels</vt:lpstr>
      <vt:lpstr>Don’t Underestimate the List</vt:lpstr>
      <vt:lpstr>Validate Your HTML and CSS</vt:lpstr>
      <vt:lpstr>Use Multiple Stylesheets</vt:lpstr>
      <vt:lpstr>Let’s Get Responsive!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Part 3: Layout</dc:title>
  <dc:creator>UNC Chapel Hill School of Journalism</dc:creator>
  <cp:lastModifiedBy>School of Journalism</cp:lastModifiedBy>
  <cp:revision>17</cp:revision>
  <cp:lastPrinted>2012-10-29T01:06:11Z</cp:lastPrinted>
  <dcterms:created xsi:type="dcterms:W3CDTF">2012-01-12T18:38:07Z</dcterms:created>
  <dcterms:modified xsi:type="dcterms:W3CDTF">2013-01-16T01:13:23Z</dcterms:modified>
</cp:coreProperties>
</file>