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9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CB24C-EEE2-4414-A327-F7A7D11DCE34}" type="datetimeFigureOut">
              <a:rPr lang="en-GB" smtClean="0"/>
              <a:t>05/04/2017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0D37F-77DC-4EB0-B216-43CA885C87C8}" type="slidenum">
              <a:rPr lang="en-GB" smtClean="0"/>
              <a:t>‹#›</a:t>
            </a:fld>
            <a:endParaRPr lang="en-GB"/>
          </a:p>
        </p:txBody>
      </p:sp>
    </p:spTree>
    <p:extLst>
      <p:ext uri="{BB962C8B-B14F-4D97-AF65-F5344CB8AC3E}">
        <p14:creationId xmlns:p14="http://schemas.microsoft.com/office/powerpoint/2010/main" val="61454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7</a:t>
            </a:fld>
            <a:endParaRPr lang="en-GB"/>
          </a:p>
        </p:txBody>
      </p:sp>
    </p:spTree>
    <p:extLst>
      <p:ext uri="{BB962C8B-B14F-4D97-AF65-F5344CB8AC3E}">
        <p14:creationId xmlns:p14="http://schemas.microsoft.com/office/powerpoint/2010/main" val="264348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8</a:t>
            </a:fld>
            <a:endParaRPr lang="en-GB"/>
          </a:p>
        </p:txBody>
      </p:sp>
    </p:spTree>
    <p:extLst>
      <p:ext uri="{BB962C8B-B14F-4D97-AF65-F5344CB8AC3E}">
        <p14:creationId xmlns:p14="http://schemas.microsoft.com/office/powerpoint/2010/main" val="213437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9</a:t>
            </a:fld>
            <a:endParaRPr lang="en-GB"/>
          </a:p>
        </p:txBody>
      </p:sp>
    </p:spTree>
    <p:extLst>
      <p:ext uri="{BB962C8B-B14F-4D97-AF65-F5344CB8AC3E}">
        <p14:creationId xmlns:p14="http://schemas.microsoft.com/office/powerpoint/2010/main" val="82364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10</a:t>
            </a:fld>
            <a:endParaRPr lang="en-GB"/>
          </a:p>
        </p:txBody>
      </p:sp>
    </p:spTree>
    <p:extLst>
      <p:ext uri="{BB962C8B-B14F-4D97-AF65-F5344CB8AC3E}">
        <p14:creationId xmlns:p14="http://schemas.microsoft.com/office/powerpoint/2010/main" val="171440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11</a:t>
            </a:fld>
            <a:endParaRPr lang="en-GB"/>
          </a:p>
        </p:txBody>
      </p:sp>
    </p:spTree>
    <p:extLst>
      <p:ext uri="{BB962C8B-B14F-4D97-AF65-F5344CB8AC3E}">
        <p14:creationId xmlns:p14="http://schemas.microsoft.com/office/powerpoint/2010/main" val="4113709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 a screenshot</a:t>
            </a:r>
          </a:p>
        </p:txBody>
      </p:sp>
      <p:sp>
        <p:nvSpPr>
          <p:cNvPr id="4" name="Slide Number Placeholder 3"/>
          <p:cNvSpPr>
            <a:spLocks noGrp="1"/>
          </p:cNvSpPr>
          <p:nvPr>
            <p:ph type="sldNum" sz="quarter" idx="10"/>
          </p:nvPr>
        </p:nvSpPr>
        <p:spPr/>
        <p:txBody>
          <a:bodyPr/>
          <a:lstStyle/>
          <a:p>
            <a:fld id="{B200D37F-77DC-4EB0-B216-43CA885C87C8}" type="slidenum">
              <a:rPr lang="en-GB" smtClean="0"/>
              <a:t>12</a:t>
            </a:fld>
            <a:endParaRPr lang="en-GB"/>
          </a:p>
        </p:txBody>
      </p:sp>
    </p:spTree>
    <p:extLst>
      <p:ext uri="{BB962C8B-B14F-4D97-AF65-F5344CB8AC3E}">
        <p14:creationId xmlns:p14="http://schemas.microsoft.com/office/powerpoint/2010/main" val="2358411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bbc.co.u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 20 – Client Side Customisation of Webpages</a:t>
            </a:r>
          </a:p>
        </p:txBody>
      </p:sp>
      <p:sp>
        <p:nvSpPr>
          <p:cNvPr id="3" name="Subtitle 2"/>
          <p:cNvSpPr>
            <a:spLocks noGrp="1"/>
          </p:cNvSpPr>
          <p:nvPr>
            <p:ph type="subTitle" idx="1"/>
          </p:nvPr>
        </p:nvSpPr>
        <p:spPr/>
        <p:txBody>
          <a:bodyPr/>
          <a:lstStyle/>
          <a:p>
            <a:r>
              <a:rPr lang="en-GB" dirty="0"/>
              <a:t>Task 2 - PRESENTATION</a:t>
            </a:r>
          </a:p>
        </p:txBody>
      </p:sp>
    </p:spTree>
    <p:extLst>
      <p:ext uri="{BB962C8B-B14F-4D97-AF65-F5344CB8AC3E}">
        <p14:creationId xmlns:p14="http://schemas.microsoft.com/office/powerpoint/2010/main" val="274810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Browser Detection</a:t>
            </a:r>
          </a:p>
        </p:txBody>
      </p:sp>
      <p:pic>
        <p:nvPicPr>
          <p:cNvPr id="4" name="Picture 4"/>
          <p:cNvPicPr>
            <a:picLocks noGrp="1" noChangeAspect="1"/>
          </p:cNvPicPr>
          <p:nvPr>
            <p:ph idx="1"/>
          </p:nvPr>
        </p:nvPicPr>
        <p:blipFill>
          <a:blip r:embed="rId3"/>
          <a:stretch>
            <a:fillRect/>
          </a:stretch>
        </p:blipFill>
        <p:spPr>
          <a:xfrm>
            <a:off x="1829010" y="5743575"/>
            <a:ext cx="8824913" cy="1041051"/>
          </a:xfrm>
          <a:prstGeom prst="rect">
            <a:avLst/>
          </a:prstGeom>
        </p:spPr>
      </p:pic>
      <p:sp>
        <p:nvSpPr>
          <p:cNvPr id="3" name="TextBox 2"/>
          <p:cNvSpPr txBox="1"/>
          <p:nvPr/>
        </p:nvSpPr>
        <p:spPr>
          <a:xfrm>
            <a:off x="465221" y="2486526"/>
            <a:ext cx="1156635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Browser detection allows for websites to check what type of browser the user is using. This is used because some browsers do not support JavaScript or they have yet to be updated. This is very important for a website which uses a lot of JavaScript because it will lose a lot of its functionality. For example, if a browser was not up to date then users could enter invalid data into forms.</a:t>
            </a:r>
            <a:endParaRPr lang="en-GB" dirty="0"/>
          </a:p>
        </p:txBody>
      </p:sp>
    </p:spTree>
    <p:extLst>
      <p:ext uri="{BB962C8B-B14F-4D97-AF65-F5344CB8AC3E}">
        <p14:creationId xmlns:p14="http://schemas.microsoft.com/office/powerpoint/2010/main" val="380482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Forms</a:t>
            </a:r>
          </a:p>
        </p:txBody>
      </p:sp>
      <p:pic>
        <p:nvPicPr>
          <p:cNvPr id="4" name="Picture 4"/>
          <p:cNvPicPr>
            <a:picLocks noGrp="1" noChangeAspect="1"/>
          </p:cNvPicPr>
          <p:nvPr>
            <p:ph idx="1"/>
          </p:nvPr>
        </p:nvPicPr>
        <p:blipFill>
          <a:blip r:embed="rId3"/>
          <a:stretch>
            <a:fillRect/>
          </a:stretch>
        </p:blipFill>
        <p:spPr>
          <a:xfrm>
            <a:off x="7592297" y="4705350"/>
            <a:ext cx="4503084" cy="2114200"/>
          </a:xfrm>
          <a:prstGeom prst="rect">
            <a:avLst/>
          </a:prstGeom>
        </p:spPr>
      </p:pic>
      <p:sp>
        <p:nvSpPr>
          <p:cNvPr id="3" name="TextBox 2"/>
          <p:cNvSpPr txBox="1"/>
          <p:nvPr/>
        </p:nvSpPr>
        <p:spPr>
          <a:xfrm>
            <a:off x="449179" y="2454442"/>
            <a:ext cx="11646202"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Handling forms is a way of ensuring data integrity. Data can be entered incorrectly due to human error on many occasion so it is important to prevent this. Therefore, we set up validation methods in JavaScript so that the data is correct. For example, for an email address field we can set up a rule that it must contain an ‘@’ sign.</a:t>
            </a:r>
          </a:p>
          <a:p>
            <a:pPr marL="285750" indent="-285750">
              <a:buFont typeface="Arial" panose="020B0604020202020204" pitchFamily="34" charset="0"/>
              <a:buChar char="•"/>
            </a:pPr>
            <a:r>
              <a:rPr lang="en-GB" dirty="0" smtClean="0"/>
              <a:t>Furthermore, messages must be displayed to show the user which fields contain invalid data.</a:t>
            </a:r>
            <a:endParaRPr lang="en-GB" dirty="0"/>
          </a:p>
        </p:txBody>
      </p:sp>
    </p:spTree>
    <p:extLst>
      <p:ext uri="{BB962C8B-B14F-4D97-AF65-F5344CB8AC3E}">
        <p14:creationId xmlns:p14="http://schemas.microsoft.com/office/powerpoint/2010/main" val="306476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Cookies</a:t>
            </a:r>
          </a:p>
        </p:txBody>
      </p:sp>
      <p:pic>
        <p:nvPicPr>
          <p:cNvPr id="4" name="Picture 4"/>
          <p:cNvPicPr>
            <a:picLocks noGrp="1" noChangeAspect="1"/>
          </p:cNvPicPr>
          <p:nvPr>
            <p:ph idx="1"/>
          </p:nvPr>
        </p:nvPicPr>
        <p:blipFill>
          <a:blip r:embed="rId3"/>
          <a:stretch>
            <a:fillRect/>
          </a:stretch>
        </p:blipFill>
        <p:spPr>
          <a:xfrm>
            <a:off x="7306515" y="5019675"/>
            <a:ext cx="4810125" cy="1781175"/>
          </a:xfrm>
          <a:prstGeom prst="rect">
            <a:avLst/>
          </a:prstGeom>
        </p:spPr>
      </p:pic>
      <p:sp>
        <p:nvSpPr>
          <p:cNvPr id="3" name="TextBox 2"/>
          <p:cNvSpPr txBox="1"/>
          <p:nvPr/>
        </p:nvSpPr>
        <p:spPr>
          <a:xfrm>
            <a:off x="496389" y="2525486"/>
            <a:ext cx="1146918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Cookies are used to speed up and improve a users experience of a website. Cookies are used to store data which can be used later on. The advantage of this is that the data does not need to be re-entered which saves the user time. A common example in the use of cookies is remembering usernames and passwords.</a:t>
            </a:r>
            <a:endParaRPr lang="en-GB" dirty="0"/>
          </a:p>
        </p:txBody>
      </p:sp>
    </p:spTree>
    <p:extLst>
      <p:ext uri="{BB962C8B-B14F-4D97-AF65-F5344CB8AC3E}">
        <p14:creationId xmlns:p14="http://schemas.microsoft.com/office/powerpoint/2010/main" val="317478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a:t>
            </a:r>
          </a:p>
        </p:txBody>
      </p:sp>
      <p:sp>
        <p:nvSpPr>
          <p:cNvPr id="3" name="Content Placeholder 2"/>
          <p:cNvSpPr>
            <a:spLocks noGrp="1"/>
          </p:cNvSpPr>
          <p:nvPr>
            <p:ph idx="1"/>
          </p:nvPr>
        </p:nvSpPr>
        <p:spPr/>
        <p:txBody>
          <a:bodyPr/>
          <a:lstStyle/>
          <a:p>
            <a:r>
              <a:rPr lang="en-GB" dirty="0"/>
              <a:t>The second part of this presentation will include an explanation about how a scripting language can improve functionality of a  website.</a:t>
            </a:r>
          </a:p>
          <a:p>
            <a:r>
              <a:rPr lang="en-GB" dirty="0"/>
              <a:t>Example websites will be included as well as an explanation of how the user experience &amp; data accuracy is improved.</a:t>
            </a:r>
          </a:p>
        </p:txBody>
      </p:sp>
    </p:spTree>
    <p:extLst>
      <p:ext uri="{BB962C8B-B14F-4D97-AF65-F5344CB8AC3E}">
        <p14:creationId xmlns:p14="http://schemas.microsoft.com/office/powerpoint/2010/main" val="398484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19640" cy="706964"/>
          </a:xfrm>
        </p:spPr>
        <p:txBody>
          <a:bodyPr/>
          <a:lstStyle/>
          <a:p>
            <a:r>
              <a:rPr lang="en-GB" dirty="0"/>
              <a:t>How a scripting language can improve the functionality of a </a:t>
            </a:r>
            <a:r>
              <a:rPr lang="en-GB" dirty="0" smtClean="0"/>
              <a:t>website…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One way in which JavaScript can improve the functionality of a website is through making it more accessible to different users. An example of this is font size being able to be increased or decreased according to the users preference. This will benefit people who have problems with their vision.</a:t>
            </a:r>
          </a:p>
          <a:p>
            <a:r>
              <a:rPr lang="en-GB" dirty="0" smtClean="0"/>
              <a:t>Another way in which JavaScript can improve functionality is through the speed of which users can use the website. This is particularly in relation to navigation. Often seen is a navigation bar which scrolls down the side with the user. This improves speed because the user does not have to keep scrolling to the top of the webpage. </a:t>
            </a:r>
          </a:p>
          <a:p>
            <a:r>
              <a:rPr lang="en-GB" dirty="0" smtClean="0"/>
              <a:t>A third way in which JavaScript can improve the functionality of a website is through data integrity. As mentioned before in the presentation, validation rules can be set so that data inputted into a form is in the correct format. </a:t>
            </a:r>
            <a:endParaRPr lang="en-GB" dirty="0"/>
          </a:p>
        </p:txBody>
      </p:sp>
    </p:spTree>
    <p:extLst>
      <p:ext uri="{BB962C8B-B14F-4D97-AF65-F5344CB8AC3E}">
        <p14:creationId xmlns:p14="http://schemas.microsoft.com/office/powerpoint/2010/main" val="312510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example website…</a:t>
            </a:r>
          </a:p>
        </p:txBody>
      </p:sp>
      <p:sp>
        <p:nvSpPr>
          <p:cNvPr id="3" name="Content Placeholder 2"/>
          <p:cNvSpPr>
            <a:spLocks noGrp="1"/>
          </p:cNvSpPr>
          <p:nvPr>
            <p:ph idx="1"/>
          </p:nvPr>
        </p:nvSpPr>
        <p:spPr>
          <a:xfrm>
            <a:off x="333286" y="2278760"/>
            <a:ext cx="11348815" cy="3416300"/>
          </a:xfrm>
        </p:spPr>
        <p:txBody>
          <a:bodyPr/>
          <a:lstStyle/>
          <a:p>
            <a:r>
              <a:rPr lang="en-GB" dirty="0" smtClean="0"/>
              <a:t>A good example of a website that uses JavaScript to the benefit of the user is </a:t>
            </a:r>
            <a:r>
              <a:rPr lang="en-GB" dirty="0" smtClean="0">
                <a:hlinkClick r:id="rId2"/>
              </a:rPr>
              <a:t>www.bbc.co.uk</a:t>
            </a:r>
            <a:r>
              <a:rPr lang="en-GB" dirty="0" smtClean="0"/>
              <a:t> </a:t>
            </a:r>
            <a:endParaRPr lang="en-GB" dirty="0"/>
          </a:p>
        </p:txBody>
      </p:sp>
      <p:pic>
        <p:nvPicPr>
          <p:cNvPr id="4" name="Picture 3"/>
          <p:cNvPicPr>
            <a:picLocks noChangeAspect="1"/>
          </p:cNvPicPr>
          <p:nvPr/>
        </p:nvPicPr>
        <p:blipFill rotWithShape="1">
          <a:blip r:embed="rId3"/>
          <a:srcRect l="24294" t="6121" r="26214" b="7703"/>
          <a:stretch/>
        </p:blipFill>
        <p:spPr>
          <a:xfrm>
            <a:off x="449450" y="2927481"/>
            <a:ext cx="3688597" cy="3612804"/>
          </a:xfrm>
          <a:prstGeom prst="rect">
            <a:avLst/>
          </a:prstGeom>
        </p:spPr>
      </p:pic>
      <p:sp>
        <p:nvSpPr>
          <p:cNvPr id="5" name="Rectangle 4"/>
          <p:cNvSpPr/>
          <p:nvPr/>
        </p:nvSpPr>
        <p:spPr>
          <a:xfrm>
            <a:off x="2996697" y="2927481"/>
            <a:ext cx="1141350" cy="150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3"/>
          </p:cNvCxnSpPr>
          <p:nvPr/>
        </p:nvCxnSpPr>
        <p:spPr>
          <a:xfrm flipV="1">
            <a:off x="4138047" y="2927481"/>
            <a:ext cx="587862" cy="75349"/>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7802" y="2761307"/>
            <a:ext cx="7090463" cy="276999"/>
          </a:xfrm>
          <a:prstGeom prst="rect">
            <a:avLst/>
          </a:prstGeom>
          <a:noFill/>
        </p:spPr>
        <p:txBody>
          <a:bodyPr wrap="square" rtlCol="0">
            <a:spAutoFit/>
          </a:bodyPr>
          <a:lstStyle/>
          <a:p>
            <a:r>
              <a:rPr lang="en-GB" sz="1200" dirty="0" smtClean="0"/>
              <a:t>Option to change font size and colour. Helps people who are visually impaired.</a:t>
            </a:r>
            <a:endParaRPr lang="en-GB" sz="1200" dirty="0"/>
          </a:p>
        </p:txBody>
      </p:sp>
      <p:sp>
        <p:nvSpPr>
          <p:cNvPr id="9" name="Rectangle 8"/>
          <p:cNvSpPr/>
          <p:nvPr/>
        </p:nvSpPr>
        <p:spPr>
          <a:xfrm>
            <a:off x="2879002" y="6418907"/>
            <a:ext cx="271604" cy="75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V="1">
            <a:off x="3141553" y="6165410"/>
            <a:ext cx="1566249" cy="29619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7802" y="6056768"/>
            <a:ext cx="6907794" cy="461665"/>
          </a:xfrm>
          <a:prstGeom prst="rect">
            <a:avLst/>
          </a:prstGeom>
          <a:noFill/>
        </p:spPr>
        <p:txBody>
          <a:bodyPr wrap="square" rtlCol="0">
            <a:spAutoFit/>
          </a:bodyPr>
          <a:lstStyle/>
          <a:p>
            <a:r>
              <a:rPr lang="en-GB" sz="1200" dirty="0" smtClean="0"/>
              <a:t>Website uses cookies. Remembers data which can be used to speed up use when coming back to the website.</a:t>
            </a:r>
            <a:endParaRPr lang="en-GB" sz="1200" dirty="0"/>
          </a:p>
        </p:txBody>
      </p:sp>
      <p:sp>
        <p:nvSpPr>
          <p:cNvPr id="13" name="Rectangle 12"/>
          <p:cNvSpPr/>
          <p:nvPr/>
        </p:nvSpPr>
        <p:spPr>
          <a:xfrm>
            <a:off x="2670772" y="3250194"/>
            <a:ext cx="606582" cy="814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p:cNvCxnSpPr/>
          <p:nvPr/>
        </p:nvCxnSpPr>
        <p:spPr>
          <a:xfrm>
            <a:off x="3277354" y="3315836"/>
            <a:ext cx="1448555" cy="4110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25909" y="3636434"/>
            <a:ext cx="5676523" cy="276999"/>
          </a:xfrm>
          <a:prstGeom prst="rect">
            <a:avLst/>
          </a:prstGeom>
          <a:noFill/>
        </p:spPr>
        <p:txBody>
          <a:bodyPr wrap="square" rtlCol="0">
            <a:spAutoFit/>
          </a:bodyPr>
          <a:lstStyle/>
          <a:p>
            <a:r>
              <a:rPr lang="en-GB" sz="1200" dirty="0" smtClean="0"/>
              <a:t>Share website to social media function. Lets others aware of the website</a:t>
            </a:r>
            <a:endParaRPr lang="en-GB" sz="1200" dirty="0"/>
          </a:p>
        </p:txBody>
      </p:sp>
      <p:sp>
        <p:nvSpPr>
          <p:cNvPr id="17" name="Rectangle 16"/>
          <p:cNvSpPr/>
          <p:nvPr/>
        </p:nvSpPr>
        <p:spPr>
          <a:xfrm>
            <a:off x="449449" y="4211564"/>
            <a:ext cx="2311857" cy="8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p:nvPr/>
        </p:nvCxnSpPr>
        <p:spPr>
          <a:xfrm>
            <a:off x="2761306" y="4713199"/>
            <a:ext cx="2064191" cy="411063"/>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25497" y="5015620"/>
            <a:ext cx="4798337" cy="276999"/>
          </a:xfrm>
          <a:prstGeom prst="rect">
            <a:avLst/>
          </a:prstGeom>
          <a:noFill/>
        </p:spPr>
        <p:txBody>
          <a:bodyPr wrap="square" rtlCol="0">
            <a:spAutoFit/>
          </a:bodyPr>
          <a:lstStyle/>
          <a:p>
            <a:r>
              <a:rPr lang="en-GB" sz="1200" dirty="0" smtClean="0"/>
              <a:t>Other accessibility features. Makes other people able to use it.</a:t>
            </a:r>
            <a:endParaRPr lang="en-GB" sz="1200" dirty="0"/>
          </a:p>
        </p:txBody>
      </p:sp>
    </p:spTree>
    <p:extLst>
      <p:ext uri="{BB962C8B-B14F-4D97-AF65-F5344CB8AC3E}">
        <p14:creationId xmlns:p14="http://schemas.microsoft.com/office/powerpoint/2010/main" val="19415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3 </a:t>
            </a:r>
          </a:p>
        </p:txBody>
      </p:sp>
      <p:sp>
        <p:nvSpPr>
          <p:cNvPr id="3" name="Content Placeholder 2"/>
          <p:cNvSpPr>
            <a:spLocks noGrp="1"/>
          </p:cNvSpPr>
          <p:nvPr>
            <p:ph idx="1"/>
          </p:nvPr>
        </p:nvSpPr>
        <p:spPr/>
        <p:txBody>
          <a:bodyPr/>
          <a:lstStyle/>
          <a:p>
            <a:r>
              <a:rPr lang="en-GB" dirty="0"/>
              <a:t>This final section is about how web pages that are using scripts implement them in different browsers.</a:t>
            </a:r>
          </a:p>
          <a:p>
            <a:r>
              <a:rPr lang="en-GB" dirty="0"/>
              <a:t>There is also information on browser &amp; object detection combat the issues of browser capability</a:t>
            </a:r>
          </a:p>
        </p:txBody>
      </p:sp>
    </p:spTree>
    <p:extLst>
      <p:ext uri="{BB962C8B-B14F-4D97-AF65-F5344CB8AC3E}">
        <p14:creationId xmlns:p14="http://schemas.microsoft.com/office/powerpoint/2010/main" val="365240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webpages combat browser compatibility?</a:t>
            </a:r>
          </a:p>
        </p:txBody>
      </p:sp>
      <p:sp>
        <p:nvSpPr>
          <p:cNvPr id="3" name="Content Placeholder 2"/>
          <p:cNvSpPr>
            <a:spLocks noGrp="1"/>
          </p:cNvSpPr>
          <p:nvPr>
            <p:ph idx="1"/>
          </p:nvPr>
        </p:nvSpPr>
        <p:spPr>
          <a:xfrm>
            <a:off x="488888" y="2603500"/>
            <a:ext cx="11190082" cy="3416300"/>
          </a:xfrm>
        </p:spPr>
        <p:txBody>
          <a:bodyPr/>
          <a:lstStyle/>
          <a:p>
            <a:r>
              <a:rPr lang="en-GB" dirty="0" smtClean="0"/>
              <a:t>Due to there being many different browsers which follow different rules and are updated differently it means that getting scripts to display can be hard. The way that web developers combat this is to make sure that they include the code for each browser. For example, to get the viewport size in </a:t>
            </a:r>
            <a:r>
              <a:rPr lang="en-GB" dirty="0" err="1" smtClean="0"/>
              <a:t>firefox</a:t>
            </a:r>
            <a:r>
              <a:rPr lang="en-GB" dirty="0" smtClean="0"/>
              <a:t> the command ‘</a:t>
            </a:r>
            <a:r>
              <a:rPr lang="en-GB" dirty="0" err="1" smtClean="0"/>
              <a:t>window.innerWidth</a:t>
            </a:r>
            <a:r>
              <a:rPr lang="en-GB" dirty="0" smtClean="0"/>
              <a:t>’ is used and in IE it is ‘</a:t>
            </a:r>
            <a:r>
              <a:rPr lang="en-GB" dirty="0" err="1" smtClean="0"/>
              <a:t>document.documentElement.clientWidth</a:t>
            </a:r>
            <a:r>
              <a:rPr lang="en-GB" dirty="0" smtClean="0"/>
              <a:t>’.</a:t>
            </a:r>
          </a:p>
          <a:p>
            <a:r>
              <a:rPr lang="en-GB" dirty="0" smtClean="0"/>
              <a:t>However, due to there being many browsers it is hard to cover each one as time, money and code keeps increasing. Therefore, some web developers simply ask the user that they use a certain browser which they know works.</a:t>
            </a:r>
            <a:endParaRPr lang="en-GB" dirty="0"/>
          </a:p>
        </p:txBody>
      </p:sp>
    </p:spTree>
    <p:extLst>
      <p:ext uri="{BB962C8B-B14F-4D97-AF65-F5344CB8AC3E}">
        <p14:creationId xmlns:p14="http://schemas.microsoft.com/office/powerpoint/2010/main" val="365651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Browser Detection</a:t>
            </a:r>
          </a:p>
        </p:txBody>
      </p:sp>
      <p:sp>
        <p:nvSpPr>
          <p:cNvPr id="3" name="Content Placeholder 2"/>
          <p:cNvSpPr>
            <a:spLocks noGrp="1"/>
          </p:cNvSpPr>
          <p:nvPr>
            <p:ph idx="1"/>
          </p:nvPr>
        </p:nvSpPr>
        <p:spPr>
          <a:xfrm>
            <a:off x="488887" y="2603500"/>
            <a:ext cx="11181029" cy="3416300"/>
          </a:xfrm>
        </p:spPr>
        <p:txBody>
          <a:bodyPr/>
          <a:lstStyle/>
          <a:p>
            <a:r>
              <a:rPr lang="en-GB" dirty="0" smtClean="0"/>
              <a:t>Browser detection is a JavaScript which grabs information about what browser the user is using. Going back to the point made on the previous slide some browsers are not able to support JavaScript meaning the website loses its functionality. Therefore, web developers will implement code which detects what browser the user is using and if it is out of date then they can warn them to update or change their browser</a:t>
            </a:r>
            <a:r>
              <a:rPr lang="en-GB" dirty="0" smtClean="0"/>
              <a:t>. It can also select specific JS functions based upon the type of browser a client is using.</a:t>
            </a:r>
            <a:endParaRPr lang="en-GB" dirty="0"/>
          </a:p>
        </p:txBody>
      </p:sp>
      <p:pic>
        <p:nvPicPr>
          <p:cNvPr id="4" name="Picture 4"/>
          <p:cNvPicPr>
            <a:picLocks noChangeAspect="1"/>
          </p:cNvPicPr>
          <p:nvPr/>
        </p:nvPicPr>
        <p:blipFill>
          <a:blip r:embed="rId2"/>
          <a:stretch>
            <a:fillRect/>
          </a:stretch>
        </p:blipFill>
        <p:spPr>
          <a:xfrm>
            <a:off x="1484978" y="5064565"/>
            <a:ext cx="8824913" cy="1041051"/>
          </a:xfrm>
          <a:prstGeom prst="rect">
            <a:avLst/>
          </a:prstGeom>
        </p:spPr>
      </p:pic>
    </p:spTree>
    <p:extLst>
      <p:ext uri="{BB962C8B-B14F-4D97-AF65-F5344CB8AC3E}">
        <p14:creationId xmlns:p14="http://schemas.microsoft.com/office/powerpoint/2010/main" val="885760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 Detection</a:t>
            </a:r>
          </a:p>
        </p:txBody>
      </p:sp>
      <p:sp>
        <p:nvSpPr>
          <p:cNvPr id="3" name="Content Placeholder 2"/>
          <p:cNvSpPr>
            <a:spLocks noGrp="1"/>
          </p:cNvSpPr>
          <p:nvPr>
            <p:ph idx="1"/>
          </p:nvPr>
        </p:nvSpPr>
        <p:spPr>
          <a:xfrm>
            <a:off x="479834" y="2603500"/>
            <a:ext cx="11190083" cy="3416300"/>
          </a:xfrm>
        </p:spPr>
        <p:txBody>
          <a:bodyPr/>
          <a:lstStyle/>
          <a:p>
            <a:r>
              <a:rPr lang="en-GB" dirty="0" smtClean="0"/>
              <a:t>Another way of detecting the browser in use is through object detection. This is accomplished through the use of objects in the JavaScript code. The code will run as normal but if an object cannot be run then it is clear that there is something wrong with the browser. Therefore, through the use of an if statement an object can be tested and if it does not run then it can either display a message warning them to update their browser or run a different object which can be understood by the specific browser</a:t>
            </a:r>
            <a:r>
              <a:rPr lang="en-GB" dirty="0" smtClean="0"/>
              <a:t>.</a:t>
            </a:r>
          </a:p>
          <a:p>
            <a:r>
              <a:rPr lang="en-GB" dirty="0" smtClean="0"/>
              <a:t>Example of this is </a:t>
            </a:r>
            <a:r>
              <a:rPr lang="en-GB" dirty="0" err="1" smtClean="0"/>
              <a:t>modernzer</a:t>
            </a:r>
            <a:r>
              <a:rPr lang="en-GB" dirty="0" smtClean="0"/>
              <a:t>. This is a website which has a whole host of downloadable files which checks what HTML, CSS &amp; JavaScript can be used in each browser. The detection is done through the use of objects by checking if the object will </a:t>
            </a:r>
            <a:r>
              <a:rPr lang="en-GB" smtClean="0"/>
              <a:t>be run or not.</a:t>
            </a:r>
            <a:endParaRPr lang="en-GB" dirty="0"/>
          </a:p>
        </p:txBody>
      </p:sp>
    </p:spTree>
    <p:extLst>
      <p:ext uri="{BB962C8B-B14F-4D97-AF65-F5344CB8AC3E}">
        <p14:creationId xmlns:p14="http://schemas.microsoft.com/office/powerpoint/2010/main" val="32787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1</a:t>
            </a:r>
          </a:p>
        </p:txBody>
      </p:sp>
      <p:sp>
        <p:nvSpPr>
          <p:cNvPr id="3" name="Content Placeholder 2"/>
          <p:cNvSpPr>
            <a:spLocks noGrp="1"/>
          </p:cNvSpPr>
          <p:nvPr>
            <p:ph idx="1"/>
          </p:nvPr>
        </p:nvSpPr>
        <p:spPr/>
        <p:txBody>
          <a:bodyPr/>
          <a:lstStyle/>
          <a:p>
            <a:r>
              <a:rPr lang="en-GB" dirty="0"/>
              <a:t>The first part of this presentation will contain explanations of how JavaScript works as well as some examples of JavaScript</a:t>
            </a:r>
          </a:p>
        </p:txBody>
      </p:sp>
    </p:spTree>
    <p:extLst>
      <p:ext uri="{BB962C8B-B14F-4D97-AF65-F5344CB8AC3E}">
        <p14:creationId xmlns:p14="http://schemas.microsoft.com/office/powerpoint/2010/main" val="174331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JavaScript </a:t>
            </a:r>
          </a:p>
        </p:txBody>
      </p:sp>
      <p:sp>
        <p:nvSpPr>
          <p:cNvPr id="3" name="Content Placeholder 2"/>
          <p:cNvSpPr>
            <a:spLocks noGrp="1"/>
          </p:cNvSpPr>
          <p:nvPr>
            <p:ph idx="1"/>
          </p:nvPr>
        </p:nvSpPr>
        <p:spPr/>
        <p:txBody>
          <a:bodyPr/>
          <a:lstStyle/>
          <a:p>
            <a:r>
              <a:rPr lang="en-GB" dirty="0"/>
              <a:t>Object </a:t>
            </a:r>
            <a:r>
              <a:rPr lang="en-GB" dirty="0" smtClean="0"/>
              <a:t>Oriented – JavaScript can be described as a object-oriented program. This is because JavaScript uses classes which is a feature of OOP. The class will act as a template which objects can be created from.</a:t>
            </a:r>
            <a:endParaRPr lang="en-GB" dirty="0"/>
          </a:p>
          <a:p>
            <a:r>
              <a:rPr lang="en-GB" dirty="0"/>
              <a:t>Event </a:t>
            </a:r>
            <a:r>
              <a:rPr lang="en-GB" dirty="0" smtClean="0"/>
              <a:t>Driven – JavaScript can also be described as event driven. This is because different events can occur through the use of button clicks or key presses.</a:t>
            </a:r>
            <a:endParaRPr lang="en-GB" dirty="0"/>
          </a:p>
        </p:txBody>
      </p:sp>
    </p:spTree>
    <p:extLst>
      <p:ext uri="{BB962C8B-B14F-4D97-AF65-F5344CB8AC3E}">
        <p14:creationId xmlns:p14="http://schemas.microsoft.com/office/powerpoint/2010/main" val="370361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can be implemented in webpages</a:t>
            </a:r>
          </a:p>
        </p:txBody>
      </p:sp>
      <p:sp>
        <p:nvSpPr>
          <p:cNvPr id="3" name="Content Placeholder 2"/>
          <p:cNvSpPr>
            <a:spLocks noGrp="1"/>
          </p:cNvSpPr>
          <p:nvPr>
            <p:ph idx="1"/>
          </p:nvPr>
        </p:nvSpPr>
        <p:spPr>
          <a:xfrm>
            <a:off x="307649" y="2603500"/>
            <a:ext cx="11459909" cy="3416300"/>
          </a:xfrm>
        </p:spPr>
        <p:txBody>
          <a:bodyPr/>
          <a:lstStyle/>
          <a:p>
            <a:r>
              <a:rPr lang="en-GB" dirty="0" smtClean="0"/>
              <a:t>One way in which JavaScript can be implemented is externally. Like CSS, a separate file is created and then linked to the HTML page the JavaScript will be placed on. The advantage of this is that it keeps code separate. This will help with error checking because if there is a problem with a certain type of JavaScript then it is likely that the error will be in here. </a:t>
            </a:r>
          </a:p>
          <a:p>
            <a:r>
              <a:rPr lang="en-GB" dirty="0" smtClean="0"/>
              <a:t>Another way in which JavaScript can be implemented is through embedding it directly into the HTML code. This is commonly seen in small pieces of JavaScript. The advantage of this method is that other files are not needed which can save file size. Also, you know exactly where the JavaScript will be displayed. </a:t>
            </a:r>
            <a:endParaRPr lang="en-GB" dirty="0" smtClean="0"/>
          </a:p>
          <a:p>
            <a:r>
              <a:rPr lang="en-GB" dirty="0" smtClean="0"/>
              <a:t>Library file (</a:t>
            </a:r>
            <a:r>
              <a:rPr lang="en-GB" dirty="0" err="1" smtClean="0"/>
              <a:t>jquery</a:t>
            </a:r>
            <a:r>
              <a:rPr lang="en-GB" dirty="0" smtClean="0"/>
              <a:t> min </a:t>
            </a:r>
            <a:r>
              <a:rPr lang="en-GB" dirty="0" err="1" smtClean="0"/>
              <a:t>cdn</a:t>
            </a:r>
            <a:r>
              <a:rPr lang="en-GB" dirty="0" smtClean="0"/>
              <a:t>). Library files are publicly available scripts that can be found on the web. To implement libraries into the code the source of the JavaScript must be added. For example, to load jQuery the tag below must be used.</a:t>
            </a:r>
            <a:endParaRPr lang="en-GB" dirty="0"/>
          </a:p>
        </p:txBody>
      </p:sp>
      <p:sp>
        <p:nvSpPr>
          <p:cNvPr id="4" name="Rectangle 3"/>
          <p:cNvSpPr/>
          <p:nvPr/>
        </p:nvSpPr>
        <p:spPr>
          <a:xfrm>
            <a:off x="561474" y="6019800"/>
            <a:ext cx="9024358" cy="369332"/>
          </a:xfrm>
          <a:prstGeom prst="rect">
            <a:avLst/>
          </a:prstGeom>
        </p:spPr>
        <p:txBody>
          <a:bodyPr wrap="square">
            <a:spAutoFit/>
          </a:bodyPr>
          <a:lstStyle/>
          <a:p>
            <a:r>
              <a:rPr lang="en-GB" dirty="0">
                <a:solidFill>
                  <a:srgbClr val="37474F"/>
                </a:solidFill>
                <a:latin typeface="Roboto Mono"/>
              </a:rPr>
              <a:t>&lt;script </a:t>
            </a:r>
            <a:r>
              <a:rPr lang="en-GB" dirty="0" err="1">
                <a:solidFill>
                  <a:srgbClr val="37474F"/>
                </a:solidFill>
                <a:latin typeface="Roboto Mono"/>
              </a:rPr>
              <a:t>src</a:t>
            </a:r>
            <a:r>
              <a:rPr lang="en-GB" dirty="0">
                <a:solidFill>
                  <a:srgbClr val="37474F"/>
                </a:solidFill>
                <a:latin typeface="Roboto Mono"/>
              </a:rPr>
              <a:t>="https://ajax.googleapis.com/ajax/libs/</a:t>
            </a:r>
            <a:r>
              <a:rPr lang="en-GB" dirty="0" err="1">
                <a:solidFill>
                  <a:srgbClr val="37474F"/>
                </a:solidFill>
                <a:latin typeface="Roboto Mono"/>
              </a:rPr>
              <a:t>jquery</a:t>
            </a:r>
            <a:r>
              <a:rPr lang="en-GB" dirty="0">
                <a:solidFill>
                  <a:srgbClr val="37474F"/>
                </a:solidFill>
                <a:latin typeface="Roboto Mono"/>
              </a:rPr>
              <a:t>/3.2.1/jquery.min.js"&gt;&lt;/script&gt;</a:t>
            </a:r>
            <a:endParaRPr lang="en-GB" dirty="0"/>
          </a:p>
        </p:txBody>
      </p:sp>
    </p:spTree>
    <p:extLst>
      <p:ext uri="{BB962C8B-B14F-4D97-AF65-F5344CB8AC3E}">
        <p14:creationId xmlns:p14="http://schemas.microsoft.com/office/powerpoint/2010/main" val="294720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JavaScript work?</a:t>
            </a:r>
          </a:p>
        </p:txBody>
      </p:sp>
      <p:sp>
        <p:nvSpPr>
          <p:cNvPr id="3" name="Content Placeholder 2"/>
          <p:cNvSpPr>
            <a:spLocks noGrp="1"/>
          </p:cNvSpPr>
          <p:nvPr>
            <p:ph idx="1"/>
          </p:nvPr>
        </p:nvSpPr>
        <p:spPr/>
        <p:txBody>
          <a:bodyPr/>
          <a:lstStyle/>
          <a:p>
            <a:r>
              <a:rPr lang="en-GB" dirty="0" smtClean="0"/>
              <a:t>Variable – Variables are used as containers for storing values. For example, a variable named x could store the value of 10. The advantage of variables are that they can be used more than once which saves time and reduces the amount of code written.  </a:t>
            </a:r>
          </a:p>
          <a:p>
            <a:r>
              <a:rPr lang="en-GB" dirty="0" smtClean="0"/>
              <a:t>Value – A value is what is stored inside of a variable. A value can range from a number to a string or Boolean (true or false).</a:t>
            </a:r>
          </a:p>
          <a:p>
            <a:r>
              <a:rPr lang="en-GB" dirty="0" smtClean="0"/>
              <a:t>Operator – Operators are mathematical signs like ‘+’, ‘-’ &amp; ‘=‘. Operators are used to perform sums.</a:t>
            </a:r>
            <a:endParaRPr lang="en-GB" dirty="0"/>
          </a:p>
        </p:txBody>
      </p:sp>
    </p:spTree>
    <p:extLst>
      <p:ext uri="{BB962C8B-B14F-4D97-AF65-F5344CB8AC3E}">
        <p14:creationId xmlns:p14="http://schemas.microsoft.com/office/powerpoint/2010/main" val="2990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are decisions made?</a:t>
            </a:r>
          </a:p>
        </p:txBody>
      </p:sp>
      <p:sp>
        <p:nvSpPr>
          <p:cNvPr id="3" name="Content Placeholder 2"/>
          <p:cNvSpPr>
            <a:spLocks noGrp="1"/>
          </p:cNvSpPr>
          <p:nvPr>
            <p:ph idx="1"/>
          </p:nvPr>
        </p:nvSpPr>
        <p:spPr>
          <a:xfrm>
            <a:off x="86729" y="2295851"/>
            <a:ext cx="11937203" cy="3416300"/>
          </a:xfrm>
        </p:spPr>
        <p:txBody>
          <a:bodyPr/>
          <a:lstStyle/>
          <a:p>
            <a:r>
              <a:rPr lang="en-GB" dirty="0" smtClean="0"/>
              <a:t>If Statements – If statements are used to one or more conditions. The condition which is true according to the data entered is the one that is ran and outputted. One way in which if statements are beneficial to a website is in regards to validation. For example for fields a test could be rain that </a:t>
            </a:r>
            <a:r>
              <a:rPr lang="en-GB" b="1" i="1" dirty="0" smtClean="0"/>
              <a:t>if</a:t>
            </a:r>
            <a:r>
              <a:rPr lang="en-GB" dirty="0" smtClean="0"/>
              <a:t> the field is left blank then display an error message saying so.</a:t>
            </a:r>
            <a:endParaRPr lang="en-GB" dirty="0"/>
          </a:p>
          <a:p>
            <a:r>
              <a:rPr lang="en-GB" dirty="0" smtClean="0"/>
              <a:t>If/Else Statements – If/else statements are seen as an extension to if statements. The statement will test one condition and if that is false it will run what is contained inside of the else section. </a:t>
            </a:r>
            <a:endParaRPr lang="en-GB" dirty="0"/>
          </a:p>
          <a:p>
            <a:r>
              <a:rPr lang="en-GB" dirty="0" smtClean="0"/>
              <a:t>Switch/Case Statements – These statements are used to select one of many blocks of code to be executed. The statements work by comparing the value of the expression with the values of each bloke of code. Then if there is a match with a block of code it will be executed.</a:t>
            </a:r>
            <a:endParaRPr lang="en-GB" dirty="0"/>
          </a:p>
        </p:txBody>
      </p:sp>
      <p:pic>
        <p:nvPicPr>
          <p:cNvPr id="4" name="Picture 3"/>
          <p:cNvPicPr>
            <a:picLocks noChangeAspect="1"/>
          </p:cNvPicPr>
          <p:nvPr/>
        </p:nvPicPr>
        <p:blipFill>
          <a:blip r:embed="rId2"/>
          <a:stretch>
            <a:fillRect/>
          </a:stretch>
        </p:blipFill>
        <p:spPr>
          <a:xfrm>
            <a:off x="4602767" y="5505450"/>
            <a:ext cx="2905125" cy="1352550"/>
          </a:xfrm>
          <a:prstGeom prst="rect">
            <a:avLst/>
          </a:prstGeom>
        </p:spPr>
      </p:pic>
      <p:pic>
        <p:nvPicPr>
          <p:cNvPr id="5" name="Picture 4"/>
          <p:cNvPicPr>
            <a:picLocks noChangeAspect="1"/>
          </p:cNvPicPr>
          <p:nvPr/>
        </p:nvPicPr>
        <p:blipFill>
          <a:blip r:embed="rId3"/>
          <a:stretch>
            <a:fillRect/>
          </a:stretch>
        </p:blipFill>
        <p:spPr>
          <a:xfrm>
            <a:off x="8844895" y="5445629"/>
            <a:ext cx="1999718" cy="1352550"/>
          </a:xfrm>
          <a:prstGeom prst="rect">
            <a:avLst/>
          </a:prstGeom>
        </p:spPr>
      </p:pic>
      <p:pic>
        <p:nvPicPr>
          <p:cNvPr id="6" name="Picture 5"/>
          <p:cNvPicPr>
            <a:picLocks noChangeAspect="1"/>
          </p:cNvPicPr>
          <p:nvPr/>
        </p:nvPicPr>
        <p:blipFill>
          <a:blip r:embed="rId4"/>
          <a:stretch>
            <a:fillRect/>
          </a:stretch>
        </p:blipFill>
        <p:spPr>
          <a:xfrm>
            <a:off x="833878" y="5440866"/>
            <a:ext cx="2066925" cy="1362075"/>
          </a:xfrm>
          <a:prstGeom prst="rect">
            <a:avLst/>
          </a:prstGeom>
        </p:spPr>
      </p:pic>
      <p:sp>
        <p:nvSpPr>
          <p:cNvPr id="7" name="TextBox 6"/>
          <p:cNvSpPr txBox="1"/>
          <p:nvPr/>
        </p:nvSpPr>
        <p:spPr>
          <a:xfrm>
            <a:off x="1692067" y="5136118"/>
            <a:ext cx="794759" cy="369332"/>
          </a:xfrm>
          <a:prstGeom prst="rect">
            <a:avLst/>
          </a:prstGeom>
          <a:noFill/>
        </p:spPr>
        <p:txBody>
          <a:bodyPr wrap="square" rtlCol="0">
            <a:spAutoFit/>
          </a:bodyPr>
          <a:lstStyle/>
          <a:p>
            <a:r>
              <a:rPr lang="en-GB" i="1" dirty="0" smtClean="0">
                <a:solidFill>
                  <a:srgbClr val="FF0000"/>
                </a:solidFill>
              </a:rPr>
              <a:t>if</a:t>
            </a:r>
            <a:endParaRPr lang="en-GB" i="1" dirty="0">
              <a:solidFill>
                <a:srgbClr val="FF0000"/>
              </a:solidFill>
            </a:endParaRPr>
          </a:p>
        </p:txBody>
      </p:sp>
      <p:sp>
        <p:nvSpPr>
          <p:cNvPr id="8" name="TextBox 7"/>
          <p:cNvSpPr txBox="1"/>
          <p:nvPr/>
        </p:nvSpPr>
        <p:spPr>
          <a:xfrm>
            <a:off x="5602718" y="5136118"/>
            <a:ext cx="1101774" cy="369332"/>
          </a:xfrm>
          <a:prstGeom prst="rect">
            <a:avLst/>
          </a:prstGeom>
          <a:noFill/>
        </p:spPr>
        <p:txBody>
          <a:bodyPr wrap="square" rtlCol="0">
            <a:spAutoFit/>
          </a:bodyPr>
          <a:lstStyle/>
          <a:p>
            <a:r>
              <a:rPr lang="en-GB" i="1" dirty="0" smtClean="0">
                <a:solidFill>
                  <a:srgbClr val="FF0000"/>
                </a:solidFill>
              </a:rPr>
              <a:t>If/else</a:t>
            </a:r>
            <a:endParaRPr lang="en-GB" i="1" dirty="0">
              <a:solidFill>
                <a:srgbClr val="FF0000"/>
              </a:solidFill>
            </a:endParaRPr>
          </a:p>
        </p:txBody>
      </p:sp>
      <p:sp>
        <p:nvSpPr>
          <p:cNvPr id="9" name="TextBox 8"/>
          <p:cNvSpPr txBox="1"/>
          <p:nvPr/>
        </p:nvSpPr>
        <p:spPr>
          <a:xfrm>
            <a:off x="9216637" y="5071534"/>
            <a:ext cx="1627976" cy="369332"/>
          </a:xfrm>
          <a:prstGeom prst="rect">
            <a:avLst/>
          </a:prstGeom>
          <a:noFill/>
        </p:spPr>
        <p:txBody>
          <a:bodyPr wrap="square" rtlCol="0">
            <a:spAutoFit/>
          </a:bodyPr>
          <a:lstStyle/>
          <a:p>
            <a:r>
              <a:rPr lang="en-GB" i="1" dirty="0" smtClean="0">
                <a:solidFill>
                  <a:srgbClr val="FF0000"/>
                </a:solidFill>
              </a:rPr>
              <a:t>Switch/case</a:t>
            </a:r>
            <a:endParaRPr lang="en-GB" i="1" dirty="0">
              <a:solidFill>
                <a:srgbClr val="FF0000"/>
              </a:solidFill>
            </a:endParaRPr>
          </a:p>
        </p:txBody>
      </p:sp>
    </p:spTree>
    <p:extLst>
      <p:ext uri="{BB962C8B-B14F-4D97-AF65-F5344CB8AC3E}">
        <p14:creationId xmlns:p14="http://schemas.microsoft.com/office/powerpoint/2010/main" val="58897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Alerts</a:t>
            </a:r>
          </a:p>
        </p:txBody>
      </p:sp>
      <p:pic>
        <p:nvPicPr>
          <p:cNvPr id="4" name="Picture 4"/>
          <p:cNvPicPr>
            <a:picLocks noGrp="1" noChangeAspect="1"/>
          </p:cNvPicPr>
          <p:nvPr>
            <p:ph idx="1"/>
          </p:nvPr>
        </p:nvPicPr>
        <p:blipFill>
          <a:blip r:embed="rId3"/>
          <a:stretch>
            <a:fillRect/>
          </a:stretch>
        </p:blipFill>
        <p:spPr>
          <a:xfrm>
            <a:off x="4646416" y="3882691"/>
            <a:ext cx="5269951" cy="2421857"/>
          </a:xfrm>
          <a:prstGeom prst="rect">
            <a:avLst/>
          </a:prstGeom>
        </p:spPr>
      </p:pic>
      <p:sp>
        <p:nvSpPr>
          <p:cNvPr id="5" name="TextBox 4"/>
          <p:cNvSpPr txBox="1"/>
          <p:nvPr/>
        </p:nvSpPr>
        <p:spPr>
          <a:xfrm>
            <a:off x="577516" y="2277979"/>
            <a:ext cx="1126155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Alerts are like popups in which a textbox appears on the screen containing some information. They are used to grab the users attention because something has gone wrong with something they have done. For example, if an incorrect password is entered then an alert could appear telling them this. </a:t>
            </a:r>
            <a:endParaRPr lang="en-GB" dirty="0"/>
          </a:p>
        </p:txBody>
      </p:sp>
    </p:spTree>
    <p:extLst>
      <p:ext uri="{BB962C8B-B14F-4D97-AF65-F5344CB8AC3E}">
        <p14:creationId xmlns:p14="http://schemas.microsoft.com/office/powerpoint/2010/main" val="418082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Confirming Choices</a:t>
            </a:r>
          </a:p>
        </p:txBody>
      </p:sp>
      <p:pic>
        <p:nvPicPr>
          <p:cNvPr id="4" name="Picture 4"/>
          <p:cNvPicPr>
            <a:picLocks noGrp="1" noChangeAspect="1"/>
          </p:cNvPicPr>
          <p:nvPr>
            <p:ph idx="1"/>
          </p:nvPr>
        </p:nvPicPr>
        <p:blipFill>
          <a:blip r:embed="rId3"/>
          <a:stretch>
            <a:fillRect/>
          </a:stretch>
        </p:blipFill>
        <p:spPr>
          <a:xfrm>
            <a:off x="7411302" y="4857750"/>
            <a:ext cx="4695825" cy="1933575"/>
          </a:xfrm>
          <a:prstGeom prst="rect">
            <a:avLst/>
          </a:prstGeom>
        </p:spPr>
      </p:pic>
      <p:sp>
        <p:nvSpPr>
          <p:cNvPr id="3" name="TextBox 2"/>
          <p:cNvSpPr txBox="1"/>
          <p:nvPr/>
        </p:nvSpPr>
        <p:spPr>
          <a:xfrm>
            <a:off x="465221" y="2502568"/>
            <a:ext cx="11470105"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Confirming choices show in another textbox similar to that of alerts. It allows for users to double check that what they have entered before submitting. Again the textbox pops up in the users face to grab their attention. Confirming choices could be used when transferring money so that users don’t send the wrong amount of money.</a:t>
            </a:r>
            <a:endParaRPr lang="en-GB" dirty="0"/>
          </a:p>
        </p:txBody>
      </p:sp>
    </p:spTree>
    <p:extLst>
      <p:ext uri="{BB962C8B-B14F-4D97-AF65-F5344CB8AC3E}">
        <p14:creationId xmlns:p14="http://schemas.microsoft.com/office/powerpoint/2010/main" val="328987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Redirecting the User</a:t>
            </a:r>
          </a:p>
        </p:txBody>
      </p:sp>
      <p:sp>
        <p:nvSpPr>
          <p:cNvPr id="3" name="Content Placeholder 2"/>
          <p:cNvSpPr>
            <a:spLocks noGrp="1"/>
          </p:cNvSpPr>
          <p:nvPr>
            <p:ph idx="1"/>
          </p:nvPr>
        </p:nvSpPr>
        <p:spPr>
          <a:xfrm>
            <a:off x="1154954" y="2603500"/>
            <a:ext cx="10621151" cy="3416300"/>
          </a:xfrm>
        </p:spPr>
        <p:txBody>
          <a:bodyPr/>
          <a:lstStyle/>
          <a:p>
            <a:r>
              <a:rPr lang="en-GB" dirty="0" smtClean="0"/>
              <a:t>Redirecting the user is a common use of JavaScript. The most common place it is seen is within online banking. The purpose of this JavaScript is that it speeds up websites because the user does not have to manually click a hyperlink. Furthermore, it can help with security because it will take you to your own account and not someone </a:t>
            </a:r>
            <a:r>
              <a:rPr lang="en-GB" dirty="0" err="1" smtClean="0"/>
              <a:t>elses</a:t>
            </a:r>
            <a:r>
              <a:rPr lang="en-GB" dirty="0" smtClean="0"/>
              <a:t>.  </a:t>
            </a:r>
            <a:endParaRPr lang="en-GB" dirty="0"/>
          </a:p>
        </p:txBody>
      </p:sp>
      <p:sp>
        <p:nvSpPr>
          <p:cNvPr id="4" name="AutoShape 2" descr="Image result for javascript redirecting alert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rotWithShape="1">
          <a:blip r:embed="rId3"/>
          <a:srcRect l="2757" t="43610" r="76565" b="28242"/>
          <a:stretch/>
        </p:blipFill>
        <p:spPr>
          <a:xfrm>
            <a:off x="9742206" y="4736776"/>
            <a:ext cx="2253786" cy="1968824"/>
          </a:xfrm>
          <a:prstGeom prst="rect">
            <a:avLst/>
          </a:prstGeom>
        </p:spPr>
      </p:pic>
    </p:spTree>
    <p:extLst>
      <p:ext uri="{BB962C8B-B14F-4D97-AF65-F5344CB8AC3E}">
        <p14:creationId xmlns:p14="http://schemas.microsoft.com/office/powerpoint/2010/main" val="3092721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295</TotalTime>
  <Words>1717</Words>
  <Application>Microsoft Office PowerPoint</Application>
  <PresentationFormat>Widescreen</PresentationFormat>
  <Paragraphs>72</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Roboto Mono</vt:lpstr>
      <vt:lpstr>Wingdings 3</vt:lpstr>
      <vt:lpstr>Ion Boardroom</vt:lpstr>
      <vt:lpstr>Unit 20 – Client Side Customisation of Webpages</vt:lpstr>
      <vt:lpstr>Part 1</vt:lpstr>
      <vt:lpstr>Characteristics of JavaScript </vt:lpstr>
      <vt:lpstr>How it can be implemented in webpages</vt:lpstr>
      <vt:lpstr>How does JavaScript work?</vt:lpstr>
      <vt:lpstr>How are decisions made?</vt:lpstr>
      <vt:lpstr>Alerts</vt:lpstr>
      <vt:lpstr>Confirming Choices</vt:lpstr>
      <vt:lpstr>Redirecting the User</vt:lpstr>
      <vt:lpstr>Browser Detection</vt:lpstr>
      <vt:lpstr>Handling Forms</vt:lpstr>
      <vt:lpstr>Cookies</vt:lpstr>
      <vt:lpstr>Part 2 </vt:lpstr>
      <vt:lpstr>How a scripting language can improve the functionality of a website…</vt:lpstr>
      <vt:lpstr>An example website…</vt:lpstr>
      <vt:lpstr>Part 3 </vt:lpstr>
      <vt:lpstr>How do webpages combat browser compatibility?</vt:lpstr>
      <vt:lpstr>Browser Detection</vt:lpstr>
      <vt:lpstr>Object Detection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20 – Client Side Customisation of Webpages</dc:title>
  <dc:creator>Bollard, Christopher (1598230452)</dc:creator>
  <cp:lastModifiedBy>Bollard, Christopher (1598230452)</cp:lastModifiedBy>
  <cp:revision>26</cp:revision>
  <dcterms:created xsi:type="dcterms:W3CDTF">2017-03-14T13:25:14Z</dcterms:created>
  <dcterms:modified xsi:type="dcterms:W3CDTF">2017-04-05T15:16:16Z</dcterms:modified>
</cp:coreProperties>
</file>