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7" r:id="rId6"/>
    <p:sldId id="261" r:id="rId7"/>
    <p:sldId id="266" r:id="rId8"/>
    <p:sldId id="268" r:id="rId9"/>
    <p:sldId id="263" r:id="rId10"/>
    <p:sldId id="269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ywood\Documents\ICArUS\Concept%20Learning\Review%20of%20high-dimensional%20category%20learn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ywood\Documents\ICArUS\Concept%20Learning\Review%20of%20high-dimensional%20category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C00000"/>
              </a:solidFill>
            </c:spPr>
          </c:marker>
          <c:trendline>
            <c:trendlineType val="linear"/>
            <c:dispRSqr val="1"/>
            <c:dispEq val="1"/>
            <c:trendlineLbl>
              <c:layout>
                <c:manualLayout>
                  <c:x val="0.15461420828239547"/>
                  <c:y val="0.5373940121891545"/>
                </c:manualLayout>
              </c:layout>
              <c:numFmt formatCode="General" sourceLinked="0"/>
            </c:trendlineLbl>
          </c:trendline>
          <c:xVal>
            <c:numRef>
              <c:f>Sheet1!$D$5:$D$10</c:f>
              <c:numCache>
                <c:formatCode>General</c:formatCode>
                <c:ptCount val="6"/>
                <c:pt idx="0">
                  <c:v>0.9</c:v>
                </c:pt>
                <c:pt idx="1">
                  <c:v>0.8</c:v>
                </c:pt>
                <c:pt idx="2">
                  <c:v>0.55000000000000004</c:v>
                </c:pt>
                <c:pt idx="3">
                  <c:v>0.8</c:v>
                </c:pt>
                <c:pt idx="4">
                  <c:v>0.5</c:v>
                </c:pt>
                <c:pt idx="5">
                  <c:v>0.60000000000000009</c:v>
                </c:pt>
              </c:numCache>
            </c:numRef>
          </c:xVal>
          <c:yVal>
            <c:numRef>
              <c:f>Sheet1!$J$5:$J$10</c:f>
              <c:numCache>
                <c:formatCode>General</c:formatCode>
                <c:ptCount val="6"/>
                <c:pt idx="0">
                  <c:v>0.95000000000000007</c:v>
                </c:pt>
                <c:pt idx="1">
                  <c:v>0.88</c:v>
                </c:pt>
                <c:pt idx="2">
                  <c:v>0.66000000000000014</c:v>
                </c:pt>
                <c:pt idx="3">
                  <c:v>0.76000000000000012</c:v>
                </c:pt>
                <c:pt idx="4">
                  <c:v>0.66000000000000014</c:v>
                </c:pt>
                <c:pt idx="5">
                  <c:v>0.77000000000000013</c:v>
                </c:pt>
              </c:numCache>
            </c:numRef>
          </c:yVal>
        </c:ser>
        <c:axId val="51545600"/>
        <c:axId val="51547136"/>
      </c:scatterChart>
      <c:valAx>
        <c:axId val="51545600"/>
        <c:scaling>
          <c:orientation val="minMax"/>
          <c:min val="0.5"/>
        </c:scaling>
        <c:axPos val="b"/>
        <c:majorGridlines/>
        <c:numFmt formatCode="General" sourceLinked="1"/>
        <c:tickLblPos val="nextTo"/>
        <c:crossAx val="51547136"/>
        <c:crossesAt val="0.5"/>
        <c:crossBetween val="midCat"/>
      </c:valAx>
      <c:valAx>
        <c:axId val="51547136"/>
        <c:scaling>
          <c:orientation val="minMax"/>
          <c:min val="0.5"/>
        </c:scaling>
        <c:axPos val="l"/>
        <c:majorGridlines/>
        <c:numFmt formatCode="General" sourceLinked="1"/>
        <c:tickLblPos val="nextTo"/>
        <c:crossAx val="51545600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C00000"/>
              </a:solidFill>
            </c:spPr>
          </c:marker>
          <c:trendline>
            <c:trendlineType val="linear"/>
            <c:dispRSqr val="1"/>
            <c:dispEq val="1"/>
            <c:trendlineLbl>
              <c:layout>
                <c:manualLayout>
                  <c:x val="0.11480202851527994"/>
                  <c:y val="0.59853855224618668"/>
                </c:manualLayout>
              </c:layout>
              <c:numFmt formatCode="General" sourceLinked="0"/>
            </c:trendlineLbl>
          </c:trendline>
          <c:xVal>
            <c:numRef>
              <c:f>Sheet1!$H$5:$H$10</c:f>
              <c:numCache>
                <c:formatCode>0.00</c:formatCode>
                <c:ptCount val="6"/>
                <c:pt idx="0">
                  <c:v>4.5</c:v>
                </c:pt>
                <c:pt idx="1">
                  <c:v>1.875</c:v>
                </c:pt>
                <c:pt idx="2">
                  <c:v>1.177777777777778</c:v>
                </c:pt>
                <c:pt idx="3">
                  <c:v>2.4</c:v>
                </c:pt>
                <c:pt idx="4">
                  <c:v>1.2121212121212119</c:v>
                </c:pt>
                <c:pt idx="5">
                  <c:v>1.4814814814814814</c:v>
                </c:pt>
              </c:numCache>
            </c:numRef>
          </c:xVal>
          <c:yVal>
            <c:numRef>
              <c:f>Sheet1!$J$5:$J$10</c:f>
              <c:numCache>
                <c:formatCode>General</c:formatCode>
                <c:ptCount val="6"/>
                <c:pt idx="0">
                  <c:v>0.95000000000000007</c:v>
                </c:pt>
                <c:pt idx="1">
                  <c:v>0.88</c:v>
                </c:pt>
                <c:pt idx="2">
                  <c:v>0.66000000000000014</c:v>
                </c:pt>
                <c:pt idx="3">
                  <c:v>0.76000000000000012</c:v>
                </c:pt>
                <c:pt idx="4">
                  <c:v>0.66000000000000014</c:v>
                </c:pt>
                <c:pt idx="5">
                  <c:v>0.77000000000000013</c:v>
                </c:pt>
              </c:numCache>
            </c:numRef>
          </c:yVal>
        </c:ser>
        <c:axId val="51634176"/>
        <c:axId val="51635712"/>
      </c:scatterChart>
      <c:valAx>
        <c:axId val="51634176"/>
        <c:scaling>
          <c:orientation val="minMax"/>
          <c:min val="0.5"/>
        </c:scaling>
        <c:axPos val="b"/>
        <c:majorGridlines/>
        <c:numFmt formatCode="0.00" sourceLinked="1"/>
        <c:tickLblPos val="nextTo"/>
        <c:crossAx val="51635712"/>
        <c:crossesAt val="0.5"/>
        <c:crossBetween val="midCat"/>
      </c:valAx>
      <c:valAx>
        <c:axId val="51635712"/>
        <c:scaling>
          <c:orientation val="minMax"/>
          <c:min val="0.5"/>
        </c:scaling>
        <c:axPos val="l"/>
        <c:majorGridlines/>
        <c:numFmt formatCode="General" sourceLinked="1"/>
        <c:tickLblPos val="nextTo"/>
        <c:crossAx val="51634176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F258-A128-41A7-A4BC-126F64F72FB8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0DA2-9752-4C9B-B546-19BC2D1E34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A0DA2-9752-4C9B-B546-19BC2D1E347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2010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/>
        </p:nvSpPr>
        <p:spPr>
          <a:xfrm>
            <a:off x="3804803" y="6535579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Internal MITRE Use</a:t>
            </a:r>
            <a:endParaRPr lang="en-US" sz="1000" b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2010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733800" y="6553200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Internal MITRE Use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Caywood</a:t>
            </a:r>
          </a:p>
          <a:p>
            <a:r>
              <a:rPr lang="en-US" dirty="0" smtClean="0"/>
              <a:t>February 7,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CPD Difficulty Assessment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SIGINT changes from</a:t>
            </a:r>
            <a:endParaRPr lang="en-US" dirty="0" smtClean="0"/>
          </a:p>
          <a:p>
            <a:pPr lvl="1"/>
            <a:r>
              <a:rPr lang="en-US" b="0" dirty="0" smtClean="0"/>
              <a:t>70% predictive of 2 facilities </a:t>
            </a:r>
            <a:r>
              <a:rPr lang="en-US" b="0" dirty="0" smtClean="0">
                <a:sym typeface="Wingdings" pitchFamily="2" charset="2"/>
              </a:rPr>
              <a:t></a:t>
            </a:r>
            <a:r>
              <a:rPr lang="en-US" b="0" dirty="0" smtClean="0"/>
              <a:t> </a:t>
            </a:r>
            <a:r>
              <a:rPr lang="en-US" dirty="0" smtClean="0"/>
              <a:t>90%</a:t>
            </a:r>
            <a:r>
              <a:rPr lang="en-US" b="0" dirty="0" smtClean="0"/>
              <a:t> </a:t>
            </a:r>
          </a:p>
          <a:p>
            <a:endParaRPr lang="en-US" dirty="0" smtClean="0"/>
          </a:p>
          <a:p>
            <a:r>
              <a:rPr lang="en-US" b="0" dirty="0" smtClean="0"/>
              <a:t>Layer entropy reduction:</a:t>
            </a:r>
          </a:p>
          <a:p>
            <a:pPr lvl="1"/>
            <a:r>
              <a:rPr lang="en-US" b="0" dirty="0" smtClean="0"/>
              <a:t>IMINT: 5.0</a:t>
            </a:r>
          </a:p>
          <a:p>
            <a:pPr lvl="1"/>
            <a:r>
              <a:rPr lang="en-US" b="0" dirty="0" smtClean="0"/>
              <a:t>SIGINT: 0.1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dirty="0" smtClean="0"/>
              <a:t>0.3</a:t>
            </a:r>
            <a:endParaRPr lang="en-US" dirty="0" smtClean="0"/>
          </a:p>
          <a:p>
            <a:pPr lvl="1"/>
            <a:r>
              <a:rPr lang="en-US" b="0" dirty="0" smtClean="0"/>
              <a:t>MASINT: 0.2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44562"/>
          </a:xfrm>
        </p:spPr>
        <p:txBody>
          <a:bodyPr/>
          <a:lstStyle/>
          <a:p>
            <a:r>
              <a:rPr lang="en-US" dirty="0" smtClean="0"/>
              <a:t>Adjust model probabilities &amp; measure effects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82000" cy="944562"/>
          </a:xfrm>
        </p:spPr>
        <p:txBody>
          <a:bodyPr/>
          <a:lstStyle/>
          <a:p>
            <a:r>
              <a:rPr lang="en-US" dirty="0" smtClean="0"/>
              <a:t>Geometric measures of </a:t>
            </a:r>
            <a:r>
              <a:rPr lang="en-US" dirty="0" smtClean="0"/>
              <a:t>difficulty may be useful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95400" y="1981200"/>
            <a:ext cx="2590800" cy="2438400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181600" y="2895600"/>
            <a:ext cx="2057400" cy="1905000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0531" y="449580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953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B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90800" y="3200400"/>
            <a:ext cx="3657600" cy="762000"/>
          </a:xfrm>
          <a:prstGeom prst="line">
            <a:avLst/>
          </a:prstGeom>
          <a:solidFill>
            <a:srgbClr val="FFCC99"/>
          </a:solidFill>
          <a:ln w="381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267200" y="19050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Between-category distance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 bwMode="auto">
          <a:xfrm rot="5400000" flipH="1" flipV="1">
            <a:off x="3962400" y="2514600"/>
            <a:ext cx="1219200" cy="762000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7"/>
          </p:cNvCxnSpPr>
          <p:nvPr/>
        </p:nvCxnSpPr>
        <p:spPr bwMode="auto">
          <a:xfrm rot="16200000" flipH="1" flipV="1">
            <a:off x="6199141" y="3223839"/>
            <a:ext cx="787819" cy="689301"/>
          </a:xfrm>
          <a:prstGeom prst="line">
            <a:avLst/>
          </a:prstGeom>
          <a:solidFill>
            <a:srgbClr val="FFCC99"/>
          </a:solidFill>
          <a:ln w="38100" cap="flat" cmpd="sng" algn="ctr">
            <a:solidFill>
              <a:schemeClr val="tx2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391400" y="259080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Within-category</a:t>
            </a:r>
            <a:br>
              <a:rPr lang="en-US" dirty="0" smtClean="0"/>
            </a:br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18" name="Shape 17"/>
          <p:cNvCxnSpPr>
            <a:endCxn id="16" idx="2"/>
          </p:cNvCxnSpPr>
          <p:nvPr/>
        </p:nvCxnSpPr>
        <p:spPr bwMode="auto">
          <a:xfrm flipV="1">
            <a:off x="6629400" y="3237131"/>
            <a:ext cx="1655835" cy="344270"/>
          </a:xfrm>
          <a:prstGeom prst="bentConnector2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 Separation Ratio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Between</a:t>
            </a:r>
            <a:r>
              <a:rPr lang="en-US" dirty="0" smtClean="0"/>
              <a:t> /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Within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2AFC, geometric measures also</a:t>
            </a:r>
            <a:br>
              <a:rPr lang="en-US" dirty="0" smtClean="0"/>
            </a:br>
            <a:r>
              <a:rPr lang="en-US" dirty="0" smtClean="0"/>
              <a:t>predict performance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590800" y="1447800"/>
          <a:ext cx="486918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2678668"/>
            <a:ext cx="461665" cy="14132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486400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Separation Ratio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944562"/>
          </a:xfrm>
        </p:spPr>
        <p:txBody>
          <a:bodyPr/>
          <a:lstStyle/>
          <a:p>
            <a:r>
              <a:rPr lang="en-US" dirty="0" smtClean="0"/>
              <a:t>Performance on </a:t>
            </a:r>
            <a:r>
              <a:rPr lang="en-US" dirty="0" smtClean="0"/>
              <a:t>CP depends on model of learner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641642" y="4038203"/>
            <a:ext cx="3963194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161" y="3124200"/>
            <a:ext cx="553998" cy="19758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/>
              <a:t>Performance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6361" y="5791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8761" y="4876800"/>
            <a:ext cx="716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One-feature </a:t>
            </a:r>
            <a:r>
              <a:rPr lang="en-US" dirty="0" smtClean="0"/>
              <a:t>association		 </a:t>
            </a:r>
            <a:r>
              <a:rPr lang="en-US" dirty="0" smtClean="0"/>
              <a:t>        (</a:t>
            </a:r>
            <a:r>
              <a:rPr lang="en-US" dirty="0" smtClean="0"/>
              <a:t>Cue </a:t>
            </a:r>
            <a:r>
              <a:rPr lang="en-US" dirty="0" smtClean="0"/>
              <a:t>validity P(H=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| N=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796361" y="4154269"/>
            <a:ext cx="743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One-feature association + </a:t>
            </a:r>
            <a:r>
              <a:rPr lang="en-US" dirty="0" smtClean="0"/>
              <a:t>priors</a:t>
            </a: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(Cue validity weighted by P(N=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  <a:r>
              <a:rPr lang="en-US" dirty="0" smtClean="0"/>
              <a:t>)</a:t>
            </a:r>
            <a:endParaRPr lang="en-US" dirty="0" smtClean="0"/>
          </a:p>
        </p:txBody>
      </p:sp>
      <p:cxnSp>
        <p:nvCxnSpPr>
          <p:cNvPr id="13" name="Elbow Connector 12"/>
          <p:cNvCxnSpPr/>
          <p:nvPr/>
        </p:nvCxnSpPr>
        <p:spPr bwMode="auto">
          <a:xfrm>
            <a:off x="1339161" y="6019800"/>
            <a:ext cx="381000" cy="1588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>
            <a:off x="1339161" y="5105400"/>
            <a:ext cx="533400" cy="1588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>
            <a:off x="1339161" y="4495800"/>
            <a:ext cx="381000" cy="1588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Elbow Connector 18"/>
          <p:cNvCxnSpPr/>
          <p:nvPr/>
        </p:nvCxnSpPr>
        <p:spPr bwMode="auto">
          <a:xfrm>
            <a:off x="1339161" y="2362200"/>
            <a:ext cx="381000" cy="1588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872561" y="2209800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Perfect Bayesian learn </a:t>
            </a:r>
            <a:r>
              <a:rPr lang="en-US" dirty="0" err="1" smtClean="0"/>
              <a:t>probs</a:t>
            </a:r>
            <a:r>
              <a:rPr lang="en-US" dirty="0" smtClean="0"/>
              <a:t>	 </a:t>
            </a:r>
            <a:r>
              <a:rPr lang="en-US" dirty="0" smtClean="0"/>
              <a:t>        (</a:t>
            </a:r>
            <a:r>
              <a:rPr lang="en-US" dirty="0" smtClean="0"/>
              <a:t>Mutual </a:t>
            </a:r>
            <a:r>
              <a:rPr lang="en-US" dirty="0" smtClean="0"/>
              <a:t>information I(H,N))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w/ </a:t>
            </a:r>
            <a:r>
              <a:rPr lang="en-US" dirty="0" smtClean="0"/>
              <a:t>known </a:t>
            </a:r>
            <a:r>
              <a:rPr lang="en-US" dirty="0" smtClean="0"/>
              <a:t>structure</a:t>
            </a:r>
            <a:endParaRPr lang="en-US" dirty="0" smtClean="0"/>
          </a:p>
        </p:txBody>
      </p:sp>
      <p:cxnSp>
        <p:nvCxnSpPr>
          <p:cNvPr id="21" name="Elbow Connector 20"/>
          <p:cNvCxnSpPr/>
          <p:nvPr/>
        </p:nvCxnSpPr>
        <p:spPr bwMode="auto">
          <a:xfrm>
            <a:off x="1339161" y="3198812"/>
            <a:ext cx="381000" cy="1588"/>
          </a:xfrm>
          <a:prstGeom prst="bentConnector3">
            <a:avLst>
              <a:gd name="adj1" fmla="val 50000"/>
            </a:avLst>
          </a:prstGeom>
          <a:solidFill>
            <a:srgbClr val="FFCC99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1796361" y="3048000"/>
            <a:ext cx="6006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Bayesian learn structure + </a:t>
            </a:r>
            <a:r>
              <a:rPr lang="en-US" dirty="0" err="1" smtClean="0"/>
              <a:t>probs</a:t>
            </a:r>
            <a:r>
              <a:rPr lang="en-US" dirty="0" smtClean="0"/>
              <a:t>		</a:t>
            </a:r>
            <a:r>
              <a:rPr lang="en-US" dirty="0" smtClean="0"/>
              <a:t> 	(?)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1371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Model</a:t>
            </a:r>
            <a:endParaRPr lang="en-US" sz="20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1371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Measurement</a:t>
            </a:r>
            <a:endParaRPr lang="en-US" sz="20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 smtClean="0"/>
              <a:t>When </a:t>
            </a:r>
            <a:r>
              <a:rPr lang="en-US" b="0" dirty="0" smtClean="0"/>
              <a:t>subjects </a:t>
            </a:r>
            <a:r>
              <a:rPr lang="en-US" b="0" dirty="0" smtClean="0"/>
              <a:t>form concepts without </a:t>
            </a:r>
            <a:r>
              <a:rPr lang="en-US" b="0" dirty="0" smtClean="0"/>
              <a:t>supervision, </a:t>
            </a:r>
            <a:r>
              <a:rPr lang="en-US" b="0" dirty="0" smtClean="0"/>
              <a:t>typically </a:t>
            </a:r>
            <a:r>
              <a:rPr lang="en-US" b="0" dirty="0" smtClean="0"/>
              <a:t>use </a:t>
            </a:r>
            <a:r>
              <a:rPr lang="en-US" b="0" dirty="0" smtClean="0"/>
              <a:t>serial </a:t>
            </a:r>
            <a:r>
              <a:rPr lang="en-US" b="0" dirty="0" err="1" smtClean="0"/>
              <a:t>unidimensional</a:t>
            </a:r>
            <a:r>
              <a:rPr lang="en-US" b="0" dirty="0" smtClean="0"/>
              <a:t> </a:t>
            </a:r>
            <a:r>
              <a:rPr lang="en-US" b="0" dirty="0" smtClean="0"/>
              <a:t>strategy 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Murphy 2002)</a:t>
            </a:r>
            <a:endParaRPr lang="en-US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0" dirty="0" smtClean="0"/>
              <a:t>Suboptimal</a:t>
            </a:r>
          </a:p>
          <a:p>
            <a:pPr lvl="1"/>
            <a:r>
              <a:rPr lang="en-US" b="0" dirty="0" smtClean="0"/>
              <a:t>Suggests </a:t>
            </a:r>
            <a:r>
              <a:rPr lang="en-US" b="0" dirty="0" smtClean="0"/>
              <a:t>subjects </a:t>
            </a:r>
            <a:r>
              <a:rPr lang="en-US" b="0" dirty="0" smtClean="0"/>
              <a:t>use one-feature association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Might predict performance </a:t>
            </a:r>
            <a:r>
              <a:rPr lang="en-US" b="0" dirty="0" smtClean="0"/>
              <a:t>from cue validity </a:t>
            </a:r>
            <a:r>
              <a:rPr lang="en-US" sz="1600" b="0" dirty="0" smtClean="0"/>
              <a:t>(</a:t>
            </a:r>
            <a:r>
              <a:rPr lang="en-US" sz="1600" b="0" dirty="0" smtClean="0"/>
              <a:t>weighted by priors?)</a:t>
            </a:r>
            <a:endParaRPr lang="en-US" sz="1600" b="0" dirty="0" smtClean="0"/>
          </a:p>
          <a:p>
            <a:r>
              <a:rPr lang="en-US" b="0" dirty="0" smtClean="0"/>
              <a:t>Test using data from prior studies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best learning model for CP?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2AFC concept learning, cue validity predicts performance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369820" y="1764268"/>
          <a:ext cx="4564380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51170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Cue validity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678668"/>
            <a:ext cx="461665" cy="14132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5200" y="5181600"/>
          <a:ext cx="1651000" cy="1005840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Hoffman 2008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expt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#1)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Hoffman 2006 (expt #1)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Billman 1996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expt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#1)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Billman 1996 (expt #1)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Billman 1996 (expt #3)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Billman 1996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expt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#3)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6629400" cy="643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96200" cy="944562"/>
          </a:xfrm>
        </p:spPr>
        <p:txBody>
          <a:bodyPr/>
          <a:lstStyle/>
          <a:p>
            <a:r>
              <a:rPr lang="en-US" dirty="0" smtClean="0"/>
              <a:t>Current CP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1066800"/>
            <a:ext cx="4191000" cy="5029200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en-US" sz="1200" dirty="0" smtClean="0">
                <a:latin typeface="Lucida Console" pitchFamily="49" charset="0"/>
              </a:rPr>
              <a:t>Cue Validity</a:t>
            </a:r>
          </a:p>
          <a:p>
            <a:pPr>
              <a:lnSpc>
                <a:spcPct val="100000"/>
              </a:lnSpc>
              <a:buNone/>
            </a:pPr>
            <a:r>
              <a:rPr lang="en-US" sz="1000" dirty="0" smtClean="0">
                <a:latin typeface="Lucida Console" pitchFamily="49" charset="0"/>
              </a:rPr>
              <a:t>             </a:t>
            </a:r>
            <a:r>
              <a:rPr lang="en-US" sz="1000" b="0" dirty="0" smtClean="0">
                <a:latin typeface="Lucida Console" pitchFamily="49" charset="0"/>
              </a:rPr>
              <a:t>Terrain mean:  41%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40% max:  44%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</a:t>
            </a:r>
            <a:r>
              <a:rPr lang="en-US" sz="1000" b="0" dirty="0" err="1" smtClean="0">
                <a:latin typeface="Lucida Console" pitchFamily="49" charset="0"/>
              </a:rPr>
              <a:t>SIGINTDensity</a:t>
            </a:r>
            <a:r>
              <a:rPr lang="en-US" sz="1000" b="0" dirty="0" smtClean="0">
                <a:latin typeface="Lucida Console" pitchFamily="49" charset="0"/>
              </a:rPr>
              <a:t> mean:  34%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35% max:  42%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</a:t>
            </a:r>
            <a:r>
              <a:rPr lang="en-US" sz="1000" b="0" dirty="0" smtClean="0">
                <a:latin typeface="Lucida Console" pitchFamily="49" charset="0"/>
              </a:rPr>
              <a:t>MASINT1Density mean:  35%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35% max:  35%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</a:t>
            </a:r>
            <a:r>
              <a:rPr lang="en-US" sz="1000" b="0" dirty="0" smtClean="0">
                <a:latin typeface="Lucida Console" pitchFamily="49" charset="0"/>
              </a:rPr>
              <a:t>MASINT2Density mean:  35%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35% max:  35%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</a:t>
            </a:r>
            <a:r>
              <a:rPr lang="en-US" sz="1000" b="0" dirty="0" smtClean="0">
                <a:latin typeface="Lucida Console" pitchFamily="49" charset="0"/>
              </a:rPr>
              <a:t>Dispersion mean:  45%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45% max:  45%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Bldg1 mean:  47%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43% max:  58%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BldgHdwr1 mean:  29%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28% max:  30%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Bldg2 mean:  65%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43% max: 100%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BldgHdwr2 mean:  39%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37% max:  46%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Bldg3 mean:  45%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43% max:  54%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BldgHdwr3 mean:  43%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40% max:  53%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Bldg4 mean:  45%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40% max:  55%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BldgHdwr4 mean:  41%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39% max:  48%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Bldg5 mean:  48%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45% max:  57%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BldgHdwr5 mean:  42%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41% max:  44%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Bldg6 mean:  66%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45% max: 100%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BldgHdwr6 mean:  41%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41% max:  42%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Bldg7 mean:  49%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45% max:  62%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BldgHdwr7 mean:  43% </a:t>
            </a:r>
            <a:r>
              <a:rPr lang="en-US" sz="1000" b="0" dirty="0" err="1" smtClean="0">
                <a:latin typeface="Lucida Console" pitchFamily="49" charset="0"/>
              </a:rPr>
              <a:t>wtd</a:t>
            </a:r>
            <a:r>
              <a:rPr lang="en-US" sz="1000" b="0" dirty="0" smtClean="0">
                <a:latin typeface="Lucida Console" pitchFamily="49" charset="0"/>
              </a:rPr>
              <a:t>:  41% max:  50</a:t>
            </a:r>
            <a:r>
              <a:rPr lang="en-US" sz="1000" b="0" dirty="0" smtClean="0">
                <a:latin typeface="Lucida Console" pitchFamily="49" charset="0"/>
              </a:rPr>
              <a:t>%</a:t>
            </a:r>
            <a:endParaRPr lang="en-US" sz="1000" b="0" dirty="0" smtClean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944562"/>
          </a:xfrm>
        </p:spPr>
        <p:txBody>
          <a:bodyPr/>
          <a:lstStyle/>
          <a:p>
            <a:r>
              <a:rPr lang="en-US" dirty="0" smtClean="0"/>
              <a:t>Current CP </a:t>
            </a:r>
            <a:r>
              <a:rPr lang="en-US" dirty="0" smtClean="0"/>
              <a:t>difficult for associative learner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557" y="4114800"/>
            <a:ext cx="2743011" cy="205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5157" y="4114800"/>
            <a:ext cx="274376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685800"/>
            <a:ext cx="4388757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 bwMode="auto">
          <a:xfrm rot="5400000" flipH="1" flipV="1">
            <a:off x="419099" y="2247900"/>
            <a:ext cx="266700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0" y="990600"/>
            <a:ext cx="4114800" cy="5181600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en-US" sz="1200" dirty="0" smtClean="0">
                <a:latin typeface="Lucida Console" pitchFamily="49" charset="0"/>
              </a:rPr>
              <a:t>Mutual information</a:t>
            </a:r>
            <a:endParaRPr lang="en-US" sz="1200" dirty="0" smtClean="0">
              <a:latin typeface="Lucida Console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000" dirty="0" smtClean="0">
                <a:latin typeface="Lucida Console" pitchFamily="49" charset="0"/>
              </a:rPr>
              <a:t>             </a:t>
            </a:r>
            <a:r>
              <a:rPr lang="en-US" sz="1000" b="0" dirty="0" smtClean="0">
                <a:latin typeface="Lucida Console" pitchFamily="49" charset="0"/>
              </a:rPr>
              <a:t>Terrain </a:t>
            </a:r>
            <a:r>
              <a:rPr lang="en-US" sz="1000" b="0" dirty="0" smtClean="0">
                <a:latin typeface="Lucida Console" pitchFamily="49" charset="0"/>
              </a:rPr>
              <a:t>mutual information: 0.16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</a:t>
            </a:r>
            <a:r>
              <a:rPr lang="en-US" sz="1000" b="0" dirty="0" err="1" smtClean="0">
                <a:latin typeface="Lucida Console" pitchFamily="49" charset="0"/>
              </a:rPr>
              <a:t>SIGINTDensity</a:t>
            </a:r>
            <a:r>
              <a:rPr lang="en-US" sz="1000" b="0" dirty="0" smtClean="0">
                <a:latin typeface="Lucida Console" pitchFamily="49" charset="0"/>
              </a:rPr>
              <a:t> mutual information: 0.17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</a:t>
            </a:r>
            <a:r>
              <a:rPr lang="en-US" sz="1000" b="0" dirty="0" smtClean="0">
                <a:latin typeface="Lucida Console" pitchFamily="49" charset="0"/>
              </a:rPr>
              <a:t>MASINT1Density mutual information: 0.12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</a:t>
            </a:r>
            <a:r>
              <a:rPr lang="en-US" sz="1000" b="0" dirty="0" smtClean="0">
                <a:latin typeface="Lucida Console" pitchFamily="49" charset="0"/>
              </a:rPr>
              <a:t>MASINT2Density mutual information: 0.12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</a:t>
            </a:r>
            <a:r>
              <a:rPr lang="en-US" sz="1000" b="0" dirty="0" smtClean="0">
                <a:latin typeface="Lucida Console" pitchFamily="49" charset="0"/>
              </a:rPr>
              <a:t>Dispersion mutual information: 0.16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Bldg1 mutual information: 0.41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BldgHdwr1 mutual information: 0.01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Bldg2 mutual information: 0.45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BldgHdwr2 mutual information: 0.11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Bldg3 mutual information: 0.45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BldgHdwr3 mutual information: 0.16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Bldg4 mutual information: 0.36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BldgHdwr4 mutual information: 0.14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Bldg5 mutual information: 0.51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BldgHdwr5 mutual information: 0.31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Bldg6 mutual information: 0.54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BldgHdwr6 mutual information: 0.25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    </a:t>
            </a:r>
            <a:r>
              <a:rPr lang="en-US" sz="1000" b="0" dirty="0" smtClean="0">
                <a:latin typeface="Lucida Console" pitchFamily="49" charset="0"/>
              </a:rPr>
              <a:t>Bldg7 mutual information: 0.48 bits</a:t>
            </a:r>
          </a:p>
          <a:p>
            <a:pPr>
              <a:lnSpc>
                <a:spcPct val="100000"/>
              </a:lnSpc>
              <a:buNone/>
            </a:pPr>
            <a:r>
              <a:rPr lang="en-US" sz="1000" b="0" dirty="0" smtClean="0">
                <a:latin typeface="Lucida Console" pitchFamily="49" charset="0"/>
              </a:rPr>
              <a:t>           </a:t>
            </a:r>
            <a:r>
              <a:rPr lang="en-US" sz="1000" b="0" dirty="0" smtClean="0">
                <a:latin typeface="Lucida Console" pitchFamily="49" charset="0"/>
              </a:rPr>
              <a:t>BldgHdwr7 mutual information: 0.18 bits</a:t>
            </a:r>
            <a:endParaRPr lang="en-US" sz="1000" b="0" dirty="0">
              <a:latin typeface="Lucida Console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/>
          <a:lstStyle/>
          <a:p>
            <a:r>
              <a:rPr lang="en-US" dirty="0" smtClean="0"/>
              <a:t>Mutual </a:t>
            </a:r>
            <a:r>
              <a:rPr lang="en-US" dirty="0" smtClean="0"/>
              <a:t>information </a:t>
            </a:r>
            <a:r>
              <a:rPr lang="en-US" dirty="0" smtClean="0"/>
              <a:t>confirms learning difficulty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477618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2535090" cy="190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r>
              <a:rPr lang="en-US" b="0" dirty="0" smtClean="0"/>
              <a:t>Per-layer information about facility:</a:t>
            </a:r>
            <a:endParaRPr lang="en-US" b="0" dirty="0" smtClean="0"/>
          </a:p>
          <a:p>
            <a:pPr lvl="1"/>
            <a:r>
              <a:rPr lang="en-US" dirty="0" smtClean="0"/>
              <a:t>IMINT: 5.0</a:t>
            </a:r>
          </a:p>
          <a:p>
            <a:pPr lvl="1"/>
            <a:r>
              <a:rPr lang="en-US" b="0" dirty="0" smtClean="0"/>
              <a:t>SIGINT: 0.1</a:t>
            </a:r>
          </a:p>
          <a:p>
            <a:pPr lvl="1"/>
            <a:r>
              <a:rPr lang="en-US" b="0" dirty="0" smtClean="0"/>
              <a:t>MASINT: </a:t>
            </a:r>
            <a:r>
              <a:rPr lang="en-US" b="0" dirty="0" smtClean="0"/>
              <a:t>0.2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Entire-layer </a:t>
            </a:r>
            <a:r>
              <a:rPr lang="en-US" dirty="0" smtClean="0"/>
              <a:t>mutual information indicates IMINT highly informative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0" dirty="0" smtClean="0"/>
              <a:t>Most </a:t>
            </a:r>
            <a:r>
              <a:rPr lang="en-US" b="0" dirty="0" smtClean="0"/>
              <a:t>Probable Facility after </a:t>
            </a:r>
            <a:r>
              <a:rPr lang="en-US" b="0" dirty="0" smtClean="0"/>
              <a:t>single observation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A: </a:t>
            </a:r>
            <a:r>
              <a:rPr lang="en-US" b="0" dirty="0" smtClean="0"/>
              <a:t>27%</a:t>
            </a:r>
            <a:endParaRPr lang="en-US" b="0" dirty="0" smtClean="0"/>
          </a:p>
          <a:p>
            <a:pPr lvl="1"/>
            <a:r>
              <a:rPr lang="en-US" dirty="0" smtClean="0"/>
              <a:t>B: </a:t>
            </a:r>
            <a:r>
              <a:rPr lang="en-US" dirty="0" smtClean="0"/>
              <a:t>35</a:t>
            </a:r>
            <a:r>
              <a:rPr lang="en-US" dirty="0" smtClean="0"/>
              <a:t>%</a:t>
            </a:r>
            <a:endParaRPr lang="en-US" dirty="0" smtClean="0"/>
          </a:p>
          <a:p>
            <a:pPr lvl="1"/>
            <a:r>
              <a:rPr lang="en-US" b="0" dirty="0" smtClean="0"/>
              <a:t>C: </a:t>
            </a:r>
            <a:r>
              <a:rPr lang="en-US" b="0" dirty="0" smtClean="0"/>
              <a:t>20</a:t>
            </a:r>
            <a:r>
              <a:rPr lang="en-US" b="0" dirty="0" smtClean="0"/>
              <a:t>%</a:t>
            </a:r>
            <a:endParaRPr lang="en-US" b="0" dirty="0" smtClean="0"/>
          </a:p>
          <a:p>
            <a:pPr lvl="1"/>
            <a:r>
              <a:rPr lang="en-US" b="0" dirty="0" smtClean="0"/>
              <a:t>D: </a:t>
            </a:r>
            <a:r>
              <a:rPr lang="en-US" b="0" dirty="0" smtClean="0"/>
              <a:t>18%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facilities easier </a:t>
            </a:r>
            <a:r>
              <a:rPr lang="en-US" dirty="0" smtClean="0"/>
              <a:t>to identify than </a:t>
            </a:r>
            <a:r>
              <a:rPr lang="en-US" dirty="0" smtClean="0"/>
              <a:t>others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TRE Theme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 Theme</Template>
  <TotalTime>148</TotalTime>
  <Words>670</Words>
  <Application>Microsoft Office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MITRE Theme</vt:lpstr>
      <vt:lpstr>CPD Difficulty Assessment</vt:lpstr>
      <vt:lpstr>Performance on CP depends on model of learner</vt:lpstr>
      <vt:lpstr>What is best learning model for CP? </vt:lpstr>
      <vt:lpstr>In 2AFC concept learning, cue validity predicts performance</vt:lpstr>
      <vt:lpstr>Current CP</vt:lpstr>
      <vt:lpstr>Current CP difficult for associative learner</vt:lpstr>
      <vt:lpstr>Mutual information confirms learning difficulty</vt:lpstr>
      <vt:lpstr>Entire-layer mutual information indicates IMINT highly informative</vt:lpstr>
      <vt:lpstr>Some facilities easier to identify than others</vt:lpstr>
      <vt:lpstr>Adjust model probabilities &amp; measure effects</vt:lpstr>
      <vt:lpstr>Geometric measures of difficulty may be useful</vt:lpstr>
      <vt:lpstr>In 2AFC, geometric measures also predict performance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CPD Difficulty Assessment</dc:title>
  <dc:creator>Matthew Caywood</dc:creator>
  <cp:lastModifiedBy>Matthew Caywood</cp:lastModifiedBy>
  <cp:revision>52</cp:revision>
  <dcterms:created xsi:type="dcterms:W3CDTF">2011-02-06T22:35:08Z</dcterms:created>
  <dcterms:modified xsi:type="dcterms:W3CDTF">2011-02-07T17:21:36Z</dcterms:modified>
</cp:coreProperties>
</file>