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1" r:id="rId4"/>
  </p:sldMasterIdLst>
  <p:notesMasterIdLst>
    <p:notesMasterId r:id="rId30"/>
  </p:notesMasterIdLst>
  <p:sldIdLst>
    <p:sldId id="256" r:id="rId5"/>
    <p:sldId id="257" r:id="rId6"/>
    <p:sldId id="258" r:id="rId7"/>
    <p:sldId id="259" r:id="rId8"/>
    <p:sldId id="260" r:id="rId9"/>
    <p:sldId id="264" r:id="rId10"/>
    <p:sldId id="261" r:id="rId11"/>
    <p:sldId id="262" r:id="rId12"/>
    <p:sldId id="268" r:id="rId13"/>
    <p:sldId id="282" r:id="rId14"/>
    <p:sldId id="269" r:id="rId15"/>
    <p:sldId id="270" r:id="rId16"/>
    <p:sldId id="281" r:id="rId17"/>
    <p:sldId id="271" r:id="rId18"/>
    <p:sldId id="273" r:id="rId19"/>
    <p:sldId id="275" r:id="rId20"/>
    <p:sldId id="280" r:id="rId21"/>
    <p:sldId id="274" r:id="rId22"/>
    <p:sldId id="277" r:id="rId23"/>
    <p:sldId id="283" r:id="rId24"/>
    <p:sldId id="276" r:id="rId25"/>
    <p:sldId id="266" r:id="rId26"/>
    <p:sldId id="272" r:id="rId27"/>
    <p:sldId id="265" r:id="rId28"/>
    <p:sldId id="267" r:id="rId29"/>
  </p:sldIdLst>
  <p:sldSz cx="9144000" cy="6858000" type="screen4x3"/>
  <p:notesSz cx="6858000" cy="9144000"/>
  <p:defaultTex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8" autoAdjust="0"/>
    <p:restoredTop sz="73544" autoAdjust="0"/>
  </p:normalViewPr>
  <p:slideViewPr>
    <p:cSldViewPr snapToGrid="0">
      <p:cViewPr>
        <p:scale>
          <a:sx n="70" d="100"/>
          <a:sy n="70" d="100"/>
        </p:scale>
        <p:origin x="-11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872"/>
    </p:cViewPr>
  </p:notesTextViewPr>
  <p:sorterViewPr>
    <p:cViewPr>
      <p:scale>
        <a:sx n="150" d="100"/>
        <a:sy n="150" d="100"/>
      </p:scale>
      <p:origin x="0" y="906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Aft>
                <a:spcPct val="0"/>
              </a:spcAft>
              <a:buClrTx/>
              <a:defRPr sz="1200" b="0"/>
            </a:lvl1pPr>
          </a:lstStyle>
          <a:p>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Aft>
                <a:spcPct val="0"/>
              </a:spcAft>
              <a:buClrTx/>
              <a:defRPr sz="1200" b="0"/>
            </a:lvl1pPr>
          </a:lstStyle>
          <a:p>
            <a:endParaRPr lang="en-US" dirty="0"/>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Aft>
                <a:spcPct val="0"/>
              </a:spcAft>
              <a:buClrTx/>
              <a:defRPr sz="1200" b="0"/>
            </a:lvl1pPr>
          </a:lstStyle>
          <a:p>
            <a:endParaRPr lang="en-US" dirty="0"/>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Aft>
                <a:spcPct val="0"/>
              </a:spcAft>
              <a:buClrTx/>
              <a:defRPr sz="1200" b="0"/>
            </a:lvl1pPr>
          </a:lstStyle>
          <a:p>
            <a:fld id="{3BB4B371-47EF-4F94-805C-A1A2AA5EDDC3}" type="slidenum">
              <a:rPr lang="en-US"/>
              <a:pPr/>
              <a:t>‹#›</a:t>
            </a:fld>
            <a:endParaRPr lang="en-US" dirty="0"/>
          </a:p>
        </p:txBody>
      </p:sp>
    </p:spTree>
    <p:extLst>
      <p:ext uri="{BB962C8B-B14F-4D97-AF65-F5344CB8AC3E}">
        <p14:creationId xmlns:p14="http://schemas.microsoft.com/office/powerpoint/2010/main" val="37981324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suggest re-ordering to put KLD first and WTA last. KLD is the standard metric for ICArUS  (per BAA), so it should be presented first. </a:t>
            </a:r>
          </a:p>
          <a:p>
            <a:endParaRPr lang="en-US" dirty="0" smtClean="0"/>
          </a:p>
          <a:p>
            <a:r>
              <a:rPr lang="en-US" dirty="0" smtClean="0"/>
              <a:t>For TVD, the briefing should note that this metric will NOT be used in Phases 1 or 2. If a linear metric is deemed to be better, down the road, then we will use RMS (which is the most common/standard linear metric, albeit not as common as the logarithmic metric KLD). But that’s a BIG if because I’m 95% sure that KLD will be the best metric for our use in Phases 1 and 2. Unlike the pilot study, Phases 1 and 2 will not be dominated by normative solutions that are near {100%, 0%, 0%, 0%}. Ideally the pilot study assessment would also use KLD and RMS, not TVD. I realize this might require re-work, and I suspect it would not change any conclusions so it’s probably not worth doing. Regardless, at the very least this briefing should note that there is no plan to use TVD in Phases 1 or 2. </a:t>
            </a:r>
          </a:p>
          <a:p>
            <a:endParaRPr lang="en-US" dirty="0" smtClean="0"/>
          </a:p>
          <a:p>
            <a:r>
              <a:rPr lang="en-US" dirty="0" smtClean="0"/>
              <a:t>Re: WTA, I don’t think it really belongs in the briefing – because the stated purpose of the study was to measure how well people can learn, and WTA does not do that at all (see next slide). Worse, WTA is misleading because it suggests that learning was pretty good when in fact learning was pretty bad.</a:t>
            </a:r>
          </a:p>
          <a:p>
            <a:endParaRPr lang="en-US" dirty="0" smtClean="0"/>
          </a:p>
          <a:p>
            <a:r>
              <a:rPr lang="en-US" dirty="0" smtClean="0"/>
              <a:t>Finally, in all bullets the term “probability curves” should be changed to “probability distributions.” The distributions are discrete (A%, B%, C%, D%) not continuous – and the term “curves” implies continuous.</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11</a:t>
            </a:fld>
            <a:endParaRPr lang="en-US" dirty="0"/>
          </a:p>
        </p:txBody>
      </p:sp>
    </p:spTree>
    <p:extLst>
      <p:ext uri="{BB962C8B-B14F-4D97-AF65-F5344CB8AC3E}">
        <p14:creationId xmlns:p14="http://schemas.microsoft.com/office/powerpoint/2010/main" val="360090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recommend that this slide and others re: WTA be downplayed or deleted. The purpose of the study was to measure how well people can learn – relative to random performance (lower limit) and perfect performance (upper limit). With that aim the study requires a measure that applies ACROSS ALL FOUR probabilities in the distribution (A%, B%, C%, D%). WTA does not do that. </a:t>
            </a:r>
          </a:p>
          <a:p>
            <a:endParaRPr lang="en-US" dirty="0" smtClean="0"/>
          </a:p>
          <a:p>
            <a:r>
              <a:rPr lang="en-US" dirty="0" smtClean="0"/>
              <a:t>For example, say the correct answer is {97%, 1%, 1%, 1%}. Now say a poor subject reports {26%, 25%, 25%, 24%}, and a good subject reports {96%, 2%, 1%, 1%}. Note that the two subjects are at opposite extremes, one near the lower limit (near random) and the other near the upper limit (near perfect). And yet they both get the same score (full credit!) by WTA. This is an esp. a bad thing for MITRE to do in our role of T&amp;E, as we will be setting ourselves up for exploitation by performers later in Phases 1 and 2…</a:t>
            </a:r>
          </a:p>
          <a:p>
            <a:endParaRPr lang="en-US" dirty="0" smtClean="0"/>
          </a:p>
          <a:p>
            <a:r>
              <a:rPr lang="en-US" dirty="0" smtClean="0"/>
              <a:t>For example, let’s assume a performer has a poor model (as described above) of human performance – i.e., the model usually gets the same peak H (A, B, C, or D) as humans but the model’s distribution (across A, B, C, D) is very far from the human results. Well this performer would love to argue that his model is good, using WTA. So how do we tell the performer that his model is bad (which it is) when our own metric (in pilot study) would say the model is good? </a:t>
            </a:r>
          </a:p>
          <a:p>
            <a:endParaRPr lang="en-US"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12</a:t>
            </a:fld>
            <a:endParaRPr lang="en-US" dirty="0"/>
          </a:p>
        </p:txBody>
      </p:sp>
    </p:spTree>
    <p:extLst>
      <p:ext uri="{BB962C8B-B14F-4D97-AF65-F5344CB8AC3E}">
        <p14:creationId xmlns:p14="http://schemas.microsoft.com/office/powerpoint/2010/main" val="369516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FWIW I don’t understand the blue points on this graph, or the placement of red bar plots. Maybe it’s more clear with the soundtrack.</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13</a:t>
            </a:fld>
            <a:endParaRPr lang="en-US" dirty="0"/>
          </a:p>
        </p:txBody>
      </p:sp>
    </p:spTree>
    <p:extLst>
      <p:ext uri="{BB962C8B-B14F-4D97-AF65-F5344CB8AC3E}">
        <p14:creationId xmlns:p14="http://schemas.microsoft.com/office/powerpoint/2010/main" val="397362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noted earlier, “better than random” is not a useful measure of performance. Assuming the experiment is not purposely deceptive, then on average subjects should ALWAYS (on all trials) do better than random (although some individuals may not). That’s why random is a lower bound, at least for studies of sensemaking without “denial and deception” (which are outside the scope of ICArUS).  Saying that performance is “better than random” is like saying it’s “somewhere between the ground (random) and the sky (perfect).” The p &lt; 0.0001 means only that we can (per TVD) be very confident in rejecting the null hypothesis and hence in saying performance is not on the ground. But that gives no insight into the magnitude of learning, or the conditions (e.g., classes of stimuli) that lead to various levels of learning between the ground and the sky.</a:t>
            </a:r>
          </a:p>
          <a:p>
            <a:endParaRPr lang="en-US" dirty="0" smtClean="0"/>
          </a:p>
          <a:p>
            <a:r>
              <a:rPr lang="en-US" dirty="0" smtClean="0"/>
              <a:t>WRT the metric TVD itself, the briefing should give an equation so readers know how TVD is computed.</a:t>
            </a:r>
          </a:p>
          <a:p>
            <a:endParaRPr lang="en-US" dirty="0" smtClean="0"/>
          </a:p>
          <a:p>
            <a:r>
              <a:rPr lang="en-US" dirty="0" smtClean="0"/>
              <a:t>These plots show a ceiling effect, which is not discussed (perhaps because it doesn’t support the favored conclusion?). That is, most of the data have TVD_random = 75%. I’m not sure how TVD is computed (see above), but the ceiling suggests that maybe the correct answer on all the ceiling trials was near {100%, 0%, 0%, 0%}. In that case ANY ANSWER (by a human) that is slightly higher for the peak H relative to other Hs will produce TVD_human &gt; TVD_random. In other words, for most of the data (which lies on the ceiling) TVD gives the same answer as WTA! Moreover, these data points (with TVD_random pegged at 75%) are the ones causing human &gt; random performance on average over the set of points. If we eliminate the ceiling points, well then TVD shows results that look a lot like those from KLD – i.e., human performance no better than random performance. [Note that Phase 0 avoided ceiling effects, and the plan is also to do so going forward in Phases 1 and 2. This makes the issue of KLD vs. RMS (or TVD) a non-issue for T&amp;E in Phases 1 and 2.] </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14</a:t>
            </a:fld>
            <a:endParaRPr lang="en-US" dirty="0"/>
          </a:p>
        </p:txBody>
      </p:sp>
    </p:spTree>
    <p:extLst>
      <p:ext uri="{BB962C8B-B14F-4D97-AF65-F5344CB8AC3E}">
        <p14:creationId xmlns:p14="http://schemas.microsoft.com/office/powerpoint/2010/main" val="67594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reconsider the wording of this slide. I do NOT agree that there are “problems with KLD.” Instead the problems are with the design of the stimuli and use of TVD. Apparently the data are dominated by very peaked (normative) distributions that produce a ceiling effect when performance is measured with TVD. Another problem is that </a:t>
            </a:r>
            <a:r>
              <a:rPr lang="en-US" dirty="0" smtClean="0"/>
              <a:t>subjects did </a:t>
            </a:r>
            <a:r>
              <a:rPr lang="en-US" dirty="0" smtClean="0"/>
              <a:t>not learn because they were overwhelmed, as noted in the later slide on working memory. Both of these problems stem from experimental design, not computational metrics. </a:t>
            </a:r>
          </a:p>
          <a:p>
            <a:endParaRPr lang="en-US" dirty="0" smtClean="0"/>
          </a:p>
          <a:p>
            <a:r>
              <a:rPr lang="en-US" dirty="0" smtClean="0"/>
              <a:t>Subjects’ mistakes were NOT “greatly exaggerated” by KLD. Instead subject’s responses were merely measured by KLD, which is the standard metric for comparing the information divergence between two probability distributions. The exaggerations come from WTA and TVD, which say something like the following: “If the task is to learn a distribution {100%, 0%, 0%, 0%}, then any response where A% is greater than B%, C%, and D% will be considered good performance – even if A% was barely higher than B%, C%, and D%.” </a:t>
            </a:r>
          </a:p>
          <a:p>
            <a:endParaRPr lang="en-US"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15</a:t>
            </a:fld>
            <a:endParaRPr lang="en-US" dirty="0"/>
          </a:p>
        </p:txBody>
      </p:sp>
    </p:spTree>
    <p:extLst>
      <p:ext uri="{BB962C8B-B14F-4D97-AF65-F5344CB8AC3E}">
        <p14:creationId xmlns:p14="http://schemas.microsoft.com/office/powerpoint/2010/main" val="1929732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delete this slide. It has nothing to do with the pilot study. Also, to the extent that the pilot study ran into problems using KLD, the problems stem from the experimental design – not from the computational metrics themselves. In short, the problem lies in CPD not in CPA. That’s why CPD (not CPA) is my number one priority at this point.</a:t>
            </a:r>
          </a:p>
        </p:txBody>
      </p:sp>
      <p:sp>
        <p:nvSpPr>
          <p:cNvPr id="4" name="Slide Number Placeholder 3"/>
          <p:cNvSpPr>
            <a:spLocks noGrp="1"/>
          </p:cNvSpPr>
          <p:nvPr>
            <p:ph type="sldNum" sz="quarter" idx="10"/>
          </p:nvPr>
        </p:nvSpPr>
        <p:spPr/>
        <p:txBody>
          <a:bodyPr/>
          <a:lstStyle/>
          <a:p>
            <a:fld id="{3BB4B371-47EF-4F94-805C-A1A2AA5EDDC3}" type="slidenum">
              <a:rPr lang="en-US" smtClean="0"/>
              <a:pPr/>
              <a:t>16</a:t>
            </a:fld>
            <a:endParaRPr lang="en-US" dirty="0"/>
          </a:p>
        </p:txBody>
      </p:sp>
    </p:spTree>
    <p:extLst>
      <p:ext uri="{BB962C8B-B14F-4D97-AF65-F5344CB8AC3E}">
        <p14:creationId xmlns:p14="http://schemas.microsoft.com/office/powerpoint/2010/main" val="227098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bullet is a vacuous statement. The purpose of the study was not to make identifications. Instead the purpose was to report confidence across a set of hypotheses, and the results show that on average people performed at levels barely (or not at all) above chance.</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17</a:t>
            </a:fld>
            <a:endParaRPr lang="en-US" dirty="0"/>
          </a:p>
        </p:txBody>
      </p:sp>
    </p:spTree>
    <p:extLst>
      <p:ext uri="{BB962C8B-B14F-4D97-AF65-F5344CB8AC3E}">
        <p14:creationId xmlns:p14="http://schemas.microsoft.com/office/powerpoint/2010/main" val="3236244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see comment on slide 9, re: saying “conservative” rather than “underconfident.”</a:t>
            </a:r>
          </a:p>
          <a:p>
            <a:endParaRPr lang="en-US" dirty="0" smtClean="0"/>
          </a:p>
          <a:p>
            <a:r>
              <a:rPr lang="en-US" dirty="0" smtClean="0"/>
              <a:t>This slide (or a new one) might mention that the pilot findings are consistent with the main result of the Phase 0 learning study (Tasks 1 and 2). In the paper (“How Humans Forget Frequencies…”), Phase 0 went further to develop a descriptive model (with one free parameter) and then fit the model to subjects’ data (N = 85). The free parameter was a discounting factor, which ranged from 0 (no learning) to 1 (perfect learning). On average, d was always &lt; 1, which means that subjects were conservative.</a:t>
            </a:r>
          </a:p>
          <a:p>
            <a:endParaRPr lang="en-US" dirty="0" smtClean="0"/>
          </a:p>
          <a:p>
            <a:r>
              <a:rPr lang="en-US" dirty="0" smtClean="0"/>
              <a:t>As I suggested in earlier conversations and emails to the T&amp;E team (some months ago), the same model could be used to assess learning/inference performance in the pilot study. That is, average responses (across subjects) on each trial could be fit to get the value of the discount parameter d. The average of all trials would give an overall measure of performance, in the range of d = 0 (no learning) to d = 1 (perfect learning). The variation in d across trials would be a rough measure of difficulty – i.e., low d (high discounting) would suggest that the problem (posed by stimuli on that trial) was more difficult than for a trial with high d.</a:t>
            </a:r>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18</a:t>
            </a:fld>
            <a:endParaRPr lang="en-US" dirty="0"/>
          </a:p>
        </p:txBody>
      </p:sp>
    </p:spTree>
    <p:extLst>
      <p:ext uri="{BB962C8B-B14F-4D97-AF65-F5344CB8AC3E}">
        <p14:creationId xmlns:p14="http://schemas.microsoft.com/office/powerpoint/2010/main" val="3624467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 what I think is most interesting finding from the experiment. It says that subjects were trying to extract and exploit rules (i.e., if-then likelihoods), of the sort that are needed for sensemaking – as opposed to just doing implicit  pattern matching without rules. </a:t>
            </a:r>
          </a:p>
          <a:p>
            <a:endParaRPr lang="en-US" dirty="0" smtClean="0"/>
          </a:p>
          <a:p>
            <a:r>
              <a:rPr lang="en-US" dirty="0" smtClean="0"/>
              <a:t>Also interesting (but not unexpected) is that people say they can only handle ~4 things (e.g., rules) at a time. There’s a large literature on this limitation (see Cowan, 2000, “The magical number 4 in short-term memory…”). The limit was considered in design of the Phase 0 experiment, and is also being carried forward in CPD for Phase 1. Apparently pilot subjects were overwhelmed by demands on working memory, and I think that explains their overall poor performance in learning/inference. This is no surprise based on the Phase 0 results. I still don’t understand why anyone (at IARPA or MITRE) expected that learning of many more likelihoods would be easier.</a:t>
            </a:r>
          </a:p>
        </p:txBody>
      </p:sp>
      <p:sp>
        <p:nvSpPr>
          <p:cNvPr id="4" name="Slide Number Placeholder 3"/>
          <p:cNvSpPr>
            <a:spLocks noGrp="1"/>
          </p:cNvSpPr>
          <p:nvPr>
            <p:ph type="sldNum" sz="quarter" idx="10"/>
          </p:nvPr>
        </p:nvSpPr>
        <p:spPr/>
        <p:txBody>
          <a:bodyPr/>
          <a:lstStyle/>
          <a:p>
            <a:fld id="{3BB4B371-47EF-4F94-805C-A1A2AA5EDDC3}" type="slidenum">
              <a:rPr lang="en-US" smtClean="0"/>
              <a:pPr/>
              <a:t>19</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20</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overall poor performance and lack of engagement, I’m not sure the data warrant “future analysis.” None of the questions listed here seems very interesting or important to me. For example, given the lack of learning (knowledge) I suspect that “subjects’ INT choices” would not tell us much – simply because the subjects did not have much if any basis for a choice (i.e., they did not learn much of anything).</a:t>
            </a:r>
          </a:p>
          <a:p>
            <a:endParaRPr lang="en-US" dirty="0" smtClean="0"/>
          </a:p>
          <a:p>
            <a:r>
              <a:rPr lang="en-US" dirty="0" smtClean="0"/>
              <a:t>Instead of this list it would be nice to see just one or two specific questions, along with an explanation of why they are important for moving forward in Phase 1. That might help Brad decide when and how to wrap up this work. Maybe he even has his own ideas about what more thing(s) he might like to see?</a:t>
            </a:r>
          </a:p>
          <a:p>
            <a:endParaRPr lang="en-US" dirty="0" smtClean="0"/>
          </a:p>
          <a:p>
            <a:r>
              <a:rPr lang="en-US" dirty="0" smtClean="0"/>
              <a:t>FWIW the only thing I’d like to see going forward is something along the lines </a:t>
            </a:r>
            <a:r>
              <a:rPr lang="en-US" dirty="0" smtClean="0"/>
              <a:t>of what I </a:t>
            </a:r>
            <a:r>
              <a:rPr lang="en-US" dirty="0" smtClean="0"/>
              <a:t>mentioned earlier in notes to slide 18. That is, it would be nice to have a rough (descriptive) model that tells us how much (on average) the human responses were discounted (d) relative to perfect responses. This would do three things to bring the study to a head, as follows:</a:t>
            </a:r>
          </a:p>
          <a:p>
            <a:endParaRPr lang="en-US" dirty="0" smtClean="0"/>
          </a:p>
          <a:p>
            <a:r>
              <a:rPr lang="en-US" dirty="0" smtClean="0"/>
              <a:t>First it would highlight CONSERVATISM (discounting) as the main bias found in the pilot study (much like the Phase 0 learning study). [Note that this bias is not mentioned in BAA. Note also that the same bias might be characterized as a form of “anchoring and adjustment,” where the anchor is the initial (uniform, uninformative) distribution.] Conservatism is the OPPOSITE of Confirmation Bias (in weighing of evidence), because Confirmation Bias would produce cognitive distributions that are more peaked (not less peaked) compared to normative distributions. </a:t>
            </a:r>
          </a:p>
          <a:p>
            <a:endParaRPr lang="en-US" dirty="0" smtClean="0"/>
          </a:p>
          <a:p>
            <a:r>
              <a:rPr lang="en-US" dirty="0" smtClean="0"/>
              <a:t>Second, the model would provide a useful measure of performance (d), ranging from 0 (zero learning) to 1 (perfect learning). This would give us a much better measure of performance than just saying it was “better than random” </a:t>
            </a:r>
            <a:r>
              <a:rPr lang="en-US" dirty="0" smtClean="0"/>
              <a:t>(&gt;0) or not.</a:t>
            </a:r>
            <a:endParaRPr lang="en-US" dirty="0" smtClean="0"/>
          </a:p>
          <a:p>
            <a:endParaRPr lang="en-US" dirty="0" smtClean="0"/>
          </a:p>
          <a:p>
            <a:r>
              <a:rPr lang="en-US" dirty="0" smtClean="0"/>
              <a:t>Finally, the average d on each trial would enable comparison between trials. For example, treating d as the dependent variable, further analysis could regress d (for trial 1, 2, 3, etc.) onto various independent variables (for trial 1, 2, 3, etc.) to see if there are interesting correlations – i.e., to see what independent variables might (?) be driving differences in the level of discounting (d).</a:t>
            </a:r>
          </a:p>
        </p:txBody>
      </p:sp>
      <p:sp>
        <p:nvSpPr>
          <p:cNvPr id="4" name="Slide Number Placeholder 3"/>
          <p:cNvSpPr>
            <a:spLocks noGrp="1"/>
          </p:cNvSpPr>
          <p:nvPr>
            <p:ph type="sldNum" sz="quarter" idx="10"/>
          </p:nvPr>
        </p:nvSpPr>
        <p:spPr/>
        <p:txBody>
          <a:bodyPr/>
          <a:lstStyle/>
          <a:p>
            <a:fld id="{3BB4B371-47EF-4F94-805C-A1A2AA5EDDC3}" type="slidenum">
              <a:rPr lang="en-US" smtClean="0"/>
              <a:pPr/>
              <a:t>21</a:t>
            </a:fld>
            <a:endParaRPr lang="en-US" dirty="0"/>
          </a:p>
        </p:txBody>
      </p:sp>
    </p:spTree>
    <p:extLst>
      <p:ext uri="{BB962C8B-B14F-4D97-AF65-F5344CB8AC3E}">
        <p14:creationId xmlns:p14="http://schemas.microsoft.com/office/powerpoint/2010/main" val="1258010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22</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24</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25</a:t>
            </a:fld>
            <a:endParaRPr lang="en-US" dirty="0"/>
          </a:p>
        </p:txBody>
      </p:sp>
    </p:spTree>
    <p:extLst>
      <p:ext uri="{BB962C8B-B14F-4D97-AF65-F5344CB8AC3E}">
        <p14:creationId xmlns:p14="http://schemas.microsoft.com/office/powerpoint/2010/main" val="31601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3</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4</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5</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6</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7</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8</a:t>
            </a:fld>
            <a:endParaRPr lang="en-US" dirty="0"/>
          </a:p>
        </p:txBody>
      </p:sp>
    </p:spTree>
    <p:extLst>
      <p:ext uri="{BB962C8B-B14F-4D97-AF65-F5344CB8AC3E}">
        <p14:creationId xmlns:p14="http://schemas.microsoft.com/office/powerpoint/2010/main" val="18453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suggest changing the term “subject underconfidence” to “subject conservatism.” The results show subjects’ underconfidence only for the hypothesis with highest P (i.e., the peak of A%, B%, C%, D%). For the other three hypotheses, subjects are typically overconfident (P too high). This combination of underconfidence (in an H with high P(H)) and overconfidence (in other Hs with low P(H)) is a well-known (since 1950s) phenomenon, discussed at length in Phase 0 paper: “How Humans Forget Frequencies…” The bias is called CONSERVATISM. </a:t>
            </a:r>
          </a:p>
          <a:p>
            <a:endParaRPr lang="en-US" dirty="0" smtClean="0"/>
          </a:p>
          <a:p>
            <a:r>
              <a:rPr lang="en-US" dirty="0" smtClean="0"/>
              <a:t>The wording  here re: “underconfident” is important because the briefing seems inappropriately focused on the one H (A, B, C, or D) with highest P(H). That’s inappropriate because the subjects’ task was NOT to select the H with highest P(H). Instead it was to learn likelihoods P(d|H) and infer posteriors P(H|d), across ALL four hypotheses. This is a major difference between ICArUS research on sensemaking and the large literature on forced choice (e.g., in category learning, reinforcement learning, and other paradigms). </a:t>
            </a:r>
          </a:p>
        </p:txBody>
      </p:sp>
      <p:sp>
        <p:nvSpPr>
          <p:cNvPr id="4" name="Slide Number Placeholder 3"/>
          <p:cNvSpPr>
            <a:spLocks noGrp="1"/>
          </p:cNvSpPr>
          <p:nvPr>
            <p:ph type="sldNum" sz="quarter" idx="10"/>
          </p:nvPr>
        </p:nvSpPr>
        <p:spPr/>
        <p:txBody>
          <a:bodyPr/>
          <a:lstStyle/>
          <a:p>
            <a:fld id="{3BB4B371-47EF-4F94-805C-A1A2AA5EDDC3}" type="slidenum">
              <a:rPr lang="en-US" smtClean="0"/>
              <a:pPr/>
              <a:t>9</a:t>
            </a:fld>
            <a:endParaRPr lang="en-US" dirty="0"/>
          </a:p>
        </p:txBody>
      </p:sp>
    </p:spTree>
    <p:extLst>
      <p:ext uri="{BB962C8B-B14F-4D97-AF65-F5344CB8AC3E}">
        <p14:creationId xmlns:p14="http://schemas.microsoft.com/office/powerpoint/2010/main" val="2586969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endParaRPr lang="en-US" dirty="0"/>
          </a:p>
        </p:txBody>
      </p:sp>
      <p:sp>
        <p:nvSpPr>
          <p:cNvPr id="9219"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endParaRPr lang="en-US" dirty="0"/>
          </a:p>
        </p:txBody>
      </p:sp>
      <p:sp>
        <p:nvSpPr>
          <p:cNvPr id="9220" name="Rectangle 4"/>
          <p:cNvSpPr>
            <a:spLocks noGrp="1" noChangeArrowheads="1"/>
          </p:cNvSpPr>
          <p:nvPr>
            <p:ph type="subTitle" idx="1" hasCustomPrompt="1"/>
          </p:nvPr>
        </p:nvSpPr>
        <p:spPr>
          <a:xfrm>
            <a:off x="2255838" y="4189413"/>
            <a:ext cx="4602162" cy="763587"/>
          </a:xfrm>
        </p:spPr>
        <p:txBody>
          <a:bodyPr anchor="t" anchorCtr="0"/>
          <a:lstStyle>
            <a:lvl1pPr marL="0" indent="0">
              <a:buFont typeface="Monotype Sorts" pitchFamily="2" charset="2"/>
              <a:buNone/>
              <a:defRPr b="0">
                <a:latin typeface="+mn-lt"/>
              </a:defRPr>
            </a:lvl1pPr>
          </a:lstStyle>
          <a:p>
            <a:r>
              <a:rPr lang="en-US" altLang="en-US" dirty="0" smtClean="0"/>
              <a:t>Click to enter subtitle here</a:t>
            </a:r>
            <a:endParaRPr lang="en-US" altLang="en-US" dirty="0"/>
          </a:p>
        </p:txBody>
      </p:sp>
      <p:pic>
        <p:nvPicPr>
          <p:cNvPr id="9223"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6418262"/>
            <a:ext cx="1158875" cy="363538"/>
          </a:xfrm>
          <a:prstGeom prst="rect">
            <a:avLst/>
          </a:prstGeom>
          <a:noFill/>
        </p:spPr>
      </p:pic>
      <p:sp>
        <p:nvSpPr>
          <p:cNvPr id="9224" name="Rectangle 8"/>
          <p:cNvSpPr>
            <a:spLocks noGrp="1" noChangeArrowheads="1"/>
          </p:cNvSpPr>
          <p:nvPr>
            <p:ph type="ctrTitle" sz="quarter" hasCustomPrompt="1"/>
          </p:nvPr>
        </p:nvSpPr>
        <p:spPr>
          <a:xfrm>
            <a:off x="2209800" y="2286000"/>
            <a:ext cx="6477000" cy="1143000"/>
          </a:xfrm>
          <a:prstGeom prst="rect">
            <a:avLst/>
          </a:prstGeom>
        </p:spPr>
        <p:txBody>
          <a:bodyPr anchor="ctr"/>
          <a:lstStyle>
            <a:lvl1pPr>
              <a:lnSpc>
                <a:spcPts val="3800"/>
              </a:lnSpc>
              <a:defRPr sz="4000" baseline="0">
                <a:solidFill>
                  <a:srgbClr val="000099"/>
                </a:solidFill>
              </a:defRPr>
            </a:lvl1pPr>
          </a:lstStyle>
          <a:p>
            <a:r>
              <a:rPr lang="en-US" dirty="0" smtClean="0"/>
              <a:t>Title here</a:t>
            </a:r>
            <a:endParaRPr lang="en-US" dirty="0"/>
          </a:p>
        </p:txBody>
      </p:sp>
      <p:sp>
        <p:nvSpPr>
          <p:cNvPr id="9226" name="Text Box 10"/>
          <p:cNvSpPr txBox="1">
            <a:spLocks noChangeArrowheads="1"/>
          </p:cNvSpPr>
          <p:nvPr/>
        </p:nvSpPr>
        <p:spPr bwMode="auto">
          <a:xfrm>
            <a:off x="7035619" y="6596063"/>
            <a:ext cx="1955985" cy="184666"/>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600" b="0" dirty="0"/>
              <a:t>© </a:t>
            </a:r>
            <a:r>
              <a:rPr lang="en-US" altLang="en-US" sz="600" b="0" dirty="0" smtClean="0"/>
              <a:t>2011 The </a:t>
            </a:r>
            <a:r>
              <a:rPr lang="en-US" altLang="en-US" sz="600" b="0" dirty="0"/>
              <a:t>MITRE Corporation. All rights reserved.</a:t>
            </a:r>
            <a:endParaRPr lang="en-US" altLang="en-US" sz="700" b="0" dirty="0"/>
          </a:p>
        </p:txBody>
      </p:sp>
      <p:sp>
        <p:nvSpPr>
          <p:cNvPr id="10" name="Rectangle 9"/>
          <p:cNvSpPr/>
          <p:nvPr userDrawn="1"/>
        </p:nvSpPr>
        <p:spPr>
          <a:xfrm>
            <a:off x="3932241" y="6535579"/>
            <a:ext cx="1279517"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Unclassified/FOUO</a:t>
            </a:r>
            <a:endParaRPr lang="en-US" sz="1000" b="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432550" y="381000"/>
            <a:ext cx="1924050" cy="5799138"/>
          </a:xfrm>
          <a:prstGeom prst="rect">
            <a:avLst/>
          </a:prstGeo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660400" y="381000"/>
            <a:ext cx="5619750" cy="5799138"/>
          </a:xfrm>
        </p:spPr>
        <p:txBody>
          <a:bodyPr vert="eaVert"/>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5800" y="1295400"/>
            <a:ext cx="7696200" cy="4884738"/>
          </a:xfrm>
        </p:spPr>
        <p:txBody>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itle 7"/>
          <p:cNvSpPr>
            <a:spLocks noGrp="1"/>
          </p:cNvSpPr>
          <p:nvPr>
            <p:ph type="title" hasCustomPrompt="1"/>
          </p:nvPr>
        </p:nvSpPr>
        <p:spPr/>
        <p:txBody>
          <a:bodyPr/>
          <a:lstStyle>
            <a:lvl1pPr>
              <a:defRPr baseline="0"/>
            </a:lvl1pPr>
          </a:lstStyle>
          <a:p>
            <a:r>
              <a:rPr lang="en-US" dirty="0" smtClean="0"/>
              <a:t>Click to enter text here</a:t>
            </a:r>
            <a:endParaRPr lang="en-US" dirty="0"/>
          </a:p>
        </p:txBody>
      </p:sp>
      <p:sp>
        <p:nvSpPr>
          <p:cNvPr id="9" name="Slide Number Placeholder 8"/>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505325"/>
            <a:ext cx="7772400" cy="1362075"/>
          </a:xfrm>
          <a:prstGeom prst="rect">
            <a:avLst/>
          </a:prstGeom>
        </p:spPr>
        <p:txBody>
          <a:bodyPr anchor="t" anchorCtr="0"/>
          <a:lstStyle>
            <a:lvl1pPr algn="l">
              <a:lnSpc>
                <a:spcPts val="3400"/>
              </a:lnSpc>
              <a:defRPr sz="4000" b="1" cap="none"/>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i="1"/>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enter text</a:t>
            </a:r>
          </a:p>
        </p:txBody>
      </p:sp>
      <p:sp>
        <p:nvSpPr>
          <p:cNvPr id="4" name="Slide Number Placeholder 3"/>
          <p:cNvSpPr>
            <a:spLocks noGrp="1"/>
          </p:cNvSpPr>
          <p:nvPr>
            <p:ph type="sldNum" sz="quarter" idx="10"/>
          </p:nvPr>
        </p:nvSpPr>
        <p:spPr/>
        <p:txBody>
          <a:bodyPr/>
          <a:lstStyle>
            <a:lvl1pPr>
              <a:defRPr/>
            </a:lvl1pPr>
          </a:lstStyle>
          <a:p>
            <a:r>
              <a:rPr lang="en-US" dirty="0"/>
              <a:t>Page  </a:t>
            </a:r>
            <a:fld id="{B9AE4E6B-A92F-4F57-91B7-F22BFFFFBCB1}"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604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584700" y="1524000"/>
            <a:ext cx="3771900" cy="46561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
        <p:nvSpPr>
          <p:cNvPr id="8" name="Title 7"/>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90" y="1535113"/>
            <a:ext cx="38114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1535113"/>
            <a:ext cx="38892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2"/>
          <p:cNvSpPr>
            <a:spLocks noGrp="1"/>
          </p:cNvSpPr>
          <p:nvPr>
            <p:ph sz="half" idx="12" hasCustomPrompt="1"/>
          </p:nvPr>
        </p:nvSpPr>
        <p:spPr>
          <a:xfrm>
            <a:off x="685800" y="2201862"/>
            <a:ext cx="38100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13" hasCustomPrompt="1"/>
          </p:nvPr>
        </p:nvSpPr>
        <p:spPr>
          <a:xfrm>
            <a:off x="4648200" y="2201862"/>
            <a:ext cx="3886200" cy="4046538"/>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1"/>
          <p:cNvSpPr>
            <a:spLocks noGrp="1"/>
          </p:cNvSpPr>
          <p:nvPr>
            <p:ph type="sldNum" sz="quarter" idx="14"/>
          </p:nvPr>
        </p:nvSpPr>
        <p:spPr/>
        <p:txBody>
          <a:bodyPr/>
          <a:lstStyle/>
          <a:p>
            <a:r>
              <a:rPr lang="en-US" dirty="0" smtClean="0"/>
              <a:t>Page  </a:t>
            </a:r>
            <a:fld id="{E40CCABB-9BBC-49C5-99B3-2E0B57D184A5}" type="slidenum">
              <a:rPr lang="en-US" smtClean="0"/>
              <a:pPr/>
              <a:t>‹#›</a:t>
            </a:fld>
            <a:endParaRPr lang="en-US" dirty="0"/>
          </a:p>
        </p:txBody>
      </p:sp>
      <p:sp>
        <p:nvSpPr>
          <p:cNvPr id="13" name="Title 12"/>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
        <p:nvSpPr>
          <p:cNvPr id="7" name="Title 6"/>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3008313" cy="749300"/>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685800"/>
            <a:ext cx="5111750" cy="5440363"/>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t" anchorCtr="0"/>
          <a:lstStyle>
            <a:lvl1pPr algn="l">
              <a:defRPr sz="2000" b="1"/>
            </a:lvl1pPr>
          </a:lstStyle>
          <a:p>
            <a:r>
              <a:rPr lang="en-US" dirty="0" smtClean="0"/>
              <a:t>Click To enter text</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enter text</a:t>
            </a:r>
          </a:p>
        </p:txBody>
      </p:sp>
      <p:sp>
        <p:nvSpPr>
          <p:cNvPr id="7" name="Slide Number Placeholder 6"/>
          <p:cNvSpPr>
            <a:spLocks noGrp="1"/>
          </p:cNvSpPr>
          <p:nvPr>
            <p:ph type="sldNum" sz="quarter" idx="10"/>
          </p:nvPr>
        </p:nvSpPr>
        <p:spPr/>
        <p:txBody>
          <a:bodyPr/>
          <a:lstStyle/>
          <a:p>
            <a:r>
              <a:rPr lang="en-US" dirty="0" smtClean="0"/>
              <a:t>Page  </a:t>
            </a:r>
            <a:fld id="{E40CCABB-9BBC-49C5-99B3-2E0B57D184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sldNum" sz="quarter" idx="4"/>
          </p:nvPr>
        </p:nvSpPr>
        <p:spPr bwMode="auto">
          <a:xfrm>
            <a:off x="7935913"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defRPr>
            </a:lvl1pPr>
          </a:lstStyle>
          <a:p>
            <a:r>
              <a:rPr lang="en-US" dirty="0"/>
              <a:t>Page  </a:t>
            </a:r>
            <a:fld id="{E40CCABB-9BBC-49C5-99B3-2E0B57D184A5}" type="slidenum">
              <a:rPr lang="en-US"/>
              <a:pPr/>
              <a:t>‹#›</a:t>
            </a:fld>
            <a:endParaRPr lang="en-US" dirty="0"/>
          </a:p>
        </p:txBody>
      </p:sp>
      <p:sp>
        <p:nvSpPr>
          <p:cNvPr id="8196" name="Rectangle 4"/>
          <p:cNvSpPr>
            <a:spLocks noGrp="1" noChangeArrowheads="1"/>
          </p:cNvSpPr>
          <p:nvPr>
            <p:ph type="body" idx="1"/>
          </p:nvPr>
        </p:nvSpPr>
        <p:spPr bwMode="auto">
          <a:xfrm>
            <a:off x="685800" y="1295400"/>
            <a:ext cx="7670800" cy="48847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197" name="Line 5"/>
          <p:cNvSpPr>
            <a:spLocks noChangeShapeType="1"/>
          </p:cNvSpPr>
          <p:nvPr/>
        </p:nvSpPr>
        <p:spPr bwMode="auto">
          <a:xfrm>
            <a:off x="685800" y="6400800"/>
            <a:ext cx="7696200" cy="0"/>
          </a:xfrm>
          <a:prstGeom prst="line">
            <a:avLst/>
          </a:prstGeom>
          <a:noFill/>
          <a:ln w="6350">
            <a:solidFill>
              <a:srgbClr val="FF9900"/>
            </a:solidFill>
            <a:round/>
            <a:headEnd/>
            <a:tailEnd/>
          </a:ln>
          <a:effectLst/>
        </p:spPr>
        <p:txBody>
          <a:bodyPr wrap="none" anchor="ctr"/>
          <a:lstStyle/>
          <a:p>
            <a:endParaRPr lang="en-US" dirty="0"/>
          </a:p>
        </p:txBody>
      </p:sp>
      <p:sp>
        <p:nvSpPr>
          <p:cNvPr id="8198"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endParaRPr lang="en-US" dirty="0"/>
          </a:p>
        </p:txBody>
      </p:sp>
      <p:pic>
        <p:nvPicPr>
          <p:cNvPr id="8200" name="Picture 8"/>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31825" y="6489700"/>
            <a:ext cx="804863" cy="252413"/>
          </a:xfrm>
          <a:prstGeom prst="rect">
            <a:avLst/>
          </a:prstGeom>
          <a:noFill/>
        </p:spPr>
      </p:pic>
      <p:sp>
        <p:nvSpPr>
          <p:cNvPr id="8201" name="Rectangle 9"/>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endParaRPr lang="en-US" dirty="0">
              <a:solidFill>
                <a:schemeClr val="tx2"/>
              </a:solidFill>
            </a:endParaRPr>
          </a:p>
        </p:txBody>
      </p:sp>
      <p:sp>
        <p:nvSpPr>
          <p:cNvPr id="13" name="Text Box 10"/>
          <p:cNvSpPr txBox="1">
            <a:spLocks noChangeArrowheads="1"/>
          </p:cNvSpPr>
          <p:nvPr/>
        </p:nvSpPr>
        <p:spPr bwMode="auto">
          <a:xfrm>
            <a:off x="6594877" y="6629400"/>
            <a:ext cx="1955985" cy="184666"/>
          </a:xfrm>
          <a:prstGeom prst="rect">
            <a:avLst/>
          </a:prstGeom>
          <a:noFill/>
          <a:ln w="9525">
            <a:noFill/>
            <a:miter lim="800000"/>
            <a:headEnd/>
            <a:tailEnd/>
          </a:ln>
          <a:effectLst/>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r">
              <a:lnSpc>
                <a:spcPct val="100000"/>
              </a:lnSpc>
              <a:spcAft>
                <a:spcPct val="0"/>
              </a:spcAft>
              <a:buClrTx/>
            </a:pPr>
            <a:r>
              <a:rPr lang="en-US" altLang="en-US" sz="600" b="0" dirty="0"/>
              <a:t>© </a:t>
            </a:r>
            <a:r>
              <a:rPr lang="en-US" altLang="en-US" sz="600" b="0" dirty="0" smtClean="0"/>
              <a:t>2011 The </a:t>
            </a:r>
            <a:r>
              <a:rPr lang="en-US" altLang="en-US" sz="600" b="0" dirty="0"/>
              <a:t>MITRE Corporation. All rights reserved.</a:t>
            </a:r>
            <a:endParaRPr lang="en-US" altLang="en-US" sz="700" b="0" dirty="0"/>
          </a:p>
        </p:txBody>
      </p:sp>
      <p:sp>
        <p:nvSpPr>
          <p:cNvPr id="11" name="Rectangle 10"/>
          <p:cNvSpPr/>
          <p:nvPr/>
        </p:nvSpPr>
        <p:spPr>
          <a:xfrm>
            <a:off x="3861241" y="6553200"/>
            <a:ext cx="1279517" cy="246221"/>
          </a:xfrm>
          <a:prstGeom prst="rect">
            <a:avLst/>
          </a:prstGeom>
        </p:spPr>
        <p:txBody>
          <a:bodyPr wrap="none">
            <a:spAutoFit/>
          </a:bodyPr>
          <a:ls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ts val="1200"/>
              </a:lnSpc>
              <a:spcAft>
                <a:spcPts val="0"/>
              </a:spcAft>
            </a:pPr>
            <a:r>
              <a:rPr lang="en-US" sz="1000" b="0" kern="1200" dirty="0" smtClean="0">
                <a:solidFill>
                  <a:schemeClr val="tx1"/>
                </a:solidFill>
                <a:latin typeface="Arial" charset="0"/>
                <a:ea typeface="+mn-ea"/>
                <a:cs typeface="+mn-cs"/>
              </a:rPr>
              <a:t>Unclassified/FOUO</a:t>
            </a:r>
            <a:endParaRPr lang="en-US" sz="1000" b="0" dirty="0"/>
          </a:p>
        </p:txBody>
      </p:sp>
      <p:sp>
        <p:nvSpPr>
          <p:cNvPr id="15" name="Title Placeholder 14"/>
          <p:cNvSpPr>
            <a:spLocks noGrp="1"/>
          </p:cNvSpPr>
          <p:nvPr>
            <p:ph type="title"/>
          </p:nvPr>
        </p:nvSpPr>
        <p:spPr>
          <a:xfrm>
            <a:off x="685800" y="274638"/>
            <a:ext cx="7696200" cy="944562"/>
          </a:xfrm>
          <a:prstGeom prst="rect">
            <a:avLst/>
          </a:prstGeom>
        </p:spPr>
        <p:txBody>
          <a:bodyPr vert="horz" lIns="91440" tIns="45720" rIns="91440" bIns="45720" rtlCol="0" anchor="ctr" anchorCtr="0">
            <a:noAutofit/>
          </a:bodyPr>
          <a:lstStyle/>
          <a:p>
            <a:r>
              <a:rPr lang="en-US" dirty="0" smtClean="0"/>
              <a:t>Click to enter text here</a:t>
            </a:r>
            <a:endParaRPr 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hf hdr="0" ftr="0" dt="0"/>
  <p:txStyles>
    <p:titleStyle>
      <a:lvl1pPr algn="l" rtl="0" eaLnBrk="1" fontAlgn="base" hangingPunct="1">
        <a:lnSpc>
          <a:spcPts val="2800"/>
        </a:lnSpc>
        <a:spcBef>
          <a:spcPct val="0"/>
        </a:spcBef>
        <a:spcAft>
          <a:spcPct val="0"/>
        </a:spcAft>
        <a:defRPr sz="2800" b="1" baseline="0">
          <a:solidFill>
            <a:srgbClr val="000099"/>
          </a:solidFill>
          <a:latin typeface="+mn-lt"/>
          <a:ea typeface="+mj-ea"/>
          <a:cs typeface="+mj-cs"/>
        </a:defRPr>
      </a:lvl1pPr>
      <a:lvl2pPr algn="l" rtl="0" eaLnBrk="1" fontAlgn="base" hangingPunct="1">
        <a:lnSpc>
          <a:spcPct val="90000"/>
        </a:lnSpc>
        <a:spcBef>
          <a:spcPct val="0"/>
        </a:spcBef>
        <a:spcAft>
          <a:spcPct val="0"/>
        </a:spcAft>
        <a:defRPr sz="3200" b="1">
          <a:solidFill>
            <a:srgbClr val="000099"/>
          </a:solidFill>
          <a:latin typeface="Times New Roman" pitchFamily="18" charset="0"/>
        </a:defRPr>
      </a:lvl2pPr>
      <a:lvl3pPr algn="l" rtl="0" eaLnBrk="1" fontAlgn="base" hangingPunct="1">
        <a:lnSpc>
          <a:spcPct val="90000"/>
        </a:lnSpc>
        <a:spcBef>
          <a:spcPct val="0"/>
        </a:spcBef>
        <a:spcAft>
          <a:spcPct val="0"/>
        </a:spcAft>
        <a:defRPr sz="3200" b="1">
          <a:solidFill>
            <a:srgbClr val="000099"/>
          </a:solidFill>
          <a:latin typeface="Times New Roman" pitchFamily="18" charset="0"/>
        </a:defRPr>
      </a:lvl3pPr>
      <a:lvl4pPr algn="l" rtl="0" eaLnBrk="1" fontAlgn="base" hangingPunct="1">
        <a:lnSpc>
          <a:spcPct val="90000"/>
        </a:lnSpc>
        <a:spcBef>
          <a:spcPct val="0"/>
        </a:spcBef>
        <a:spcAft>
          <a:spcPct val="0"/>
        </a:spcAft>
        <a:defRPr sz="3200" b="1">
          <a:solidFill>
            <a:srgbClr val="000099"/>
          </a:solidFill>
          <a:latin typeface="Times New Roman" pitchFamily="18" charset="0"/>
        </a:defRPr>
      </a:lvl4pPr>
      <a:lvl5pPr algn="l" rtl="0" eaLnBrk="1" fontAlgn="base" hangingPunct="1">
        <a:lnSpc>
          <a:spcPct val="90000"/>
        </a:lnSpc>
        <a:spcBef>
          <a:spcPct val="0"/>
        </a:spcBef>
        <a:spcAft>
          <a:spcPct val="0"/>
        </a:spcAft>
        <a:defRPr sz="3200" b="1">
          <a:solidFill>
            <a:srgbClr val="000099"/>
          </a:solidFill>
          <a:latin typeface="Times New Roman" pitchFamily="18" charset="0"/>
        </a:defRPr>
      </a:lvl5pPr>
      <a:lvl6pPr marL="457200" algn="l" rtl="0" eaLnBrk="1" fontAlgn="base" hangingPunct="1">
        <a:lnSpc>
          <a:spcPct val="90000"/>
        </a:lnSpc>
        <a:spcBef>
          <a:spcPct val="0"/>
        </a:spcBef>
        <a:spcAft>
          <a:spcPct val="0"/>
        </a:spcAft>
        <a:defRPr sz="3200" b="1">
          <a:solidFill>
            <a:srgbClr val="000099"/>
          </a:solidFill>
          <a:latin typeface="Times New Roman" pitchFamily="18" charset="0"/>
        </a:defRPr>
      </a:lvl6pPr>
      <a:lvl7pPr marL="914400" algn="l" rtl="0" eaLnBrk="1" fontAlgn="base" hangingPunct="1">
        <a:lnSpc>
          <a:spcPct val="90000"/>
        </a:lnSpc>
        <a:spcBef>
          <a:spcPct val="0"/>
        </a:spcBef>
        <a:spcAft>
          <a:spcPct val="0"/>
        </a:spcAft>
        <a:defRPr sz="3200" b="1">
          <a:solidFill>
            <a:srgbClr val="000099"/>
          </a:solidFill>
          <a:latin typeface="Times New Roman" pitchFamily="18" charset="0"/>
        </a:defRPr>
      </a:lvl7pPr>
      <a:lvl8pPr marL="1371600" algn="l" rtl="0" eaLnBrk="1" fontAlgn="base" hangingPunct="1">
        <a:lnSpc>
          <a:spcPct val="90000"/>
        </a:lnSpc>
        <a:spcBef>
          <a:spcPct val="0"/>
        </a:spcBef>
        <a:spcAft>
          <a:spcPct val="0"/>
        </a:spcAft>
        <a:defRPr sz="3200" b="1">
          <a:solidFill>
            <a:srgbClr val="000099"/>
          </a:solidFill>
          <a:latin typeface="Times New Roman" pitchFamily="18" charset="0"/>
        </a:defRPr>
      </a:lvl8pPr>
      <a:lvl9pPr marL="1828800" algn="l" rtl="0" eaLnBrk="1" fontAlgn="base" hangingPunct="1">
        <a:lnSpc>
          <a:spcPct val="90000"/>
        </a:lnSpc>
        <a:spcBef>
          <a:spcPct val="0"/>
        </a:spcBef>
        <a:spcAft>
          <a:spcPct val="0"/>
        </a:spcAft>
        <a:defRPr sz="3200" b="1">
          <a:solidFill>
            <a:srgbClr val="000099"/>
          </a:solidFill>
          <a:latin typeface="Times New Roman" pitchFamily="18" charset="0"/>
        </a:defRPr>
      </a:lvl9pPr>
    </p:titleStyle>
    <p:bodyStyle>
      <a:lvl1pPr marL="227013" indent="-227013" algn="l" rtl="0" eaLnBrk="1" fontAlgn="base" hangingPunct="1">
        <a:lnSpc>
          <a:spcPts val="2200"/>
        </a:lnSpc>
        <a:spcBef>
          <a:spcPct val="0"/>
        </a:spcBef>
        <a:spcAft>
          <a:spcPts val="800"/>
        </a:spcAft>
        <a:buClr>
          <a:srgbClr val="FDAA03"/>
        </a:buClr>
        <a:buSzPct val="100000"/>
        <a:buFont typeface="Arial" pitchFamily="34" charset="0"/>
        <a:buChar char="■"/>
        <a:defRPr sz="2000" b="1">
          <a:solidFill>
            <a:schemeClr val="tx1"/>
          </a:solidFill>
          <a:latin typeface="+mn-lt"/>
          <a:ea typeface="+mn-ea"/>
          <a:cs typeface="+mn-cs"/>
        </a:defRPr>
      </a:lvl1pPr>
      <a:lvl2pPr marL="568325" indent="-227013" algn="l" rtl="0" eaLnBrk="1" fontAlgn="base" hangingPunct="1">
        <a:lnSpc>
          <a:spcPts val="2000"/>
        </a:lnSpc>
        <a:spcBef>
          <a:spcPct val="0"/>
        </a:spcBef>
        <a:spcAft>
          <a:spcPts val="800"/>
        </a:spcAft>
        <a:buClr>
          <a:srgbClr val="FDAA03"/>
        </a:buClr>
        <a:buFont typeface="Arial" pitchFamily="34" charset="0"/>
        <a:buChar char="–"/>
        <a:defRPr b="1">
          <a:solidFill>
            <a:schemeClr val="tx1"/>
          </a:solidFill>
          <a:latin typeface="+mn-lt"/>
        </a:defRPr>
      </a:lvl2pPr>
      <a:lvl3pPr marL="909638" indent="-168275" algn="l" rtl="0" eaLnBrk="1" fontAlgn="base" hangingPunct="1">
        <a:lnSpc>
          <a:spcPts val="1800"/>
        </a:lnSpc>
        <a:spcBef>
          <a:spcPct val="0"/>
        </a:spcBef>
        <a:spcAft>
          <a:spcPts val="800"/>
        </a:spcAft>
        <a:buClr>
          <a:srgbClr val="FDAA03"/>
        </a:buClr>
        <a:buSzPct val="80000"/>
        <a:buFont typeface="Arial" pitchFamily="34" charset="0"/>
        <a:buChar char="■"/>
        <a:defRPr sz="1600" b="1">
          <a:solidFill>
            <a:schemeClr val="tx1"/>
          </a:solidFill>
          <a:latin typeface="+mn-lt"/>
        </a:defRPr>
      </a:lvl3pPr>
      <a:lvl4pPr marL="1143000" indent="-114300" algn="l" rtl="0" eaLnBrk="1" fontAlgn="base" hangingPunct="1">
        <a:lnSpc>
          <a:spcPts val="1600"/>
        </a:lnSpc>
        <a:spcBef>
          <a:spcPct val="0"/>
        </a:spcBef>
        <a:spcAft>
          <a:spcPts val="800"/>
        </a:spcAft>
        <a:buClr>
          <a:srgbClr val="FDAA03"/>
        </a:buClr>
        <a:buSzPct val="80000"/>
        <a:buFont typeface="Arial" pitchFamily="34" charset="0"/>
        <a:buChar char="●"/>
        <a:defRPr sz="1400" b="1">
          <a:solidFill>
            <a:schemeClr val="tx1"/>
          </a:solidFill>
          <a:latin typeface="+mn-lt"/>
        </a:defRPr>
      </a:lvl4pPr>
      <a:lvl5pPr marL="1371600" indent="-106363" algn="l" rtl="0" eaLnBrk="1" fontAlgn="base" hangingPunct="1">
        <a:lnSpc>
          <a:spcPts val="1400"/>
        </a:lnSpc>
        <a:spcBef>
          <a:spcPct val="0"/>
        </a:spcBef>
        <a:spcAft>
          <a:spcPts val="800"/>
        </a:spcAft>
        <a:buClr>
          <a:srgbClr val="FDAA03"/>
        </a:buClr>
        <a:buSzPct val="100000"/>
        <a:buFont typeface="Arial" pitchFamily="34" charset="0"/>
        <a:buChar char="-"/>
        <a:defRPr sz="1200" b="1">
          <a:solidFill>
            <a:schemeClr val="tx1"/>
          </a:solidFill>
          <a:latin typeface="+mn-lt"/>
        </a:defRPr>
      </a:lvl5pPr>
      <a:lvl6pPr marL="22288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6pPr>
      <a:lvl7pPr marL="26860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7pPr>
      <a:lvl8pPr marL="31432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8pPr>
      <a:lvl9pPr marL="36004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1.docx"/><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3.docx"/><Relationship Id="rId5" Type="http://schemas.openxmlformats.org/officeDocument/2006/relationships/image" Target="../media/image6.emf"/><Relationship Id="rId4" Type="http://schemas.openxmlformats.org/officeDocument/2006/relationships/package" Target="../embeddings/Microsoft_Word_Document2.docx"/><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ICArUS Pilot Study 1: Facility Identification</a:t>
            </a:r>
            <a:endParaRPr lang="en-US" dirty="0"/>
          </a:p>
        </p:txBody>
      </p:sp>
      <p:sp>
        <p:nvSpPr>
          <p:cNvPr id="2051" name="Rectangle 3"/>
          <p:cNvSpPr>
            <a:spLocks noGrp="1" noChangeArrowheads="1"/>
          </p:cNvSpPr>
          <p:nvPr>
            <p:ph type="subTitle" idx="1"/>
          </p:nvPr>
        </p:nvSpPr>
        <p:spPr>
          <a:xfrm>
            <a:off x="2286000" y="3624943"/>
            <a:ext cx="5453968" cy="1504950"/>
          </a:xfrm>
        </p:spPr>
        <p:txBody>
          <a:bodyPr/>
          <a:lstStyle/>
          <a:p>
            <a:r>
              <a:rPr lang="en-US" dirty="0" smtClean="0"/>
              <a:t>Matt Caywood, Brandon Beltz, Michael Fine</a:t>
            </a:r>
          </a:p>
          <a:p>
            <a:endParaRPr lang="en-US" dirty="0"/>
          </a:p>
          <a:p>
            <a:r>
              <a:rPr lang="en-US" sz="1600" dirty="0" smtClean="0"/>
              <a:t>April 21, 2011</a:t>
            </a:r>
            <a:endParaRPr lang="en-US" sz="1600" dirty="0"/>
          </a:p>
        </p:txBody>
      </p:sp>
      <p:sp>
        <p:nvSpPr>
          <p:cNvPr id="2" name="Rectangle 1"/>
          <p:cNvSpPr/>
          <p:nvPr/>
        </p:nvSpPr>
        <p:spPr>
          <a:xfrm>
            <a:off x="2286000" y="5334000"/>
            <a:ext cx="5867400" cy="959237"/>
          </a:xfrm>
          <a:prstGeom prst="rect">
            <a:avLst/>
          </a:prstGeom>
        </p:spPr>
        <p:txBody>
          <a:bodyPr wrap="square">
            <a:spAutoFit/>
          </a:bodyPr>
          <a:lstStyle/>
          <a:p>
            <a:pPr algn="l">
              <a:lnSpc>
                <a:spcPct val="100000"/>
              </a:lnSpc>
            </a:pPr>
            <a:r>
              <a:rPr lang="en-US" sz="1200" b="0" dirty="0"/>
              <a:t>Distribution restriction:</a:t>
            </a:r>
          </a:p>
          <a:p>
            <a:pPr algn="l">
              <a:lnSpc>
                <a:spcPct val="100000"/>
              </a:lnSpc>
            </a:pPr>
            <a:r>
              <a:rPr lang="en-US" sz="1200" b="0" dirty="0"/>
              <a:t>Information in this document, in whole or in part, cannot be released outside of the ICArUS Program without the prior written permission of the ICArUS Program Manager and Contracting Officer.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from 11 subjects (3 team members were also run)</a:t>
            </a:r>
          </a:p>
          <a:p>
            <a:endParaRPr lang="en-US" dirty="0"/>
          </a:p>
          <a:p>
            <a:r>
              <a:rPr lang="en-US" dirty="0" smtClean="0"/>
              <a:t>Two final test phases (50 questions)</a:t>
            </a:r>
          </a:p>
          <a:p>
            <a:endParaRPr lang="en-US" dirty="0" smtClean="0"/>
          </a:p>
          <a:p>
            <a:r>
              <a:rPr lang="en-US" dirty="0" smtClean="0"/>
              <a:t>Identify and Locate questions</a:t>
            </a:r>
          </a:p>
          <a:p>
            <a:endParaRPr lang="en-US" dirty="0" smtClean="0"/>
          </a:p>
          <a:p>
            <a:r>
              <a:rPr lang="en-US" dirty="0" smtClean="0"/>
              <a:t>Final answer to all question types (Simultaneous, Sequential and User Choice)</a:t>
            </a:r>
            <a:endParaRPr lang="en-US" dirty="0"/>
          </a:p>
        </p:txBody>
      </p:sp>
      <p:sp>
        <p:nvSpPr>
          <p:cNvPr id="3" name="Title 2"/>
          <p:cNvSpPr>
            <a:spLocks noGrp="1"/>
          </p:cNvSpPr>
          <p:nvPr>
            <p:ph type="title"/>
          </p:nvPr>
        </p:nvSpPr>
        <p:spPr/>
        <p:txBody>
          <a:bodyPr/>
          <a:lstStyle/>
          <a:p>
            <a:r>
              <a:rPr lang="en-US" dirty="0" smtClean="0"/>
              <a:t>What was analyzed?</a:t>
            </a:r>
            <a:endParaRPr lang="en-US" dirty="0"/>
          </a:p>
        </p:txBody>
      </p:sp>
      <p:sp>
        <p:nvSpPr>
          <p:cNvPr id="4" name="Slide Number Placeholder 3"/>
          <p:cNvSpPr>
            <a:spLocks noGrp="1"/>
          </p:cNvSpPr>
          <p:nvPr>
            <p:ph type="sldNum" sz="quarter" idx="10"/>
          </p:nvPr>
        </p:nvSpPr>
        <p:spPr/>
        <p:txBody>
          <a:bodyPr/>
          <a:lstStyle/>
          <a:p>
            <a:r>
              <a:rPr lang="en-US" dirty="0" smtClean="0"/>
              <a:t>Page  </a:t>
            </a:r>
            <a:fld id="{E40CCABB-9BBC-49C5-99B3-2E0B57D184A5}" type="slidenum">
              <a:rPr lang="en-US" smtClean="0"/>
              <a:pPr/>
              <a:t>10</a:t>
            </a:fld>
            <a:endParaRPr lang="en-US" dirty="0"/>
          </a:p>
        </p:txBody>
      </p:sp>
    </p:spTree>
    <p:extLst>
      <p:ext uri="{BB962C8B-B14F-4D97-AF65-F5344CB8AC3E}">
        <p14:creationId xmlns:p14="http://schemas.microsoft.com/office/powerpoint/2010/main" val="90215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295400"/>
            <a:ext cx="8071701" cy="4884738"/>
          </a:xfrm>
        </p:spPr>
        <p:txBody>
          <a:bodyPr/>
          <a:lstStyle/>
          <a:p>
            <a:pPr marL="0" indent="0">
              <a:buNone/>
            </a:pPr>
            <a:endParaRPr lang="en-US" dirty="0"/>
          </a:p>
          <a:p>
            <a:r>
              <a:rPr lang="en-US" dirty="0"/>
              <a:t>Winner-take-all</a:t>
            </a:r>
          </a:p>
          <a:p>
            <a:pPr lvl="1"/>
            <a:r>
              <a:rPr lang="en-US" dirty="0"/>
              <a:t>Did subject pick most probable facility/sector?</a:t>
            </a:r>
          </a:p>
          <a:p>
            <a:pPr lvl="1"/>
            <a:r>
              <a:rPr lang="en-US" dirty="0"/>
              <a:t>0 when </a:t>
            </a:r>
            <a:r>
              <a:rPr lang="en-US" dirty="0" smtClean="0"/>
              <a:t>probability curves </a:t>
            </a:r>
            <a:r>
              <a:rPr lang="en-US" dirty="0"/>
              <a:t>have same peak; 1 otherwise</a:t>
            </a:r>
          </a:p>
          <a:p>
            <a:endParaRPr lang="en-US" dirty="0" smtClean="0"/>
          </a:p>
          <a:p>
            <a:r>
              <a:rPr lang="en-US" dirty="0" smtClean="0"/>
              <a:t>KLD (Kullback-Leibler divergence): </a:t>
            </a:r>
          </a:p>
          <a:p>
            <a:pPr lvl="1"/>
            <a:r>
              <a:rPr lang="en-US" dirty="0" smtClean="0"/>
              <a:t>Divergence between </a:t>
            </a:r>
            <a:r>
              <a:rPr lang="en-US" dirty="0"/>
              <a:t>normative </a:t>
            </a:r>
            <a:r>
              <a:rPr lang="en-US" dirty="0" smtClean="0"/>
              <a:t>and subject probability curves</a:t>
            </a:r>
            <a:endParaRPr lang="en-US" dirty="0"/>
          </a:p>
          <a:p>
            <a:pPr lvl="1"/>
            <a:r>
              <a:rPr lang="en-US" dirty="0" smtClean="0"/>
              <a:t>In BAA; information </a:t>
            </a:r>
            <a:r>
              <a:rPr lang="en-US" dirty="0"/>
              <a:t>theoretic </a:t>
            </a:r>
            <a:r>
              <a:rPr lang="en-US" dirty="0" smtClean="0"/>
              <a:t>measure</a:t>
            </a:r>
          </a:p>
          <a:p>
            <a:endParaRPr lang="en-US" dirty="0" smtClean="0"/>
          </a:p>
          <a:p>
            <a:r>
              <a:rPr lang="en-US" dirty="0" smtClean="0"/>
              <a:t>TVD (total variation divergence)</a:t>
            </a:r>
          </a:p>
          <a:p>
            <a:pPr lvl="1"/>
            <a:r>
              <a:rPr lang="en-US" dirty="0" smtClean="0"/>
              <a:t>Absolute value distance between normative </a:t>
            </a:r>
            <a:r>
              <a:rPr lang="en-US" dirty="0"/>
              <a:t>and subject curves</a:t>
            </a:r>
            <a:endParaRPr lang="en-US" dirty="0" smtClean="0"/>
          </a:p>
          <a:p>
            <a:pPr lvl="1"/>
            <a:r>
              <a:rPr lang="en-US" dirty="0" smtClean="0"/>
              <a:t>Potentially more robust to response biases </a:t>
            </a:r>
          </a:p>
          <a:p>
            <a:pPr lvl="1"/>
            <a:endParaRPr lang="en-US" dirty="0"/>
          </a:p>
        </p:txBody>
      </p:sp>
      <p:sp>
        <p:nvSpPr>
          <p:cNvPr id="3" name="Title 2"/>
          <p:cNvSpPr>
            <a:spLocks noGrp="1"/>
          </p:cNvSpPr>
          <p:nvPr>
            <p:ph type="title"/>
          </p:nvPr>
        </p:nvSpPr>
        <p:spPr/>
        <p:txBody>
          <a:bodyPr/>
          <a:lstStyle/>
          <a:p>
            <a:r>
              <a:rPr lang="en-US" dirty="0" smtClean="0"/>
              <a:t>Metrics for comparing probability distributions (normative, human, random)</a:t>
            </a:r>
            <a:endParaRPr lang="en-US" dirty="0"/>
          </a:p>
        </p:txBody>
      </p:sp>
    </p:spTree>
    <p:extLst>
      <p:ext uri="{BB962C8B-B14F-4D97-AF65-F5344CB8AC3E}">
        <p14:creationId xmlns:p14="http://schemas.microsoft.com/office/powerpoint/2010/main" val="2920379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All subjects identified correct facility at above-random rates</a:t>
            </a:r>
            <a:endParaRPr lang="en-US" dirty="0"/>
          </a:p>
        </p:txBody>
      </p:sp>
      <p:grpSp>
        <p:nvGrpSpPr>
          <p:cNvPr id="25" name="Group 24"/>
          <p:cNvGrpSpPr/>
          <p:nvPr/>
        </p:nvGrpSpPr>
        <p:grpSpPr>
          <a:xfrm>
            <a:off x="1132115" y="1153807"/>
            <a:ext cx="7162799" cy="5341994"/>
            <a:chOff x="1132115" y="1153807"/>
            <a:chExt cx="7162799" cy="5341994"/>
          </a:xfrm>
        </p:grpSpPr>
        <p:grpSp>
          <p:nvGrpSpPr>
            <p:cNvPr id="14" name="Group 13"/>
            <p:cNvGrpSpPr/>
            <p:nvPr/>
          </p:nvGrpSpPr>
          <p:grpSpPr>
            <a:xfrm>
              <a:off x="1132115" y="1153807"/>
              <a:ext cx="7162799" cy="5341994"/>
              <a:chOff x="1132115" y="1153807"/>
              <a:chExt cx="7162799" cy="5341994"/>
            </a:xfrm>
          </p:grpSpPr>
          <p:sp>
            <p:nvSpPr>
              <p:cNvPr id="4" name="TextBox 3"/>
              <p:cNvSpPr txBox="1"/>
              <p:nvPr/>
            </p:nvSpPr>
            <p:spPr>
              <a:xfrm>
                <a:off x="3838970" y="5943601"/>
                <a:ext cx="954107" cy="385362"/>
              </a:xfrm>
              <a:prstGeom prst="rect">
                <a:avLst/>
              </a:prstGeom>
              <a:noFill/>
            </p:spPr>
            <p:txBody>
              <a:bodyPr wrap="none" rtlCol="0">
                <a:spAutoFit/>
              </a:bodyPr>
              <a:lstStyle/>
              <a:p>
                <a:r>
                  <a:rPr lang="en-US" b="0" dirty="0" smtClean="0">
                    <a:latin typeface="Helvetica" pitchFamily="34" charset="0"/>
                    <a:cs typeface="Helvetica" pitchFamily="34" charset="0"/>
                  </a:rPr>
                  <a:t>Subject</a:t>
                </a:r>
                <a:endParaRPr lang="en-US" b="0" dirty="0">
                  <a:latin typeface="Helvetica" pitchFamily="34" charset="0"/>
                  <a:cs typeface="Helvetica" pitchFamily="34" charset="0"/>
                </a:endParaRPr>
              </a:p>
            </p:txBody>
          </p:sp>
          <p:pic>
            <p:nvPicPr>
              <p:cNvPr id="6146" name="Picture 2" descr="C:\Users\mcaywood\Documents\ICArUS\Matlab\CPD\results\W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1153807"/>
                <a:ext cx="6531427" cy="48985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5878286" y="5551714"/>
                <a:ext cx="2264228" cy="5845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030686" y="5704114"/>
                <a:ext cx="2264228" cy="5845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725887" y="5854883"/>
                <a:ext cx="435429" cy="47408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15" name="TextBox 14"/>
              <p:cNvSpPr txBox="1"/>
              <p:nvPr/>
            </p:nvSpPr>
            <p:spPr>
              <a:xfrm rot="17786867">
                <a:off x="5530069" y="5676796"/>
                <a:ext cx="761747" cy="385362"/>
              </a:xfrm>
              <a:prstGeom prst="rect">
                <a:avLst/>
              </a:prstGeom>
              <a:noFill/>
            </p:spPr>
            <p:txBody>
              <a:bodyPr wrap="none" rtlCol="0">
                <a:spAutoFit/>
              </a:bodyPr>
              <a:lstStyle/>
              <a:p>
                <a:r>
                  <a:rPr lang="en-US" b="0" dirty="0" smtClean="0">
                    <a:latin typeface="Helvetica" pitchFamily="34" charset="0"/>
                    <a:cs typeface="Helvetica" pitchFamily="34" charset="0"/>
                  </a:rPr>
                  <a:t>Mean</a:t>
                </a:r>
                <a:endParaRPr lang="en-US" b="0" dirty="0">
                  <a:latin typeface="Helvetica" pitchFamily="34" charset="0"/>
                  <a:cs typeface="Helvetica" pitchFamily="34" charset="0"/>
                </a:endParaRPr>
              </a:p>
            </p:txBody>
          </p:sp>
          <p:sp>
            <p:nvSpPr>
              <p:cNvPr id="17" name="TextBox 16"/>
              <p:cNvSpPr txBox="1"/>
              <p:nvPr/>
            </p:nvSpPr>
            <p:spPr>
              <a:xfrm rot="17786867">
                <a:off x="5664118" y="5774770"/>
                <a:ext cx="1056701" cy="385362"/>
              </a:xfrm>
              <a:prstGeom prst="rect">
                <a:avLst/>
              </a:prstGeom>
              <a:noFill/>
            </p:spPr>
            <p:txBody>
              <a:bodyPr wrap="none" rtlCol="0">
                <a:spAutoFit/>
              </a:bodyPr>
              <a:lstStyle/>
              <a:p>
                <a:r>
                  <a:rPr lang="en-US" b="0" dirty="0" smtClean="0">
                    <a:latin typeface="Helvetica" pitchFamily="34" charset="0"/>
                    <a:cs typeface="Helvetica" pitchFamily="34" charset="0"/>
                  </a:rPr>
                  <a:t>Random</a:t>
                </a:r>
                <a:endParaRPr lang="en-US" b="0" dirty="0">
                  <a:latin typeface="Helvetica" pitchFamily="34" charset="0"/>
                  <a:cs typeface="Helvetica" pitchFamily="34" charset="0"/>
                </a:endParaRPr>
              </a:p>
            </p:txBody>
          </p:sp>
        </p:grpSp>
        <p:cxnSp>
          <p:nvCxnSpPr>
            <p:cNvPr id="19" name="Straight Connector 18"/>
            <p:cNvCxnSpPr/>
            <p:nvPr/>
          </p:nvCxnSpPr>
          <p:spPr bwMode="auto">
            <a:xfrm flipV="1">
              <a:off x="7043058" y="1567544"/>
              <a:ext cx="0" cy="3984170"/>
            </a:xfrm>
            <a:prstGeom prst="line">
              <a:avLst/>
            </a:prstGeom>
            <a:solidFill>
              <a:srgbClr val="FFCC99"/>
            </a:solidFill>
            <a:ln w="12700" cap="flat" cmpd="sng" algn="ctr">
              <a:solidFill>
                <a:srgbClr val="000000"/>
              </a:solidFill>
              <a:prstDash val="solid"/>
              <a:round/>
              <a:headEnd type="none" w="med" len="med"/>
              <a:tailEnd type="none" w="med" len="med"/>
            </a:ln>
            <a:effectLst/>
          </p:spPr>
        </p:cxnSp>
      </p:grpSp>
      <p:sp>
        <p:nvSpPr>
          <p:cNvPr id="26" name="TextBox 25"/>
          <p:cNvSpPr txBox="1"/>
          <p:nvPr/>
        </p:nvSpPr>
        <p:spPr>
          <a:xfrm>
            <a:off x="7055284" y="5148944"/>
            <a:ext cx="1099981" cy="412934"/>
          </a:xfrm>
          <a:prstGeom prst="rect">
            <a:avLst/>
          </a:prstGeom>
          <a:noFill/>
        </p:spPr>
        <p:txBody>
          <a:bodyPr wrap="none" rtlCol="0">
            <a:spAutoFit/>
          </a:bodyPr>
          <a:lstStyle/>
          <a:p>
            <a:r>
              <a:rPr lang="en-US" sz="1000" dirty="0" smtClean="0">
                <a:latin typeface="Helvetica" pitchFamily="34" charset="0"/>
                <a:cs typeface="Helvetica" pitchFamily="34" charset="0"/>
              </a:rPr>
              <a:t>error bars SEM</a:t>
            </a:r>
            <a:endParaRPr lang="en-US" sz="1000" dirty="0">
              <a:latin typeface="Helvetica" pitchFamily="34" charset="0"/>
              <a:cs typeface="Helvetica" pitchFamily="34" charset="0"/>
            </a:endParaRPr>
          </a:p>
        </p:txBody>
      </p:sp>
    </p:spTree>
    <p:extLst>
      <p:ext uri="{BB962C8B-B14F-4D97-AF65-F5344CB8AC3E}">
        <p14:creationId xmlns:p14="http://schemas.microsoft.com/office/powerpoint/2010/main" val="1969662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2" descr="C:\Users\mcaywood\Documents\ICArUS\Matlab\CPD\results\demo_scatterplot_KL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583" y="2200628"/>
            <a:ext cx="5138401" cy="38538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Evaluating subject performance using KLD/TVD </a:t>
            </a:r>
            <a:r>
              <a:rPr lang="en-US" dirty="0"/>
              <a:t>metrics</a:t>
            </a:r>
          </a:p>
        </p:txBody>
      </p:sp>
      <p:sp>
        <p:nvSpPr>
          <p:cNvPr id="2" name="Content Placeholder 1"/>
          <p:cNvSpPr>
            <a:spLocks noGrp="1"/>
          </p:cNvSpPr>
          <p:nvPr>
            <p:ph idx="1"/>
          </p:nvPr>
        </p:nvSpPr>
        <p:spPr>
          <a:xfrm>
            <a:off x="685800" y="1295400"/>
            <a:ext cx="3840480" cy="4884738"/>
          </a:xfrm>
        </p:spPr>
        <p:txBody>
          <a:bodyPr/>
          <a:lstStyle/>
          <a:p>
            <a:r>
              <a:rPr lang="en-US" dirty="0" smtClean="0"/>
              <a:t>Compare</a:t>
            </a:r>
          </a:p>
          <a:p>
            <a:pPr lvl="1"/>
            <a:r>
              <a:rPr lang="en-US" dirty="0" smtClean="0"/>
              <a:t>Human divergence from normative, to</a:t>
            </a:r>
          </a:p>
          <a:p>
            <a:pPr lvl="1"/>
            <a:r>
              <a:rPr lang="en-US" dirty="0" smtClean="0"/>
              <a:t>Random model divergence from normative</a:t>
            </a:r>
          </a:p>
          <a:p>
            <a:pPr lvl="1"/>
            <a:endParaRPr lang="en-US" dirty="0"/>
          </a:p>
          <a:p>
            <a:r>
              <a:rPr lang="en-US" dirty="0" smtClean="0"/>
              <a:t>Above/left </a:t>
            </a:r>
            <a:r>
              <a:rPr lang="en-US" dirty="0"/>
              <a:t>of diagonal </a:t>
            </a:r>
            <a:r>
              <a:rPr lang="en-US" dirty="0">
                <a:sym typeface="Wingdings" pitchFamily="2" charset="2"/>
              </a:rPr>
              <a:t></a:t>
            </a:r>
            <a:r>
              <a:rPr lang="en-US" dirty="0"/>
              <a:t> subject </a:t>
            </a:r>
            <a:r>
              <a:rPr lang="en-US" dirty="0" smtClean="0"/>
              <a:t>exceeds random performance </a:t>
            </a:r>
            <a:endParaRPr lang="en-US" dirty="0"/>
          </a:p>
          <a:p>
            <a:endParaRPr lang="en-US" dirty="0" smtClean="0"/>
          </a:p>
          <a:p>
            <a:r>
              <a:rPr lang="en-US" dirty="0" smtClean="0"/>
              <a:t>Each point = 1 question</a:t>
            </a:r>
          </a:p>
          <a:p>
            <a:endParaRPr lang="en-US" dirty="0"/>
          </a:p>
        </p:txBody>
      </p:sp>
      <p:grpSp>
        <p:nvGrpSpPr>
          <p:cNvPr id="4096" name="Group 4095"/>
          <p:cNvGrpSpPr/>
          <p:nvPr/>
        </p:nvGrpSpPr>
        <p:grpSpPr>
          <a:xfrm>
            <a:off x="5985611" y="877744"/>
            <a:ext cx="1313180" cy="1215509"/>
            <a:chOff x="5985611" y="877744"/>
            <a:chExt cx="1313180" cy="1215509"/>
          </a:xfrm>
        </p:grpSpPr>
        <p:grpSp>
          <p:nvGrpSpPr>
            <p:cNvPr id="25" name="Group 24"/>
            <p:cNvGrpSpPr/>
            <p:nvPr/>
          </p:nvGrpSpPr>
          <p:grpSpPr>
            <a:xfrm>
              <a:off x="6114404" y="1244963"/>
              <a:ext cx="908309" cy="848290"/>
              <a:chOff x="1251759" y="3309983"/>
              <a:chExt cx="908309" cy="848290"/>
            </a:xfrm>
          </p:grpSpPr>
          <p:sp>
            <p:nvSpPr>
              <p:cNvPr id="26" name="Rectangle 25"/>
              <p:cNvSpPr/>
              <p:nvPr/>
            </p:nvSpPr>
            <p:spPr>
              <a:xfrm>
                <a:off x="1309463" y="3309983"/>
                <a:ext cx="148451" cy="5443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1507397"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705331"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1903266" y="3824612"/>
                <a:ext cx="148451" cy="29690"/>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1251759"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A</a:t>
                </a:r>
                <a:endParaRPr lang="en-US" sz="1400" dirty="0">
                  <a:latin typeface="Helvetica" pitchFamily="34" charset="0"/>
                  <a:cs typeface="Helvetica" pitchFamily="34" charset="0"/>
                </a:endParaRPr>
              </a:p>
            </p:txBody>
          </p:sp>
          <p:sp>
            <p:nvSpPr>
              <p:cNvPr id="31" name="TextBox 30"/>
              <p:cNvSpPr txBox="1"/>
              <p:nvPr/>
            </p:nvSpPr>
            <p:spPr>
              <a:xfrm>
                <a:off x="1449693"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B</a:t>
                </a:r>
                <a:endParaRPr lang="en-US" sz="1400" dirty="0">
                  <a:latin typeface="Helvetica" pitchFamily="34" charset="0"/>
                  <a:cs typeface="Helvetica" pitchFamily="34" charset="0"/>
                </a:endParaRPr>
              </a:p>
            </p:txBody>
          </p:sp>
          <p:sp>
            <p:nvSpPr>
              <p:cNvPr id="32" name="TextBox 31"/>
              <p:cNvSpPr txBox="1"/>
              <p:nvPr/>
            </p:nvSpPr>
            <p:spPr>
              <a:xfrm>
                <a:off x="1647626"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C</a:t>
                </a:r>
                <a:endParaRPr lang="en-US" sz="1400" dirty="0">
                  <a:latin typeface="Helvetica" pitchFamily="34" charset="0"/>
                  <a:cs typeface="Helvetica" pitchFamily="34" charset="0"/>
                </a:endParaRPr>
              </a:p>
            </p:txBody>
          </p:sp>
          <p:sp>
            <p:nvSpPr>
              <p:cNvPr id="33" name="TextBox 32"/>
              <p:cNvSpPr txBox="1"/>
              <p:nvPr/>
            </p:nvSpPr>
            <p:spPr>
              <a:xfrm>
                <a:off x="1845558"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D</a:t>
                </a:r>
                <a:endParaRPr lang="en-US" sz="1400" dirty="0">
                  <a:latin typeface="Helvetica" pitchFamily="34" charset="0"/>
                  <a:cs typeface="Helvetica" pitchFamily="34" charset="0"/>
                </a:endParaRPr>
              </a:p>
            </p:txBody>
          </p:sp>
        </p:grpSp>
        <p:sp>
          <p:nvSpPr>
            <p:cNvPr id="34" name="TextBox 33"/>
            <p:cNvSpPr txBox="1"/>
            <p:nvPr/>
          </p:nvSpPr>
          <p:spPr>
            <a:xfrm>
              <a:off x="5985611" y="877744"/>
              <a:ext cx="1313180" cy="385362"/>
            </a:xfrm>
            <a:prstGeom prst="rect">
              <a:avLst/>
            </a:prstGeom>
            <a:noFill/>
          </p:spPr>
          <p:txBody>
            <a:bodyPr wrap="none" rtlCol="0">
              <a:spAutoFit/>
            </a:bodyPr>
            <a:lstStyle/>
            <a:p>
              <a:r>
                <a:rPr lang="en-US" dirty="0" smtClean="0">
                  <a:solidFill>
                    <a:srgbClr val="FF0000"/>
                  </a:solidFill>
                </a:rPr>
                <a:t>Normative</a:t>
              </a:r>
              <a:endParaRPr lang="en-US" dirty="0">
                <a:solidFill>
                  <a:srgbClr val="FF0000"/>
                </a:solidFill>
              </a:endParaRPr>
            </a:p>
          </p:txBody>
        </p:sp>
      </p:grpSp>
      <p:grpSp>
        <p:nvGrpSpPr>
          <p:cNvPr id="4099" name="Group 4098"/>
          <p:cNvGrpSpPr/>
          <p:nvPr/>
        </p:nvGrpSpPr>
        <p:grpSpPr>
          <a:xfrm>
            <a:off x="4970994" y="3000036"/>
            <a:ext cx="1118379" cy="1168041"/>
            <a:chOff x="4970994" y="2738772"/>
            <a:chExt cx="1118379" cy="1168041"/>
          </a:xfrm>
        </p:grpSpPr>
        <p:sp>
          <p:nvSpPr>
            <p:cNvPr id="5" name="TextBox 4"/>
            <p:cNvSpPr txBox="1"/>
            <p:nvPr/>
          </p:nvSpPr>
          <p:spPr>
            <a:xfrm>
              <a:off x="4970994" y="2738772"/>
              <a:ext cx="1118379" cy="445720"/>
            </a:xfrm>
            <a:prstGeom prst="rect">
              <a:avLst/>
            </a:prstGeom>
            <a:noFill/>
          </p:spPr>
          <p:txBody>
            <a:bodyPr wrap="none" rtlCol="0">
              <a:spAutoFit/>
            </a:bodyPr>
            <a:lstStyle/>
            <a:p>
              <a:r>
                <a:rPr lang="en-US" dirty="0" smtClean="0">
                  <a:solidFill>
                    <a:srgbClr val="FF0000"/>
                  </a:solidFill>
                </a:rPr>
                <a:t>Perfect</a:t>
              </a:r>
              <a:endParaRPr lang="en-US" dirty="0">
                <a:solidFill>
                  <a:srgbClr val="FF0000"/>
                </a:solidFill>
              </a:endParaRPr>
            </a:p>
          </p:txBody>
        </p:sp>
        <p:grpSp>
          <p:nvGrpSpPr>
            <p:cNvPr id="53" name="Group 52"/>
            <p:cNvGrpSpPr/>
            <p:nvPr/>
          </p:nvGrpSpPr>
          <p:grpSpPr>
            <a:xfrm>
              <a:off x="5085704" y="3058523"/>
              <a:ext cx="908309" cy="848290"/>
              <a:chOff x="1251759" y="3309983"/>
              <a:chExt cx="908309" cy="848290"/>
            </a:xfrm>
          </p:grpSpPr>
          <p:sp>
            <p:nvSpPr>
              <p:cNvPr id="54" name="Rectangle 53"/>
              <p:cNvSpPr/>
              <p:nvPr/>
            </p:nvSpPr>
            <p:spPr>
              <a:xfrm>
                <a:off x="1309463" y="3309983"/>
                <a:ext cx="148451" cy="5443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1507397"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1705331"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1903266" y="3824612"/>
                <a:ext cx="148451" cy="29690"/>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1251759"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A</a:t>
                </a:r>
                <a:endParaRPr lang="en-US" sz="1400" dirty="0">
                  <a:latin typeface="Helvetica" pitchFamily="34" charset="0"/>
                  <a:cs typeface="Helvetica" pitchFamily="34" charset="0"/>
                </a:endParaRPr>
              </a:p>
            </p:txBody>
          </p:sp>
          <p:sp>
            <p:nvSpPr>
              <p:cNvPr id="59" name="TextBox 58"/>
              <p:cNvSpPr txBox="1"/>
              <p:nvPr/>
            </p:nvSpPr>
            <p:spPr>
              <a:xfrm>
                <a:off x="1449693"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B</a:t>
                </a:r>
                <a:endParaRPr lang="en-US" sz="1400" dirty="0">
                  <a:latin typeface="Helvetica" pitchFamily="34" charset="0"/>
                  <a:cs typeface="Helvetica" pitchFamily="34" charset="0"/>
                </a:endParaRPr>
              </a:p>
            </p:txBody>
          </p:sp>
          <p:sp>
            <p:nvSpPr>
              <p:cNvPr id="60" name="TextBox 59"/>
              <p:cNvSpPr txBox="1"/>
              <p:nvPr/>
            </p:nvSpPr>
            <p:spPr>
              <a:xfrm>
                <a:off x="1647626"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C</a:t>
                </a:r>
                <a:endParaRPr lang="en-US" sz="1400" dirty="0">
                  <a:latin typeface="Helvetica" pitchFamily="34" charset="0"/>
                  <a:cs typeface="Helvetica" pitchFamily="34" charset="0"/>
                </a:endParaRPr>
              </a:p>
            </p:txBody>
          </p:sp>
          <p:sp>
            <p:nvSpPr>
              <p:cNvPr id="61" name="TextBox 60"/>
              <p:cNvSpPr txBox="1"/>
              <p:nvPr/>
            </p:nvSpPr>
            <p:spPr>
              <a:xfrm>
                <a:off x="1845558"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D</a:t>
                </a:r>
                <a:endParaRPr lang="en-US" sz="1400" dirty="0">
                  <a:latin typeface="Helvetica" pitchFamily="34" charset="0"/>
                  <a:cs typeface="Helvetica" pitchFamily="34" charset="0"/>
                </a:endParaRPr>
              </a:p>
            </p:txBody>
          </p:sp>
        </p:grpSp>
      </p:grpSp>
      <p:grpSp>
        <p:nvGrpSpPr>
          <p:cNvPr id="4097" name="Group 4096"/>
          <p:cNvGrpSpPr/>
          <p:nvPr/>
        </p:nvGrpSpPr>
        <p:grpSpPr>
          <a:xfrm>
            <a:off x="6397447" y="4396688"/>
            <a:ext cx="924878" cy="1177691"/>
            <a:chOff x="6397447" y="4135424"/>
            <a:chExt cx="924878" cy="1177691"/>
          </a:xfrm>
        </p:grpSpPr>
        <p:sp>
          <p:nvSpPr>
            <p:cNvPr id="8" name="TextBox 7"/>
            <p:cNvSpPr txBox="1"/>
            <p:nvPr/>
          </p:nvSpPr>
          <p:spPr>
            <a:xfrm>
              <a:off x="6410857" y="4135424"/>
              <a:ext cx="911468" cy="385362"/>
            </a:xfrm>
            <a:prstGeom prst="rect">
              <a:avLst/>
            </a:prstGeom>
            <a:noFill/>
          </p:spPr>
          <p:txBody>
            <a:bodyPr wrap="none" rtlCol="0">
              <a:spAutoFit/>
            </a:bodyPr>
            <a:lstStyle/>
            <a:p>
              <a:r>
                <a:rPr lang="en-US" dirty="0" smtClean="0">
                  <a:solidFill>
                    <a:srgbClr val="FF0000"/>
                  </a:solidFill>
                </a:rPr>
                <a:t>Wrong</a:t>
              </a:r>
              <a:endParaRPr lang="en-US" dirty="0">
                <a:solidFill>
                  <a:srgbClr val="FF0000"/>
                </a:solidFill>
              </a:endParaRPr>
            </a:p>
          </p:txBody>
        </p:sp>
        <p:grpSp>
          <p:nvGrpSpPr>
            <p:cNvPr id="62" name="Group 61"/>
            <p:cNvGrpSpPr/>
            <p:nvPr/>
          </p:nvGrpSpPr>
          <p:grpSpPr>
            <a:xfrm>
              <a:off x="6397447" y="4464825"/>
              <a:ext cx="908309" cy="848290"/>
              <a:chOff x="1251759" y="3309983"/>
              <a:chExt cx="908309" cy="848290"/>
            </a:xfrm>
          </p:grpSpPr>
          <p:sp>
            <p:nvSpPr>
              <p:cNvPr id="63" name="Rectangle 62"/>
              <p:cNvSpPr/>
              <p:nvPr/>
            </p:nvSpPr>
            <p:spPr>
              <a:xfrm>
                <a:off x="1903823" y="3309983"/>
                <a:ext cx="148451" cy="5443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1507397"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1705331" y="3824612"/>
                <a:ext cx="148451" cy="2968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1308906" y="3824612"/>
                <a:ext cx="148451" cy="29690"/>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1251759"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A</a:t>
                </a:r>
                <a:endParaRPr lang="en-US" sz="1400" dirty="0">
                  <a:latin typeface="Helvetica" pitchFamily="34" charset="0"/>
                  <a:cs typeface="Helvetica" pitchFamily="34" charset="0"/>
                </a:endParaRPr>
              </a:p>
            </p:txBody>
          </p:sp>
          <p:sp>
            <p:nvSpPr>
              <p:cNvPr id="68" name="TextBox 67"/>
              <p:cNvSpPr txBox="1"/>
              <p:nvPr/>
            </p:nvSpPr>
            <p:spPr>
              <a:xfrm>
                <a:off x="1449693"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B</a:t>
                </a:r>
                <a:endParaRPr lang="en-US" sz="1400" dirty="0">
                  <a:latin typeface="Helvetica" pitchFamily="34" charset="0"/>
                  <a:cs typeface="Helvetica" pitchFamily="34" charset="0"/>
                </a:endParaRPr>
              </a:p>
            </p:txBody>
          </p:sp>
          <p:sp>
            <p:nvSpPr>
              <p:cNvPr id="69" name="TextBox 68"/>
              <p:cNvSpPr txBox="1"/>
              <p:nvPr/>
            </p:nvSpPr>
            <p:spPr>
              <a:xfrm>
                <a:off x="1647626"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C</a:t>
                </a:r>
                <a:endParaRPr lang="en-US" sz="1400" dirty="0">
                  <a:latin typeface="Helvetica" pitchFamily="34" charset="0"/>
                  <a:cs typeface="Helvetica" pitchFamily="34" charset="0"/>
                </a:endParaRPr>
              </a:p>
            </p:txBody>
          </p:sp>
          <p:sp>
            <p:nvSpPr>
              <p:cNvPr id="70" name="TextBox 69"/>
              <p:cNvSpPr txBox="1"/>
              <p:nvPr/>
            </p:nvSpPr>
            <p:spPr>
              <a:xfrm>
                <a:off x="1845558"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D</a:t>
                </a:r>
                <a:endParaRPr lang="en-US" sz="1400" dirty="0">
                  <a:latin typeface="Helvetica" pitchFamily="34" charset="0"/>
                  <a:cs typeface="Helvetica" pitchFamily="34" charset="0"/>
                </a:endParaRPr>
              </a:p>
            </p:txBody>
          </p:sp>
        </p:grpSp>
      </p:grpSp>
      <p:grpSp>
        <p:nvGrpSpPr>
          <p:cNvPr id="9" name="Group 8"/>
          <p:cNvGrpSpPr/>
          <p:nvPr/>
        </p:nvGrpSpPr>
        <p:grpSpPr>
          <a:xfrm>
            <a:off x="7330020" y="2729438"/>
            <a:ext cx="1281539" cy="1134668"/>
            <a:chOff x="7330020" y="2468174"/>
            <a:chExt cx="1281539" cy="1134668"/>
          </a:xfrm>
        </p:grpSpPr>
        <p:sp>
          <p:nvSpPr>
            <p:cNvPr id="7" name="TextBox 6"/>
            <p:cNvSpPr txBox="1"/>
            <p:nvPr/>
          </p:nvSpPr>
          <p:spPr>
            <a:xfrm>
              <a:off x="7330020" y="2468174"/>
              <a:ext cx="1281539" cy="445720"/>
            </a:xfrm>
            <a:prstGeom prst="rect">
              <a:avLst/>
            </a:prstGeom>
            <a:noFill/>
          </p:spPr>
          <p:txBody>
            <a:bodyPr wrap="none" rtlCol="0">
              <a:spAutoFit/>
            </a:bodyPr>
            <a:lstStyle/>
            <a:p>
              <a:r>
                <a:rPr lang="en-US" dirty="0" smtClean="0">
                  <a:solidFill>
                    <a:srgbClr val="FF0000"/>
                  </a:solidFill>
                </a:rPr>
                <a:t>Random</a:t>
              </a:r>
              <a:endParaRPr lang="en-US" dirty="0">
                <a:solidFill>
                  <a:srgbClr val="FF0000"/>
                </a:solidFill>
              </a:endParaRPr>
            </a:p>
          </p:txBody>
        </p:sp>
        <p:grpSp>
          <p:nvGrpSpPr>
            <p:cNvPr id="71" name="Group 70"/>
            <p:cNvGrpSpPr/>
            <p:nvPr/>
          </p:nvGrpSpPr>
          <p:grpSpPr>
            <a:xfrm>
              <a:off x="7453624" y="3150128"/>
              <a:ext cx="908309" cy="452714"/>
              <a:chOff x="1251759" y="3705559"/>
              <a:chExt cx="908309" cy="452714"/>
            </a:xfrm>
          </p:grpSpPr>
          <p:sp>
            <p:nvSpPr>
              <p:cNvPr id="72" name="Rectangle 71"/>
              <p:cNvSpPr/>
              <p:nvPr/>
            </p:nvSpPr>
            <p:spPr>
              <a:xfrm>
                <a:off x="1903823" y="3705559"/>
                <a:ext cx="148451" cy="148743"/>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p:cNvSpPr txBox="1"/>
              <p:nvPr/>
            </p:nvSpPr>
            <p:spPr>
              <a:xfrm>
                <a:off x="1251759"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A</a:t>
                </a:r>
                <a:endParaRPr lang="en-US" sz="1400" dirty="0">
                  <a:latin typeface="Helvetica" pitchFamily="34" charset="0"/>
                  <a:cs typeface="Helvetica" pitchFamily="34" charset="0"/>
                </a:endParaRPr>
              </a:p>
            </p:txBody>
          </p:sp>
          <p:sp>
            <p:nvSpPr>
              <p:cNvPr id="77" name="TextBox 76"/>
              <p:cNvSpPr txBox="1"/>
              <p:nvPr/>
            </p:nvSpPr>
            <p:spPr>
              <a:xfrm>
                <a:off x="1449693" y="3850496"/>
                <a:ext cx="304892" cy="307777"/>
              </a:xfrm>
              <a:prstGeom prst="rect">
                <a:avLst/>
              </a:prstGeom>
              <a:noFill/>
            </p:spPr>
            <p:txBody>
              <a:bodyPr wrap="none" rtlCol="0">
                <a:spAutoFit/>
              </a:bodyPr>
              <a:lstStyle/>
              <a:p>
                <a:r>
                  <a:rPr lang="en-US" sz="1400" dirty="0" smtClean="0">
                    <a:latin typeface="Helvetica" pitchFamily="34" charset="0"/>
                    <a:cs typeface="Helvetica" pitchFamily="34" charset="0"/>
                  </a:rPr>
                  <a:t>B</a:t>
                </a:r>
                <a:endParaRPr lang="en-US" sz="1400" dirty="0">
                  <a:latin typeface="Helvetica" pitchFamily="34" charset="0"/>
                  <a:cs typeface="Helvetica" pitchFamily="34" charset="0"/>
                </a:endParaRPr>
              </a:p>
            </p:txBody>
          </p:sp>
          <p:sp>
            <p:nvSpPr>
              <p:cNvPr id="78" name="TextBox 77"/>
              <p:cNvSpPr txBox="1"/>
              <p:nvPr/>
            </p:nvSpPr>
            <p:spPr>
              <a:xfrm>
                <a:off x="1647626"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C</a:t>
                </a:r>
                <a:endParaRPr lang="en-US" sz="1400" dirty="0">
                  <a:latin typeface="Helvetica" pitchFamily="34" charset="0"/>
                  <a:cs typeface="Helvetica" pitchFamily="34" charset="0"/>
                </a:endParaRPr>
              </a:p>
            </p:txBody>
          </p:sp>
          <p:sp>
            <p:nvSpPr>
              <p:cNvPr id="79" name="TextBox 78"/>
              <p:cNvSpPr txBox="1"/>
              <p:nvPr/>
            </p:nvSpPr>
            <p:spPr>
              <a:xfrm>
                <a:off x="1845558" y="3850496"/>
                <a:ext cx="314510" cy="307777"/>
              </a:xfrm>
              <a:prstGeom prst="rect">
                <a:avLst/>
              </a:prstGeom>
              <a:noFill/>
            </p:spPr>
            <p:txBody>
              <a:bodyPr wrap="none" rtlCol="0">
                <a:spAutoFit/>
              </a:bodyPr>
              <a:lstStyle/>
              <a:p>
                <a:r>
                  <a:rPr lang="en-US" sz="1400" dirty="0" smtClean="0">
                    <a:latin typeface="Helvetica" pitchFamily="34" charset="0"/>
                    <a:cs typeface="Helvetica" pitchFamily="34" charset="0"/>
                  </a:rPr>
                  <a:t>D</a:t>
                </a:r>
                <a:endParaRPr lang="en-US" sz="1400" dirty="0">
                  <a:latin typeface="Helvetica" pitchFamily="34" charset="0"/>
                  <a:cs typeface="Helvetica" pitchFamily="34" charset="0"/>
                </a:endParaRPr>
              </a:p>
            </p:txBody>
          </p:sp>
        </p:grpSp>
        <p:sp>
          <p:nvSpPr>
            <p:cNvPr id="80" name="Rectangle 79"/>
            <p:cNvSpPr/>
            <p:nvPr/>
          </p:nvSpPr>
          <p:spPr>
            <a:xfrm>
              <a:off x="7922808" y="3150128"/>
              <a:ext cx="148451" cy="148743"/>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7739928" y="3150128"/>
              <a:ext cx="148451" cy="148743"/>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7557048" y="3150128"/>
              <a:ext cx="148451" cy="148743"/>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499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mcaywood\Documents\ICArUS\Matlab\CPD\results\scatterplot_TV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273" y="1530144"/>
            <a:ext cx="6261041" cy="4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55320" y="274638"/>
            <a:ext cx="8260080" cy="944562"/>
          </a:xfrm>
        </p:spPr>
        <p:txBody>
          <a:bodyPr/>
          <a:lstStyle/>
          <a:p>
            <a:r>
              <a:rPr lang="en-US" dirty="0" smtClean="0"/>
              <a:t>Subject group learned (</a:t>
            </a:r>
            <a:r>
              <a:rPr lang="en-US" dirty="0"/>
              <a:t>by TVD analysis)</a:t>
            </a:r>
          </a:p>
        </p:txBody>
      </p:sp>
      <p:sp>
        <p:nvSpPr>
          <p:cNvPr id="6" name="TextBox 5"/>
          <p:cNvSpPr txBox="1"/>
          <p:nvPr/>
        </p:nvSpPr>
        <p:spPr>
          <a:xfrm>
            <a:off x="114048" y="1247477"/>
            <a:ext cx="5461752" cy="412934"/>
          </a:xfrm>
          <a:prstGeom prst="rect">
            <a:avLst/>
          </a:prstGeom>
          <a:noFill/>
        </p:spPr>
        <p:txBody>
          <a:bodyPr wrap="none" rtlCol="0">
            <a:spAutoFit/>
          </a:bodyPr>
          <a:lstStyle/>
          <a:p>
            <a:r>
              <a:rPr lang="en-US" dirty="0" smtClean="0"/>
              <a:t>Performance better than random with p &lt; 0.0001</a:t>
            </a:r>
          </a:p>
        </p:txBody>
      </p:sp>
      <p:pic>
        <p:nvPicPr>
          <p:cNvPr id="7170" name="Picture 2" descr="C:\Users\mcaywood\Documents\ICArUS\Matlab\CPD\results\mean_scatterplot_TV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50" y="2215396"/>
            <a:ext cx="4099560" cy="307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104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3593" y="274638"/>
            <a:ext cx="7696200" cy="944562"/>
          </a:xfrm>
        </p:spPr>
        <p:txBody>
          <a:bodyPr/>
          <a:lstStyle/>
          <a:p>
            <a:r>
              <a:rPr lang="en-US" dirty="0" smtClean="0"/>
              <a:t>KLD </a:t>
            </a:r>
            <a:r>
              <a:rPr lang="en-US" dirty="0"/>
              <a:t>did not show </a:t>
            </a:r>
            <a:r>
              <a:rPr lang="en-US" dirty="0" smtClean="0"/>
              <a:t>learning</a:t>
            </a:r>
            <a:endParaRPr lang="en-US" dirty="0"/>
          </a:p>
        </p:txBody>
      </p:sp>
      <p:sp>
        <p:nvSpPr>
          <p:cNvPr id="2" name="Content Placeholder 1"/>
          <p:cNvSpPr>
            <a:spLocks noGrp="1"/>
          </p:cNvSpPr>
          <p:nvPr>
            <p:ph idx="1"/>
          </p:nvPr>
        </p:nvSpPr>
        <p:spPr>
          <a:xfrm>
            <a:off x="685800" y="1150620"/>
            <a:ext cx="7449883" cy="1321777"/>
          </a:xfrm>
        </p:spPr>
        <p:txBody>
          <a:bodyPr/>
          <a:lstStyle/>
          <a:p>
            <a:r>
              <a:rPr lang="en-US" dirty="0" smtClean="0"/>
              <a:t>Problems with KLD in pilot study</a:t>
            </a:r>
          </a:p>
          <a:p>
            <a:pPr lvl="1"/>
            <a:r>
              <a:rPr lang="en-US" dirty="0" smtClean="0"/>
              <a:t>Subject mistakes are greatly exaggerated</a:t>
            </a:r>
          </a:p>
          <a:p>
            <a:pPr lvl="1"/>
            <a:r>
              <a:rPr lang="en-US" dirty="0" smtClean="0"/>
              <a:t>Problem worse when solutions very peaked (as they were in pilot study)</a:t>
            </a:r>
          </a:p>
          <a:p>
            <a:endParaRPr lang="en-US" dirty="0" smtClean="0"/>
          </a:p>
        </p:txBody>
      </p:sp>
      <p:grpSp>
        <p:nvGrpSpPr>
          <p:cNvPr id="7" name="Group 6"/>
          <p:cNvGrpSpPr/>
          <p:nvPr/>
        </p:nvGrpSpPr>
        <p:grpSpPr>
          <a:xfrm>
            <a:off x="4242947" y="2278378"/>
            <a:ext cx="4343400" cy="3257550"/>
            <a:chOff x="4038600" y="2438399"/>
            <a:chExt cx="5105400" cy="3829051"/>
          </a:xfrm>
        </p:grpSpPr>
        <p:pic>
          <p:nvPicPr>
            <p:cNvPr id="4098" name="Picture 2" descr="C:\Users\mcaywood\Documents\ICArUS\Matlab\CPA simulations\results\highlypeak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438399"/>
              <a:ext cx="5105400" cy="382905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4892040" y="2768352"/>
              <a:ext cx="3921408" cy="2804514"/>
              <a:chOff x="4892040" y="2768352"/>
              <a:chExt cx="3921408" cy="2804514"/>
            </a:xfrm>
          </p:grpSpPr>
          <p:sp>
            <p:nvSpPr>
              <p:cNvPr id="10" name="TextBox 9"/>
              <p:cNvSpPr txBox="1"/>
              <p:nvPr/>
            </p:nvSpPr>
            <p:spPr>
              <a:xfrm>
                <a:off x="6553200" y="4309805"/>
                <a:ext cx="1582483" cy="485379"/>
              </a:xfrm>
              <a:prstGeom prst="rect">
                <a:avLst/>
              </a:prstGeom>
              <a:noFill/>
              <a:ln>
                <a:noFill/>
              </a:ln>
            </p:spPr>
            <p:txBody>
              <a:bodyPr wrap="square" rtlCol="0">
                <a:spAutoFit/>
              </a:bodyPr>
              <a:lstStyle/>
              <a:p>
                <a:r>
                  <a:rPr lang="en-US" sz="1100" dirty="0" smtClean="0">
                    <a:solidFill>
                      <a:schemeClr val="tx2"/>
                    </a:solidFill>
                  </a:rPr>
                  <a:t>underconfident</a:t>
                </a:r>
                <a:endParaRPr lang="en-US" sz="1100" dirty="0">
                  <a:solidFill>
                    <a:schemeClr val="tx2"/>
                  </a:solidFill>
                </a:endParaRPr>
              </a:p>
            </p:txBody>
          </p:sp>
          <p:sp>
            <p:nvSpPr>
              <p:cNvPr id="11" name="TextBox 10"/>
              <p:cNvSpPr txBox="1"/>
              <p:nvPr/>
            </p:nvSpPr>
            <p:spPr>
              <a:xfrm>
                <a:off x="7875602" y="5087487"/>
                <a:ext cx="937846" cy="485379"/>
              </a:xfrm>
              <a:prstGeom prst="rect">
                <a:avLst/>
              </a:prstGeom>
              <a:noFill/>
            </p:spPr>
            <p:txBody>
              <a:bodyPr wrap="square" rtlCol="0">
                <a:spAutoFit/>
              </a:bodyPr>
              <a:lstStyle/>
              <a:p>
                <a:r>
                  <a:rPr lang="en-US" sz="1100" dirty="0" smtClean="0">
                    <a:solidFill>
                      <a:srgbClr val="00B050"/>
                    </a:solidFill>
                  </a:rPr>
                  <a:t>correct</a:t>
                </a:r>
                <a:endParaRPr lang="en-US" sz="1100" dirty="0">
                  <a:solidFill>
                    <a:srgbClr val="00B050"/>
                  </a:solidFill>
                </a:endParaRPr>
              </a:p>
            </p:txBody>
          </p:sp>
          <p:sp>
            <p:nvSpPr>
              <p:cNvPr id="12" name="TextBox 11"/>
              <p:cNvSpPr txBox="1"/>
              <p:nvPr/>
            </p:nvSpPr>
            <p:spPr>
              <a:xfrm>
                <a:off x="4892040" y="2768352"/>
                <a:ext cx="1020177" cy="428927"/>
              </a:xfrm>
              <a:prstGeom prst="rect">
                <a:avLst/>
              </a:prstGeom>
              <a:noFill/>
            </p:spPr>
            <p:txBody>
              <a:bodyPr wrap="square" rtlCol="0">
                <a:spAutoFit/>
              </a:bodyPr>
              <a:lstStyle/>
              <a:p>
                <a:r>
                  <a:rPr lang="en-US" sz="1100" dirty="0" smtClean="0">
                    <a:solidFill>
                      <a:srgbClr val="FF0000"/>
                    </a:solidFill>
                  </a:rPr>
                  <a:t>mistaken</a:t>
                </a:r>
                <a:endParaRPr lang="en-US" sz="1100" dirty="0">
                  <a:solidFill>
                    <a:srgbClr val="FF0000"/>
                  </a:solidFill>
                </a:endParaRPr>
              </a:p>
            </p:txBody>
          </p:sp>
        </p:grpSp>
      </p:grpSp>
      <p:sp>
        <p:nvSpPr>
          <p:cNvPr id="5" name="Rectangle 4"/>
          <p:cNvSpPr/>
          <p:nvPr/>
        </p:nvSpPr>
        <p:spPr bwMode="auto">
          <a:xfrm>
            <a:off x="2354580" y="2768352"/>
            <a:ext cx="990600" cy="20344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123" name="Picture 3" descr="C:\Users\mcaywood\Documents\ICArUS\Matlab\CPD\results\mean_scatterplot_KLD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3" y="2712720"/>
            <a:ext cx="4188214" cy="314116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mcaywood\Documents\ICArUS\Matlab\CPD\results\correct_bi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2947" y="5535928"/>
            <a:ext cx="4343400" cy="6802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84306" y="6030687"/>
            <a:ext cx="2770310" cy="361959"/>
          </a:xfrm>
          <a:prstGeom prst="rect">
            <a:avLst/>
          </a:prstGeom>
          <a:noFill/>
        </p:spPr>
        <p:txBody>
          <a:bodyPr wrap="none" rtlCol="0">
            <a:spAutoFit/>
          </a:bodyPr>
          <a:lstStyle/>
          <a:p>
            <a:r>
              <a:rPr lang="en-US" sz="1000" dirty="0" smtClean="0"/>
              <a:t>Observed subject judgments in pilot study</a:t>
            </a:r>
            <a:endParaRPr lang="en-US" sz="1000" dirty="0"/>
          </a:p>
        </p:txBody>
      </p:sp>
    </p:spTree>
    <p:extLst>
      <p:ext uri="{BB962C8B-B14F-4D97-AF65-F5344CB8AC3E}">
        <p14:creationId xmlns:p14="http://schemas.microsoft.com/office/powerpoint/2010/main" val="2797263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0" dirty="0" smtClean="0"/>
          </a:p>
          <a:p>
            <a:r>
              <a:rPr lang="en-US" b="0" dirty="0" smtClean="0"/>
              <a:t>BAA: “model’s confidence distribution will be compared to that of humans using a metric </a:t>
            </a:r>
            <a:r>
              <a:rPr lang="en-US" dirty="0" smtClean="0"/>
              <a:t>such as </a:t>
            </a:r>
            <a:r>
              <a:rPr lang="en-US" b="0" dirty="0" smtClean="0"/>
              <a:t>the Kullback-Leibler divergence…the T&amp;E Team </a:t>
            </a:r>
            <a:r>
              <a:rPr lang="en-US" dirty="0" smtClean="0"/>
              <a:t>may explore other metrics</a:t>
            </a:r>
            <a:r>
              <a:rPr lang="en-US" b="0" dirty="0" smtClean="0"/>
              <a:t>”</a:t>
            </a:r>
          </a:p>
          <a:p>
            <a:pPr lvl="1"/>
            <a:r>
              <a:rPr lang="en-US" b="0" dirty="0" smtClean="0"/>
              <a:t>CPA </a:t>
            </a:r>
            <a:r>
              <a:rPr lang="en-US" b="0" dirty="0"/>
              <a:t>team </a:t>
            </a:r>
            <a:r>
              <a:rPr lang="en-US" b="0" dirty="0" smtClean="0"/>
              <a:t>is systematically investigating metrics</a:t>
            </a:r>
            <a:endParaRPr lang="en-US" b="0" dirty="0"/>
          </a:p>
          <a:p>
            <a:endParaRPr lang="en-US" b="0" dirty="0" smtClean="0"/>
          </a:p>
          <a:p>
            <a:r>
              <a:rPr lang="en-US" b="0" dirty="0" smtClean="0"/>
              <a:t>For final assessment, BAA requires “success rate in matching human performance” of 50%, 65%, 80% in Phases 1, 2 and 3. </a:t>
            </a:r>
          </a:p>
          <a:p>
            <a:pPr lvl="1"/>
            <a:r>
              <a:rPr lang="en-US" b="0" dirty="0" smtClean="0"/>
              <a:t>Does not specify how metrics should be transformed to success rates</a:t>
            </a:r>
          </a:p>
          <a:p>
            <a:pPr lvl="1"/>
            <a:r>
              <a:rPr lang="en-US" b="0" dirty="0" smtClean="0"/>
              <a:t>Will be calibrated in future according to subject &amp; computational model performance</a:t>
            </a:r>
            <a:endParaRPr lang="en-US" b="0" dirty="0"/>
          </a:p>
        </p:txBody>
      </p:sp>
      <p:sp>
        <p:nvSpPr>
          <p:cNvPr id="3" name="Title 2"/>
          <p:cNvSpPr>
            <a:spLocks noGrp="1"/>
          </p:cNvSpPr>
          <p:nvPr>
            <p:ph type="title"/>
          </p:nvPr>
        </p:nvSpPr>
        <p:spPr/>
        <p:txBody>
          <a:bodyPr/>
          <a:lstStyle/>
          <a:p>
            <a:r>
              <a:rPr lang="en-US" dirty="0" smtClean="0"/>
              <a:t>KL divergence &amp; the BAA</a:t>
            </a:r>
            <a:endParaRPr lang="en-US" dirty="0"/>
          </a:p>
        </p:txBody>
      </p:sp>
    </p:spTree>
    <p:extLst>
      <p:ext uri="{BB962C8B-B14F-4D97-AF65-F5344CB8AC3E}">
        <p14:creationId xmlns:p14="http://schemas.microsoft.com/office/powerpoint/2010/main" val="996471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1960" y="1197432"/>
            <a:ext cx="8572500" cy="4884738"/>
          </a:xfrm>
        </p:spPr>
        <p:txBody>
          <a:bodyPr/>
          <a:lstStyle/>
          <a:p>
            <a:r>
              <a:rPr lang="en-US" dirty="0" smtClean="0"/>
              <a:t>Subjects frequently made correct identifications</a:t>
            </a:r>
          </a:p>
          <a:p>
            <a:endParaRPr lang="en-US" dirty="0" smtClean="0"/>
          </a:p>
          <a:p>
            <a:r>
              <a:rPr lang="en-US" dirty="0" smtClean="0"/>
              <a:t>However, several </a:t>
            </a:r>
            <a:r>
              <a:rPr lang="en-US" dirty="0"/>
              <a:t>subjects reported </a:t>
            </a:r>
            <a:r>
              <a:rPr lang="en-US" dirty="0" smtClean="0"/>
              <a:t>that they </a:t>
            </a:r>
            <a:r>
              <a:rPr lang="en-US" dirty="0"/>
              <a:t>did not think </a:t>
            </a:r>
            <a:r>
              <a:rPr lang="en-US" dirty="0" smtClean="0"/>
              <a:t>“probabilistically</a:t>
            </a:r>
            <a:r>
              <a:rPr lang="en-US" dirty="0"/>
              <a:t>” and that reporting their answers in percentages was </a:t>
            </a:r>
            <a:r>
              <a:rPr lang="en-US" dirty="0" smtClean="0"/>
              <a:t>challenging</a:t>
            </a:r>
            <a:endParaRPr lang="en-US" dirty="0"/>
          </a:p>
          <a:p>
            <a:endParaRPr lang="en-US" dirty="0" smtClean="0"/>
          </a:p>
          <a:p>
            <a:r>
              <a:rPr lang="en-US" dirty="0" smtClean="0"/>
              <a:t>Most subjects moved probability sliders less than optimal amount</a:t>
            </a:r>
          </a:p>
          <a:p>
            <a:pPr lvl="1"/>
            <a:r>
              <a:rPr lang="en-US" dirty="0" smtClean="0"/>
              <a:t>Some subjects did not feel confident about answers</a:t>
            </a:r>
          </a:p>
          <a:p>
            <a:pPr lvl="1"/>
            <a:r>
              <a:rPr lang="en-US" dirty="0" smtClean="0"/>
              <a:t>Some subjects may have ignored the effects of normalization on final judgment</a:t>
            </a:r>
          </a:p>
          <a:p>
            <a:pPr lvl="2"/>
            <a:r>
              <a:rPr lang="en-US" dirty="0" smtClean="0"/>
              <a:t>e.g. only adjusting the slider corresponding to the ‘most probable’ facility</a:t>
            </a:r>
          </a:p>
          <a:p>
            <a:pPr lvl="1"/>
            <a:r>
              <a:rPr lang="en-US" dirty="0" smtClean="0"/>
              <a:t>At least one believed that answers were ~80/20 on account of test asking about probabilities</a:t>
            </a:r>
          </a:p>
          <a:p>
            <a:pPr marL="341312" lvl="1" indent="0">
              <a:buNone/>
            </a:pPr>
            <a:r>
              <a:rPr lang="en-US" dirty="0" smtClean="0"/>
              <a:t>(See example </a:t>
            </a:r>
            <a:r>
              <a:rPr lang="en-US" dirty="0"/>
              <a:t>on next </a:t>
            </a:r>
            <a:r>
              <a:rPr lang="en-US" dirty="0" smtClean="0"/>
              <a:t>slide)</a:t>
            </a:r>
          </a:p>
        </p:txBody>
      </p:sp>
      <p:sp>
        <p:nvSpPr>
          <p:cNvPr id="3" name="Title 2"/>
          <p:cNvSpPr>
            <a:spLocks noGrp="1"/>
          </p:cNvSpPr>
          <p:nvPr>
            <p:ph type="title"/>
          </p:nvPr>
        </p:nvSpPr>
        <p:spPr/>
        <p:txBody>
          <a:bodyPr/>
          <a:lstStyle/>
          <a:p>
            <a:r>
              <a:rPr lang="en-US" dirty="0" smtClean="0"/>
              <a:t>Subject confidence</a:t>
            </a:r>
            <a:endParaRPr lang="en-US" dirty="0"/>
          </a:p>
        </p:txBody>
      </p:sp>
    </p:spTree>
    <p:extLst>
      <p:ext uri="{BB962C8B-B14F-4D97-AF65-F5344CB8AC3E}">
        <p14:creationId xmlns:p14="http://schemas.microsoft.com/office/powerpoint/2010/main" val="74490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2386" y="274638"/>
            <a:ext cx="8821614" cy="944562"/>
          </a:xfrm>
        </p:spPr>
        <p:txBody>
          <a:bodyPr/>
          <a:lstStyle/>
          <a:p>
            <a:r>
              <a:rPr lang="en-US" dirty="0" smtClean="0"/>
              <a:t>Subject judgments were underconfident relative to normative solution</a:t>
            </a:r>
            <a:endParaRPr lang="en-US" dirty="0"/>
          </a:p>
        </p:txBody>
      </p:sp>
      <p:pic>
        <p:nvPicPr>
          <p:cNvPr id="6148" name="Picture 4" descr="C:\Users\mcaywood\Documents\ICArUS\Matlab\CPD\results\peakedness_subjec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760" y="2711699"/>
            <a:ext cx="4673176" cy="35048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11778" y="3186077"/>
            <a:ext cx="3500709" cy="2956756"/>
            <a:chOff x="229235" y="1709341"/>
            <a:chExt cx="4429337" cy="3741090"/>
          </a:xfrm>
        </p:grpSpPr>
        <p:pic>
          <p:nvPicPr>
            <p:cNvPr id="6149" name="Picture 5" descr="C:\Users\mcaywood\Documents\ICArUS\Matlab\CPD\results\peakedness_normativ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235" y="1709341"/>
              <a:ext cx="4429337" cy="33220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08154" y="4927959"/>
              <a:ext cx="1393801" cy="522472"/>
            </a:xfrm>
            <a:prstGeom prst="rect">
              <a:avLst/>
            </a:prstGeom>
            <a:noFill/>
          </p:spPr>
          <p:txBody>
            <a:bodyPr wrap="none" rtlCol="0">
              <a:spAutoFit/>
            </a:bodyPr>
            <a:lstStyle/>
            <a:p>
              <a:r>
                <a:rPr lang="en-US" sz="1200" b="0" dirty="0" smtClean="0">
                  <a:latin typeface="Helvetica" pitchFamily="34" charset="0"/>
                  <a:cs typeface="Helvetica" pitchFamily="34" charset="0"/>
                </a:rPr>
                <a:t>1 line = 1 trial</a:t>
              </a:r>
              <a:endParaRPr lang="en-US" sz="1200" b="0" dirty="0">
                <a:latin typeface="Helvetica" pitchFamily="34" charset="0"/>
                <a:cs typeface="Helvetica" pitchFamily="34" charset="0"/>
              </a:endParaRPr>
            </a:p>
          </p:txBody>
        </p:sp>
      </p:grpSp>
      <p:grpSp>
        <p:nvGrpSpPr>
          <p:cNvPr id="7" name="Group 6"/>
          <p:cNvGrpSpPr/>
          <p:nvPr/>
        </p:nvGrpSpPr>
        <p:grpSpPr>
          <a:xfrm>
            <a:off x="2045048" y="1173482"/>
            <a:ext cx="1308711" cy="1494215"/>
            <a:chOff x="5833257" y="705620"/>
            <a:chExt cx="1308711" cy="1494215"/>
          </a:xfrm>
        </p:grpSpPr>
        <p:grpSp>
          <p:nvGrpSpPr>
            <p:cNvPr id="8" name="Group 7"/>
            <p:cNvGrpSpPr/>
            <p:nvPr/>
          </p:nvGrpSpPr>
          <p:grpSpPr>
            <a:xfrm>
              <a:off x="5833257" y="705620"/>
              <a:ext cx="1229896" cy="1102024"/>
              <a:chOff x="6094096" y="962353"/>
              <a:chExt cx="1229896" cy="1102024"/>
            </a:xfrm>
          </p:grpSpPr>
          <p:sp>
            <p:nvSpPr>
              <p:cNvPr id="13" name="Rectangle 12"/>
              <p:cNvSpPr/>
              <p:nvPr/>
            </p:nvSpPr>
            <p:spPr>
              <a:xfrm>
                <a:off x="6180992" y="1750785"/>
                <a:ext cx="228600" cy="313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485792" y="1512277"/>
                <a:ext cx="228600" cy="55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790592" y="1907581"/>
                <a:ext cx="228600" cy="156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095392" y="1430215"/>
                <a:ext cx="228600" cy="63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094096" y="962353"/>
                <a:ext cx="312906" cy="369332"/>
              </a:xfrm>
              <a:prstGeom prst="rect">
                <a:avLst/>
              </a:prstGeom>
              <a:noFill/>
            </p:spPr>
            <p:txBody>
              <a:bodyPr wrap="none" rtlCol="0">
                <a:spAutoFit/>
              </a:bodyPr>
              <a:lstStyle/>
              <a:p>
                <a:r>
                  <a:rPr lang="en-US" dirty="0">
                    <a:latin typeface="Helvetica" pitchFamily="34" charset="0"/>
                    <a:cs typeface="Helvetica" pitchFamily="34" charset="0"/>
                  </a:rPr>
                  <a:t>3</a:t>
                </a:r>
              </a:p>
            </p:txBody>
          </p:sp>
          <p:sp>
            <p:nvSpPr>
              <p:cNvPr id="18" name="TextBox 17"/>
              <p:cNvSpPr txBox="1"/>
              <p:nvPr/>
            </p:nvSpPr>
            <p:spPr>
              <a:xfrm>
                <a:off x="6398895" y="962354"/>
                <a:ext cx="312906" cy="369332"/>
              </a:xfrm>
              <a:prstGeom prst="rect">
                <a:avLst/>
              </a:prstGeom>
              <a:noFill/>
            </p:spPr>
            <p:txBody>
              <a:bodyPr wrap="none" rtlCol="0">
                <a:spAutoFit/>
              </a:bodyPr>
              <a:lstStyle/>
              <a:p>
                <a:r>
                  <a:rPr lang="en-US" dirty="0" smtClean="0">
                    <a:latin typeface="Helvetica" pitchFamily="34" charset="0"/>
                    <a:cs typeface="Helvetica" pitchFamily="34" charset="0"/>
                  </a:rPr>
                  <a:t>2</a:t>
                </a:r>
                <a:endParaRPr lang="en-US" dirty="0">
                  <a:latin typeface="Helvetica" pitchFamily="34" charset="0"/>
                  <a:cs typeface="Helvetica" pitchFamily="34" charset="0"/>
                </a:endParaRPr>
              </a:p>
            </p:txBody>
          </p:sp>
          <p:sp>
            <p:nvSpPr>
              <p:cNvPr id="19" name="TextBox 18"/>
              <p:cNvSpPr txBox="1"/>
              <p:nvPr/>
            </p:nvSpPr>
            <p:spPr>
              <a:xfrm>
                <a:off x="6703693" y="962354"/>
                <a:ext cx="312906" cy="369332"/>
              </a:xfrm>
              <a:prstGeom prst="rect">
                <a:avLst/>
              </a:prstGeom>
              <a:noFill/>
            </p:spPr>
            <p:txBody>
              <a:bodyPr wrap="none" rtlCol="0">
                <a:spAutoFit/>
              </a:bodyPr>
              <a:lstStyle/>
              <a:p>
                <a:r>
                  <a:rPr lang="en-US" dirty="0" smtClean="0">
                    <a:latin typeface="Helvetica" pitchFamily="34" charset="0"/>
                    <a:cs typeface="Helvetica" pitchFamily="34" charset="0"/>
                  </a:rPr>
                  <a:t>4</a:t>
                </a:r>
                <a:endParaRPr lang="en-US" dirty="0">
                  <a:latin typeface="Helvetica" pitchFamily="34" charset="0"/>
                  <a:cs typeface="Helvetica" pitchFamily="34" charset="0"/>
                </a:endParaRPr>
              </a:p>
            </p:txBody>
          </p:sp>
          <p:sp>
            <p:nvSpPr>
              <p:cNvPr id="20" name="TextBox 19"/>
              <p:cNvSpPr txBox="1"/>
              <p:nvPr/>
            </p:nvSpPr>
            <p:spPr>
              <a:xfrm>
                <a:off x="7008491" y="962354"/>
                <a:ext cx="312906" cy="369332"/>
              </a:xfrm>
              <a:prstGeom prst="rect">
                <a:avLst/>
              </a:prstGeom>
              <a:noFill/>
            </p:spPr>
            <p:txBody>
              <a:bodyPr wrap="none" rtlCol="0">
                <a:spAutoFit/>
              </a:bodyPr>
              <a:lstStyle/>
              <a:p>
                <a:r>
                  <a:rPr lang="en-US" dirty="0" smtClean="0">
                    <a:latin typeface="Helvetica" pitchFamily="34" charset="0"/>
                    <a:cs typeface="Helvetica" pitchFamily="34" charset="0"/>
                  </a:rPr>
                  <a:t>1</a:t>
                </a:r>
                <a:endParaRPr lang="en-US" dirty="0">
                  <a:latin typeface="Helvetica" pitchFamily="34" charset="0"/>
                  <a:cs typeface="Helvetica" pitchFamily="34" charset="0"/>
                </a:endParaRPr>
              </a:p>
            </p:txBody>
          </p:sp>
        </p:grpSp>
        <p:sp>
          <p:nvSpPr>
            <p:cNvPr id="9" name="TextBox 8"/>
            <p:cNvSpPr txBox="1"/>
            <p:nvPr/>
          </p:nvSpPr>
          <p:spPr>
            <a:xfrm>
              <a:off x="5876195" y="1830502"/>
              <a:ext cx="338554" cy="369332"/>
            </a:xfrm>
            <a:prstGeom prst="rect">
              <a:avLst/>
            </a:prstGeom>
            <a:noFill/>
          </p:spPr>
          <p:txBody>
            <a:bodyPr wrap="none" rtlCol="0">
              <a:spAutoFit/>
            </a:bodyPr>
            <a:lstStyle/>
            <a:p>
              <a:r>
                <a:rPr lang="en-US" dirty="0" smtClean="0">
                  <a:latin typeface="Helvetica" pitchFamily="34" charset="0"/>
                  <a:cs typeface="Helvetica" pitchFamily="34" charset="0"/>
                </a:rPr>
                <a:t>A</a:t>
              </a:r>
              <a:endParaRPr lang="en-US" dirty="0">
                <a:latin typeface="Helvetica" pitchFamily="34" charset="0"/>
                <a:cs typeface="Helvetica" pitchFamily="34" charset="0"/>
              </a:endParaRPr>
            </a:p>
          </p:txBody>
        </p:sp>
        <p:sp>
          <p:nvSpPr>
            <p:cNvPr id="10" name="TextBox 9"/>
            <p:cNvSpPr txBox="1"/>
            <p:nvPr/>
          </p:nvSpPr>
          <p:spPr>
            <a:xfrm>
              <a:off x="6180994" y="1830503"/>
              <a:ext cx="338554" cy="369332"/>
            </a:xfrm>
            <a:prstGeom prst="rect">
              <a:avLst/>
            </a:prstGeom>
            <a:noFill/>
          </p:spPr>
          <p:txBody>
            <a:bodyPr wrap="none" rtlCol="0">
              <a:spAutoFit/>
            </a:bodyPr>
            <a:lstStyle/>
            <a:p>
              <a:r>
                <a:rPr lang="en-US" dirty="0" smtClean="0">
                  <a:latin typeface="Helvetica" pitchFamily="34" charset="0"/>
                  <a:cs typeface="Helvetica" pitchFamily="34" charset="0"/>
                </a:rPr>
                <a:t>B</a:t>
              </a:r>
              <a:endParaRPr lang="en-US" dirty="0">
                <a:latin typeface="Helvetica" pitchFamily="34" charset="0"/>
                <a:cs typeface="Helvetica" pitchFamily="34" charset="0"/>
              </a:endParaRPr>
            </a:p>
          </p:txBody>
        </p:sp>
        <p:sp>
          <p:nvSpPr>
            <p:cNvPr id="11" name="TextBox 10"/>
            <p:cNvSpPr txBox="1"/>
            <p:nvPr/>
          </p:nvSpPr>
          <p:spPr>
            <a:xfrm>
              <a:off x="6485792" y="1830503"/>
              <a:ext cx="351378" cy="369332"/>
            </a:xfrm>
            <a:prstGeom prst="rect">
              <a:avLst/>
            </a:prstGeom>
            <a:noFill/>
          </p:spPr>
          <p:txBody>
            <a:bodyPr wrap="none" rtlCol="0">
              <a:spAutoFit/>
            </a:bodyPr>
            <a:lstStyle/>
            <a:p>
              <a:r>
                <a:rPr lang="en-US" dirty="0" smtClean="0">
                  <a:latin typeface="Helvetica" pitchFamily="34" charset="0"/>
                  <a:cs typeface="Helvetica" pitchFamily="34" charset="0"/>
                </a:rPr>
                <a:t>C</a:t>
              </a:r>
              <a:endParaRPr lang="en-US" dirty="0">
                <a:latin typeface="Helvetica" pitchFamily="34" charset="0"/>
                <a:cs typeface="Helvetica" pitchFamily="34" charset="0"/>
              </a:endParaRPr>
            </a:p>
          </p:txBody>
        </p:sp>
        <p:sp>
          <p:nvSpPr>
            <p:cNvPr id="12" name="TextBox 11"/>
            <p:cNvSpPr txBox="1"/>
            <p:nvPr/>
          </p:nvSpPr>
          <p:spPr>
            <a:xfrm>
              <a:off x="6790590" y="1830503"/>
              <a:ext cx="351378" cy="369332"/>
            </a:xfrm>
            <a:prstGeom prst="rect">
              <a:avLst/>
            </a:prstGeom>
            <a:noFill/>
          </p:spPr>
          <p:txBody>
            <a:bodyPr wrap="none" rtlCol="0">
              <a:spAutoFit/>
            </a:bodyPr>
            <a:lstStyle/>
            <a:p>
              <a:r>
                <a:rPr lang="en-US" dirty="0" smtClean="0">
                  <a:latin typeface="Helvetica" pitchFamily="34" charset="0"/>
                  <a:cs typeface="Helvetica" pitchFamily="34" charset="0"/>
                </a:rPr>
                <a:t>D</a:t>
              </a:r>
              <a:endParaRPr lang="en-US" dirty="0">
                <a:latin typeface="Helvetica" pitchFamily="34" charset="0"/>
                <a:cs typeface="Helvetica" pitchFamily="34" charset="0"/>
              </a:endParaRPr>
            </a:p>
          </p:txBody>
        </p:sp>
      </p:grpSp>
      <p:grpSp>
        <p:nvGrpSpPr>
          <p:cNvPr id="29" name="Group 28"/>
          <p:cNvGrpSpPr/>
          <p:nvPr/>
        </p:nvGrpSpPr>
        <p:grpSpPr>
          <a:xfrm>
            <a:off x="4406061" y="1196341"/>
            <a:ext cx="1229893" cy="1102024"/>
            <a:chOff x="5865499" y="2636914"/>
            <a:chExt cx="1229893" cy="1102024"/>
          </a:xfrm>
        </p:grpSpPr>
        <p:sp>
          <p:nvSpPr>
            <p:cNvPr id="30" name="Rectangle 29"/>
            <p:cNvSpPr/>
            <p:nvPr/>
          </p:nvSpPr>
          <p:spPr>
            <a:xfrm>
              <a:off x="6561990" y="3425346"/>
              <a:ext cx="228600" cy="313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66792" y="3582142"/>
              <a:ext cx="228600" cy="156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5952400" y="3104776"/>
              <a:ext cx="228600" cy="634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475094" y="2636914"/>
              <a:ext cx="312906" cy="369332"/>
            </a:xfrm>
            <a:prstGeom prst="rect">
              <a:avLst/>
            </a:prstGeom>
            <a:noFill/>
          </p:spPr>
          <p:txBody>
            <a:bodyPr wrap="none" rtlCol="0">
              <a:spAutoFit/>
            </a:bodyPr>
            <a:lstStyle/>
            <a:p>
              <a:r>
                <a:rPr lang="en-US" dirty="0">
                  <a:latin typeface="Helvetica" pitchFamily="34" charset="0"/>
                  <a:cs typeface="Helvetica" pitchFamily="34" charset="0"/>
                </a:rPr>
                <a:t>3</a:t>
              </a:r>
            </a:p>
          </p:txBody>
        </p:sp>
        <p:sp>
          <p:nvSpPr>
            <p:cNvPr id="34" name="TextBox 33"/>
            <p:cNvSpPr txBox="1"/>
            <p:nvPr/>
          </p:nvSpPr>
          <p:spPr>
            <a:xfrm>
              <a:off x="6170297"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2</a:t>
              </a:r>
              <a:endParaRPr lang="en-US" dirty="0">
                <a:latin typeface="Helvetica" pitchFamily="34" charset="0"/>
                <a:cs typeface="Helvetica" pitchFamily="34" charset="0"/>
              </a:endParaRPr>
            </a:p>
          </p:txBody>
        </p:sp>
        <p:sp>
          <p:nvSpPr>
            <p:cNvPr id="35" name="TextBox 34"/>
            <p:cNvSpPr txBox="1"/>
            <p:nvPr/>
          </p:nvSpPr>
          <p:spPr>
            <a:xfrm>
              <a:off x="6779893"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4</a:t>
              </a:r>
              <a:endParaRPr lang="en-US" dirty="0">
                <a:latin typeface="Helvetica" pitchFamily="34" charset="0"/>
                <a:cs typeface="Helvetica" pitchFamily="34" charset="0"/>
              </a:endParaRPr>
            </a:p>
          </p:txBody>
        </p:sp>
        <p:sp>
          <p:nvSpPr>
            <p:cNvPr id="36" name="TextBox 35"/>
            <p:cNvSpPr txBox="1"/>
            <p:nvPr/>
          </p:nvSpPr>
          <p:spPr>
            <a:xfrm>
              <a:off x="5865499"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1</a:t>
              </a:r>
              <a:endParaRPr lang="en-US" dirty="0">
                <a:latin typeface="Helvetica" pitchFamily="34" charset="0"/>
                <a:cs typeface="Helvetica" pitchFamily="34" charset="0"/>
              </a:endParaRPr>
            </a:p>
          </p:txBody>
        </p:sp>
        <p:sp>
          <p:nvSpPr>
            <p:cNvPr id="37" name="Rectangle 36"/>
            <p:cNvSpPr/>
            <p:nvPr/>
          </p:nvSpPr>
          <p:spPr>
            <a:xfrm>
              <a:off x="6259676" y="3186837"/>
              <a:ext cx="228600" cy="55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p:cNvGrpSpPr/>
          <p:nvPr/>
        </p:nvGrpSpPr>
        <p:grpSpPr>
          <a:xfrm>
            <a:off x="6664021" y="1196342"/>
            <a:ext cx="1227300" cy="945228"/>
            <a:chOff x="5935051" y="4263142"/>
            <a:chExt cx="1227300" cy="945228"/>
          </a:xfrm>
        </p:grpSpPr>
        <p:grpSp>
          <p:nvGrpSpPr>
            <p:cNvPr id="39" name="Group 38"/>
            <p:cNvGrpSpPr/>
            <p:nvPr/>
          </p:nvGrpSpPr>
          <p:grpSpPr>
            <a:xfrm>
              <a:off x="5935051" y="4263142"/>
              <a:ext cx="1227300" cy="369333"/>
              <a:chOff x="5865499" y="2636914"/>
              <a:chExt cx="1227300" cy="369333"/>
            </a:xfrm>
          </p:grpSpPr>
          <p:sp>
            <p:nvSpPr>
              <p:cNvPr id="43" name="TextBox 42"/>
              <p:cNvSpPr txBox="1"/>
              <p:nvPr/>
            </p:nvSpPr>
            <p:spPr>
              <a:xfrm>
                <a:off x="6475094" y="2636914"/>
                <a:ext cx="312906" cy="369332"/>
              </a:xfrm>
              <a:prstGeom prst="rect">
                <a:avLst/>
              </a:prstGeom>
              <a:noFill/>
            </p:spPr>
            <p:txBody>
              <a:bodyPr wrap="none" rtlCol="0">
                <a:spAutoFit/>
              </a:bodyPr>
              <a:lstStyle/>
              <a:p>
                <a:r>
                  <a:rPr lang="en-US" dirty="0">
                    <a:latin typeface="Helvetica" pitchFamily="34" charset="0"/>
                    <a:cs typeface="Helvetica" pitchFamily="34" charset="0"/>
                  </a:rPr>
                  <a:t>3</a:t>
                </a:r>
              </a:p>
            </p:txBody>
          </p:sp>
          <p:sp>
            <p:nvSpPr>
              <p:cNvPr id="44" name="TextBox 43"/>
              <p:cNvSpPr txBox="1"/>
              <p:nvPr/>
            </p:nvSpPr>
            <p:spPr>
              <a:xfrm>
                <a:off x="6170297"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2</a:t>
                </a:r>
                <a:endParaRPr lang="en-US" dirty="0">
                  <a:latin typeface="Helvetica" pitchFamily="34" charset="0"/>
                  <a:cs typeface="Helvetica" pitchFamily="34" charset="0"/>
                </a:endParaRPr>
              </a:p>
            </p:txBody>
          </p:sp>
          <p:sp>
            <p:nvSpPr>
              <p:cNvPr id="45" name="TextBox 44"/>
              <p:cNvSpPr txBox="1"/>
              <p:nvPr/>
            </p:nvSpPr>
            <p:spPr>
              <a:xfrm>
                <a:off x="6779893"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4</a:t>
                </a:r>
                <a:endParaRPr lang="en-US" dirty="0">
                  <a:latin typeface="Helvetica" pitchFamily="34" charset="0"/>
                  <a:cs typeface="Helvetica" pitchFamily="34" charset="0"/>
                </a:endParaRPr>
              </a:p>
            </p:txBody>
          </p:sp>
          <p:sp>
            <p:nvSpPr>
              <p:cNvPr id="46" name="TextBox 45"/>
              <p:cNvSpPr txBox="1"/>
              <p:nvPr/>
            </p:nvSpPr>
            <p:spPr>
              <a:xfrm>
                <a:off x="5865499" y="2636915"/>
                <a:ext cx="312906" cy="369332"/>
              </a:xfrm>
              <a:prstGeom prst="rect">
                <a:avLst/>
              </a:prstGeom>
              <a:noFill/>
            </p:spPr>
            <p:txBody>
              <a:bodyPr wrap="none" rtlCol="0">
                <a:spAutoFit/>
              </a:bodyPr>
              <a:lstStyle/>
              <a:p>
                <a:r>
                  <a:rPr lang="en-US" dirty="0" smtClean="0">
                    <a:latin typeface="Helvetica" pitchFamily="34" charset="0"/>
                    <a:cs typeface="Helvetica" pitchFamily="34" charset="0"/>
                  </a:rPr>
                  <a:t>1</a:t>
                </a:r>
                <a:endParaRPr lang="en-US" dirty="0">
                  <a:latin typeface="Helvetica" pitchFamily="34" charset="0"/>
                  <a:cs typeface="Helvetica" pitchFamily="34" charset="0"/>
                </a:endParaRPr>
              </a:p>
            </p:txBody>
          </p:sp>
        </p:grpSp>
        <p:cxnSp>
          <p:nvCxnSpPr>
            <p:cNvPr id="40" name="Straight Connector 39"/>
            <p:cNvCxnSpPr/>
            <p:nvPr/>
          </p:nvCxnSpPr>
          <p:spPr>
            <a:xfrm>
              <a:off x="6136252" y="4731004"/>
              <a:ext cx="264548" cy="75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92346" y="4813066"/>
              <a:ext cx="353496" cy="238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45842" y="5051574"/>
              <a:ext cx="304802" cy="1567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ight Arrow 1"/>
          <p:cNvSpPr/>
          <p:nvPr/>
        </p:nvSpPr>
        <p:spPr bwMode="auto">
          <a:xfrm>
            <a:off x="3733822" y="1778924"/>
            <a:ext cx="315686" cy="316906"/>
          </a:xfrm>
          <a:prstGeom prst="rightArrow">
            <a:avLst/>
          </a:prstGeom>
          <a:solidFill>
            <a:schemeClr val="tx2">
              <a:lumMod val="20000"/>
              <a:lumOff val="80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48" name="Right Arrow 47"/>
          <p:cNvSpPr/>
          <p:nvPr/>
        </p:nvSpPr>
        <p:spPr bwMode="auto">
          <a:xfrm>
            <a:off x="6085194" y="1778920"/>
            <a:ext cx="315686" cy="316906"/>
          </a:xfrm>
          <a:prstGeom prst="rightArrow">
            <a:avLst/>
          </a:prstGeom>
          <a:solidFill>
            <a:schemeClr val="tx2">
              <a:lumMod val="20000"/>
              <a:lumOff val="80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348343" y="1304435"/>
            <a:ext cx="1491343" cy="1054135"/>
          </a:xfrm>
          <a:prstGeom prst="rect">
            <a:avLst/>
          </a:prstGeom>
          <a:noFill/>
        </p:spPr>
        <p:txBody>
          <a:bodyPr wrap="square" rtlCol="0">
            <a:spAutoFit/>
          </a:bodyPr>
          <a:lstStyle/>
          <a:p>
            <a:r>
              <a:rPr lang="en-US" dirty="0" smtClean="0"/>
              <a:t>Rank-order probability curves</a:t>
            </a:r>
            <a:endParaRPr lang="en-US" dirty="0"/>
          </a:p>
        </p:txBody>
      </p:sp>
    </p:spTree>
    <p:extLst>
      <p:ext uri="{BB962C8B-B14F-4D97-AF65-F5344CB8AC3E}">
        <p14:creationId xmlns:p14="http://schemas.microsoft.com/office/powerpoint/2010/main" val="1698861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Subject reports of learning difficulties</a:t>
            </a:r>
            <a:endParaRPr lang="en-US" dirty="0"/>
          </a:p>
        </p:txBody>
      </p:sp>
      <p:sp>
        <p:nvSpPr>
          <p:cNvPr id="7171" name="Rectangle 3"/>
          <p:cNvSpPr>
            <a:spLocks noGrp="1" noChangeArrowheads="1"/>
          </p:cNvSpPr>
          <p:nvPr>
            <p:ph type="body" idx="1"/>
          </p:nvPr>
        </p:nvSpPr>
        <p:spPr/>
        <p:txBody>
          <a:bodyPr/>
          <a:lstStyle/>
          <a:p>
            <a:r>
              <a:rPr lang="en-US" dirty="0" smtClean="0"/>
              <a:t>Memory limits a big issue! </a:t>
            </a:r>
          </a:p>
          <a:p>
            <a:pPr lvl="1"/>
            <a:r>
              <a:rPr lang="en-US" sz="1600" dirty="0" smtClean="0"/>
              <a:t>Subjects reported using about 3-5 different rules or strategies to identify facilities.</a:t>
            </a:r>
          </a:p>
          <a:p>
            <a:pPr lvl="2"/>
            <a:r>
              <a:rPr lang="en-US" sz="1400" dirty="0" smtClean="0"/>
              <a:t>e.g. “If </a:t>
            </a:r>
            <a:r>
              <a:rPr lang="en-US" sz="1400" dirty="0"/>
              <a:t>red and green triangles, then </a:t>
            </a:r>
            <a:r>
              <a:rPr lang="en-US" sz="1400" dirty="0" smtClean="0"/>
              <a:t>mustard</a:t>
            </a:r>
            <a:r>
              <a:rPr lang="en-US" sz="1400" dirty="0"/>
              <a:t>. Circles plus no </a:t>
            </a:r>
            <a:r>
              <a:rPr lang="en-US" sz="1400" dirty="0" smtClean="0"/>
              <a:t>water, then </a:t>
            </a:r>
            <a:r>
              <a:rPr lang="en-US" sz="1400" dirty="0"/>
              <a:t>ketchup. Plus others I can't remember</a:t>
            </a:r>
            <a:r>
              <a:rPr lang="en-US" sz="1400" dirty="0" smtClean="0"/>
              <a:t>.”</a:t>
            </a:r>
            <a:endParaRPr lang="en-US" sz="1400" dirty="0"/>
          </a:p>
          <a:p>
            <a:pPr lvl="2"/>
            <a:r>
              <a:rPr lang="en-US" sz="1400" dirty="0"/>
              <a:t>e.g. “The chemicals were the most consistent. none = ketchup, both = mustard, green = salt, red = pepper”</a:t>
            </a:r>
          </a:p>
          <a:p>
            <a:pPr lvl="1"/>
            <a:r>
              <a:rPr lang="en-US" sz="1600" dirty="0" smtClean="0"/>
              <a:t>All subjects reported that they forgot some of the rules they developed over the course of the experiment. </a:t>
            </a:r>
          </a:p>
          <a:p>
            <a:pPr marL="227013" lvl="1">
              <a:lnSpc>
                <a:spcPts val="2200"/>
              </a:lnSpc>
              <a:buSzPct val="100000"/>
              <a:buFont typeface="Arial" pitchFamily="34" charset="0"/>
              <a:buChar char="■"/>
            </a:pPr>
            <a:endParaRPr lang="en-US" sz="2000" dirty="0" smtClean="0"/>
          </a:p>
          <a:p>
            <a:pPr marL="227013" lvl="1">
              <a:lnSpc>
                <a:spcPts val="2200"/>
              </a:lnSpc>
              <a:buSzPct val="100000"/>
              <a:buFont typeface="Arial" pitchFamily="34" charset="0"/>
              <a:buChar char="■"/>
            </a:pPr>
            <a:r>
              <a:rPr lang="en-US" sz="2000" dirty="0" smtClean="0"/>
              <a:t>Several </a:t>
            </a:r>
            <a:r>
              <a:rPr lang="en-US" sz="2000" dirty="0"/>
              <a:t>reported that it was very difficult to learn the facilities due to the lack of feedback.</a:t>
            </a:r>
          </a:p>
          <a:p>
            <a:endParaRPr lang="en-US" dirty="0" smtClean="0"/>
          </a:p>
          <a:p>
            <a:pPr lvl="1"/>
            <a:endParaRPr lang="en-US" dirty="0" smtClean="0"/>
          </a:p>
        </p:txBody>
      </p:sp>
    </p:spTree>
    <p:extLst>
      <p:ext uri="{BB962C8B-B14F-4D97-AF65-F5344CB8AC3E}">
        <p14:creationId xmlns:p14="http://schemas.microsoft.com/office/powerpoint/2010/main" val="2609961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2</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Goals</a:t>
            </a:r>
            <a:endParaRPr lang="en-US" dirty="0"/>
          </a:p>
        </p:txBody>
      </p:sp>
      <p:sp>
        <p:nvSpPr>
          <p:cNvPr id="7171" name="Rectangle 3"/>
          <p:cNvSpPr>
            <a:spLocks noGrp="1" noChangeArrowheads="1"/>
          </p:cNvSpPr>
          <p:nvPr>
            <p:ph type="body" idx="1"/>
          </p:nvPr>
        </p:nvSpPr>
        <p:spPr/>
        <p:txBody>
          <a:bodyPr/>
          <a:lstStyle/>
          <a:p>
            <a:r>
              <a:rPr lang="en-US" b="0" dirty="0"/>
              <a:t>The ICArUS Program will employ a GEOINT-themed Challenge Problem to compare </a:t>
            </a:r>
            <a:r>
              <a:rPr lang="en-US" b="0" dirty="0" smtClean="0"/>
              <a:t>the models</a:t>
            </a:r>
            <a:r>
              <a:rPr lang="en-US" b="0" dirty="0"/>
              <a:t>’ performance with human performance. This study is designed to address a number of open questions related to the design of the Challenge Problem.  In particular,</a:t>
            </a:r>
          </a:p>
          <a:p>
            <a:endParaRPr lang="en-US" b="0" dirty="0"/>
          </a:p>
          <a:p>
            <a:pPr lvl="1"/>
            <a:r>
              <a:rPr lang="en-US" b="0" dirty="0"/>
              <a:t>Can people learn to recognize patterns/select a frame in a high-dimensional feature space?</a:t>
            </a:r>
          </a:p>
          <a:p>
            <a:pPr lvl="1"/>
            <a:r>
              <a:rPr lang="en-US" b="0" dirty="0"/>
              <a:t>What types of training – statistical learning, rules etc. - facilitate such learning?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833360" cy="777240"/>
          </a:xfrm>
          <a:prstGeom prst="rect">
            <a:avLst/>
          </a:prstGeom>
        </p:spPr>
        <p:txBody>
          <a:bodyPr/>
          <a:lstStyle/>
          <a:p>
            <a:r>
              <a:rPr lang="en-US" sz="2400" dirty="0"/>
              <a:t>Subject feedback: Opinions about the overall study</a:t>
            </a:r>
            <a:br>
              <a:rPr lang="en-US" sz="2400" dirty="0"/>
            </a:b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675013258"/>
              </p:ext>
            </p:extLst>
          </p:nvPr>
        </p:nvGraphicFramePr>
        <p:xfrm>
          <a:off x="457200" y="2269002"/>
          <a:ext cx="8229600" cy="2483179"/>
        </p:xfrm>
        <a:graphic>
          <a:graphicData uri="http://schemas.openxmlformats.org/drawingml/2006/table">
            <a:tbl>
              <a:tblPr>
                <a:tableStyleId>{2A488322-F2BA-4B5B-9748-0D474271808F}</a:tableStyleId>
              </a:tblPr>
              <a:tblGrid>
                <a:gridCol w="6553200"/>
                <a:gridCol w="1676400"/>
              </a:tblGrid>
              <a:tr h="457200">
                <a:tc>
                  <a:txBody>
                    <a:bodyPr/>
                    <a:lstStyle/>
                    <a:p>
                      <a:pPr marL="0" marR="0" algn="ctr">
                        <a:spcBef>
                          <a:spcPts val="0"/>
                        </a:spcBef>
                        <a:spcAft>
                          <a:spcPts val="0"/>
                        </a:spcAft>
                      </a:pPr>
                      <a:endParaRPr lang="en-US" sz="1400" dirty="0" smtClean="0">
                        <a:effectLst/>
                      </a:endParaRPr>
                    </a:p>
                    <a:p>
                      <a:pPr marL="0" marR="0" algn="ctr">
                        <a:spcBef>
                          <a:spcPts val="0"/>
                        </a:spcBef>
                        <a:spcAft>
                          <a:spcPts val="0"/>
                        </a:spcAft>
                      </a:pPr>
                      <a:r>
                        <a:rPr lang="en-US" sz="1400" dirty="0" smtClean="0">
                          <a:effectLst/>
                        </a:rPr>
                        <a:t>Question </a:t>
                      </a:r>
                      <a:endParaRPr lang="en-US" sz="1400" dirty="0">
                        <a:effectLst/>
                        <a:latin typeface="+mn-lt"/>
                        <a:ea typeface="Times New Roman"/>
                      </a:endParaRPr>
                    </a:p>
                  </a:txBody>
                  <a:tcPr marL="42517" marR="42517"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t>Average</a:t>
                      </a:r>
                      <a:r>
                        <a:rPr lang="en-US" sz="1400" baseline="0" dirty="0" smtClean="0"/>
                        <a:t> Response</a:t>
                      </a:r>
                    </a:p>
                    <a:p>
                      <a:pPr algn="ctr"/>
                      <a:r>
                        <a:rPr lang="en-US" sz="1400" baseline="0" dirty="0" smtClean="0"/>
                        <a:t>(Scale)* </a:t>
                      </a:r>
                      <a:endParaRPr lang="en-US" sz="1400" dirty="0">
                        <a:latin typeface="+mn-lt"/>
                      </a:endParaRPr>
                    </a:p>
                  </a:txBody>
                  <a:tcPr marL="11417" marR="11417"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8860">
                <a:tc>
                  <a:txBody>
                    <a:bodyPr/>
                    <a:lstStyle/>
                    <a:p>
                      <a:pPr marL="0" marR="0">
                        <a:spcBef>
                          <a:spcPts val="0"/>
                        </a:spcBef>
                        <a:spcAft>
                          <a:spcPts val="0"/>
                        </a:spcAft>
                      </a:pPr>
                      <a:r>
                        <a:rPr lang="en-US" sz="1400" dirty="0">
                          <a:effectLst/>
                        </a:rPr>
                        <a:t>1. I think the study instructions were easy to understand. </a:t>
                      </a:r>
                      <a:endParaRPr lang="en-US" sz="1400" dirty="0">
                        <a:effectLst/>
                        <a:latin typeface="+mn-lt"/>
                        <a:ea typeface="Times New Roman"/>
                      </a:endParaRPr>
                    </a:p>
                  </a:txBody>
                  <a:tcPr marL="42517" marR="42517" marT="0" marB="0">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smtClean="0">
                          <a:solidFill>
                            <a:srgbClr val="00B050"/>
                          </a:solidFill>
                          <a:effectLst/>
                        </a:rPr>
                        <a:t>3.4</a:t>
                      </a:r>
                      <a:endParaRPr lang="en-US" sz="1400" dirty="0">
                        <a:solidFill>
                          <a:srgbClr val="00B050"/>
                        </a:solidFill>
                        <a:effectLst/>
                        <a:latin typeface="+mn-lt"/>
                        <a:ea typeface="Times New Roman"/>
                      </a:endParaRPr>
                    </a:p>
                  </a:txBody>
                  <a:tcPr marL="42517" marR="42517" marT="0" marB="0" anchor="ctr">
                    <a:lnT w="12700" cap="flat" cmpd="sng" algn="ctr">
                      <a:solidFill>
                        <a:schemeClr val="tx1"/>
                      </a:solidFill>
                      <a:prstDash val="solid"/>
                      <a:round/>
                      <a:headEnd type="none" w="med" len="med"/>
                      <a:tailEnd type="none" w="med" len="med"/>
                    </a:lnT>
                  </a:tcPr>
                </a:tc>
              </a:tr>
              <a:tr h="218860">
                <a:tc>
                  <a:txBody>
                    <a:bodyPr/>
                    <a:lstStyle/>
                    <a:p>
                      <a:pPr marL="0" marR="0">
                        <a:spcBef>
                          <a:spcPts val="0"/>
                        </a:spcBef>
                        <a:spcAft>
                          <a:spcPts val="0"/>
                        </a:spcAft>
                      </a:pPr>
                      <a:r>
                        <a:rPr lang="en-US" sz="1400" dirty="0">
                          <a:effectLst/>
                        </a:rPr>
                        <a:t>2. I think the study test questions were easy to understand.</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00B050"/>
                          </a:solidFill>
                          <a:effectLst/>
                        </a:rPr>
                        <a:t>3.6</a:t>
                      </a:r>
                      <a:endParaRPr lang="en-US" sz="1400" dirty="0">
                        <a:solidFill>
                          <a:srgbClr val="00B050"/>
                        </a:solidFill>
                        <a:effectLst/>
                        <a:latin typeface="+mn-lt"/>
                        <a:ea typeface="Times New Roman"/>
                      </a:endParaRPr>
                    </a:p>
                  </a:txBody>
                  <a:tcPr marL="42517" marR="42517" marT="0" marB="0" anchor="ctr"/>
                </a:tc>
              </a:tr>
              <a:tr h="218860">
                <a:tc>
                  <a:txBody>
                    <a:bodyPr/>
                    <a:lstStyle/>
                    <a:p>
                      <a:pPr marL="0" marR="0">
                        <a:spcBef>
                          <a:spcPts val="0"/>
                        </a:spcBef>
                        <a:spcAft>
                          <a:spcPts val="0"/>
                        </a:spcAft>
                      </a:pPr>
                      <a:r>
                        <a:rPr lang="en-US" sz="1400" dirty="0">
                          <a:effectLst/>
                        </a:rPr>
                        <a:t>3. I think the study test questions were easy to answer. </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FF0000"/>
                          </a:solidFill>
                          <a:effectLst/>
                        </a:rPr>
                        <a:t>2.4</a:t>
                      </a:r>
                      <a:endParaRPr lang="en-US" sz="1400" dirty="0">
                        <a:solidFill>
                          <a:srgbClr val="FF0000"/>
                        </a:solidFill>
                        <a:effectLst/>
                        <a:latin typeface="+mn-lt"/>
                        <a:ea typeface="Times New Roman"/>
                      </a:endParaRPr>
                    </a:p>
                  </a:txBody>
                  <a:tcPr marL="42517" marR="42517" marT="0" marB="0" anchor="ctr"/>
                </a:tc>
              </a:tr>
              <a:tr h="251958">
                <a:tc>
                  <a:txBody>
                    <a:bodyPr/>
                    <a:lstStyle/>
                    <a:p>
                      <a:pPr marL="0" marR="0">
                        <a:spcBef>
                          <a:spcPts val="0"/>
                        </a:spcBef>
                        <a:spcAft>
                          <a:spcPts val="0"/>
                        </a:spcAft>
                      </a:pPr>
                      <a:r>
                        <a:rPr lang="en-US" sz="1400" dirty="0">
                          <a:effectLst/>
                        </a:rPr>
                        <a:t>4. I think it was easy to use the computer software during the study.</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00B050"/>
                          </a:solidFill>
                          <a:effectLst/>
                        </a:rPr>
                        <a:t>3.6</a:t>
                      </a:r>
                      <a:endParaRPr lang="en-US" sz="1400" dirty="0">
                        <a:solidFill>
                          <a:srgbClr val="00B050"/>
                        </a:solidFill>
                        <a:effectLst/>
                        <a:latin typeface="+mn-lt"/>
                        <a:ea typeface="Times New Roman"/>
                      </a:endParaRPr>
                    </a:p>
                  </a:txBody>
                  <a:tcPr marL="42517" marR="42517" marT="0" marB="0" anchor="ctr"/>
                </a:tc>
              </a:tr>
              <a:tr h="242001">
                <a:tc>
                  <a:txBody>
                    <a:bodyPr/>
                    <a:lstStyle/>
                    <a:p>
                      <a:pPr marL="0" marR="0">
                        <a:spcBef>
                          <a:spcPts val="0"/>
                        </a:spcBef>
                        <a:spcAft>
                          <a:spcPts val="0"/>
                        </a:spcAft>
                      </a:pPr>
                      <a:r>
                        <a:rPr lang="en-US" sz="1400" dirty="0">
                          <a:effectLst/>
                        </a:rPr>
                        <a:t>5. I think it was easy to input my answers using the probability sliders in the study.</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00B050"/>
                          </a:solidFill>
                          <a:effectLst/>
                        </a:rPr>
                        <a:t>3.0</a:t>
                      </a:r>
                      <a:endParaRPr lang="en-US" sz="1400" dirty="0">
                        <a:solidFill>
                          <a:srgbClr val="00B050"/>
                        </a:solidFill>
                        <a:effectLst/>
                        <a:latin typeface="+mn-lt"/>
                        <a:ea typeface="Times New Roman"/>
                      </a:endParaRPr>
                    </a:p>
                  </a:txBody>
                  <a:tcPr marL="42517" marR="42517" marT="0" marB="0" anchor="ctr"/>
                </a:tc>
              </a:tr>
              <a:tr h="218860">
                <a:tc>
                  <a:txBody>
                    <a:bodyPr/>
                    <a:lstStyle/>
                    <a:p>
                      <a:pPr marL="0" marR="0">
                        <a:spcBef>
                          <a:spcPts val="0"/>
                        </a:spcBef>
                        <a:spcAft>
                          <a:spcPts val="0"/>
                        </a:spcAft>
                      </a:pPr>
                      <a:r>
                        <a:rPr lang="en-US" sz="1400" dirty="0">
                          <a:effectLst/>
                        </a:rPr>
                        <a:t>6. I felt like I was engaged or having fun during the study. </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b="0" dirty="0" smtClean="0">
                          <a:solidFill>
                            <a:srgbClr val="FF0000"/>
                          </a:solidFill>
                          <a:effectLst/>
                        </a:rPr>
                        <a:t>2.2</a:t>
                      </a:r>
                      <a:endParaRPr lang="en-US" sz="1400" b="0" dirty="0">
                        <a:solidFill>
                          <a:srgbClr val="FF0000"/>
                        </a:solidFill>
                        <a:effectLst/>
                        <a:latin typeface="+mn-lt"/>
                        <a:ea typeface="Times New Roman"/>
                      </a:endParaRPr>
                    </a:p>
                  </a:txBody>
                  <a:tcPr marL="42517" marR="42517" marT="0" marB="0" anchor="ctr"/>
                </a:tc>
              </a:tr>
              <a:tr h="218860">
                <a:tc>
                  <a:txBody>
                    <a:bodyPr/>
                    <a:lstStyle/>
                    <a:p>
                      <a:pPr marL="0" marR="0">
                        <a:spcBef>
                          <a:spcPts val="0"/>
                        </a:spcBef>
                        <a:spcAft>
                          <a:spcPts val="0"/>
                        </a:spcAft>
                      </a:pPr>
                      <a:r>
                        <a:rPr lang="en-US" sz="1400" dirty="0">
                          <a:effectLst/>
                        </a:rPr>
                        <a:t>7. I felt like I was interested in the study.  </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FF0000"/>
                          </a:solidFill>
                          <a:effectLst/>
                        </a:rPr>
                        <a:t>2.9</a:t>
                      </a:r>
                      <a:endParaRPr lang="en-US" sz="1400" dirty="0">
                        <a:solidFill>
                          <a:srgbClr val="FF0000"/>
                        </a:solidFill>
                        <a:effectLst/>
                        <a:latin typeface="+mn-lt"/>
                        <a:ea typeface="Times New Roman"/>
                      </a:endParaRPr>
                    </a:p>
                  </a:txBody>
                  <a:tcPr marL="42517" marR="42517" marT="0" marB="0" anchor="ctr"/>
                </a:tc>
              </a:tr>
              <a:tr h="218860">
                <a:tc>
                  <a:txBody>
                    <a:bodyPr/>
                    <a:lstStyle/>
                    <a:p>
                      <a:pPr marL="0" marR="0">
                        <a:spcBef>
                          <a:spcPts val="0"/>
                        </a:spcBef>
                        <a:spcAft>
                          <a:spcPts val="0"/>
                        </a:spcAft>
                      </a:pPr>
                      <a:r>
                        <a:rPr lang="en-US" sz="1400" dirty="0">
                          <a:effectLst/>
                        </a:rPr>
                        <a:t>8. I felt bored throughout the study. </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00B050"/>
                          </a:solidFill>
                          <a:effectLst/>
                        </a:rPr>
                        <a:t>2.4</a:t>
                      </a:r>
                      <a:endParaRPr lang="en-US" sz="1400" dirty="0">
                        <a:solidFill>
                          <a:srgbClr val="00B050"/>
                        </a:solidFill>
                        <a:effectLst/>
                        <a:latin typeface="+mn-lt"/>
                        <a:ea typeface="Times New Roman"/>
                      </a:endParaRPr>
                    </a:p>
                  </a:txBody>
                  <a:tcPr marL="42517" marR="42517" marT="0" marB="0" anchor="ctr"/>
                </a:tc>
              </a:tr>
              <a:tr h="218860">
                <a:tc>
                  <a:txBody>
                    <a:bodyPr/>
                    <a:lstStyle/>
                    <a:p>
                      <a:pPr marL="0" marR="0">
                        <a:spcBef>
                          <a:spcPts val="0"/>
                        </a:spcBef>
                        <a:spcAft>
                          <a:spcPts val="0"/>
                        </a:spcAft>
                      </a:pPr>
                      <a:r>
                        <a:rPr lang="en-US" sz="1400" dirty="0">
                          <a:effectLst/>
                        </a:rPr>
                        <a:t>9. I felt tired throughout the study. </a:t>
                      </a:r>
                      <a:endParaRPr lang="en-US" sz="1400" dirty="0">
                        <a:effectLst/>
                        <a:latin typeface="+mn-lt"/>
                        <a:ea typeface="Times New Roman"/>
                      </a:endParaRPr>
                    </a:p>
                  </a:txBody>
                  <a:tcPr marL="42517" marR="42517" marT="0" marB="0"/>
                </a:tc>
                <a:tc>
                  <a:txBody>
                    <a:bodyPr/>
                    <a:lstStyle/>
                    <a:p>
                      <a:pPr marL="0" marR="0" algn="ctr">
                        <a:spcBef>
                          <a:spcPts val="0"/>
                        </a:spcBef>
                        <a:spcAft>
                          <a:spcPts val="0"/>
                        </a:spcAft>
                      </a:pPr>
                      <a:r>
                        <a:rPr lang="en-US" sz="1400" dirty="0" smtClean="0">
                          <a:solidFill>
                            <a:srgbClr val="FF0000"/>
                          </a:solidFill>
                          <a:effectLst/>
                        </a:rPr>
                        <a:t>3.3</a:t>
                      </a:r>
                      <a:endParaRPr lang="en-US" sz="1400" dirty="0">
                        <a:solidFill>
                          <a:srgbClr val="FF0000"/>
                        </a:solidFill>
                        <a:effectLst/>
                        <a:latin typeface="+mn-lt"/>
                        <a:ea typeface="Times New Roman"/>
                      </a:endParaRPr>
                    </a:p>
                  </a:txBody>
                  <a:tcPr marL="42517" marR="42517" marT="0"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85182887"/>
              </p:ext>
            </p:extLst>
          </p:nvPr>
        </p:nvGraphicFramePr>
        <p:xfrm>
          <a:off x="5638800" y="4800600"/>
          <a:ext cx="3200400" cy="612901"/>
        </p:xfrm>
        <a:graphic>
          <a:graphicData uri="http://schemas.openxmlformats.org/drawingml/2006/table">
            <a:tbl>
              <a:tblPr>
                <a:tableStyleId>{0505E3EF-67EA-436B-97B2-0124C06EBD24}</a:tableStyleId>
              </a:tblPr>
              <a:tblGrid>
                <a:gridCol w="888648"/>
                <a:gridCol w="577938"/>
                <a:gridCol w="577938"/>
                <a:gridCol w="546276"/>
                <a:gridCol w="609600"/>
              </a:tblGrid>
              <a:tr h="149099">
                <a:tc gridSpan="5">
                  <a:txBody>
                    <a:bodyPr/>
                    <a:lstStyle/>
                    <a:p>
                      <a:pPr marL="0" marR="0" algn="ctr">
                        <a:spcBef>
                          <a:spcPts val="0"/>
                        </a:spcBef>
                        <a:spcAft>
                          <a:spcPts val="0"/>
                        </a:spcAft>
                      </a:pPr>
                      <a:r>
                        <a:rPr lang="en-US" sz="1000" dirty="0" smtClean="0">
                          <a:effectLst/>
                          <a:latin typeface="+mn-lt"/>
                          <a:ea typeface="Times New Roman"/>
                        </a:rPr>
                        <a:t>*Response Scale</a:t>
                      </a:r>
                      <a:endParaRPr lang="en-US" sz="1000" dirty="0">
                        <a:effectLst/>
                        <a:latin typeface="+mn-lt"/>
                        <a:ea typeface="Times New Roman"/>
                      </a:endParaRPr>
                    </a:p>
                  </a:txBody>
                  <a:tcPr marL="11417" marR="11417" marT="0" marB="0" anchor="ctr"/>
                </a:tc>
                <a:tc hMerge="1">
                  <a:txBody>
                    <a:bodyPr/>
                    <a:lstStyle/>
                    <a:p>
                      <a:pPr marL="0" marR="0" algn="ctr">
                        <a:spcBef>
                          <a:spcPts val="0"/>
                        </a:spcBef>
                        <a:spcAft>
                          <a:spcPts val="0"/>
                        </a:spcAft>
                      </a:pPr>
                      <a:endParaRPr lang="en-US" sz="1000" dirty="0">
                        <a:effectLst/>
                        <a:latin typeface="+mn-lt"/>
                        <a:ea typeface="Times New Roman"/>
                      </a:endParaRPr>
                    </a:p>
                  </a:txBody>
                  <a:tcPr marL="11417" marR="11417" marT="0" marB="0" anchor="ctr"/>
                </a:tc>
                <a:tc hMerge="1">
                  <a:txBody>
                    <a:bodyPr/>
                    <a:lstStyle/>
                    <a:p>
                      <a:pPr marL="0" marR="0" algn="ctr">
                        <a:spcBef>
                          <a:spcPts val="0"/>
                        </a:spcBef>
                        <a:spcAft>
                          <a:spcPts val="0"/>
                        </a:spcAft>
                      </a:pPr>
                      <a:endParaRPr lang="en-US" sz="1000" dirty="0">
                        <a:effectLst/>
                        <a:latin typeface="+mn-lt"/>
                        <a:ea typeface="Times New Roman"/>
                      </a:endParaRPr>
                    </a:p>
                  </a:txBody>
                  <a:tcPr marL="11417" marR="11417" marT="0" marB="0" anchor="ctr"/>
                </a:tc>
                <a:tc hMerge="1">
                  <a:txBody>
                    <a:bodyPr/>
                    <a:lstStyle/>
                    <a:p>
                      <a:pPr marL="0" marR="0" algn="ctr">
                        <a:spcBef>
                          <a:spcPts val="0"/>
                        </a:spcBef>
                        <a:spcAft>
                          <a:spcPts val="0"/>
                        </a:spcAft>
                      </a:pPr>
                      <a:endParaRPr lang="en-US" sz="1000" dirty="0">
                        <a:effectLst/>
                        <a:latin typeface="+mn-lt"/>
                        <a:ea typeface="Times New Roman"/>
                      </a:endParaRPr>
                    </a:p>
                  </a:txBody>
                  <a:tcPr marL="11417" marR="11417" marT="0" marB="0" anchor="ctr"/>
                </a:tc>
                <a:tc hMerge="1">
                  <a:txBody>
                    <a:bodyPr/>
                    <a:lstStyle/>
                    <a:p>
                      <a:pPr marL="0" marR="0" algn="ctr">
                        <a:spcBef>
                          <a:spcPts val="0"/>
                        </a:spcBef>
                        <a:spcAft>
                          <a:spcPts val="0"/>
                        </a:spcAft>
                      </a:pPr>
                      <a:endParaRPr lang="en-US" sz="1000" dirty="0">
                        <a:effectLst/>
                        <a:latin typeface="+mn-lt"/>
                        <a:ea typeface="Times New Roman"/>
                      </a:endParaRPr>
                    </a:p>
                  </a:txBody>
                  <a:tcPr marL="11417" marR="11417" marT="0" marB="0" anchor="ctr"/>
                </a:tc>
              </a:tr>
              <a:tr h="460501">
                <a:tc>
                  <a:txBody>
                    <a:bodyPr/>
                    <a:lstStyle/>
                    <a:p>
                      <a:pPr marL="0" marR="0" algn="ctr">
                        <a:spcBef>
                          <a:spcPts val="0"/>
                        </a:spcBef>
                        <a:spcAft>
                          <a:spcPts val="0"/>
                        </a:spcAft>
                      </a:pPr>
                      <a:r>
                        <a:rPr lang="en-US" sz="1000" dirty="0" smtClean="0">
                          <a:effectLst/>
                          <a:latin typeface="+mn-lt"/>
                        </a:rPr>
                        <a:t>Strongly Disagree</a:t>
                      </a:r>
                    </a:p>
                    <a:p>
                      <a:pPr marL="0" marR="0" algn="ctr">
                        <a:spcBef>
                          <a:spcPts val="0"/>
                        </a:spcBef>
                        <a:spcAft>
                          <a:spcPts val="0"/>
                        </a:spcAft>
                      </a:pPr>
                      <a:r>
                        <a:rPr lang="en-US" sz="1000" dirty="0" smtClean="0">
                          <a:effectLst/>
                          <a:latin typeface="+mn-lt"/>
                        </a:rPr>
                        <a:t>(1)</a:t>
                      </a:r>
                      <a:endParaRPr lang="en-US" sz="1000" dirty="0">
                        <a:effectLst/>
                        <a:latin typeface="+mn-lt"/>
                        <a:ea typeface="Times New Roman"/>
                      </a:endParaRPr>
                    </a:p>
                  </a:txBody>
                  <a:tcPr marL="11417" marR="11417" marT="0" marB="0" anchor="ctr"/>
                </a:tc>
                <a:tc>
                  <a:txBody>
                    <a:bodyPr/>
                    <a:lstStyle/>
                    <a:p>
                      <a:pPr marL="0" marR="0" algn="ctr">
                        <a:spcBef>
                          <a:spcPts val="0"/>
                        </a:spcBef>
                        <a:spcAft>
                          <a:spcPts val="0"/>
                        </a:spcAft>
                      </a:pPr>
                      <a:r>
                        <a:rPr lang="en-US" sz="1000" dirty="0" smtClean="0">
                          <a:effectLst/>
                          <a:latin typeface="+mn-lt"/>
                        </a:rPr>
                        <a:t>Disagree</a:t>
                      </a:r>
                    </a:p>
                    <a:p>
                      <a:pPr marL="0" marR="0" algn="ctr">
                        <a:spcBef>
                          <a:spcPts val="0"/>
                        </a:spcBef>
                        <a:spcAft>
                          <a:spcPts val="0"/>
                        </a:spcAft>
                      </a:pPr>
                      <a:r>
                        <a:rPr lang="en-US" sz="1000" dirty="0" smtClean="0">
                          <a:effectLst/>
                          <a:latin typeface="+mn-lt"/>
                        </a:rPr>
                        <a:t>(2)</a:t>
                      </a:r>
                      <a:endParaRPr lang="en-US" sz="1000" dirty="0">
                        <a:effectLst/>
                        <a:latin typeface="+mn-lt"/>
                        <a:ea typeface="Times New Roman"/>
                      </a:endParaRPr>
                    </a:p>
                  </a:txBody>
                  <a:tcPr marL="11417" marR="11417" marT="0" marB="0" anchor="ctr"/>
                </a:tc>
                <a:tc>
                  <a:txBody>
                    <a:bodyPr/>
                    <a:lstStyle/>
                    <a:p>
                      <a:pPr marL="0" marR="0" algn="ctr">
                        <a:spcBef>
                          <a:spcPts val="0"/>
                        </a:spcBef>
                        <a:spcAft>
                          <a:spcPts val="0"/>
                        </a:spcAft>
                      </a:pPr>
                      <a:r>
                        <a:rPr lang="en-US" sz="1000" dirty="0" smtClean="0">
                          <a:effectLst/>
                          <a:latin typeface="+mn-lt"/>
                        </a:rPr>
                        <a:t>Neutral</a:t>
                      </a:r>
                    </a:p>
                    <a:p>
                      <a:pPr marL="0" marR="0" algn="ctr">
                        <a:spcBef>
                          <a:spcPts val="0"/>
                        </a:spcBef>
                        <a:spcAft>
                          <a:spcPts val="0"/>
                        </a:spcAft>
                      </a:pPr>
                      <a:r>
                        <a:rPr lang="en-US" sz="1000" dirty="0" smtClean="0">
                          <a:effectLst/>
                          <a:latin typeface="+mn-lt"/>
                        </a:rPr>
                        <a:t>(3)</a:t>
                      </a:r>
                      <a:endParaRPr lang="en-US" sz="1000" dirty="0">
                        <a:effectLst/>
                        <a:latin typeface="+mn-lt"/>
                        <a:ea typeface="Times New Roman"/>
                      </a:endParaRPr>
                    </a:p>
                  </a:txBody>
                  <a:tcPr marL="11417" marR="11417" marT="0" marB="0" anchor="ctr"/>
                </a:tc>
                <a:tc>
                  <a:txBody>
                    <a:bodyPr/>
                    <a:lstStyle/>
                    <a:p>
                      <a:pPr marL="0" marR="0" algn="ctr">
                        <a:spcBef>
                          <a:spcPts val="0"/>
                        </a:spcBef>
                        <a:spcAft>
                          <a:spcPts val="0"/>
                        </a:spcAft>
                      </a:pPr>
                      <a:r>
                        <a:rPr lang="en-US" sz="1000" dirty="0" smtClean="0">
                          <a:effectLst/>
                          <a:latin typeface="+mn-lt"/>
                        </a:rPr>
                        <a:t>Agree</a:t>
                      </a:r>
                    </a:p>
                    <a:p>
                      <a:pPr marL="0" marR="0" algn="ctr">
                        <a:spcBef>
                          <a:spcPts val="0"/>
                        </a:spcBef>
                        <a:spcAft>
                          <a:spcPts val="0"/>
                        </a:spcAft>
                      </a:pPr>
                      <a:r>
                        <a:rPr lang="en-US" sz="1000" dirty="0" smtClean="0">
                          <a:effectLst/>
                          <a:latin typeface="+mn-lt"/>
                        </a:rPr>
                        <a:t>(4)</a:t>
                      </a:r>
                      <a:endParaRPr lang="en-US" sz="1000" dirty="0">
                        <a:effectLst/>
                        <a:latin typeface="+mn-lt"/>
                        <a:ea typeface="Times New Roman"/>
                      </a:endParaRPr>
                    </a:p>
                  </a:txBody>
                  <a:tcPr marL="11417" marR="11417" marT="0" marB="0" anchor="ctr"/>
                </a:tc>
                <a:tc>
                  <a:txBody>
                    <a:bodyPr/>
                    <a:lstStyle/>
                    <a:p>
                      <a:pPr marL="0" marR="0" algn="ctr">
                        <a:spcBef>
                          <a:spcPts val="0"/>
                        </a:spcBef>
                        <a:spcAft>
                          <a:spcPts val="0"/>
                        </a:spcAft>
                      </a:pPr>
                      <a:r>
                        <a:rPr lang="en-US" sz="1000" dirty="0">
                          <a:effectLst/>
                          <a:latin typeface="+mn-lt"/>
                        </a:rPr>
                        <a:t>Strongly </a:t>
                      </a:r>
                      <a:r>
                        <a:rPr lang="en-US" sz="1000" dirty="0" smtClean="0">
                          <a:effectLst/>
                          <a:latin typeface="+mn-lt"/>
                        </a:rPr>
                        <a:t>Agree</a:t>
                      </a:r>
                    </a:p>
                    <a:p>
                      <a:pPr marL="0" marR="0" algn="ctr">
                        <a:spcBef>
                          <a:spcPts val="0"/>
                        </a:spcBef>
                        <a:spcAft>
                          <a:spcPts val="0"/>
                        </a:spcAft>
                      </a:pPr>
                      <a:r>
                        <a:rPr lang="en-US" sz="1000" dirty="0" smtClean="0">
                          <a:effectLst/>
                          <a:latin typeface="+mn-lt"/>
                        </a:rPr>
                        <a:t>(5)</a:t>
                      </a:r>
                      <a:endParaRPr lang="en-US" sz="1000" dirty="0">
                        <a:effectLst/>
                        <a:latin typeface="+mn-lt"/>
                        <a:ea typeface="Times New Roman"/>
                      </a:endParaRPr>
                    </a:p>
                  </a:txBody>
                  <a:tcPr marL="11417" marR="11417" marT="0" marB="0" anchor="ctr"/>
                </a:tc>
              </a:tr>
            </a:tbl>
          </a:graphicData>
        </a:graphic>
      </p:graphicFrame>
    </p:spTree>
    <p:extLst>
      <p:ext uri="{BB962C8B-B14F-4D97-AF65-F5344CB8AC3E}">
        <p14:creationId xmlns:p14="http://schemas.microsoft.com/office/powerpoint/2010/main" val="713981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120140"/>
            <a:ext cx="7932420" cy="5059998"/>
          </a:xfrm>
        </p:spPr>
        <p:txBody>
          <a:bodyPr/>
          <a:lstStyle/>
          <a:p>
            <a:r>
              <a:rPr lang="en-US" dirty="0" smtClean="0"/>
              <a:t>Specific facility identification</a:t>
            </a:r>
          </a:p>
          <a:p>
            <a:pPr lvl="1"/>
            <a:r>
              <a:rPr lang="en-US" dirty="0" smtClean="0"/>
              <a:t>Were subjects better at identifying facilities they trained on earlier?</a:t>
            </a:r>
          </a:p>
          <a:p>
            <a:pPr lvl="1"/>
            <a:r>
              <a:rPr lang="en-US" dirty="0" smtClean="0"/>
              <a:t>Was performance predicted by training time?</a:t>
            </a:r>
          </a:p>
          <a:p>
            <a:r>
              <a:rPr lang="en-US" dirty="0" smtClean="0"/>
              <a:t>Learning of specific scene features / INTs</a:t>
            </a:r>
          </a:p>
          <a:p>
            <a:pPr lvl="1"/>
            <a:r>
              <a:rPr lang="en-US" dirty="0" smtClean="0"/>
              <a:t>Data from assessment questions</a:t>
            </a:r>
          </a:p>
          <a:p>
            <a:pPr lvl="1"/>
            <a:r>
              <a:rPr lang="en-US" dirty="0" smtClean="0"/>
              <a:t>Was performance predicted by training time on INTs?</a:t>
            </a:r>
            <a:endParaRPr lang="en-US" dirty="0"/>
          </a:p>
          <a:p>
            <a:r>
              <a:rPr lang="en-US" dirty="0" smtClean="0"/>
              <a:t>Question difficulty</a:t>
            </a:r>
          </a:p>
          <a:p>
            <a:pPr lvl="1"/>
            <a:r>
              <a:rPr lang="en-US" dirty="0" smtClean="0"/>
              <a:t>Facilities more or less typical of category</a:t>
            </a:r>
          </a:p>
          <a:p>
            <a:pPr lvl="1"/>
            <a:r>
              <a:rPr lang="en-US" dirty="0" smtClean="0"/>
              <a:t>One peaked answer vs. multiple valid answers</a:t>
            </a:r>
          </a:p>
          <a:p>
            <a:r>
              <a:rPr lang="en-US" dirty="0" smtClean="0"/>
              <a:t>Question type analyses</a:t>
            </a:r>
          </a:p>
          <a:p>
            <a:pPr lvl="1"/>
            <a:r>
              <a:rPr lang="en-US" dirty="0" smtClean="0"/>
              <a:t>Did answers in sequential questions approach normative?</a:t>
            </a:r>
          </a:p>
          <a:p>
            <a:pPr lvl="1"/>
            <a:r>
              <a:rPr lang="en-US" dirty="0" smtClean="0"/>
              <a:t>Were subject INT choices optimal?</a:t>
            </a:r>
          </a:p>
          <a:p>
            <a:pPr lvl="1"/>
            <a:r>
              <a:rPr lang="en-US" dirty="0" smtClean="0"/>
              <a:t>Did subjects respond similarly to same scene queried with different question types?</a:t>
            </a:r>
          </a:p>
        </p:txBody>
      </p:sp>
      <p:sp>
        <p:nvSpPr>
          <p:cNvPr id="3" name="Title 2"/>
          <p:cNvSpPr>
            <a:spLocks noGrp="1"/>
          </p:cNvSpPr>
          <p:nvPr>
            <p:ph type="title"/>
          </p:nvPr>
        </p:nvSpPr>
        <p:spPr/>
        <p:txBody>
          <a:bodyPr/>
          <a:lstStyle/>
          <a:p>
            <a:r>
              <a:rPr lang="en-US" dirty="0" smtClean="0"/>
              <a:t>Future analyses</a:t>
            </a:r>
            <a:endParaRPr lang="en-US" dirty="0"/>
          </a:p>
        </p:txBody>
      </p:sp>
    </p:spTree>
    <p:extLst>
      <p:ext uri="{BB962C8B-B14F-4D97-AF65-F5344CB8AC3E}">
        <p14:creationId xmlns:p14="http://schemas.microsoft.com/office/powerpoint/2010/main" val="199977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038600" y="3048000"/>
            <a:ext cx="1295400" cy="457200"/>
          </a:xfrm>
        </p:spPr>
        <p:txBody>
          <a:bodyPr/>
          <a:lstStyle/>
          <a:p>
            <a:pPr marL="0" indent="0">
              <a:buNone/>
            </a:pPr>
            <a:r>
              <a:rPr lang="en-US" dirty="0" smtClean="0"/>
              <a:t>Backup</a:t>
            </a:r>
            <a:endParaRPr lang="en-US" dirty="0"/>
          </a:p>
        </p:txBody>
      </p:sp>
    </p:spTree>
    <p:extLst>
      <p:ext uri="{BB962C8B-B14F-4D97-AF65-F5344CB8AC3E}">
        <p14:creationId xmlns:p14="http://schemas.microsoft.com/office/powerpoint/2010/main" val="1927531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6406" y="5326144"/>
            <a:ext cx="7814821" cy="825712"/>
          </a:xfrm>
        </p:spPr>
        <p:txBody>
          <a:bodyPr/>
          <a:lstStyle/>
          <a:p>
            <a:pPr lvl="0"/>
            <a:r>
              <a:rPr lang="en-US" dirty="0" smtClean="0"/>
              <a:t>Average </a:t>
            </a:r>
            <a:r>
              <a:rPr lang="en-US" dirty="0"/>
              <a:t>time spent </a:t>
            </a:r>
            <a:r>
              <a:rPr lang="en-US" dirty="0" smtClean="0"/>
              <a:t>training: 18 min (range 8.5 – 33 min)</a:t>
            </a:r>
          </a:p>
          <a:p>
            <a:pPr lvl="0"/>
            <a:r>
              <a:rPr lang="en-US" dirty="0" smtClean="0"/>
              <a:t>Subjects sped up (time per phase) through training</a:t>
            </a:r>
          </a:p>
        </p:txBody>
      </p:sp>
      <p:sp>
        <p:nvSpPr>
          <p:cNvPr id="3" name="Title 2"/>
          <p:cNvSpPr>
            <a:spLocks noGrp="1"/>
          </p:cNvSpPr>
          <p:nvPr>
            <p:ph type="title"/>
          </p:nvPr>
        </p:nvSpPr>
        <p:spPr/>
        <p:txBody>
          <a:bodyPr/>
          <a:lstStyle/>
          <a:p>
            <a:r>
              <a:rPr lang="en-US" dirty="0" smtClean="0"/>
              <a:t>Subjects attended to training over time</a:t>
            </a:r>
            <a:endParaRPr lang="en-US" dirty="0"/>
          </a:p>
        </p:txBody>
      </p:sp>
      <p:grpSp>
        <p:nvGrpSpPr>
          <p:cNvPr id="7" name="Group 6"/>
          <p:cNvGrpSpPr/>
          <p:nvPr/>
        </p:nvGrpSpPr>
        <p:grpSpPr>
          <a:xfrm>
            <a:off x="1620203" y="1096650"/>
            <a:ext cx="5987228" cy="3937441"/>
            <a:chOff x="1620203" y="1096650"/>
            <a:chExt cx="5987228" cy="3937441"/>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03" y="1096650"/>
              <a:ext cx="5987228" cy="3937441"/>
            </a:xfrm>
            <a:prstGeom prst="rect">
              <a:avLst/>
            </a:prstGeom>
          </p:spPr>
        </p:pic>
        <p:sp>
          <p:nvSpPr>
            <p:cNvPr id="4" name="Rectangle 3"/>
            <p:cNvSpPr/>
            <p:nvPr/>
          </p:nvSpPr>
          <p:spPr bwMode="auto">
            <a:xfrm>
              <a:off x="1676400" y="1143000"/>
              <a:ext cx="990600" cy="3048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1676400" y="4648200"/>
              <a:ext cx="1219200" cy="3048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grpSp>
    </p:spTree>
    <p:extLst>
      <p:ext uri="{BB962C8B-B14F-4D97-AF65-F5344CB8AC3E}">
        <p14:creationId xmlns:p14="http://schemas.microsoft.com/office/powerpoint/2010/main" val="1714619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24</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a:t>Experiment 1: </a:t>
            </a:r>
            <a:r>
              <a:rPr lang="en-US" dirty="0" smtClean="0"/>
              <a:t>Detailed Structure</a:t>
            </a:r>
            <a:endParaRPr lang="en-US" dirty="0"/>
          </a:p>
        </p:txBody>
      </p:sp>
      <p:pic>
        <p:nvPicPr>
          <p:cNvPr id="716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694688"/>
            <a:ext cx="4953000" cy="432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69" name="Picture 16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694688"/>
            <a:ext cx="4955346" cy="432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44" name="TextBox 8743"/>
          <p:cNvSpPr txBox="1"/>
          <p:nvPr/>
        </p:nvSpPr>
        <p:spPr>
          <a:xfrm>
            <a:off x="457200" y="1111066"/>
            <a:ext cx="4386650" cy="412934"/>
          </a:xfrm>
          <a:prstGeom prst="rect">
            <a:avLst/>
          </a:prstGeom>
          <a:noFill/>
        </p:spPr>
        <p:txBody>
          <a:bodyPr wrap="none" rtlCol="0">
            <a:spAutoFit/>
          </a:bodyPr>
          <a:lstStyle/>
          <a:p>
            <a:r>
              <a:rPr lang="en-US" dirty="0" smtClean="0"/>
              <a:t>Experiment 1, Testing (Set 19 and 20)</a:t>
            </a:r>
            <a:endParaRPr lang="en-US" dirty="0"/>
          </a:p>
        </p:txBody>
      </p:sp>
      <p:sp>
        <p:nvSpPr>
          <p:cNvPr id="8745" name="TextBox 8744"/>
          <p:cNvSpPr txBox="1"/>
          <p:nvPr/>
        </p:nvSpPr>
        <p:spPr>
          <a:xfrm>
            <a:off x="6649266" y="5943600"/>
            <a:ext cx="1893467" cy="373628"/>
          </a:xfrm>
          <a:prstGeom prst="rect">
            <a:avLst/>
          </a:prstGeom>
          <a:noFill/>
        </p:spPr>
        <p:txBody>
          <a:bodyPr wrap="none" rtlCol="0">
            <a:spAutoFit/>
          </a:bodyPr>
          <a:lstStyle/>
          <a:p>
            <a:r>
              <a:rPr lang="en-US" sz="1400" dirty="0" smtClean="0"/>
              <a:t>Defined next slide…</a:t>
            </a:r>
            <a:endParaRPr lang="en-US" sz="1400" dirty="0"/>
          </a:p>
        </p:txBody>
      </p:sp>
    </p:spTree>
    <p:extLst>
      <p:ext uri="{BB962C8B-B14F-4D97-AF65-F5344CB8AC3E}">
        <p14:creationId xmlns:p14="http://schemas.microsoft.com/office/powerpoint/2010/main" val="4021940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1262"/>
            <a:ext cx="8305800" cy="4884738"/>
          </a:xfrm>
        </p:spPr>
        <p:txBody>
          <a:bodyPr/>
          <a:lstStyle/>
          <a:p>
            <a:pPr>
              <a:lnSpc>
                <a:spcPct val="100000"/>
              </a:lnSpc>
            </a:pPr>
            <a:r>
              <a:rPr lang="en-US" sz="1600" dirty="0"/>
              <a:t>Question {Identify, Locate}</a:t>
            </a:r>
          </a:p>
          <a:p>
            <a:pPr lvl="1">
              <a:lnSpc>
                <a:spcPct val="100000"/>
              </a:lnSpc>
            </a:pPr>
            <a:r>
              <a:rPr lang="en-US" sz="1400" b="0" dirty="0"/>
              <a:t>The type of </a:t>
            </a:r>
            <a:r>
              <a:rPr lang="en-US" sz="1400" b="0" dirty="0" smtClean="0"/>
              <a:t>question.</a:t>
            </a:r>
            <a:endParaRPr lang="en-US" sz="1400" b="0" dirty="0"/>
          </a:p>
          <a:p>
            <a:pPr>
              <a:lnSpc>
                <a:spcPct val="100000"/>
              </a:lnSpc>
            </a:pPr>
            <a:r>
              <a:rPr lang="en-US" sz="1600" dirty="0"/>
              <a:t>Target {A, B, C, D}</a:t>
            </a:r>
          </a:p>
          <a:p>
            <a:pPr lvl="1">
              <a:lnSpc>
                <a:spcPct val="100000"/>
              </a:lnSpc>
            </a:pPr>
            <a:r>
              <a:rPr lang="en-US" sz="1400" b="0" dirty="0"/>
              <a:t>The target facility (</a:t>
            </a:r>
            <a:r>
              <a:rPr lang="en-US" sz="1400" b="0" i="1" dirty="0"/>
              <a:t>Identify/Locate</a:t>
            </a:r>
            <a:r>
              <a:rPr lang="en-US" sz="1400" b="0" dirty="0"/>
              <a:t> Facility A</a:t>
            </a:r>
            <a:r>
              <a:rPr lang="en-US" sz="1400" b="0" dirty="0" smtClean="0"/>
              <a:t>).</a:t>
            </a:r>
            <a:endParaRPr lang="en-US" sz="1400" b="0" dirty="0"/>
          </a:p>
          <a:p>
            <a:pPr>
              <a:lnSpc>
                <a:spcPct val="100000"/>
              </a:lnSpc>
            </a:pPr>
            <a:r>
              <a:rPr lang="en-US" sz="1600" dirty="0"/>
              <a:t>Presentation {Simultaneous, Sequential, Choice}</a:t>
            </a:r>
          </a:p>
          <a:p>
            <a:pPr lvl="1">
              <a:lnSpc>
                <a:spcPct val="100000"/>
              </a:lnSpc>
            </a:pPr>
            <a:r>
              <a:rPr lang="en-US" sz="1400" b="0" dirty="0"/>
              <a:t>The data was presented ‘</a:t>
            </a:r>
            <a:r>
              <a:rPr lang="en-US" sz="1400" b="0" i="1" dirty="0"/>
              <a:t>simultaneously’</a:t>
            </a:r>
            <a:r>
              <a:rPr lang="en-US" sz="1400" b="0" dirty="0"/>
              <a:t> (all at once), ‘</a:t>
            </a:r>
            <a:r>
              <a:rPr lang="en-US" sz="1400" b="0" i="1" dirty="0"/>
              <a:t>sequentially’</a:t>
            </a:r>
            <a:r>
              <a:rPr lang="en-US" sz="1400" b="0" dirty="0"/>
              <a:t> (one layer at a time), or ‘sequentially based on user </a:t>
            </a:r>
            <a:r>
              <a:rPr lang="en-US" sz="1400" b="0" i="1" dirty="0"/>
              <a:t>choice’</a:t>
            </a:r>
            <a:r>
              <a:rPr lang="en-US" sz="1400" b="0" dirty="0"/>
              <a:t> (participants were asked which layer they would like to see next).</a:t>
            </a:r>
          </a:p>
          <a:p>
            <a:pPr>
              <a:lnSpc>
                <a:spcPct val="100000"/>
              </a:lnSpc>
            </a:pPr>
            <a:r>
              <a:rPr lang="en-US" sz="1600" dirty="0"/>
              <a:t>Order</a:t>
            </a:r>
          </a:p>
          <a:p>
            <a:pPr lvl="1">
              <a:lnSpc>
                <a:spcPct val="100000"/>
              </a:lnSpc>
            </a:pPr>
            <a:r>
              <a:rPr lang="en-US" sz="1400" dirty="0"/>
              <a:t>Simultaneous {ISM}</a:t>
            </a:r>
          </a:p>
          <a:p>
            <a:pPr lvl="2">
              <a:lnSpc>
                <a:spcPct val="100000"/>
              </a:lnSpc>
            </a:pPr>
            <a:r>
              <a:rPr lang="en-US" sz="1400" b="0" dirty="0" smtClean="0"/>
              <a:t>IMINT </a:t>
            </a:r>
            <a:r>
              <a:rPr lang="en-US" sz="1400" b="0" dirty="0"/>
              <a:t>(I), SIGINT (S), and MASINT (M) were presented </a:t>
            </a:r>
            <a:r>
              <a:rPr lang="en-US" sz="1400" b="0" dirty="0" smtClean="0"/>
              <a:t>simultaneously.</a:t>
            </a:r>
            <a:endParaRPr lang="en-US" sz="1400" b="0" dirty="0"/>
          </a:p>
          <a:p>
            <a:pPr lvl="1">
              <a:lnSpc>
                <a:spcPct val="100000"/>
              </a:lnSpc>
            </a:pPr>
            <a:r>
              <a:rPr lang="en-US" sz="1400" dirty="0"/>
              <a:t>Sequential {I-S-M, I-M-S}</a:t>
            </a:r>
          </a:p>
          <a:p>
            <a:pPr lvl="1">
              <a:lnSpc>
                <a:spcPct val="100000"/>
              </a:lnSpc>
            </a:pPr>
            <a:r>
              <a:rPr lang="en-US" sz="1400" dirty="0" smtClean="0"/>
              <a:t>Choice </a:t>
            </a:r>
            <a:r>
              <a:rPr lang="en-US" sz="1400" dirty="0"/>
              <a:t>{I-SM}</a:t>
            </a:r>
          </a:p>
          <a:p>
            <a:pPr lvl="2">
              <a:lnSpc>
                <a:spcPct val="100000"/>
              </a:lnSpc>
            </a:pPr>
            <a:r>
              <a:rPr lang="en-US" sz="1400" b="0" dirty="0"/>
              <a:t>IMINT was presented </a:t>
            </a:r>
            <a:r>
              <a:rPr lang="en-US" sz="1400" b="0" dirty="0" smtClean="0"/>
              <a:t>first.  Users </a:t>
            </a:r>
            <a:r>
              <a:rPr lang="en-US" sz="1400" b="0" dirty="0"/>
              <a:t>could choose to see SIGINT or MASINT.</a:t>
            </a:r>
          </a:p>
          <a:p>
            <a:pPr>
              <a:lnSpc>
                <a:spcPct val="100000"/>
              </a:lnSpc>
            </a:pPr>
            <a:r>
              <a:rPr lang="en-US" sz="1600" dirty="0"/>
              <a:t>Scene {1-16}</a:t>
            </a:r>
          </a:p>
          <a:p>
            <a:pPr lvl="1">
              <a:lnSpc>
                <a:spcPct val="100000"/>
              </a:lnSpc>
            </a:pPr>
            <a:r>
              <a:rPr lang="en-US" sz="1400" b="0" dirty="0" smtClean="0"/>
              <a:t>Scene number.  Multiple </a:t>
            </a:r>
            <a:r>
              <a:rPr lang="en-US" sz="1400" b="0" dirty="0"/>
              <a:t>questions were asked per scene.</a:t>
            </a:r>
          </a:p>
          <a:p>
            <a:pPr>
              <a:lnSpc>
                <a:spcPct val="100000"/>
              </a:lnSpc>
            </a:pPr>
            <a:endParaRPr lang="en-US" sz="1400" dirty="0"/>
          </a:p>
        </p:txBody>
      </p:sp>
      <p:sp>
        <p:nvSpPr>
          <p:cNvPr id="3" name="Title 2"/>
          <p:cNvSpPr>
            <a:spLocks noGrp="1"/>
          </p:cNvSpPr>
          <p:nvPr>
            <p:ph type="title"/>
          </p:nvPr>
        </p:nvSpPr>
        <p:spPr/>
        <p:txBody>
          <a:bodyPr/>
          <a:lstStyle/>
          <a:p>
            <a:r>
              <a:rPr lang="en-US" dirty="0" smtClean="0"/>
              <a:t>Structure Key</a:t>
            </a:r>
            <a:endParaRPr lang="en-US" dirty="0"/>
          </a:p>
        </p:txBody>
      </p:sp>
      <p:sp>
        <p:nvSpPr>
          <p:cNvPr id="4" name="Slide Number Placeholder 3"/>
          <p:cNvSpPr>
            <a:spLocks noGrp="1"/>
          </p:cNvSpPr>
          <p:nvPr>
            <p:ph type="sldNum" sz="quarter" idx="10"/>
          </p:nvPr>
        </p:nvSpPr>
        <p:spPr/>
        <p:txBody>
          <a:bodyPr/>
          <a:lstStyle/>
          <a:p>
            <a:r>
              <a:rPr lang="en-US" dirty="0" smtClean="0"/>
              <a:t>Page  </a:t>
            </a:r>
            <a:fld id="{E40CCABB-9BBC-49C5-99B3-2E0B57D184A5}" type="slidenum">
              <a:rPr lang="en-US" smtClean="0"/>
              <a:pPr/>
              <a:t>25</a:t>
            </a:fld>
            <a:endParaRPr lang="en-US" dirty="0"/>
          </a:p>
        </p:txBody>
      </p:sp>
    </p:spTree>
    <p:extLst>
      <p:ext uri="{BB962C8B-B14F-4D97-AF65-F5344CB8AC3E}">
        <p14:creationId xmlns:p14="http://schemas.microsoft.com/office/powerpoint/2010/main" val="1140224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3</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Data</a:t>
            </a:r>
            <a:endParaRPr lang="en-US" dirty="0"/>
          </a:p>
        </p:txBody>
      </p:sp>
      <p:sp>
        <p:nvSpPr>
          <p:cNvPr id="7171" name="Rectangle 3"/>
          <p:cNvSpPr>
            <a:spLocks noGrp="1" noChangeArrowheads="1"/>
          </p:cNvSpPr>
          <p:nvPr>
            <p:ph type="body" idx="1"/>
          </p:nvPr>
        </p:nvSpPr>
        <p:spPr>
          <a:xfrm>
            <a:off x="457200" y="990600"/>
            <a:ext cx="8229600" cy="4884738"/>
          </a:xfrm>
        </p:spPr>
        <p:txBody>
          <a:bodyPr/>
          <a:lstStyle/>
          <a:p>
            <a:r>
              <a:rPr lang="en-US" dirty="0" smtClean="0"/>
              <a:t>Three </a:t>
            </a:r>
            <a:r>
              <a:rPr lang="en-US" dirty="0"/>
              <a:t>categories of data were associated with the task (IMINT, SIGINT, and MASINT</a:t>
            </a:r>
            <a:r>
              <a:rPr lang="en-US" dirty="0" smtClean="0"/>
              <a:t>).</a:t>
            </a:r>
            <a:endParaRPr lang="en-US" dirty="0"/>
          </a:p>
          <a:p>
            <a:pPr lvl="1"/>
            <a:r>
              <a:rPr lang="en-US" sz="1600" b="0" dirty="0"/>
              <a:t>IMINT (Image Intelligence): the location and shape of a building, water features, and the presence or absence of rooftop </a:t>
            </a:r>
            <a:r>
              <a:rPr lang="en-US" sz="1600" b="0" dirty="0" smtClean="0"/>
              <a:t>hardware</a:t>
            </a:r>
            <a:r>
              <a:rPr lang="en-US" sz="1600" b="0" dirty="0"/>
              <a:t>, e.g., a satellite dish</a:t>
            </a:r>
            <a:r>
              <a:rPr lang="en-US" sz="1600" b="0" dirty="0" smtClean="0"/>
              <a:t>.</a:t>
            </a:r>
            <a:endParaRPr lang="en-US" sz="1600" b="0" dirty="0"/>
          </a:p>
          <a:p>
            <a:pPr lvl="1"/>
            <a:r>
              <a:rPr lang="en-US" sz="1600" b="0" dirty="0"/>
              <a:t>SIGINT (Signals Intelligence): intelligence gathered by the interception of signals; each ‘hit’ denotes an intercepted signal at that location (e.g., a government-issued cell phone</a:t>
            </a:r>
            <a:r>
              <a:rPr lang="en-US" sz="1600" b="0" dirty="0" smtClean="0"/>
              <a:t>).</a:t>
            </a:r>
            <a:endParaRPr lang="en-US" sz="1600" b="0" dirty="0"/>
          </a:p>
          <a:p>
            <a:pPr lvl="1"/>
            <a:r>
              <a:rPr lang="en-US" sz="1600" b="0" dirty="0"/>
              <a:t>MASINT (Measurement and Signature Intelligence): chemical intelligence; each ‘hit’ denotes that a chemical (e.g., green or red fungus) has been detected at that location.</a:t>
            </a:r>
          </a:p>
          <a:p>
            <a:endParaRPr lang="en-US" dirty="0"/>
          </a:p>
        </p:txBody>
      </p:sp>
      <p:pic>
        <p:nvPicPr>
          <p:cNvPr id="10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152900"/>
            <a:ext cx="1285875" cy="20304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aphicFrame>
        <p:nvGraphicFramePr>
          <p:cNvPr id="20" name="Object 19"/>
          <p:cNvGraphicFramePr>
            <a:graphicFrameLocks noChangeAspect="1"/>
          </p:cNvGraphicFramePr>
          <p:nvPr>
            <p:extLst>
              <p:ext uri="{D42A27DB-BD31-4B8C-83A1-F6EECF244321}">
                <p14:modId xmlns:p14="http://schemas.microsoft.com/office/powerpoint/2010/main" val="3228235110"/>
              </p:ext>
            </p:extLst>
          </p:nvPr>
        </p:nvGraphicFramePr>
        <p:xfrm>
          <a:off x="838200" y="4381500"/>
          <a:ext cx="6096000" cy="1866900"/>
        </p:xfrm>
        <a:graphic>
          <a:graphicData uri="http://schemas.openxmlformats.org/presentationml/2006/ole">
            <mc:AlternateContent xmlns:mc="http://schemas.openxmlformats.org/markup-compatibility/2006">
              <mc:Choice xmlns:v="urn:schemas-microsoft-com:vml" Requires="v">
                <p:oleObj spid="_x0000_s1180" name="Document" r:id="rId5" imgW="6091402" imgH="1964817" progId="Word.Document.12">
                  <p:embed/>
                </p:oleObj>
              </mc:Choice>
              <mc:Fallback>
                <p:oleObj name="Document" r:id="rId5" imgW="6091402" imgH="1964817" progId="Word.Document.12">
                  <p:embed/>
                  <p:pic>
                    <p:nvPicPr>
                      <p:cNvPr id="0" name=""/>
                      <p:cNvPicPr/>
                      <p:nvPr/>
                    </p:nvPicPr>
                    <p:blipFill>
                      <a:blip r:embed="rId6"/>
                      <a:stretch>
                        <a:fillRect/>
                      </a:stretch>
                    </p:blipFill>
                    <p:spPr>
                      <a:xfrm>
                        <a:off x="838200" y="4381500"/>
                        <a:ext cx="6096000" cy="1866900"/>
                      </a:xfrm>
                      <a:prstGeom prst="rect">
                        <a:avLst/>
                      </a:prstGeom>
                    </p:spPr>
                  </p:pic>
                </p:oleObj>
              </mc:Fallback>
            </mc:AlternateContent>
          </a:graphicData>
        </a:graphic>
      </p:graphicFrame>
    </p:spTree>
    <p:extLst>
      <p:ext uri="{BB962C8B-B14F-4D97-AF65-F5344CB8AC3E}">
        <p14:creationId xmlns:p14="http://schemas.microsoft.com/office/powerpoint/2010/main" val="188466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4</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Facilities</a:t>
            </a:r>
            <a:endParaRPr lang="en-US" dirty="0"/>
          </a:p>
        </p:txBody>
      </p:sp>
      <p:sp>
        <p:nvSpPr>
          <p:cNvPr id="7171" name="Rectangle 3"/>
          <p:cNvSpPr>
            <a:spLocks noGrp="1" noChangeArrowheads="1"/>
          </p:cNvSpPr>
          <p:nvPr>
            <p:ph type="body" idx="1"/>
          </p:nvPr>
        </p:nvSpPr>
        <p:spPr/>
        <p:txBody>
          <a:bodyPr/>
          <a:lstStyle/>
          <a:p>
            <a:r>
              <a:rPr lang="en-US" dirty="0"/>
              <a:t>Participants were asked to identify 4 fictitious facilities (Ketchup-, Mustard-, Salt- and Pepper-producing Factories); 2-4 facilities appeared simultaneously in the scene (Figure 4).  A facility was comprised of data from each layer. </a:t>
            </a:r>
          </a:p>
        </p:txBody>
      </p:sp>
      <p:pic>
        <p:nvPicPr>
          <p:cNvPr id="2050"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24150"/>
            <a:ext cx="351639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34000" y="4019550"/>
            <a:ext cx="2621294" cy="385362"/>
          </a:xfrm>
          <a:prstGeom prst="rect">
            <a:avLst/>
          </a:prstGeom>
          <a:noFill/>
        </p:spPr>
        <p:txBody>
          <a:bodyPr wrap="none" rtlCol="0">
            <a:spAutoFit/>
          </a:bodyPr>
          <a:lstStyle/>
          <a:p>
            <a:r>
              <a:rPr lang="en-US" b="0" dirty="0" smtClean="0"/>
              <a:t>A scene with 4 facilities.</a:t>
            </a:r>
            <a:endParaRPr lang="en-US" b="0" dirty="0"/>
          </a:p>
        </p:txBody>
      </p:sp>
    </p:spTree>
    <p:extLst>
      <p:ext uri="{BB962C8B-B14F-4D97-AF65-F5344CB8AC3E}">
        <p14:creationId xmlns:p14="http://schemas.microsoft.com/office/powerpoint/2010/main" val="486386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Questions</a:t>
            </a:r>
            <a:endParaRPr lang="en-US" dirty="0"/>
          </a:p>
        </p:txBody>
      </p:sp>
      <p:sp>
        <p:nvSpPr>
          <p:cNvPr id="7171" name="Rectangle 3"/>
          <p:cNvSpPr>
            <a:spLocks noGrp="1" noChangeArrowheads="1"/>
          </p:cNvSpPr>
          <p:nvPr>
            <p:ph type="body" idx="1"/>
          </p:nvPr>
        </p:nvSpPr>
        <p:spPr>
          <a:xfrm>
            <a:off x="723900" y="1371600"/>
            <a:ext cx="7696200" cy="4884738"/>
          </a:xfrm>
        </p:spPr>
        <p:txBody>
          <a:bodyPr/>
          <a:lstStyle/>
          <a:p>
            <a:r>
              <a:rPr lang="en-US" dirty="0"/>
              <a:t>The test comprised of a series of multiple-choice questions, and all responses were in the form of likelihoods (e.g., the probability that a particular sector contained a facility).  Participants were asked to either:</a:t>
            </a:r>
          </a:p>
          <a:p>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4112485838"/>
              </p:ext>
            </p:extLst>
          </p:nvPr>
        </p:nvGraphicFramePr>
        <p:xfrm>
          <a:off x="-981074" y="3429000"/>
          <a:ext cx="6096000" cy="2628900"/>
        </p:xfrm>
        <a:graphic>
          <a:graphicData uri="http://schemas.openxmlformats.org/presentationml/2006/ole">
            <mc:AlternateContent xmlns:mc="http://schemas.openxmlformats.org/markup-compatibility/2006">
              <mc:Choice xmlns:v="urn:schemas-microsoft-com:vml" Requires="v">
                <p:oleObj spid="_x0000_s3491" name="Document" r:id="rId4" imgW="6091402" imgH="2631259" progId="Word.Document.12">
                  <p:embed/>
                </p:oleObj>
              </mc:Choice>
              <mc:Fallback>
                <p:oleObj name="Document" r:id="rId4" imgW="6091402" imgH="2631259" progId="Word.Document.12">
                  <p:embed/>
                  <p:pic>
                    <p:nvPicPr>
                      <p:cNvPr id="0" name=""/>
                      <p:cNvPicPr/>
                      <p:nvPr/>
                    </p:nvPicPr>
                    <p:blipFill>
                      <a:blip r:embed="rId5"/>
                      <a:stretch>
                        <a:fillRect/>
                      </a:stretch>
                    </p:blipFill>
                    <p:spPr>
                      <a:xfrm>
                        <a:off x="-981074" y="3429000"/>
                        <a:ext cx="6096000" cy="2628900"/>
                      </a:xfrm>
                      <a:prstGeom prst="rect">
                        <a:avLst/>
                      </a:prstGeom>
                    </p:spPr>
                  </p:pic>
                </p:oleObj>
              </mc:Fallback>
            </mc:AlternateContent>
          </a:graphicData>
        </a:graphic>
      </p:graphicFrame>
      <p:sp>
        <p:nvSpPr>
          <p:cNvPr id="14" name="TextBox 13"/>
          <p:cNvSpPr txBox="1"/>
          <p:nvPr/>
        </p:nvSpPr>
        <p:spPr>
          <a:xfrm>
            <a:off x="927202" y="2886075"/>
            <a:ext cx="2632452" cy="373628"/>
          </a:xfrm>
          <a:prstGeom prst="rect">
            <a:avLst/>
          </a:prstGeom>
          <a:noFill/>
        </p:spPr>
        <p:txBody>
          <a:bodyPr wrap="none" rtlCol="0">
            <a:spAutoFit/>
          </a:bodyPr>
          <a:lstStyle/>
          <a:p>
            <a:r>
              <a:rPr lang="en-US" sz="1400" b="0" i="1" dirty="0" smtClean="0"/>
              <a:t>1. Locate a facility in the scene</a:t>
            </a:r>
            <a:endParaRPr lang="en-US" sz="1400" b="0" i="1" dirty="0"/>
          </a:p>
        </p:txBody>
      </p:sp>
      <p:sp>
        <p:nvSpPr>
          <p:cNvPr id="17" name="TextBox 16"/>
          <p:cNvSpPr txBox="1"/>
          <p:nvPr/>
        </p:nvSpPr>
        <p:spPr>
          <a:xfrm>
            <a:off x="3639135" y="2902972"/>
            <a:ext cx="2533065" cy="373628"/>
          </a:xfrm>
          <a:prstGeom prst="rect">
            <a:avLst/>
          </a:prstGeom>
          <a:noFill/>
        </p:spPr>
        <p:txBody>
          <a:bodyPr wrap="none" rtlCol="0">
            <a:spAutoFit/>
          </a:bodyPr>
          <a:lstStyle/>
          <a:p>
            <a:r>
              <a:rPr lang="en-US" sz="1400" b="0" i="1" dirty="0" smtClean="0"/>
              <a:t>2. Identify a facility in a sector</a:t>
            </a:r>
            <a:endParaRPr lang="en-US" sz="1400" b="0" i="1" dirty="0"/>
          </a:p>
        </p:txBody>
      </p:sp>
      <p:graphicFrame>
        <p:nvGraphicFramePr>
          <p:cNvPr id="18" name="Object 17"/>
          <p:cNvGraphicFramePr>
            <a:graphicFrameLocks noChangeAspect="1"/>
          </p:cNvGraphicFramePr>
          <p:nvPr>
            <p:extLst>
              <p:ext uri="{D42A27DB-BD31-4B8C-83A1-F6EECF244321}">
                <p14:modId xmlns:p14="http://schemas.microsoft.com/office/powerpoint/2010/main" val="682280910"/>
              </p:ext>
            </p:extLst>
          </p:nvPr>
        </p:nvGraphicFramePr>
        <p:xfrm>
          <a:off x="1681163" y="3429000"/>
          <a:ext cx="6091237" cy="2486025"/>
        </p:xfrm>
        <a:graphic>
          <a:graphicData uri="http://schemas.openxmlformats.org/presentationml/2006/ole">
            <mc:AlternateContent xmlns:mc="http://schemas.openxmlformats.org/markup-compatibility/2006">
              <mc:Choice xmlns:v="urn:schemas-microsoft-com:vml" Requires="v">
                <p:oleObj spid="_x0000_s3492" name="Document" r:id="rId6" imgW="6091402" imgH="2483520" progId="Word.Document.12">
                  <p:embed/>
                </p:oleObj>
              </mc:Choice>
              <mc:Fallback>
                <p:oleObj name="Document" r:id="rId6" imgW="6091402" imgH="2483520" progId="Word.Document.12">
                  <p:embed/>
                  <p:pic>
                    <p:nvPicPr>
                      <p:cNvPr id="0" name=""/>
                      <p:cNvPicPr/>
                      <p:nvPr/>
                    </p:nvPicPr>
                    <p:blipFill>
                      <a:blip r:embed="rId7"/>
                      <a:stretch>
                        <a:fillRect/>
                      </a:stretch>
                    </p:blipFill>
                    <p:spPr>
                      <a:xfrm>
                        <a:off x="1681163" y="3429000"/>
                        <a:ext cx="6091237" cy="2486025"/>
                      </a:xfrm>
                      <a:prstGeom prst="rect">
                        <a:avLst/>
                      </a:prstGeom>
                    </p:spPr>
                  </p:pic>
                </p:oleObj>
              </mc:Fallback>
            </mc:AlternateContent>
          </a:graphicData>
        </a:graphic>
      </p:graphicFrame>
      <p:sp>
        <p:nvSpPr>
          <p:cNvPr id="1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3409797123"/>
              </p:ext>
            </p:extLst>
          </p:nvPr>
        </p:nvGraphicFramePr>
        <p:xfrm>
          <a:off x="6477000" y="3429000"/>
          <a:ext cx="2219244" cy="2209800"/>
        </p:xfrm>
        <a:graphic>
          <a:graphicData uri="http://schemas.openxmlformats.org/presentationml/2006/ole">
            <mc:AlternateContent xmlns:mc="http://schemas.openxmlformats.org/markup-compatibility/2006">
              <mc:Choice xmlns:v="urn:schemas-microsoft-com:vml" Requires="v">
                <p:oleObj spid="_x0000_s3493" name="Bitmap Image" r:id="rId8" imgW="6725589" imgH="6706536" progId="Paint.Picture">
                  <p:embed/>
                </p:oleObj>
              </mc:Choice>
              <mc:Fallback>
                <p:oleObj name="Bitmap Image" r:id="rId8" imgW="6725589" imgH="6706536" progId="Paint.Picture">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3429000"/>
                        <a:ext cx="2219244" cy="2209800"/>
                      </a:xfrm>
                      <a:prstGeom prst="rect">
                        <a:avLst/>
                      </a:prstGeom>
                      <a:noFill/>
                    </p:spPr>
                  </p:pic>
                </p:oleObj>
              </mc:Fallback>
            </mc:AlternateContent>
          </a:graphicData>
        </a:graphic>
      </p:graphicFrame>
      <p:sp>
        <p:nvSpPr>
          <p:cNvPr id="23"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5</a:t>
            </a:fld>
            <a:endParaRPr lang="en-US" dirty="0"/>
          </a:p>
        </p:txBody>
      </p:sp>
      <p:sp>
        <p:nvSpPr>
          <p:cNvPr id="21" name="TextBox 20"/>
          <p:cNvSpPr txBox="1"/>
          <p:nvPr/>
        </p:nvSpPr>
        <p:spPr>
          <a:xfrm>
            <a:off x="7010400" y="5594792"/>
            <a:ext cx="1233030" cy="367858"/>
          </a:xfrm>
          <a:prstGeom prst="rect">
            <a:avLst/>
          </a:prstGeom>
          <a:noFill/>
        </p:spPr>
        <p:txBody>
          <a:bodyPr wrap="none" rtlCol="0">
            <a:spAutoFit/>
          </a:bodyPr>
          <a:lstStyle/>
          <a:p>
            <a:r>
              <a:rPr lang="en-US" sz="1200" b="0" dirty="0" smtClean="0"/>
              <a:t>Example scene</a:t>
            </a:r>
            <a:endParaRPr lang="en-US" sz="1200" b="0" dirty="0"/>
          </a:p>
        </p:txBody>
      </p:sp>
    </p:spTree>
    <p:extLst>
      <p:ext uri="{BB962C8B-B14F-4D97-AF65-F5344CB8AC3E}">
        <p14:creationId xmlns:p14="http://schemas.microsoft.com/office/powerpoint/2010/main" val="4286222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Questions</a:t>
            </a:r>
            <a:endParaRPr lang="en-US" dirty="0"/>
          </a:p>
        </p:txBody>
      </p:sp>
      <p:sp>
        <p:nvSpPr>
          <p:cNvPr id="7171" name="Rectangle 3"/>
          <p:cNvSpPr>
            <a:spLocks noGrp="1" noChangeArrowheads="1"/>
          </p:cNvSpPr>
          <p:nvPr>
            <p:ph type="body" idx="1"/>
          </p:nvPr>
        </p:nvSpPr>
        <p:spPr>
          <a:xfrm>
            <a:off x="685800" y="1058862"/>
            <a:ext cx="7696200" cy="4884738"/>
          </a:xfrm>
        </p:spPr>
        <p:txBody>
          <a:bodyPr/>
          <a:lstStyle/>
          <a:p>
            <a:r>
              <a:rPr lang="en-US" b="0" dirty="0" smtClean="0"/>
              <a:t>Data </a:t>
            </a:r>
            <a:r>
              <a:rPr lang="en-US" b="0" dirty="0"/>
              <a:t>was </a:t>
            </a:r>
            <a:r>
              <a:rPr lang="en-US" b="0" dirty="0" smtClean="0"/>
              <a:t>presented:</a:t>
            </a:r>
          </a:p>
          <a:p>
            <a:pPr lvl="1"/>
            <a:r>
              <a:rPr lang="en-US" dirty="0" smtClean="0"/>
              <a:t>simultaneously</a:t>
            </a:r>
            <a:r>
              <a:rPr lang="en-US" b="0" dirty="0" smtClean="0"/>
              <a:t> </a:t>
            </a:r>
            <a:r>
              <a:rPr lang="en-US" b="0" dirty="0"/>
              <a:t>(all at once</a:t>
            </a:r>
            <a:r>
              <a:rPr lang="en-US" b="0" dirty="0" smtClean="0"/>
              <a:t>)</a:t>
            </a:r>
          </a:p>
          <a:p>
            <a:pPr lvl="1"/>
            <a:r>
              <a:rPr lang="en-US" dirty="0" smtClean="0"/>
              <a:t>sequentially</a:t>
            </a:r>
            <a:r>
              <a:rPr lang="en-US" b="0" dirty="0" smtClean="0"/>
              <a:t> </a:t>
            </a:r>
            <a:r>
              <a:rPr lang="en-US" b="0" dirty="0"/>
              <a:t>(one layer at a time</a:t>
            </a:r>
            <a:r>
              <a:rPr lang="en-US" b="0" dirty="0" smtClean="0"/>
              <a:t>)</a:t>
            </a:r>
          </a:p>
          <a:p>
            <a:pPr lvl="1"/>
            <a:r>
              <a:rPr lang="en-US" b="0" dirty="0"/>
              <a:t>o</a:t>
            </a:r>
            <a:r>
              <a:rPr lang="en-US" b="0" dirty="0" smtClean="0"/>
              <a:t>r sequentially </a:t>
            </a:r>
            <a:r>
              <a:rPr lang="en-US" b="0" dirty="0"/>
              <a:t>based on </a:t>
            </a:r>
            <a:r>
              <a:rPr lang="en-US" dirty="0"/>
              <a:t>user </a:t>
            </a:r>
            <a:r>
              <a:rPr lang="en-US" dirty="0" smtClean="0"/>
              <a:t>choice</a:t>
            </a:r>
            <a:r>
              <a:rPr lang="en-US" b="0" dirty="0" smtClean="0"/>
              <a:t> </a:t>
            </a:r>
            <a:r>
              <a:rPr lang="en-US" b="0" dirty="0"/>
              <a:t>(participants were asked which layer they would like to see next).</a:t>
            </a:r>
          </a:p>
        </p:txBody>
      </p:sp>
      <p:sp>
        <p:nvSpPr>
          <p:cNvPr id="19"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6</a:t>
            </a:fld>
            <a:endParaRPr lang="en-US" dirty="0"/>
          </a:p>
        </p:txBody>
      </p:sp>
    </p:spTree>
    <p:extLst>
      <p:ext uri="{BB962C8B-B14F-4D97-AF65-F5344CB8AC3E}">
        <p14:creationId xmlns:p14="http://schemas.microsoft.com/office/powerpoint/2010/main" val="4219056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7</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Training</a:t>
            </a:r>
            <a:endParaRPr lang="en-US" dirty="0"/>
          </a:p>
        </p:txBody>
      </p:sp>
      <p:sp>
        <p:nvSpPr>
          <p:cNvPr id="7171" name="Rectangle 3"/>
          <p:cNvSpPr>
            <a:spLocks noGrp="1" noChangeArrowheads="1"/>
          </p:cNvSpPr>
          <p:nvPr>
            <p:ph type="body" idx="1"/>
          </p:nvPr>
        </p:nvSpPr>
        <p:spPr/>
        <p:txBody>
          <a:bodyPr/>
          <a:lstStyle/>
          <a:p>
            <a:r>
              <a:rPr lang="en-US" dirty="0"/>
              <a:t>Participants were trained via statistical learning (partially-annotated examples of each facility</a:t>
            </a:r>
            <a:r>
              <a:rPr lang="en-US" dirty="0" smtClean="0"/>
              <a:t>) or rules.</a:t>
            </a:r>
            <a:endParaRPr lang="en-US" dirty="0"/>
          </a:p>
          <a:p>
            <a:pPr lvl="1"/>
            <a:r>
              <a:rPr lang="en-US" dirty="0"/>
              <a:t>Annotation: 48 examples of each facility were presented, 16 at a </a:t>
            </a:r>
            <a:r>
              <a:rPr lang="en-US" dirty="0" smtClean="0"/>
              <a:t>time.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68331"/>
            <a:ext cx="4343400" cy="295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867400" y="4038600"/>
            <a:ext cx="2819400" cy="461665"/>
          </a:xfrm>
          <a:prstGeom prst="rect">
            <a:avLst/>
          </a:prstGeom>
        </p:spPr>
        <p:txBody>
          <a:bodyPr wrap="square">
            <a:spAutoFit/>
          </a:bodyPr>
          <a:lstStyle/>
          <a:p>
            <a:pPr algn="l">
              <a:lnSpc>
                <a:spcPct val="100000"/>
              </a:lnSpc>
            </a:pPr>
            <a:r>
              <a:rPr lang="en-US" sz="1200" b="0" dirty="0"/>
              <a:t>Training via example (16 instances of a Ketchup Factory shown; IMINT only).</a:t>
            </a:r>
          </a:p>
        </p:txBody>
      </p:sp>
    </p:spTree>
    <p:extLst>
      <p:ext uri="{BB962C8B-B14F-4D97-AF65-F5344CB8AC3E}">
        <p14:creationId xmlns:p14="http://schemas.microsoft.com/office/powerpoint/2010/main" val="2851642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935913" y="6400800"/>
            <a:ext cx="533400" cy="152400"/>
          </a:xfrm>
        </p:spPr>
        <p:txBody>
          <a:bodyPr/>
          <a:lstStyle/>
          <a:p>
            <a:r>
              <a:rPr lang="en-US" dirty="0" smtClean="0"/>
              <a:t>Page  </a:t>
            </a:r>
            <a:fld id="{069B3A67-A36D-46FD-AD45-E21F2789BA40}" type="slidenum">
              <a:rPr lang="en-US" smtClean="0"/>
              <a:pPr/>
              <a:t>8</a:t>
            </a:fld>
            <a:endParaRPr lang="en-US" dirty="0"/>
          </a:p>
        </p:txBody>
      </p:sp>
      <p:sp>
        <p:nvSpPr>
          <p:cNvPr id="7170" name="Rectangle 2"/>
          <p:cNvSpPr>
            <a:spLocks noGrp="1" noChangeArrowheads="1"/>
          </p:cNvSpPr>
          <p:nvPr>
            <p:ph type="title"/>
          </p:nvPr>
        </p:nvSpPr>
        <p:spPr>
          <a:xfrm>
            <a:off x="685800" y="381000"/>
            <a:ext cx="7162800" cy="533400"/>
          </a:xfrm>
          <a:prstGeom prst="rect">
            <a:avLst/>
          </a:prstGeom>
        </p:spPr>
        <p:txBody>
          <a:bodyPr/>
          <a:lstStyle/>
          <a:p>
            <a:r>
              <a:rPr lang="en-US" dirty="0" smtClean="0"/>
              <a:t>Methods: Structure</a:t>
            </a:r>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614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19237"/>
            <a:ext cx="4114800" cy="26717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4800600"/>
            <a:ext cx="3810000" cy="1169551"/>
          </a:xfrm>
          <a:prstGeom prst="rect">
            <a:avLst/>
          </a:prstGeom>
        </p:spPr>
        <p:txBody>
          <a:bodyPr wrap="square">
            <a:spAutoFit/>
          </a:bodyPr>
          <a:lstStyle/>
          <a:p>
            <a:pPr algn="l">
              <a:lnSpc>
                <a:spcPct val="100000"/>
              </a:lnSpc>
            </a:pPr>
            <a:r>
              <a:rPr lang="en-US" sz="1400" dirty="0" smtClean="0"/>
              <a:t>Exp. 1 was divided </a:t>
            </a:r>
            <a:r>
              <a:rPr lang="en-US" sz="1400" dirty="0"/>
              <a:t>into 2 sections: training and testing.  The number of training examples (training) or questions (testing) is given in the upper-left corner of each box.</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pSp>
        <p:nvGrpSpPr>
          <p:cNvPr id="7" name="Group 6"/>
          <p:cNvGrpSpPr/>
          <p:nvPr/>
        </p:nvGrpSpPr>
        <p:grpSpPr>
          <a:xfrm>
            <a:off x="4876800" y="1524000"/>
            <a:ext cx="4191000" cy="2209800"/>
            <a:chOff x="4876800" y="1600200"/>
            <a:chExt cx="4191000" cy="2209800"/>
          </a:xfrm>
        </p:grpSpPr>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1600200"/>
              <a:ext cx="4090988" cy="19192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7543800" y="2783681"/>
              <a:ext cx="1524000" cy="1026319"/>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grpSp>
      <p:sp>
        <p:nvSpPr>
          <p:cNvPr id="8" name="TextBox 7"/>
          <p:cNvSpPr txBox="1"/>
          <p:nvPr/>
        </p:nvSpPr>
        <p:spPr>
          <a:xfrm>
            <a:off x="1850109" y="874119"/>
            <a:ext cx="1633782" cy="385362"/>
          </a:xfrm>
          <a:prstGeom prst="rect">
            <a:avLst/>
          </a:prstGeom>
          <a:noFill/>
        </p:spPr>
        <p:txBody>
          <a:bodyPr wrap="none" rtlCol="0">
            <a:spAutoFit/>
          </a:bodyPr>
          <a:lstStyle/>
          <a:p>
            <a:r>
              <a:rPr lang="en-US" dirty="0" smtClean="0"/>
              <a:t>Experiment 1</a:t>
            </a:r>
            <a:endParaRPr lang="en-US" dirty="0"/>
          </a:p>
        </p:txBody>
      </p:sp>
      <p:sp>
        <p:nvSpPr>
          <p:cNvPr id="13" name="TextBox 12"/>
          <p:cNvSpPr txBox="1"/>
          <p:nvPr/>
        </p:nvSpPr>
        <p:spPr>
          <a:xfrm>
            <a:off x="5727541" y="910038"/>
            <a:ext cx="2890536" cy="412934"/>
          </a:xfrm>
          <a:prstGeom prst="rect">
            <a:avLst/>
          </a:prstGeom>
          <a:noFill/>
        </p:spPr>
        <p:txBody>
          <a:bodyPr wrap="none" rtlCol="0">
            <a:spAutoFit/>
          </a:bodyPr>
          <a:lstStyle/>
          <a:p>
            <a:r>
              <a:rPr lang="en-US" b="0" i="1" dirty="0" smtClean="0"/>
              <a:t>Experiment 2 (Not yet run)</a:t>
            </a:r>
            <a:endParaRPr lang="en-US" b="0" i="1" dirty="0"/>
          </a:p>
        </p:txBody>
      </p:sp>
      <p:sp>
        <p:nvSpPr>
          <p:cNvPr id="14" name="Rectangle 13"/>
          <p:cNvSpPr/>
          <p:nvPr/>
        </p:nvSpPr>
        <p:spPr>
          <a:xfrm>
            <a:off x="4876800" y="4810125"/>
            <a:ext cx="3810000" cy="523220"/>
          </a:xfrm>
          <a:prstGeom prst="rect">
            <a:avLst/>
          </a:prstGeom>
        </p:spPr>
        <p:txBody>
          <a:bodyPr wrap="square">
            <a:spAutoFit/>
          </a:bodyPr>
          <a:lstStyle/>
          <a:p>
            <a:pPr algn="l">
              <a:lnSpc>
                <a:spcPct val="100000"/>
              </a:lnSpc>
            </a:pPr>
            <a:r>
              <a:rPr lang="en-US" sz="1400" dirty="0" smtClean="0"/>
              <a:t>In Exp. 2 (</a:t>
            </a:r>
            <a:r>
              <a:rPr lang="en-US" sz="1400" i="1" dirty="0" smtClean="0"/>
              <a:t>not yet run</a:t>
            </a:r>
            <a:r>
              <a:rPr lang="en-US" sz="1400" dirty="0" smtClean="0"/>
              <a:t>), training and testing were interspersed.</a:t>
            </a:r>
            <a:endParaRPr lang="en-US" sz="1400" dirty="0"/>
          </a:p>
        </p:txBody>
      </p:sp>
    </p:spTree>
    <p:extLst>
      <p:ext uri="{BB962C8B-B14F-4D97-AF65-F5344CB8AC3E}">
        <p14:creationId xmlns:p14="http://schemas.microsoft.com/office/powerpoint/2010/main" val="3891914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295400"/>
            <a:ext cx="8043421" cy="4884738"/>
          </a:xfrm>
        </p:spPr>
        <p:txBody>
          <a:bodyPr/>
          <a:lstStyle/>
          <a:p>
            <a:endParaRPr lang="en-US" dirty="0" smtClean="0"/>
          </a:p>
          <a:p>
            <a:r>
              <a:rPr lang="en-US" dirty="0" smtClean="0"/>
              <a:t>What </a:t>
            </a:r>
            <a:r>
              <a:rPr lang="en-US" dirty="0"/>
              <a:t>was analyzed</a:t>
            </a:r>
          </a:p>
          <a:p>
            <a:r>
              <a:rPr lang="en-US" dirty="0" smtClean="0"/>
              <a:t>Metrics</a:t>
            </a:r>
          </a:p>
          <a:p>
            <a:endParaRPr lang="en-US" dirty="0" smtClean="0"/>
          </a:p>
          <a:p>
            <a:r>
              <a:rPr lang="en-US" dirty="0" smtClean="0"/>
              <a:t>Subject performance</a:t>
            </a:r>
          </a:p>
          <a:p>
            <a:endParaRPr lang="en-US" dirty="0" smtClean="0"/>
          </a:p>
          <a:p>
            <a:r>
              <a:rPr lang="en-US" dirty="0" smtClean="0"/>
              <a:t>Subject underconfidence</a:t>
            </a:r>
          </a:p>
          <a:p>
            <a:r>
              <a:rPr lang="en-US" dirty="0" smtClean="0"/>
              <a:t>Subject reports</a:t>
            </a:r>
            <a:endParaRPr lang="en-US" dirty="0"/>
          </a:p>
          <a:p>
            <a:endParaRPr lang="en-US" dirty="0" smtClean="0"/>
          </a:p>
          <a:p>
            <a:r>
              <a:rPr lang="en-US" dirty="0" smtClean="0"/>
              <a:t>Future analyses</a:t>
            </a:r>
            <a:endParaRPr lang="en-US" dirty="0"/>
          </a:p>
        </p:txBody>
      </p:sp>
      <p:sp>
        <p:nvSpPr>
          <p:cNvPr id="3" name="Title 2"/>
          <p:cNvSpPr>
            <a:spLocks noGrp="1"/>
          </p:cNvSpPr>
          <p:nvPr>
            <p:ph type="title"/>
          </p:nvPr>
        </p:nvSpPr>
        <p:spPr/>
        <p:txBody>
          <a:bodyPr/>
          <a:lstStyle/>
          <a:p>
            <a:r>
              <a:rPr lang="en-US" dirty="0" smtClean="0"/>
              <a:t>Results: Overview</a:t>
            </a:r>
            <a:endParaRPr lang="en-US" dirty="0"/>
          </a:p>
        </p:txBody>
      </p:sp>
    </p:spTree>
    <p:extLst>
      <p:ext uri="{BB962C8B-B14F-4D97-AF65-F5344CB8AC3E}">
        <p14:creationId xmlns:p14="http://schemas.microsoft.com/office/powerpoint/2010/main" val="3592894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rebriefing_2_2009">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CCKS-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CKS-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K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KS-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KS-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K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K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K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CKS-Template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640A4F0362EB43B440C1B0A276729E" ma:contentTypeVersion="0" ma:contentTypeDescription="Create a new document." ma:contentTypeScope="" ma:versionID="31d70e330d91d90f1ea1b5f89448dd3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978B471-4FA0-4672-9341-5C387D4F1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52D0652-F5B6-417F-8844-4199DF157737}">
  <ds:schemaRefs>
    <ds:schemaRef ds:uri="http://schemas.microsoft.com/sharepoint/v3/contenttype/forms"/>
  </ds:schemaRefs>
</ds:datastoreItem>
</file>

<file path=customXml/itemProps3.xml><?xml version="1.0" encoding="utf-8"?>
<ds:datastoreItem xmlns:ds="http://schemas.openxmlformats.org/officeDocument/2006/customXml" ds:itemID="{6011E5F6-85AB-45EB-8FFC-042EC0C55FC2}">
  <ds:schemaRefs>
    <ds:schemaRef ds:uri="http://schemas.microsoft.com/office/2006/documentManagement/types"/>
    <ds:schemaRef ds:uri="http://www.w3.org/XML/1998/namespace"/>
    <ds:schemaRef ds:uri="http://purl.org/dc/dcmitype/"/>
    <ds:schemaRef ds:uri="http://schemas.openxmlformats.org/package/2006/metadata/core-properties"/>
    <ds:schemaRef ds:uri="http://purl.org/dc/term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mitrebriefing_2_2009</Template>
  <TotalTime>1400</TotalTime>
  <Words>4085</Words>
  <Application>Microsoft Office PowerPoint</Application>
  <PresentationFormat>On-screen Show (4:3)</PresentationFormat>
  <Paragraphs>308</Paragraphs>
  <Slides>25</Slides>
  <Notes>23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mitrebriefing_2_2009</vt:lpstr>
      <vt:lpstr>Document</vt:lpstr>
      <vt:lpstr>Bitmap Image</vt:lpstr>
      <vt:lpstr>ICArUS Pilot Study 1: Facility Identification</vt:lpstr>
      <vt:lpstr>Goals</vt:lpstr>
      <vt:lpstr>Methods: Data</vt:lpstr>
      <vt:lpstr>Methods: Facilities</vt:lpstr>
      <vt:lpstr>Methods: Questions</vt:lpstr>
      <vt:lpstr>Methods: Questions</vt:lpstr>
      <vt:lpstr>Methods: Training</vt:lpstr>
      <vt:lpstr>Methods: Structure</vt:lpstr>
      <vt:lpstr>Results: Overview</vt:lpstr>
      <vt:lpstr>What was analyzed?</vt:lpstr>
      <vt:lpstr>Metrics for comparing probability distributions (normative, human, random)</vt:lpstr>
      <vt:lpstr>All subjects identified correct facility at above-random rates</vt:lpstr>
      <vt:lpstr>Evaluating subject performance using KLD/TVD metrics</vt:lpstr>
      <vt:lpstr>Subject group learned (by TVD analysis)</vt:lpstr>
      <vt:lpstr>KLD did not show learning</vt:lpstr>
      <vt:lpstr>KL divergence &amp; the BAA</vt:lpstr>
      <vt:lpstr>Subject confidence</vt:lpstr>
      <vt:lpstr>Subject judgments were underconfident relative to normative solution</vt:lpstr>
      <vt:lpstr>Subject reports of learning difficulties</vt:lpstr>
      <vt:lpstr>Subject feedback: Opinions about the overall study </vt:lpstr>
      <vt:lpstr>Future analyses</vt:lpstr>
      <vt:lpstr>PowerPoint Presentation</vt:lpstr>
      <vt:lpstr>Subjects attended to training over time</vt:lpstr>
      <vt:lpstr>Experiment 1: Detailed Structure</vt:lpstr>
      <vt:lpstr>Structure Key</vt:lpstr>
    </vt:vector>
  </TitlesOfParts>
  <Company>The MITRE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ICArUS Pilot Study: Facility Identification</dc:title>
  <dc:creator>Michael S. Fine</dc:creator>
  <cp:lastModifiedBy>kburns</cp:lastModifiedBy>
  <cp:revision>145</cp:revision>
  <dcterms:created xsi:type="dcterms:W3CDTF">2011-04-21T13:44:01Z</dcterms:created>
  <dcterms:modified xsi:type="dcterms:W3CDTF">2011-04-29T15:09:32Z</dcterms:modified>
</cp:coreProperties>
</file>