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6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91" r:id="rId21"/>
    <p:sldId id="273" r:id="rId22"/>
    <p:sldId id="287" r:id="rId23"/>
    <p:sldId id="274" r:id="rId24"/>
    <p:sldId id="299" r:id="rId25"/>
    <p:sldId id="285" r:id="rId26"/>
    <p:sldId id="294" r:id="rId27"/>
    <p:sldId id="283" r:id="rId28"/>
    <p:sldId id="286" r:id="rId29"/>
    <p:sldId id="276" r:id="rId30"/>
    <p:sldId id="266" r:id="rId31"/>
    <p:sldId id="272" r:id="rId32"/>
    <p:sldId id="265" r:id="rId33"/>
    <p:sldId id="267" r:id="rId34"/>
    <p:sldId id="297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8" autoAdjust="0"/>
    <p:restoredTop sz="95108" autoAdjust="0"/>
  </p:normalViewPr>
  <p:slideViewPr>
    <p:cSldViewPr snapToGrid="0">
      <p:cViewPr>
        <p:scale>
          <a:sx n="90" d="100"/>
          <a:sy n="90" d="100"/>
        </p:scale>
        <p:origin x="-224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times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151744"/>
        <c:axId val="195153920"/>
      </c:scatterChart>
      <c:valAx>
        <c:axId val="195151744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95153920"/>
        <c:crosses val="autoZero"/>
        <c:crossBetween val="midCat"/>
        <c:majorUnit val="10"/>
      </c:valAx>
      <c:valAx>
        <c:axId val="195153920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515174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Subjects’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362816"/>
        <c:axId val="197364736"/>
      </c:scatterChart>
      <c:valAx>
        <c:axId val="197362816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197364736"/>
        <c:crosses val="autoZero"/>
        <c:crossBetween val="midCat"/>
      </c:valAx>
      <c:valAx>
        <c:axId val="197364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736281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8.png"/><Relationship Id="rId5" Type="http://schemas.openxmlformats.org/officeDocument/2006/relationships/package" Target="../embeddings/Microsoft_Word_Document2.docx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May 6,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</a:t>
            </a:r>
            <a:r>
              <a:rPr lang="en-US" sz="1600" dirty="0" smtClean="0"/>
              <a:t>participant </a:t>
            </a:r>
            <a:r>
              <a:rPr lang="en-US" sz="1600" dirty="0"/>
              <a:t>pick most probable facility/sector?</a:t>
            </a:r>
          </a:p>
          <a:p>
            <a:pPr lvl="1"/>
            <a:r>
              <a:rPr lang="en-US" sz="1600" dirty="0" smtClean="0"/>
              <a:t>Very coarse measure of learning; does not address the probabilistic nature of the task.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the normative and human distribution.</a:t>
            </a:r>
            <a:endParaRPr lang="en-US" sz="1600" dirty="0"/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measure.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 between the normative </a:t>
            </a:r>
            <a:r>
              <a:rPr lang="en-US" sz="1600" dirty="0"/>
              <a:t>and </a:t>
            </a:r>
            <a:r>
              <a:rPr lang="en-US" sz="1600" dirty="0" smtClean="0"/>
              <a:t>human distribution.</a:t>
            </a:r>
          </a:p>
          <a:p>
            <a:pPr lvl="1"/>
            <a:r>
              <a:rPr lang="en-US" sz="1600" dirty="0" smtClean="0"/>
              <a:t>Linear; potentially more robust to response biases.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548179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8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454594" y="4653122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11741" y="433572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6" y="1158080"/>
            <a:ext cx="548640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TLD was greater than chance (p &lt; 0.0001)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</a:t>
            </a:r>
            <a:r>
              <a:rPr lang="en-US" i="1" dirty="0" smtClean="0"/>
              <a:t>not</a:t>
            </a:r>
            <a:r>
              <a:rPr lang="en-US" dirty="0" smtClean="0"/>
              <a:t> greater than chance (p &gt; 0.05).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7160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08263" y="2349795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3102" y="5335242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4470" y="5226058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51726" y="5719658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3094" y="5610474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3989" y="2863604"/>
            <a:ext cx="250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…but some participants performed better than chance (KLD)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51128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53402" y="476534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1186" y="5655863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2554" y="5546679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  <a:p>
            <a:r>
              <a:rPr lang="en-US" b="0" dirty="0" smtClean="0"/>
              <a:t>TVD is a linear metric (although less commonly used).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participant 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participants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participants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Subject underconfidence / conservatism</a:t>
            </a:r>
          </a:p>
          <a:p>
            <a:pPr lvl="1"/>
            <a:r>
              <a:rPr lang="en-US" dirty="0" smtClean="0"/>
              <a:t>Response strategies</a:t>
            </a:r>
          </a:p>
          <a:p>
            <a:pPr lvl="2"/>
            <a:r>
              <a:rPr lang="en-US" dirty="0" smtClean="0"/>
              <a:t>User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798" y="5720771"/>
            <a:ext cx="324454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results shown in ‘backup’ slides.</a:t>
            </a:r>
            <a:endParaRPr lang="en-US" sz="1400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Assessment answers (human) were compared to normative (below).  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participants </a:t>
            </a:r>
            <a:r>
              <a:rPr lang="en-US" sz="2400" dirty="0"/>
              <a:t>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participants </a:t>
            </a:r>
            <a:r>
              <a:rPr lang="en-US" sz="2400" dirty="0"/>
              <a:t>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0210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039070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2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Test question difficulty was rated </a:t>
            </a:r>
            <a:r>
              <a:rPr lang="en-US" dirty="0" smtClean="0"/>
              <a:t>as fairly high</a:t>
            </a:r>
          </a:p>
          <a:p>
            <a:r>
              <a:rPr lang="en-US" dirty="0" smtClean="0"/>
              <a:t>Engagement was rated </a:t>
            </a:r>
            <a:r>
              <a:rPr lang="en-US" dirty="0" smtClean="0"/>
              <a:t>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377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3417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learned to identify/categorize 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</a:p>
          <a:p>
            <a:pPr lvl="1"/>
            <a:r>
              <a:rPr lang="en-US" dirty="0" smtClean="0"/>
              <a:t>There was wide variation in participant performance.</a:t>
            </a:r>
          </a:p>
          <a:p>
            <a:pPr lvl="1"/>
            <a:r>
              <a:rPr lang="en-US" dirty="0" smtClean="0"/>
              <a:t>The training paradigm was sufficient for some participants, but not optimal.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via the UI may have been an issue.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7774"/>
            <a:ext cx="7932420" cy="5059998"/>
          </a:xfrm>
        </p:spPr>
        <p:txBody>
          <a:bodyPr/>
          <a:lstStyle/>
          <a:p>
            <a:r>
              <a:rPr lang="en-US" dirty="0" smtClean="0"/>
              <a:t>Apply model from </a:t>
            </a:r>
            <a:r>
              <a:rPr lang="en-US" dirty="0" err="1" smtClean="0"/>
              <a:t>iSPiED</a:t>
            </a:r>
            <a:r>
              <a:rPr lang="en-US" dirty="0" smtClean="0"/>
              <a:t> (“How humans forget”) to fit participant data and correlate probability learning with performance</a:t>
            </a:r>
          </a:p>
          <a:p>
            <a:endParaRPr lang="en-US" dirty="0" smtClean="0"/>
          </a:p>
          <a:p>
            <a:r>
              <a:rPr lang="en-US" dirty="0" smtClean="0"/>
              <a:t>Question difficulty analysis</a:t>
            </a:r>
          </a:p>
          <a:p>
            <a:pPr lvl="1"/>
            <a:r>
              <a:rPr lang="en-US" dirty="0" smtClean="0"/>
              <a:t>Are category-typical scenes easier for participants to classify?</a:t>
            </a:r>
          </a:p>
          <a:p>
            <a:pPr lvl="1"/>
            <a:r>
              <a:rPr lang="en-US" dirty="0" smtClean="0"/>
              <a:t>How do participants perform when questions have one dominant (peaked) answer vs. multiple valid answers</a:t>
            </a:r>
          </a:p>
          <a:p>
            <a:endParaRPr lang="en-US" dirty="0" smtClean="0"/>
          </a:p>
          <a:p>
            <a:r>
              <a:rPr lang="en-US" dirty="0" smtClean="0"/>
              <a:t>Question type analysis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participant INT choices optimal?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96" y="2138431"/>
            <a:ext cx="3688173" cy="2466728"/>
          </a:xfrm>
        </p:spPr>
        <p:txBody>
          <a:bodyPr/>
          <a:lstStyle/>
          <a:p>
            <a:pPr lvl="0"/>
            <a:r>
              <a:rPr lang="en-US" sz="2200" dirty="0" smtClean="0"/>
              <a:t>Average </a:t>
            </a:r>
            <a:r>
              <a:rPr lang="en-US" sz="2200" dirty="0"/>
              <a:t>time spent </a:t>
            </a:r>
            <a:r>
              <a:rPr lang="en-US" sz="2200" dirty="0" smtClean="0"/>
              <a:t>training: 18 min (range 8.5 – 33 min)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13861" y="1732033"/>
            <a:ext cx="4843536" cy="3185303"/>
            <a:chOff x="1620203" y="1096650"/>
            <a:chExt cx="5987228" cy="39374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03" y="1096650"/>
              <a:ext cx="5987228" cy="393744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1676400" y="1143000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4648200"/>
              <a:ext cx="12192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7493" y="4917336"/>
            <a:ext cx="315990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11/19 participants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Document" r:id="rId6" imgW="6091402" imgH="1964817" progId="Word.Document.12">
                  <p:embed/>
                </p:oleObj>
              </mc:Choice>
              <mc:Fallback>
                <p:oleObj name="Document" r:id="rId6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Document" r:id="rId5" imgW="6091402" imgH="2631259" progId="Word.Document.12">
                  <p:embed/>
                </p:oleObj>
              </mc:Choice>
              <mc:Fallback>
                <p:oleObj name="Document" r:id="rId5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Document" r:id="rId8" imgW="6091402" imgH="2483520" progId="Word.Document.12">
                  <p:embed/>
                </p:oleObj>
              </mc:Choice>
              <mc:Fallback>
                <p:oleObj name="Document" r:id="rId8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Bitmap Image" r:id="rId10" imgW="6725589" imgH="6706536" progId="Paint.Picture">
                  <p:embed/>
                </p:oleObj>
              </mc:Choice>
              <mc:Fallback>
                <p:oleObj name="Bitmap Image" r:id="rId10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Subject</a:t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the likelihoods learned in a series of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2279</TotalTime>
  <Words>2463</Words>
  <Application>Microsoft Office PowerPoint</Application>
  <PresentationFormat>On-screen Show (4:3)</PresentationFormat>
  <Paragraphs>368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participant performance using KLD/TVD</vt:lpstr>
      <vt:lpstr>KLD/TVD, Mean performance</vt:lpstr>
      <vt:lpstr>KLD, Individual performance</vt:lpstr>
      <vt:lpstr>TVD, Individual performance</vt:lpstr>
      <vt:lpstr>KLD did not show learning</vt:lpstr>
      <vt:lpstr>What types of training supported learning?</vt:lpstr>
      <vt:lpstr>Subject judgments were much less peaked than the normative solution</vt:lpstr>
      <vt:lpstr>Participants learned conservatively</vt:lpstr>
      <vt:lpstr>User interface for eliciting probabilities may need refinement  </vt:lpstr>
      <vt:lpstr>Response strategies</vt:lpstr>
      <vt:lpstr>Subjects had mixed opinions about overall study </vt:lpstr>
      <vt:lpstr>Conclusions</vt:lpstr>
      <vt:lpstr>Future analyses</vt:lpstr>
      <vt:lpstr>PowerPoint Presentation</vt:lpstr>
      <vt:lpstr>Training</vt:lpstr>
      <vt:lpstr>Experiment 1: Detailed Structure</vt:lpstr>
      <vt:lpstr>Structure Key</vt:lpstr>
      <vt:lpstr>Assessment Responses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Brandon Beltz</cp:lastModifiedBy>
  <cp:revision>223</cp:revision>
  <dcterms:created xsi:type="dcterms:W3CDTF">2011-04-21T13:44:01Z</dcterms:created>
  <dcterms:modified xsi:type="dcterms:W3CDTF">2011-05-17T23:01:50Z</dcterms:modified>
</cp:coreProperties>
</file>