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1" r:id="rId4"/>
  </p:sldMasterIdLst>
  <p:notesMasterIdLst>
    <p:notesMasterId r:id="rId29"/>
  </p:notesMasterIdLst>
  <p:sldIdLst>
    <p:sldId id="256" r:id="rId5"/>
    <p:sldId id="257" r:id="rId6"/>
    <p:sldId id="259" r:id="rId7"/>
    <p:sldId id="258" r:id="rId8"/>
    <p:sldId id="264" r:id="rId9"/>
    <p:sldId id="260" r:id="rId10"/>
    <p:sldId id="261" r:id="rId11"/>
    <p:sldId id="262" r:id="rId12"/>
    <p:sldId id="268" r:id="rId13"/>
    <p:sldId id="282" r:id="rId14"/>
    <p:sldId id="269" r:id="rId15"/>
    <p:sldId id="270" r:id="rId16"/>
    <p:sldId id="281" r:id="rId17"/>
    <p:sldId id="271" r:id="rId18"/>
    <p:sldId id="273" r:id="rId19"/>
    <p:sldId id="280" r:id="rId20"/>
    <p:sldId id="274" r:id="rId21"/>
    <p:sldId id="277" r:id="rId22"/>
    <p:sldId id="283" r:id="rId23"/>
    <p:sldId id="276" r:id="rId24"/>
    <p:sldId id="266" r:id="rId25"/>
    <p:sldId id="272" r:id="rId26"/>
    <p:sldId id="265" r:id="rId27"/>
    <p:sldId id="267" r:id="rId2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8" autoAdjust="0"/>
    <p:restoredTop sz="94794" autoAdjust="0"/>
  </p:normalViewPr>
  <p:slideViewPr>
    <p:cSldViewPr snapToGrid="0">
      <p:cViewPr>
        <p:scale>
          <a:sx n="70" d="100"/>
          <a:sy n="70" d="100"/>
        </p:scale>
        <p:origin x="-83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906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fld id="{3BB4B371-47EF-4F94-805C-A1A2AA5EDD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2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subjects did select the “strongly” options (1 or 5) on some questions so the entire scale was used. </a:t>
            </a:r>
          </a:p>
          <a:p>
            <a:r>
              <a:rPr lang="en-US" dirty="0" smtClean="0"/>
              <a:t>No statistical</a:t>
            </a:r>
            <a:r>
              <a:rPr lang="en-US" baseline="0" dirty="0" smtClean="0"/>
              <a:t> power or confidence to these numbers. They are simply rough guidelines as to what direction subjects were leaning in their opinions. </a:t>
            </a:r>
            <a:endParaRPr lang="en-US" dirty="0" smtClean="0"/>
          </a:p>
          <a:p>
            <a:r>
              <a:rPr lang="en-US" dirty="0" smtClean="0"/>
              <a:t>Subjects</a:t>
            </a:r>
            <a:r>
              <a:rPr lang="en-US" baseline="0" dirty="0" smtClean="0"/>
              <a:t> usually did not feel engaged or like they were having fun. </a:t>
            </a:r>
          </a:p>
          <a:p>
            <a:r>
              <a:rPr lang="en-US" baseline="0" dirty="0" smtClean="0"/>
              <a:t>Test questions were easy to understand…not so easy to answer</a:t>
            </a:r>
          </a:p>
          <a:p>
            <a:r>
              <a:rPr lang="en-US" baseline="0" dirty="0" smtClean="0"/>
              <a:t>Computer software and sliders were slightly positive and neutral respectively</a:t>
            </a:r>
          </a:p>
          <a:p>
            <a:r>
              <a:rPr lang="en-US" baseline="0" dirty="0" smtClean="0"/>
              <a:t>Subjects felt slightly tired, but not overly bored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020888" y="0"/>
            <a:ext cx="341312" cy="6858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362200" y="0"/>
            <a:ext cx="67818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55838" y="4189413"/>
            <a:ext cx="4602162" cy="763587"/>
          </a:xfrm>
        </p:spPr>
        <p:txBody>
          <a:bodyPr anchor="t" anchorCtr="0"/>
          <a:lstStyle>
            <a:lvl1pPr marL="0" indent="0">
              <a:buFont typeface="Monotype Sorts" pitchFamily="2" charset="2"/>
              <a:buNone/>
              <a:defRPr b="0">
                <a:latin typeface="+mn-lt"/>
              </a:defRPr>
            </a:lvl1pPr>
          </a:lstStyle>
          <a:p>
            <a:r>
              <a:rPr lang="en-US" altLang="en-US" dirty="0" smtClean="0"/>
              <a:t>Click to enter subtitle here</a:t>
            </a:r>
            <a:endParaRPr lang="en-US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6418262"/>
            <a:ext cx="1158875" cy="363538"/>
          </a:xfrm>
          <a:prstGeom prst="rect">
            <a:avLst/>
          </a:prstGeom>
          <a:noFill/>
        </p:spPr>
      </p:pic>
      <p:sp>
        <p:nvSpPr>
          <p:cNvPr id="9224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209800" y="2286000"/>
            <a:ext cx="6477000" cy="114300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800"/>
              </a:lnSpc>
              <a:defRPr sz="400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035619" y="6596063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932241" y="6535579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432550" y="381000"/>
            <a:ext cx="1924050" cy="5799138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60400" y="381000"/>
            <a:ext cx="5619750" cy="5799138"/>
          </a:xfrm>
        </p:spPr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1295400"/>
            <a:ext cx="7696200" cy="4884738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enter text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3400"/>
              </a:lnSpc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 </a:t>
            </a:r>
            <a:fld id="{B9AE4E6B-A92F-4F57-91B7-F22BFFFFB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04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847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90" y="1535113"/>
            <a:ext cx="381149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89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85800" y="2201862"/>
            <a:ext cx="38100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648200" y="2201862"/>
            <a:ext cx="38862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3008313" cy="7493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685800"/>
            <a:ext cx="5111750" cy="5440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 dirty="0" smtClean="0"/>
              <a:t>Click To enter text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5913" y="64008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Aft>
                <a:spcPct val="0"/>
              </a:spcAft>
              <a:buClrTx/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Page  </a:t>
            </a:r>
            <a:fld id="{E40CCABB-9BBC-49C5-99B3-2E0B57D184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670800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685800" y="6400800"/>
            <a:ext cx="7696200" cy="0"/>
          </a:xfrm>
          <a:prstGeom prst="line">
            <a:avLst/>
          </a:prstGeom>
          <a:noFill/>
          <a:ln w="63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1825" y="6489700"/>
            <a:ext cx="804863" cy="252413"/>
          </a:xfrm>
          <a:prstGeom prst="rect">
            <a:avLst/>
          </a:prstGeom>
          <a:noFill/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7886700" y="0"/>
            <a:ext cx="1257300" cy="220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594877" y="6629400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1" name="Rectangle 10"/>
          <p:cNvSpPr/>
          <p:nvPr/>
        </p:nvSpPr>
        <p:spPr>
          <a:xfrm>
            <a:off x="3861241" y="6553200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enter text 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 baseline="0">
          <a:solidFill>
            <a:srgbClr val="000099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9pPr>
    </p:titleStyle>
    <p:bodyStyle>
      <a:lvl1pPr marL="227013" indent="-227013" algn="l" rtl="0" eaLnBrk="1" fontAlgn="base" hangingPunct="1">
        <a:lnSpc>
          <a:spcPts val="22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FDAA03"/>
        </a:buClr>
        <a:buFont typeface="Arial" pitchFamily="34" charset="0"/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1" fontAlgn="base" hangingPunct="1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■"/>
        <a:defRPr sz="1600" b="1">
          <a:solidFill>
            <a:schemeClr val="tx1"/>
          </a:solidFill>
          <a:latin typeface="+mn-lt"/>
        </a:defRPr>
      </a:lvl3pPr>
      <a:lvl4pPr marL="1143000" indent="-114300" algn="l" rtl="0" eaLnBrk="1" fontAlgn="base" hangingPunct="1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●"/>
        <a:defRPr sz="1400" b="1">
          <a:solidFill>
            <a:schemeClr val="tx1"/>
          </a:solidFill>
          <a:latin typeface="+mn-lt"/>
        </a:defRPr>
      </a:lvl4pPr>
      <a:lvl5pPr marL="1371600" indent="-106363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-"/>
        <a:defRPr sz="1200" b="1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6pPr>
      <a:lvl7pPr marL="26860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7pPr>
      <a:lvl8pPr marL="31432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8pPr>
      <a:lvl9pPr marL="36004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2.docx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ICArUS Pilot Study 1: Facility Identification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624943"/>
            <a:ext cx="5453968" cy="1504950"/>
          </a:xfrm>
        </p:spPr>
        <p:txBody>
          <a:bodyPr/>
          <a:lstStyle/>
          <a:p>
            <a:r>
              <a:rPr lang="en-US" dirty="0" smtClean="0"/>
              <a:t>Matt Caywood, Brandon Beltz, Michael Fine</a:t>
            </a:r>
          </a:p>
          <a:p>
            <a:endParaRPr lang="en-US" dirty="0"/>
          </a:p>
          <a:p>
            <a:r>
              <a:rPr lang="en-US" sz="1600" dirty="0" smtClean="0"/>
              <a:t>April 21, 2011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2286000" y="5334000"/>
            <a:ext cx="5867400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dirty="0"/>
              <a:t>Distribution restriction:</a:t>
            </a:r>
          </a:p>
          <a:p>
            <a:pPr algn="l">
              <a:lnSpc>
                <a:spcPct val="100000"/>
              </a:lnSpc>
            </a:pPr>
            <a:r>
              <a:rPr lang="en-US" sz="1200" b="0" dirty="0"/>
              <a:t>Information in this document, in whole or in part, cannot be released outside of the ICArUS Program without the prior written permission of the ICArUS Program Manager and Contracting Officer.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from 11 subjects (3 team members were also run)</a:t>
            </a:r>
          </a:p>
          <a:p>
            <a:endParaRPr lang="en-US" dirty="0"/>
          </a:p>
          <a:p>
            <a:r>
              <a:rPr lang="en-US" dirty="0" smtClean="0"/>
              <a:t>Two final test phases (50 questions)</a:t>
            </a:r>
          </a:p>
          <a:p>
            <a:endParaRPr lang="en-US" dirty="0" smtClean="0"/>
          </a:p>
          <a:p>
            <a:r>
              <a:rPr lang="en-US" dirty="0" smtClean="0"/>
              <a:t>Identify and Locate questions</a:t>
            </a:r>
          </a:p>
          <a:p>
            <a:endParaRPr lang="en-US" dirty="0" smtClean="0"/>
          </a:p>
          <a:p>
            <a:r>
              <a:rPr lang="en-US" dirty="0" smtClean="0"/>
              <a:t>Final answer to all question types (Simultaneous, Sequential and User Choice)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analyzed?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295400"/>
            <a:ext cx="8071701" cy="48847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Winner-take-all</a:t>
            </a:r>
          </a:p>
          <a:p>
            <a:pPr lvl="1"/>
            <a:r>
              <a:rPr lang="en-US" dirty="0"/>
              <a:t>Did subject pick most probable facility/sector?</a:t>
            </a:r>
          </a:p>
          <a:p>
            <a:pPr lvl="1"/>
            <a:r>
              <a:rPr lang="en-US" dirty="0"/>
              <a:t>0 when </a:t>
            </a:r>
            <a:r>
              <a:rPr lang="en-US" dirty="0" smtClean="0"/>
              <a:t>probability distributions </a:t>
            </a:r>
            <a:r>
              <a:rPr lang="en-US" dirty="0"/>
              <a:t>have same peak; 1 otherwise</a:t>
            </a:r>
          </a:p>
          <a:p>
            <a:endParaRPr lang="en-US" dirty="0" smtClean="0"/>
          </a:p>
          <a:p>
            <a:r>
              <a:rPr lang="en-US" dirty="0" smtClean="0"/>
              <a:t>KLD (Kullback-Leibler divergence): </a:t>
            </a:r>
          </a:p>
          <a:p>
            <a:pPr lvl="1"/>
            <a:r>
              <a:rPr lang="en-US" dirty="0" smtClean="0"/>
              <a:t>Nonlinear divergence </a:t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dirty="0"/>
              <a:t>normative </a:t>
            </a:r>
            <a:r>
              <a:rPr lang="en-US" dirty="0" smtClean="0"/>
              <a:t>and subject probability </a:t>
            </a:r>
            <a:r>
              <a:rPr lang="en-US" dirty="0"/>
              <a:t>distributions</a:t>
            </a:r>
          </a:p>
          <a:p>
            <a:pPr lvl="1"/>
            <a:r>
              <a:rPr lang="en-US" dirty="0" smtClean="0"/>
              <a:t>In BAA; information </a:t>
            </a:r>
            <a:r>
              <a:rPr lang="en-US" dirty="0"/>
              <a:t>theoretic </a:t>
            </a:r>
            <a:r>
              <a:rPr lang="en-US" dirty="0" smtClean="0"/>
              <a:t>measure</a:t>
            </a:r>
          </a:p>
          <a:p>
            <a:endParaRPr lang="en-US" dirty="0" smtClean="0"/>
          </a:p>
          <a:p>
            <a:r>
              <a:rPr lang="en-US" dirty="0" smtClean="0"/>
              <a:t>TVD (total variation distance):</a:t>
            </a:r>
          </a:p>
          <a:p>
            <a:pPr lvl="1"/>
            <a:r>
              <a:rPr lang="en-US" dirty="0" smtClean="0"/>
              <a:t>Absolute value distance</a:t>
            </a:r>
            <a:br>
              <a:rPr lang="en-US" dirty="0" smtClean="0"/>
            </a:br>
            <a:r>
              <a:rPr lang="en-US" dirty="0" smtClean="0"/>
              <a:t>between normative </a:t>
            </a:r>
            <a:r>
              <a:rPr lang="en-US" dirty="0"/>
              <a:t>and </a:t>
            </a:r>
            <a:r>
              <a:rPr lang="en-US" dirty="0" smtClean="0"/>
              <a:t>subject probability distributions</a:t>
            </a:r>
          </a:p>
          <a:p>
            <a:pPr lvl="1"/>
            <a:r>
              <a:rPr lang="en-US" dirty="0" smtClean="0"/>
              <a:t>Potentially more robust to response biases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for comparing probability distributions (normative, human, random)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426184" y="3200404"/>
                <a:ext cx="3026598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𝑲𝑳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1600" b="1" i="1" smtClean="0">
                              <a:latin typeface="Cambria Math"/>
                            </a:rPr>
                            <m:t>𝒍𝒐𝒈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184" y="3200404"/>
                <a:ext cx="3026598" cy="541174"/>
              </a:xfrm>
              <a:prstGeom prst="rect">
                <a:avLst/>
              </a:prstGeom>
              <a:blipFill rotWithShape="1">
                <a:blip r:embed="rId2"/>
                <a:stretch>
                  <a:fillRect t="-178652" r="-3421" b="-2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441998" y="4942126"/>
                <a:ext cx="3147400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𝑻𝑽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sz="16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998" y="4942126"/>
                <a:ext cx="3147400" cy="541174"/>
              </a:xfrm>
              <a:prstGeom prst="rect">
                <a:avLst/>
              </a:prstGeom>
              <a:blipFill rotWithShape="1">
                <a:blip r:embed="rId3"/>
                <a:stretch>
                  <a:fillRect t="-180682" r="-4264" b="-2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3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4903" y="503238"/>
            <a:ext cx="7696200" cy="944562"/>
          </a:xfrm>
        </p:spPr>
        <p:txBody>
          <a:bodyPr/>
          <a:lstStyle/>
          <a:p>
            <a:r>
              <a:rPr lang="en-US" dirty="0" smtClean="0"/>
              <a:t>Subjects could learn to recognize patterns </a:t>
            </a:r>
            <a:br>
              <a:rPr lang="en-US" dirty="0" smtClean="0"/>
            </a:br>
            <a:r>
              <a:rPr lang="en-US" sz="2000" dirty="0" smtClean="0"/>
              <a:t>All subjects identified correct facility at above-random rates.</a:t>
            </a:r>
            <a:br>
              <a:rPr lang="en-US" sz="2000" dirty="0" smtClean="0"/>
            </a:br>
            <a:r>
              <a:rPr lang="en-US" sz="2000" dirty="0" smtClean="0"/>
              <a:t>3 of 11 got nearly 60% of facilities correct</a:t>
            </a:r>
            <a:br>
              <a:rPr lang="en-US" sz="2000" dirty="0" smtClean="0"/>
            </a:b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2" y="1574431"/>
            <a:ext cx="6571398" cy="4899598"/>
            <a:chOff x="1143001" y="1163374"/>
            <a:chExt cx="7151913" cy="5332427"/>
          </a:xfrm>
        </p:grpSpPr>
        <p:pic>
          <p:nvPicPr>
            <p:cNvPr id="4099" name="Picture 3" descr="C:\Users\mcaywood\Documents\ICArUS\Matlab\CPD\results\WT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1" y="1163374"/>
              <a:ext cx="6571398" cy="4928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838970" y="5943601"/>
              <a:ext cx="954107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Helvetica" pitchFamily="34" charset="0"/>
                  <a:cs typeface="Helvetica" pitchFamily="34" charset="0"/>
                </a:rPr>
                <a:t>Subject</a:t>
              </a:r>
              <a:endParaRPr lang="en-US" b="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878286" y="5551714"/>
              <a:ext cx="2264228" cy="5845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030686" y="5704114"/>
              <a:ext cx="2264228" cy="58456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725887" y="5854883"/>
              <a:ext cx="435429" cy="4740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7786867">
              <a:off x="5530069" y="5676796"/>
              <a:ext cx="761747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Helvetica" pitchFamily="34" charset="0"/>
                  <a:cs typeface="Helvetica" pitchFamily="34" charset="0"/>
                </a:rPr>
                <a:t>Mean</a:t>
              </a:r>
              <a:endParaRPr lang="en-US" b="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7786867">
              <a:off x="5664118" y="5774770"/>
              <a:ext cx="1056701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Helvetica" pitchFamily="34" charset="0"/>
                  <a:cs typeface="Helvetica" pitchFamily="34" charset="0"/>
                </a:rPr>
                <a:t>Random</a:t>
              </a:r>
              <a:endParaRPr lang="en-US" b="0" dirty="0">
                <a:latin typeface="Helvetica" pitchFamily="34" charset="0"/>
                <a:cs typeface="Helvetica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flipV="1">
              <a:off x="7043058" y="1567544"/>
              <a:ext cx="0" cy="3984170"/>
            </a:xfrm>
            <a:prstGeom prst="line">
              <a:avLst/>
            </a:prstGeom>
            <a:solidFill>
              <a:srgbClr val="FFCC99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7055284" y="5148944"/>
              <a:ext cx="1099981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 pitchFamily="34" charset="0"/>
                  <a:cs typeface="Helvetica" pitchFamily="34" charset="0"/>
                </a:rPr>
                <a:t>error bars SEM</a:t>
              </a:r>
              <a:endParaRPr lang="en-US" sz="1000" dirty="0">
                <a:latin typeface="Helvetica" pitchFamily="34" charset="0"/>
                <a:cs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96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2" descr="C:\Users\mcaywood\Documents\ICArUS\Matlab\CPD\results\demo_scatterplot_KL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57" y="1639806"/>
            <a:ext cx="6339998" cy="475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subject performance using KLD/TVD metrics (as in BAA)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3840480" cy="4884738"/>
          </a:xfrm>
        </p:spPr>
        <p:txBody>
          <a:bodyPr/>
          <a:lstStyle/>
          <a:p>
            <a:r>
              <a:rPr lang="en-US" dirty="0" smtClean="0"/>
              <a:t>We compare</a:t>
            </a:r>
          </a:p>
          <a:p>
            <a:pPr lvl="1"/>
            <a:r>
              <a:rPr lang="en-US" dirty="0" smtClean="0"/>
              <a:t>Human divergence from normative, to</a:t>
            </a:r>
          </a:p>
          <a:p>
            <a:pPr lvl="1"/>
            <a:r>
              <a:rPr lang="en-US" dirty="0" smtClean="0"/>
              <a:t>Random model divergence from normative</a:t>
            </a:r>
          </a:p>
          <a:p>
            <a:pPr lvl="1"/>
            <a:endParaRPr lang="en-US" dirty="0"/>
          </a:p>
          <a:p>
            <a:r>
              <a:rPr lang="en-US" dirty="0" smtClean="0"/>
              <a:t>Above/left </a:t>
            </a:r>
            <a:r>
              <a:rPr lang="en-US" dirty="0"/>
              <a:t>of diagonal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subject </a:t>
            </a:r>
            <a:r>
              <a:rPr lang="en-US" dirty="0" smtClean="0"/>
              <a:t>exceeds random performance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Each point = 1 question</a:t>
            </a:r>
          </a:p>
          <a:p>
            <a:endParaRPr lang="en-US" dirty="0"/>
          </a:p>
        </p:txBody>
      </p:sp>
      <p:grpSp>
        <p:nvGrpSpPr>
          <p:cNvPr id="4096" name="Group 4095"/>
          <p:cNvGrpSpPr/>
          <p:nvPr/>
        </p:nvGrpSpPr>
        <p:grpSpPr>
          <a:xfrm>
            <a:off x="5944139" y="723855"/>
            <a:ext cx="1313180" cy="1215509"/>
            <a:chOff x="5985611" y="877744"/>
            <a:chExt cx="1313180" cy="1215509"/>
          </a:xfrm>
        </p:grpSpPr>
        <p:grpSp>
          <p:nvGrpSpPr>
            <p:cNvPr id="25" name="Group 24"/>
            <p:cNvGrpSpPr/>
            <p:nvPr/>
          </p:nvGrpSpPr>
          <p:grpSpPr>
            <a:xfrm>
              <a:off x="6114404" y="1244963"/>
              <a:ext cx="908309" cy="848290"/>
              <a:chOff x="1251759" y="3309983"/>
              <a:chExt cx="908309" cy="84829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30946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90326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985611" y="877744"/>
              <a:ext cx="1313180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Normative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099" name="Group 4098"/>
          <p:cNvGrpSpPr/>
          <p:nvPr/>
        </p:nvGrpSpPr>
        <p:grpSpPr>
          <a:xfrm>
            <a:off x="4677072" y="2912948"/>
            <a:ext cx="1118379" cy="1168041"/>
            <a:chOff x="4970994" y="2738772"/>
            <a:chExt cx="1118379" cy="1168041"/>
          </a:xfrm>
        </p:grpSpPr>
        <p:sp>
          <p:nvSpPr>
            <p:cNvPr id="5" name="TextBox 4"/>
            <p:cNvSpPr txBox="1"/>
            <p:nvPr/>
          </p:nvSpPr>
          <p:spPr>
            <a:xfrm>
              <a:off x="4970994" y="2738772"/>
              <a:ext cx="111837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Perfect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085704" y="3058523"/>
              <a:ext cx="908309" cy="848290"/>
              <a:chOff x="1251759" y="3309983"/>
              <a:chExt cx="908309" cy="84829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30946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0326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4097" name="Group 4096"/>
          <p:cNvGrpSpPr/>
          <p:nvPr/>
        </p:nvGrpSpPr>
        <p:grpSpPr>
          <a:xfrm>
            <a:off x="6454594" y="4653122"/>
            <a:ext cx="924878" cy="1177691"/>
            <a:chOff x="6397447" y="4135424"/>
            <a:chExt cx="924878" cy="1177691"/>
          </a:xfrm>
        </p:grpSpPr>
        <p:sp>
          <p:nvSpPr>
            <p:cNvPr id="8" name="TextBox 7"/>
            <p:cNvSpPr txBox="1"/>
            <p:nvPr/>
          </p:nvSpPr>
          <p:spPr>
            <a:xfrm>
              <a:off x="6410857" y="4135424"/>
              <a:ext cx="911468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97447" y="4464825"/>
              <a:ext cx="908309" cy="848290"/>
              <a:chOff x="1251759" y="3309983"/>
              <a:chExt cx="908309" cy="84829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90382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30890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880925" y="2772134"/>
            <a:ext cx="1281539" cy="990039"/>
            <a:chOff x="7247609" y="2612803"/>
            <a:chExt cx="1281539" cy="990039"/>
          </a:xfrm>
        </p:grpSpPr>
        <p:sp>
          <p:nvSpPr>
            <p:cNvPr id="7" name="TextBox 6"/>
            <p:cNvSpPr txBox="1"/>
            <p:nvPr/>
          </p:nvSpPr>
          <p:spPr>
            <a:xfrm>
              <a:off x="7247609" y="2612803"/>
              <a:ext cx="128153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Random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453624" y="3150128"/>
              <a:ext cx="908309" cy="452714"/>
              <a:chOff x="1251759" y="3705559"/>
              <a:chExt cx="908309" cy="45271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903823" y="3705559"/>
                <a:ext cx="148451" cy="1487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792280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73992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55704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/>
          <p:cNvSpPr/>
          <p:nvPr/>
        </p:nvSpPr>
        <p:spPr bwMode="auto">
          <a:xfrm>
            <a:off x="4147457" y="1796360"/>
            <a:ext cx="1546156" cy="3537041"/>
          </a:xfrm>
          <a:prstGeom prst="ellipse">
            <a:avLst/>
          </a:prstGeom>
          <a:noFill/>
          <a:ln w="12700" cap="flat" cmpd="sng" algn="ctr">
            <a:solidFill>
              <a:schemeClr val="tx2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 rot="5400000">
            <a:off x="6253959" y="3628250"/>
            <a:ext cx="1546156" cy="3537041"/>
          </a:xfrm>
          <a:prstGeom prst="ellipse">
            <a:avLst/>
          </a:prstGeom>
          <a:noFill/>
          <a:ln w="12700" cap="flat" cmpd="sng" algn="ctr">
            <a:solidFill>
              <a:schemeClr val="tx2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 rot="2698939">
            <a:off x="6161074" y="1360815"/>
            <a:ext cx="1546156" cy="4610924"/>
          </a:xfrm>
          <a:prstGeom prst="ellipse">
            <a:avLst/>
          </a:prstGeom>
          <a:noFill/>
          <a:ln w="12700" cap="flat" cmpd="sng" algn="ctr">
            <a:solidFill>
              <a:schemeClr val="tx2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9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mcaywood\Documents\ICArUS\Matlab\CPD\results\scatterplot_TV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273" y="1530144"/>
            <a:ext cx="6261040" cy="469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mcaywood\Documents\ICArUS\Matlab\CPD\results\mean_scatterplot_TV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395" y="2215396"/>
            <a:ext cx="4099560" cy="307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320" y="274638"/>
            <a:ext cx="8260080" cy="944562"/>
          </a:xfrm>
        </p:spPr>
        <p:txBody>
          <a:bodyPr/>
          <a:lstStyle/>
          <a:p>
            <a:r>
              <a:rPr lang="en-US" dirty="0" smtClean="0"/>
              <a:t>Subject group learned (</a:t>
            </a:r>
            <a:r>
              <a:rPr lang="en-US" dirty="0"/>
              <a:t>by TVD analysis)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163" y="1247477"/>
            <a:ext cx="6391494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 better than random with p &lt; 0.0001 (n = 50)</a:t>
            </a:r>
          </a:p>
        </p:txBody>
      </p:sp>
    </p:spTree>
    <p:extLst>
      <p:ext uri="{BB962C8B-B14F-4D97-AF65-F5344CB8AC3E}">
        <p14:creationId xmlns:p14="http://schemas.microsoft.com/office/powerpoint/2010/main" val="202710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C:\Users\mcaywood\Documents\ICArUS\Matlab\CPD\results\mean_scatterplot_KL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2" y="2681264"/>
            <a:ext cx="4229626" cy="317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mcaywood\Documents\ICArUS\Matlab\CPD\results\correct_b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96" y="5492384"/>
            <a:ext cx="4337751" cy="7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 </a:t>
            </a:r>
            <a:r>
              <a:rPr lang="en-US" dirty="0"/>
              <a:t>did not show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50620"/>
            <a:ext cx="7449883" cy="1321777"/>
          </a:xfrm>
        </p:spPr>
        <p:txBody>
          <a:bodyPr/>
          <a:lstStyle/>
          <a:p>
            <a:r>
              <a:rPr lang="en-US" dirty="0" smtClean="0"/>
              <a:t>Problems with KLD in pilot study</a:t>
            </a:r>
          </a:p>
          <a:p>
            <a:pPr lvl="1"/>
            <a:r>
              <a:rPr lang="en-US" dirty="0" smtClean="0"/>
              <a:t>Subject mistakes are greatly exaggerated (	)</a:t>
            </a:r>
          </a:p>
          <a:p>
            <a:pPr lvl="1"/>
            <a:r>
              <a:rPr lang="en-US" dirty="0" smtClean="0"/>
              <a:t>Problem worse when solutions very peaked (as they were in pilot study)</a:t>
            </a:r>
          </a:p>
          <a:p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4242947" y="2278378"/>
            <a:ext cx="4343400" cy="3257550"/>
            <a:chOff x="4038600" y="2438399"/>
            <a:chExt cx="5105400" cy="3829051"/>
          </a:xfrm>
        </p:grpSpPr>
        <p:pic>
          <p:nvPicPr>
            <p:cNvPr id="4098" name="Picture 2" descr="C:\Users\mcaywood\Documents\ICArUS\Matlab\CPA simulations\results\highlypea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438399"/>
              <a:ext cx="5105400" cy="382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4647817" y="4178491"/>
              <a:ext cx="4165631" cy="1394375"/>
              <a:chOff x="4647817" y="4178491"/>
              <a:chExt cx="4165631" cy="139437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53200" y="4309805"/>
                <a:ext cx="1582483" cy="485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2"/>
                    </a:solidFill>
                  </a:rPr>
                  <a:t>underconfident</a:t>
                </a:r>
                <a:endParaRPr lang="en-US" sz="11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75602" y="5087487"/>
                <a:ext cx="937846" cy="485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B050"/>
                    </a:solidFill>
                  </a:rPr>
                  <a:t>correct</a:t>
                </a:r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647817" y="4178491"/>
                <a:ext cx="1020177" cy="428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FF0000"/>
                    </a:solidFill>
                  </a:rPr>
                  <a:t>mistaken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5184306" y="6030687"/>
            <a:ext cx="2770310" cy="361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Observed subject judgments in pilot study</a:t>
            </a:r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075446" y="2521724"/>
            <a:ext cx="641105" cy="367858"/>
            <a:chOff x="5108104" y="2608812"/>
            <a:chExt cx="641105" cy="367858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5108104" y="2768352"/>
              <a:ext cx="200536" cy="149014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48752" y="2608812"/>
              <a:ext cx="500457" cy="36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Helvetica" pitchFamily="34" charset="0"/>
                  <a:cs typeface="Helvetica" pitchFamily="34" charset="0"/>
                </a:rPr>
                <a:t>KLD</a:t>
              </a:r>
              <a:endParaRPr lang="en-US" sz="1200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17" name="Right Arrow 16"/>
          <p:cNvSpPr/>
          <p:nvPr/>
        </p:nvSpPr>
        <p:spPr bwMode="auto">
          <a:xfrm rot="10800000">
            <a:off x="6000990" y="1637920"/>
            <a:ext cx="200536" cy="149014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2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960" y="1197432"/>
            <a:ext cx="8572500" cy="4884738"/>
          </a:xfrm>
        </p:spPr>
        <p:txBody>
          <a:bodyPr/>
          <a:lstStyle/>
          <a:p>
            <a:r>
              <a:rPr lang="en-US" dirty="0" smtClean="0"/>
              <a:t>Subjects were able to form concepts of facilities leading to correct facility </a:t>
            </a:r>
            <a:r>
              <a:rPr lang="en-US" dirty="0" smtClean="0"/>
              <a:t>identifications</a:t>
            </a:r>
          </a:p>
          <a:p>
            <a:r>
              <a:rPr lang="en-US" dirty="0" smtClean="0"/>
              <a:t>Some subjects were underconfident/conservative in their responses</a:t>
            </a:r>
            <a:endParaRPr lang="en-US" dirty="0" smtClean="0"/>
          </a:p>
          <a:p>
            <a:pPr lvl="1"/>
            <a:r>
              <a:rPr lang="en-US" dirty="0" smtClean="0"/>
              <a:t>Some subjects did not learn probabilities effectively</a:t>
            </a:r>
          </a:p>
          <a:p>
            <a:pPr lvl="1"/>
            <a:r>
              <a:rPr lang="en-US" dirty="0"/>
              <a:t>Some </a:t>
            </a:r>
            <a:r>
              <a:rPr lang="en-US" dirty="0" smtClean="0"/>
              <a:t>did </a:t>
            </a:r>
            <a:r>
              <a:rPr lang="en-US" dirty="0"/>
              <a:t>not feel confident about </a:t>
            </a:r>
            <a:r>
              <a:rPr lang="en-US" dirty="0" smtClean="0"/>
              <a:t>giving answers</a:t>
            </a:r>
            <a:endParaRPr lang="en-US" dirty="0"/>
          </a:p>
          <a:p>
            <a:pPr lvl="1"/>
            <a:r>
              <a:rPr lang="en-US" dirty="0" smtClean="0"/>
              <a:t>Some may have been biased by UI</a:t>
            </a:r>
          </a:p>
          <a:p>
            <a:pPr lvl="2"/>
            <a:r>
              <a:rPr lang="en-US" dirty="0"/>
              <a:t>At least one believed that answers were ~80/20 on account of test asking about </a:t>
            </a:r>
            <a:r>
              <a:rPr lang="en-US" dirty="0" smtClean="0"/>
              <a:t>probabilities</a:t>
            </a:r>
          </a:p>
          <a:p>
            <a:pPr lvl="1"/>
            <a:r>
              <a:rPr lang="en-US" dirty="0" smtClean="0"/>
              <a:t>Some had problems with probability elicitation/UI</a:t>
            </a:r>
            <a:endParaRPr lang="en-US" dirty="0"/>
          </a:p>
          <a:p>
            <a:pPr lvl="2"/>
            <a:r>
              <a:rPr lang="en-US" dirty="0" smtClean="0"/>
              <a:t>Several </a:t>
            </a:r>
            <a:r>
              <a:rPr lang="en-US" dirty="0"/>
              <a:t>subjects reported that they did not think “probabilistically” and that reporting their answers in percentages was challenging</a:t>
            </a:r>
          </a:p>
          <a:p>
            <a:pPr lvl="2"/>
            <a:r>
              <a:rPr lang="en-US" dirty="0" smtClean="0"/>
              <a:t>Some </a:t>
            </a:r>
            <a:r>
              <a:rPr lang="en-US" dirty="0"/>
              <a:t>subjects may have ignored the effects of normalization on final </a:t>
            </a:r>
            <a:r>
              <a:rPr lang="en-US" dirty="0" smtClean="0"/>
              <a:t>judgment, e.g</a:t>
            </a:r>
            <a:r>
              <a:rPr lang="en-US" dirty="0"/>
              <a:t>. </a:t>
            </a:r>
            <a:r>
              <a:rPr lang="en-US" dirty="0" smtClean="0"/>
              <a:t>adjusting </a:t>
            </a:r>
            <a:r>
              <a:rPr lang="en-US" dirty="0"/>
              <a:t>the </a:t>
            </a:r>
            <a:r>
              <a:rPr lang="en-US" dirty="0" smtClean="0"/>
              <a:t>sliders to give rank order </a:t>
            </a:r>
            <a:r>
              <a:rPr lang="en-US" dirty="0"/>
              <a:t>corresponding to the ‘most probable’ </a:t>
            </a:r>
            <a:r>
              <a:rPr lang="en-US" dirty="0" smtClean="0"/>
              <a:t>facility</a:t>
            </a:r>
          </a:p>
          <a:p>
            <a:pPr lvl="2"/>
            <a:r>
              <a:rPr lang="en-US" dirty="0"/>
              <a:t>Most subjects moved probability sliders less than optimal amount (See example on next slide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confidence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00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2386" y="274638"/>
            <a:ext cx="8821614" cy="944562"/>
          </a:xfrm>
        </p:spPr>
        <p:txBody>
          <a:bodyPr/>
          <a:lstStyle/>
          <a:p>
            <a:r>
              <a:rPr lang="en-US" dirty="0" smtClean="0"/>
              <a:t>Subject judgments were conservative relative to normative solution</a:t>
            </a:r>
            <a:endParaRPr lang="en-US" dirty="0"/>
          </a:p>
        </p:txBody>
      </p:sp>
      <p:pic>
        <p:nvPicPr>
          <p:cNvPr id="6148" name="Picture 4" descr="C:\Users\mcaywood\Documents\ICArUS\Matlab\CPD\results\peakedness_subje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760" y="2711699"/>
            <a:ext cx="4673176" cy="350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11778" y="3186077"/>
            <a:ext cx="3500709" cy="2956756"/>
            <a:chOff x="229235" y="1709341"/>
            <a:chExt cx="4429337" cy="3741090"/>
          </a:xfrm>
        </p:grpSpPr>
        <p:pic>
          <p:nvPicPr>
            <p:cNvPr id="6149" name="Picture 5" descr="C:\Users\mcaywood\Documents\ICArUS\Matlab\CPD\results\peakedness_normativ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35" y="1709341"/>
              <a:ext cx="4429337" cy="3322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808154" y="4927959"/>
              <a:ext cx="1393801" cy="522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Helvetica" pitchFamily="34" charset="0"/>
                  <a:cs typeface="Helvetica" pitchFamily="34" charset="0"/>
                </a:rPr>
                <a:t>1 line = 1 trial</a:t>
              </a:r>
              <a:endParaRPr lang="en-US" sz="1200" b="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45048" y="1173482"/>
            <a:ext cx="1308711" cy="1494215"/>
            <a:chOff x="5833257" y="705620"/>
            <a:chExt cx="1308711" cy="1494215"/>
          </a:xfrm>
        </p:grpSpPr>
        <p:grpSp>
          <p:nvGrpSpPr>
            <p:cNvPr id="8" name="Group 7"/>
            <p:cNvGrpSpPr/>
            <p:nvPr/>
          </p:nvGrpSpPr>
          <p:grpSpPr>
            <a:xfrm>
              <a:off x="5833257" y="705620"/>
              <a:ext cx="1229896" cy="1102024"/>
              <a:chOff x="6094096" y="962353"/>
              <a:chExt cx="1229896" cy="110202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180992" y="1750785"/>
                <a:ext cx="228600" cy="313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485792" y="1512277"/>
                <a:ext cx="228600" cy="552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790592" y="1907581"/>
                <a:ext cx="228600" cy="156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095392" y="1430215"/>
                <a:ext cx="228600" cy="6341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94096" y="96235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34" charset="0"/>
                    <a:cs typeface="Helvetica" pitchFamily="34" charset="0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398895" y="96235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 pitchFamily="34" charset="0"/>
                    <a:cs typeface="Helvetica" pitchFamily="34" charset="0"/>
                  </a:rPr>
                  <a:t>2</a:t>
                </a:r>
                <a:endParaRPr lang="en-US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703693" y="96235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 pitchFamily="34" charset="0"/>
                    <a:cs typeface="Helvetica" pitchFamily="34" charset="0"/>
                  </a:rPr>
                  <a:t>4</a:t>
                </a:r>
                <a:endParaRPr lang="en-US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008491" y="96235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 pitchFamily="34" charset="0"/>
                    <a:cs typeface="Helvetica" pitchFamily="34" charset="0"/>
                  </a:rPr>
                  <a:t>1</a:t>
                </a:r>
                <a:endParaRPr lang="en-US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876195" y="183050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80994" y="183050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85792" y="183050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90590" y="183050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406061" y="1196341"/>
            <a:ext cx="1229893" cy="1102024"/>
            <a:chOff x="5865499" y="2636914"/>
            <a:chExt cx="1229893" cy="1102024"/>
          </a:xfrm>
        </p:grpSpPr>
        <p:sp>
          <p:nvSpPr>
            <p:cNvPr id="30" name="Rectangle 29"/>
            <p:cNvSpPr/>
            <p:nvPr/>
          </p:nvSpPr>
          <p:spPr>
            <a:xfrm>
              <a:off x="6561990" y="3425346"/>
              <a:ext cx="228600" cy="3135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66792" y="3582142"/>
              <a:ext cx="228600" cy="156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52400" y="3104776"/>
              <a:ext cx="228600" cy="6341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75094" y="26369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34" charset="0"/>
                  <a:cs typeface="Helvetica" pitchFamily="34" charset="0"/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70297" y="26369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 pitchFamily="34" charset="0"/>
                  <a:cs typeface="Helvetica" pitchFamily="34" charset="0"/>
                </a:rPr>
                <a:t>2</a:t>
              </a:r>
              <a:endParaRPr lang="en-US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79893" y="26369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 pitchFamily="34" charset="0"/>
                  <a:cs typeface="Helvetica" pitchFamily="34" charset="0"/>
                </a:rPr>
                <a:t>4</a:t>
              </a:r>
              <a:endParaRPr lang="en-US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65499" y="26369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 pitchFamily="34" charset="0"/>
                  <a:cs typeface="Helvetica" pitchFamily="34" charset="0"/>
                </a:rPr>
                <a:t>1</a:t>
              </a:r>
              <a:endParaRPr lang="en-US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59676" y="3186837"/>
              <a:ext cx="228600" cy="55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64021" y="1196342"/>
            <a:ext cx="1227300" cy="945228"/>
            <a:chOff x="5935051" y="4263142"/>
            <a:chExt cx="1227300" cy="945228"/>
          </a:xfrm>
        </p:grpSpPr>
        <p:grpSp>
          <p:nvGrpSpPr>
            <p:cNvPr id="39" name="Group 38"/>
            <p:cNvGrpSpPr/>
            <p:nvPr/>
          </p:nvGrpSpPr>
          <p:grpSpPr>
            <a:xfrm>
              <a:off x="5935051" y="4263142"/>
              <a:ext cx="1227300" cy="369333"/>
              <a:chOff x="5865499" y="2636914"/>
              <a:chExt cx="1227300" cy="369333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6475094" y="263691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34" charset="0"/>
                    <a:cs typeface="Helvetica" pitchFamily="34" charset="0"/>
                  </a:rPr>
                  <a:t>3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170297" y="263691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 pitchFamily="34" charset="0"/>
                    <a:cs typeface="Helvetica" pitchFamily="34" charset="0"/>
                  </a:rPr>
                  <a:t>2</a:t>
                </a:r>
                <a:endParaRPr lang="en-US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779893" y="263691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 pitchFamily="34" charset="0"/>
                    <a:cs typeface="Helvetica" pitchFamily="34" charset="0"/>
                  </a:rPr>
                  <a:t>4</a:t>
                </a:r>
                <a:endParaRPr lang="en-US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865499" y="263691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 pitchFamily="34" charset="0"/>
                    <a:cs typeface="Helvetica" pitchFamily="34" charset="0"/>
                  </a:rPr>
                  <a:t>1</a:t>
                </a:r>
                <a:endParaRPr lang="en-US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6136252" y="4731004"/>
              <a:ext cx="264548" cy="75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392346" y="4813066"/>
              <a:ext cx="353496" cy="238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745842" y="5051574"/>
              <a:ext cx="304802" cy="156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ight Arrow 1"/>
          <p:cNvSpPr/>
          <p:nvPr/>
        </p:nvSpPr>
        <p:spPr bwMode="auto">
          <a:xfrm>
            <a:off x="3733822" y="1778924"/>
            <a:ext cx="315686" cy="31690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ight Arrow 47"/>
          <p:cNvSpPr/>
          <p:nvPr/>
        </p:nvSpPr>
        <p:spPr bwMode="auto">
          <a:xfrm>
            <a:off x="6085194" y="1778920"/>
            <a:ext cx="315686" cy="31690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343" y="1304435"/>
            <a:ext cx="1491343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Rank-order probability curves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11886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types of training supported learning?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Statistical </a:t>
            </a:r>
            <a:r>
              <a:rPr lang="en-US" dirty="0"/>
              <a:t>learning </a:t>
            </a:r>
            <a:r>
              <a:rPr lang="en-US" dirty="0" smtClean="0"/>
              <a:t>seemed to help subjects focus on rules</a:t>
            </a:r>
          </a:p>
          <a:p>
            <a:pPr lvl="1"/>
            <a:r>
              <a:rPr lang="en-US" sz="1600" dirty="0"/>
              <a:t>Subjects reported using about 3-5 different rules or strategies to identify facilities.</a:t>
            </a:r>
          </a:p>
          <a:p>
            <a:pPr lvl="2"/>
            <a:r>
              <a:rPr lang="en-US" sz="1400" dirty="0"/>
              <a:t>e.g. “If red and green triangles, then mustard. Circles plus no water, then ketchup. Plus others I can't remember.”</a:t>
            </a:r>
          </a:p>
          <a:p>
            <a:pPr lvl="2"/>
            <a:r>
              <a:rPr lang="en-US" sz="1400" dirty="0"/>
              <a:t>e.g. “The chemicals were the most consistent. none = ketchup, both = mustard, green = salt, red = pepper”</a:t>
            </a:r>
            <a:endParaRPr lang="en-US" dirty="0" smtClean="0"/>
          </a:p>
          <a:p>
            <a:endParaRPr lang="en-US" smtClean="0"/>
          </a:p>
          <a:p>
            <a:r>
              <a:rPr lang="en-US" smtClean="0"/>
              <a:t>For </a:t>
            </a:r>
            <a:r>
              <a:rPr lang="en-US" dirty="0" smtClean="0"/>
              <a:t>rule learning, memory limits were a big issue! </a:t>
            </a:r>
          </a:p>
          <a:p>
            <a:pPr lvl="1"/>
            <a:r>
              <a:rPr lang="en-US" sz="1600" dirty="0" smtClean="0"/>
              <a:t>All subjects reported that they forgot some of the rules they developed over the course of the experiment. </a:t>
            </a:r>
          </a:p>
          <a:p>
            <a:pPr marL="227013" lvl="1">
              <a:lnSpc>
                <a:spcPts val="2200"/>
              </a:lnSpc>
              <a:buSzPct val="100000"/>
              <a:buFont typeface="Arial" pitchFamily="34" charset="0"/>
              <a:buChar char="■"/>
            </a:pPr>
            <a:endParaRPr lang="en-US" sz="2000" dirty="0" smtClean="0"/>
          </a:p>
          <a:p>
            <a:pPr marL="227013" lvl="1">
              <a:lnSpc>
                <a:spcPts val="2200"/>
              </a:lnSpc>
              <a:buSzPct val="100000"/>
              <a:buFont typeface="Arial" pitchFamily="34" charset="0"/>
              <a:buChar char="■"/>
            </a:pPr>
            <a:r>
              <a:rPr lang="en-US" sz="2000" dirty="0" smtClean="0"/>
              <a:t>Several </a:t>
            </a:r>
            <a:r>
              <a:rPr lang="en-US" sz="2000" dirty="0"/>
              <a:t>reported that it was very difficult to learn the facilities due to the lack of feedback.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99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33360" cy="77724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Subject feedback: Opinions about the overall study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13258"/>
              </p:ext>
            </p:extLst>
          </p:nvPr>
        </p:nvGraphicFramePr>
        <p:xfrm>
          <a:off x="457200" y="2269002"/>
          <a:ext cx="8229600" cy="2483179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6553200"/>
                <a:gridCol w="167640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Question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r>
                        <a:rPr lang="en-US" sz="1400" baseline="0" dirty="0" smtClean="0"/>
                        <a:t> Response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(Scale)*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1417" marR="114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I think the study instructions were easy to understand.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</a:rPr>
                        <a:t>3.4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I think the study test questions were easy to understand.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</a:rPr>
                        <a:t>3.6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I think the study test questions were easy to answer.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2.4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519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I think it was easy to use the computer software during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</a:rPr>
                        <a:t>3.6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420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 I think it was easy to input my answers using the probability sliders in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</a:rPr>
                        <a:t>3.0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 I felt like I was engaged or having fun during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effectLst/>
                        </a:rPr>
                        <a:t>2.2</a:t>
                      </a:r>
                      <a:endParaRPr lang="en-US" sz="1400" b="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 I felt like I was interested in the study. 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2.9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 I felt bored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B050"/>
                          </a:solidFill>
                          <a:effectLst/>
                        </a:rPr>
                        <a:t>2.4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9. I felt tired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</a:rPr>
                        <a:t>3.3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182887"/>
              </p:ext>
            </p:extLst>
          </p:nvPr>
        </p:nvGraphicFramePr>
        <p:xfrm>
          <a:off x="5638800" y="4800600"/>
          <a:ext cx="3200400" cy="612901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888648"/>
                <a:gridCol w="577938"/>
                <a:gridCol w="577938"/>
                <a:gridCol w="546276"/>
                <a:gridCol w="609600"/>
              </a:tblGrid>
              <a:tr h="149099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ea typeface="Times New Roman"/>
                        </a:rPr>
                        <a:t>*Response Scale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  <a:tr h="4605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Strongly 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(1)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(2)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Neutral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(3)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(4)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Strongly 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(5)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98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The ICArUS Program will employ a GEOINT-themed Challenge Problem to compare </a:t>
            </a:r>
            <a:r>
              <a:rPr lang="en-US" b="0" dirty="0" smtClean="0"/>
              <a:t>the models</a:t>
            </a:r>
            <a:r>
              <a:rPr lang="en-US" b="0" dirty="0"/>
              <a:t>’ performance with human performance. This study is designed to address a number of open questions related to the design of the Challenge Problem.  In particular,</a:t>
            </a:r>
          </a:p>
          <a:p>
            <a:endParaRPr lang="en-US" b="0" dirty="0"/>
          </a:p>
          <a:p>
            <a:pPr lvl="1"/>
            <a:r>
              <a:rPr lang="en-US" b="0" dirty="0"/>
              <a:t>Can </a:t>
            </a:r>
            <a:r>
              <a:rPr lang="en-US" dirty="0"/>
              <a:t>people learn to recognize patterns</a:t>
            </a:r>
            <a:r>
              <a:rPr lang="en-US" b="0" dirty="0"/>
              <a:t>/select a frame in a high-dimensional feature space?</a:t>
            </a:r>
          </a:p>
          <a:p>
            <a:pPr lvl="1"/>
            <a:r>
              <a:rPr lang="en-US" b="0" dirty="0"/>
              <a:t>What types of training – statistical learning, rules etc. - facilitate such learning?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20140"/>
            <a:ext cx="7932420" cy="5059998"/>
          </a:xfrm>
        </p:spPr>
        <p:txBody>
          <a:bodyPr/>
          <a:lstStyle/>
          <a:p>
            <a:r>
              <a:rPr lang="en-US" dirty="0" smtClean="0"/>
              <a:t>Specific facility identification</a:t>
            </a:r>
          </a:p>
          <a:p>
            <a:pPr lvl="1"/>
            <a:r>
              <a:rPr lang="en-US" dirty="0" smtClean="0"/>
              <a:t>Were subjects better at identifying facilities they trained on earlier?</a:t>
            </a:r>
          </a:p>
          <a:p>
            <a:pPr lvl="1"/>
            <a:r>
              <a:rPr lang="en-US" dirty="0" smtClean="0"/>
              <a:t>Was performance predicted by training time?</a:t>
            </a:r>
          </a:p>
          <a:p>
            <a:r>
              <a:rPr lang="en-US" dirty="0" smtClean="0"/>
              <a:t>Learning of specific scene features / INTs</a:t>
            </a:r>
          </a:p>
          <a:p>
            <a:pPr lvl="1"/>
            <a:r>
              <a:rPr lang="en-US" dirty="0" smtClean="0"/>
              <a:t>Data from assessment questions</a:t>
            </a:r>
          </a:p>
          <a:p>
            <a:pPr lvl="1"/>
            <a:r>
              <a:rPr lang="en-US" dirty="0" smtClean="0"/>
              <a:t>Was performance predicted by training time on INTs?</a:t>
            </a:r>
            <a:endParaRPr lang="en-US" dirty="0"/>
          </a:p>
          <a:p>
            <a:r>
              <a:rPr lang="en-US" dirty="0" smtClean="0"/>
              <a:t>Question difficulty</a:t>
            </a:r>
          </a:p>
          <a:p>
            <a:pPr lvl="1"/>
            <a:r>
              <a:rPr lang="en-US" dirty="0" smtClean="0"/>
              <a:t>Facilities more or less typical of category</a:t>
            </a:r>
          </a:p>
          <a:p>
            <a:pPr lvl="1"/>
            <a:r>
              <a:rPr lang="en-US" dirty="0" smtClean="0"/>
              <a:t>One peaked answer vs. multiple valid answers</a:t>
            </a:r>
          </a:p>
          <a:p>
            <a:r>
              <a:rPr lang="en-US" dirty="0" smtClean="0"/>
              <a:t>Question type analyses</a:t>
            </a:r>
          </a:p>
          <a:p>
            <a:pPr lvl="1"/>
            <a:r>
              <a:rPr lang="en-US" dirty="0" smtClean="0"/>
              <a:t>Did answers in sequential questions approach normative?</a:t>
            </a:r>
          </a:p>
          <a:p>
            <a:pPr lvl="1"/>
            <a:r>
              <a:rPr lang="en-US" dirty="0" smtClean="0"/>
              <a:t>Were subject INT choices optimal?</a:t>
            </a:r>
          </a:p>
          <a:p>
            <a:pPr lvl="1"/>
            <a:r>
              <a:rPr lang="en-US" dirty="0" smtClean="0"/>
              <a:t>Did subjects respond similarly to same scene queried with different question types?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analyses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79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3048000"/>
            <a:ext cx="12954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6406" y="5326144"/>
            <a:ext cx="7814821" cy="825712"/>
          </a:xfrm>
        </p:spPr>
        <p:txBody>
          <a:bodyPr/>
          <a:lstStyle/>
          <a:p>
            <a:pPr lvl="0"/>
            <a:r>
              <a:rPr lang="en-US" dirty="0" smtClean="0"/>
              <a:t>Average </a:t>
            </a:r>
            <a:r>
              <a:rPr lang="en-US" dirty="0"/>
              <a:t>time spent </a:t>
            </a:r>
            <a:r>
              <a:rPr lang="en-US" dirty="0" smtClean="0"/>
              <a:t>training: 18 min (range 8.5 – 33 min)</a:t>
            </a:r>
          </a:p>
          <a:p>
            <a:pPr lvl="0"/>
            <a:r>
              <a:rPr lang="en-US" dirty="0" smtClean="0"/>
              <a:t>Subjects sped up (time per phase) through training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Subjects attended to training over time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20203" y="1096650"/>
            <a:ext cx="5987228" cy="3937441"/>
            <a:chOff x="1620203" y="1096650"/>
            <a:chExt cx="5987228" cy="39374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203" y="1096650"/>
              <a:ext cx="5987228" cy="393744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 bwMode="auto">
            <a:xfrm>
              <a:off x="1676400" y="1143000"/>
              <a:ext cx="9906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676400" y="4648200"/>
              <a:ext cx="1219200" cy="3048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4619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Experiment 1: </a:t>
            </a:r>
            <a:r>
              <a:rPr lang="en-US" dirty="0" smtClean="0"/>
              <a:t>Detailed Structure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4688"/>
            <a:ext cx="4953000" cy="432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69" name="Picture 16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94688"/>
            <a:ext cx="4955346" cy="43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44" name="TextBox 8743"/>
          <p:cNvSpPr txBox="1"/>
          <p:nvPr/>
        </p:nvSpPr>
        <p:spPr>
          <a:xfrm>
            <a:off x="457200" y="1111066"/>
            <a:ext cx="4386650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1, Testing (Set 19 and 20)</a:t>
            </a:r>
            <a:endParaRPr lang="en-US" dirty="0"/>
          </a:p>
        </p:txBody>
      </p:sp>
      <p:sp>
        <p:nvSpPr>
          <p:cNvPr id="8745" name="TextBox 8744"/>
          <p:cNvSpPr txBox="1"/>
          <p:nvPr/>
        </p:nvSpPr>
        <p:spPr>
          <a:xfrm>
            <a:off x="6649266" y="5943600"/>
            <a:ext cx="1893467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Defined next slide…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1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1262"/>
            <a:ext cx="8305800" cy="48847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Question {Identify, Locate}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type of </a:t>
            </a:r>
            <a:r>
              <a:rPr lang="en-US" sz="1400" b="0" dirty="0" smtClean="0"/>
              <a:t>question.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Target {A, B, C, D}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target facility (</a:t>
            </a:r>
            <a:r>
              <a:rPr lang="en-US" sz="1400" b="0" i="1" dirty="0"/>
              <a:t>Identify/Locate</a:t>
            </a:r>
            <a:r>
              <a:rPr lang="en-US" sz="1400" b="0" dirty="0"/>
              <a:t> Facility A</a:t>
            </a:r>
            <a:r>
              <a:rPr lang="en-US" sz="1400" b="0" dirty="0" smtClean="0"/>
              <a:t>).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Presentation {Simultaneous, Sequential, Choice}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data was presented ‘</a:t>
            </a:r>
            <a:r>
              <a:rPr lang="en-US" sz="1400" b="0" i="1" dirty="0"/>
              <a:t>simultaneously’</a:t>
            </a:r>
            <a:r>
              <a:rPr lang="en-US" sz="1400" b="0" dirty="0"/>
              <a:t> (all at once), ‘</a:t>
            </a:r>
            <a:r>
              <a:rPr lang="en-US" sz="1400" b="0" i="1" dirty="0"/>
              <a:t>sequentially’</a:t>
            </a:r>
            <a:r>
              <a:rPr lang="en-US" sz="1400" b="0" dirty="0"/>
              <a:t> (one layer at a time), or ‘sequentially based on user </a:t>
            </a:r>
            <a:r>
              <a:rPr lang="en-US" sz="1400" b="0" i="1" dirty="0"/>
              <a:t>choice’</a:t>
            </a:r>
            <a:r>
              <a:rPr lang="en-US" sz="1400" b="0" dirty="0"/>
              <a:t> (participants were asked which layer they would like to see next).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Order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Simultaneous {ISM}</a:t>
            </a:r>
          </a:p>
          <a:p>
            <a:pPr lvl="2">
              <a:lnSpc>
                <a:spcPct val="100000"/>
              </a:lnSpc>
            </a:pPr>
            <a:r>
              <a:rPr lang="en-US" sz="1400" b="0" dirty="0" smtClean="0"/>
              <a:t>IMINT </a:t>
            </a:r>
            <a:r>
              <a:rPr lang="en-US" sz="1400" b="0" dirty="0"/>
              <a:t>(I), SIGINT (S), and MASINT (M) were presented </a:t>
            </a:r>
            <a:r>
              <a:rPr lang="en-US" sz="1400" b="0" dirty="0" smtClean="0"/>
              <a:t>simultaneously.</a:t>
            </a:r>
            <a:endParaRPr lang="en-US" sz="1400" b="0" dirty="0"/>
          </a:p>
          <a:p>
            <a:pPr lvl="1">
              <a:lnSpc>
                <a:spcPct val="100000"/>
              </a:lnSpc>
            </a:pPr>
            <a:r>
              <a:rPr lang="en-US" sz="1400" dirty="0"/>
              <a:t>Sequential {I-S-M, I-M-S}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Choice </a:t>
            </a:r>
            <a:r>
              <a:rPr lang="en-US" sz="1400" dirty="0"/>
              <a:t>{I-SM}</a:t>
            </a:r>
          </a:p>
          <a:p>
            <a:pPr lvl="2">
              <a:lnSpc>
                <a:spcPct val="100000"/>
              </a:lnSpc>
            </a:pPr>
            <a:r>
              <a:rPr lang="en-US" sz="1400" b="0" dirty="0"/>
              <a:t>IMINT was presented </a:t>
            </a:r>
            <a:r>
              <a:rPr lang="en-US" sz="1400" b="0" dirty="0" smtClean="0"/>
              <a:t>first.  Users </a:t>
            </a:r>
            <a:r>
              <a:rPr lang="en-US" sz="1400" b="0" dirty="0"/>
              <a:t>could choose to see SIGINT or MASINT.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Scene {1-16}</a:t>
            </a:r>
          </a:p>
          <a:p>
            <a:pPr lvl="1">
              <a:lnSpc>
                <a:spcPct val="100000"/>
              </a:lnSpc>
            </a:pPr>
            <a:r>
              <a:rPr lang="en-US" sz="1400" b="0" dirty="0" smtClean="0"/>
              <a:t>Scene number.  Multiple </a:t>
            </a:r>
            <a:r>
              <a:rPr lang="en-US" sz="1400" b="0" dirty="0"/>
              <a:t>questions were asked per scene.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Facilities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asked to identify 4 fictitious facilities (Ketchup-, Mustard-, Salt- and Pepper-producing Factories); 2-4 facilities appeared simultaneously in the </a:t>
            </a:r>
            <a:r>
              <a:rPr lang="en-US" dirty="0" smtClean="0"/>
              <a:t>scene.  </a:t>
            </a:r>
            <a:r>
              <a:rPr lang="en-US" dirty="0"/>
              <a:t>A facility was comprised of data from </a:t>
            </a:r>
            <a:r>
              <a:rPr lang="en-US" dirty="0" smtClean="0"/>
              <a:t>multiple layers. </a:t>
            </a:r>
            <a:endParaRPr lang="en-US" dirty="0"/>
          </a:p>
        </p:txBody>
      </p:sp>
      <p:pic>
        <p:nvPicPr>
          <p:cNvPr id="2050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24150"/>
            <a:ext cx="351639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0" y="4019550"/>
            <a:ext cx="2621294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A scene with 4 facilities.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86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Data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884738"/>
          </a:xfrm>
        </p:spPr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categories of data were associated with the task (IMINT, SIGINT, and MASINT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sz="1600" b="0" dirty="0"/>
              <a:t>IMINT (Image Intelligence): the location and shape of a building, water features, and the presence or absence of rooftop </a:t>
            </a:r>
            <a:r>
              <a:rPr lang="en-US" sz="1600" b="0" dirty="0" smtClean="0"/>
              <a:t>hardware</a:t>
            </a:r>
            <a:r>
              <a:rPr lang="en-US" sz="1600" b="0" dirty="0"/>
              <a:t>, e.g., a satellite dish</a:t>
            </a:r>
            <a:r>
              <a:rPr lang="en-US" sz="1600" b="0" dirty="0" smtClean="0"/>
              <a:t>.</a:t>
            </a:r>
            <a:endParaRPr lang="en-US" sz="1600" b="0" dirty="0"/>
          </a:p>
          <a:p>
            <a:pPr lvl="1"/>
            <a:r>
              <a:rPr lang="en-US" sz="1600" b="0" dirty="0"/>
              <a:t>SIGINT (Signals Intelligence): intelligence gathered by the interception of signals; each ‘hit’ denotes an intercepted signal at that location (e.g., a government-issued cell phone</a:t>
            </a:r>
            <a:r>
              <a:rPr lang="en-US" sz="1600" b="0" dirty="0" smtClean="0"/>
              <a:t>).</a:t>
            </a:r>
            <a:endParaRPr lang="en-US" sz="1600" b="0" dirty="0"/>
          </a:p>
          <a:p>
            <a:pPr lvl="1"/>
            <a:r>
              <a:rPr lang="en-US" sz="1600" b="0" dirty="0"/>
              <a:t>MASINT (Measurement and Signature Intelligence): chemical intelligence; each ‘hit’ denotes that a chemical (e.g., green or red fungus) has been detected at that location.</a:t>
            </a:r>
          </a:p>
          <a:p>
            <a:endParaRPr lang="en-US" dirty="0"/>
          </a:p>
        </p:txBody>
      </p:sp>
      <p:pic>
        <p:nvPicPr>
          <p:cNvPr id="10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52900"/>
            <a:ext cx="1285875" cy="203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235110"/>
              </p:ext>
            </p:extLst>
          </p:nvPr>
        </p:nvGraphicFramePr>
        <p:xfrm>
          <a:off x="838200" y="4381500"/>
          <a:ext cx="6096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Document" r:id="rId5" imgW="6091402" imgH="1964817" progId="Word.Document.12">
                  <p:embed/>
                </p:oleObj>
              </mc:Choice>
              <mc:Fallback>
                <p:oleObj name="Document" r:id="rId5" imgW="6091402" imgH="19648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4381500"/>
                        <a:ext cx="609600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6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8862"/>
            <a:ext cx="7696200" cy="4884738"/>
          </a:xfrm>
        </p:spPr>
        <p:txBody>
          <a:bodyPr/>
          <a:lstStyle/>
          <a:p>
            <a:r>
              <a:rPr lang="en-US" b="0" dirty="0" smtClean="0"/>
              <a:t>Data </a:t>
            </a:r>
            <a:r>
              <a:rPr lang="en-US" b="0" dirty="0"/>
              <a:t>was </a:t>
            </a:r>
            <a:r>
              <a:rPr lang="en-US" b="0" dirty="0" smtClean="0"/>
              <a:t>presented:</a:t>
            </a:r>
          </a:p>
          <a:p>
            <a:pPr lvl="1"/>
            <a:r>
              <a:rPr lang="en-US" dirty="0" smtClean="0"/>
              <a:t>simultaneously</a:t>
            </a:r>
            <a:r>
              <a:rPr lang="en-US" b="0" dirty="0" smtClean="0"/>
              <a:t> </a:t>
            </a:r>
            <a:r>
              <a:rPr lang="en-US" b="0" dirty="0"/>
              <a:t>(all at once</a:t>
            </a:r>
            <a:r>
              <a:rPr lang="en-US" b="0" dirty="0" smtClean="0"/>
              <a:t>)</a:t>
            </a:r>
          </a:p>
          <a:p>
            <a:pPr lvl="1"/>
            <a:r>
              <a:rPr lang="en-US" dirty="0" smtClean="0"/>
              <a:t>sequentially</a:t>
            </a:r>
            <a:r>
              <a:rPr lang="en-US" b="0" dirty="0" smtClean="0"/>
              <a:t> </a:t>
            </a:r>
            <a:r>
              <a:rPr lang="en-US" b="0" dirty="0"/>
              <a:t>(one layer at a time</a:t>
            </a:r>
            <a:r>
              <a:rPr lang="en-US" b="0" dirty="0" smtClean="0"/>
              <a:t>)</a:t>
            </a:r>
          </a:p>
          <a:p>
            <a:pPr lvl="1"/>
            <a:r>
              <a:rPr lang="en-US" b="0" dirty="0"/>
              <a:t>o</a:t>
            </a:r>
            <a:r>
              <a:rPr lang="en-US" b="0" dirty="0" smtClean="0"/>
              <a:t>r sequentially </a:t>
            </a:r>
            <a:r>
              <a:rPr lang="en-US" b="0" dirty="0"/>
              <a:t>based on </a:t>
            </a:r>
            <a:r>
              <a:rPr lang="en-US" dirty="0"/>
              <a:t>user </a:t>
            </a:r>
            <a:r>
              <a:rPr lang="en-US" dirty="0" smtClean="0"/>
              <a:t>choice</a:t>
            </a:r>
            <a:r>
              <a:rPr lang="en-US" b="0" dirty="0" smtClean="0"/>
              <a:t> </a:t>
            </a:r>
            <a:r>
              <a:rPr lang="en-US" b="0" dirty="0"/>
              <a:t>(participants were </a:t>
            </a:r>
            <a:r>
              <a:rPr lang="en-US" b="0" dirty="0" smtClean="0"/>
              <a:t>given a choice of which data to </a:t>
            </a:r>
            <a:r>
              <a:rPr lang="en-US" b="0" dirty="0"/>
              <a:t>see next).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71600"/>
            <a:ext cx="7696200" cy="4884738"/>
          </a:xfrm>
        </p:spPr>
        <p:txBody>
          <a:bodyPr/>
          <a:lstStyle/>
          <a:p>
            <a:r>
              <a:rPr lang="en-US" dirty="0"/>
              <a:t>The test comprised of a series of multiple-choice questions, and all responses were in the form of likelihoods (e.g., the probability that a particular sector contained a facility).  Participants were asked to either:</a:t>
            </a:r>
          </a:p>
          <a:p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485838"/>
              </p:ext>
            </p:extLst>
          </p:nvPr>
        </p:nvGraphicFramePr>
        <p:xfrm>
          <a:off x="-981074" y="3429000"/>
          <a:ext cx="60960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" name="Document" r:id="rId4" imgW="6091402" imgH="2631259" progId="Word.Document.12">
                  <p:embed/>
                </p:oleObj>
              </mc:Choice>
              <mc:Fallback>
                <p:oleObj name="Document" r:id="rId4" imgW="6091402" imgH="2631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981074" y="3429000"/>
                        <a:ext cx="6096000" cy="26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27202" y="2886075"/>
            <a:ext cx="2632452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 smtClean="0"/>
              <a:t>1. Locate a facility in the scene</a:t>
            </a:r>
            <a:endParaRPr lang="en-US" sz="1400" b="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639135" y="2902972"/>
            <a:ext cx="2533065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 smtClean="0"/>
              <a:t>2. Identify a facility in a sector</a:t>
            </a:r>
            <a:endParaRPr lang="en-US" sz="1400" b="0" i="1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280910"/>
              </p:ext>
            </p:extLst>
          </p:nvPr>
        </p:nvGraphicFramePr>
        <p:xfrm>
          <a:off x="1681163" y="3429000"/>
          <a:ext cx="6091237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" name="Document" r:id="rId6" imgW="6091402" imgH="2483520" progId="Word.Document.12">
                  <p:embed/>
                </p:oleObj>
              </mc:Choice>
              <mc:Fallback>
                <p:oleObj name="Document" r:id="rId6" imgW="6091402" imgH="2483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1163" y="3429000"/>
                        <a:ext cx="6091237" cy="248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797123"/>
              </p:ext>
            </p:extLst>
          </p:nvPr>
        </p:nvGraphicFramePr>
        <p:xfrm>
          <a:off x="6477000" y="3429000"/>
          <a:ext cx="2219244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" name="Bitmap Image" r:id="rId8" imgW="6725589" imgH="6706536" progId="Paint.Picture">
                  <p:embed/>
                </p:oleObj>
              </mc:Choice>
              <mc:Fallback>
                <p:oleObj name="Bitmap Image" r:id="rId8" imgW="6725589" imgH="6706536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429000"/>
                        <a:ext cx="2219244" cy="220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5594792"/>
            <a:ext cx="1233030" cy="367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/>
              <a:t>Example scene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42862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Training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trained via statistical learning (partially-annotated examples of each facility</a:t>
            </a:r>
            <a:r>
              <a:rPr lang="en-US" dirty="0" smtClean="0"/>
              <a:t>) or rules.</a:t>
            </a:r>
            <a:endParaRPr lang="en-US" dirty="0"/>
          </a:p>
          <a:p>
            <a:pPr lvl="1"/>
            <a:r>
              <a:rPr lang="en-US" dirty="0"/>
              <a:t>Annotation: 48 examples of each facility were presented, 16 at a </a:t>
            </a:r>
            <a:r>
              <a:rPr lang="en-US" dirty="0" smtClean="0"/>
              <a:t>time.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68331"/>
            <a:ext cx="4343400" cy="295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67400" y="4038600"/>
            <a:ext cx="281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dirty="0"/>
              <a:t>Training via example (16 instances of a Ketchup Factory shown; IMINT only).</a:t>
            </a:r>
          </a:p>
        </p:txBody>
      </p:sp>
    </p:spTree>
    <p:extLst>
      <p:ext uri="{BB962C8B-B14F-4D97-AF65-F5344CB8AC3E}">
        <p14:creationId xmlns:p14="http://schemas.microsoft.com/office/powerpoint/2010/main" val="28516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Structure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19237"/>
            <a:ext cx="4114800" cy="267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4800600"/>
            <a:ext cx="3810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Exp. 1 was divided </a:t>
            </a:r>
            <a:r>
              <a:rPr lang="en-US" sz="1400" dirty="0"/>
              <a:t>into 2 sections: training and testing.  The number of training examples (training) or questions (testing) is given in the upper-left corner of each box.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876800" y="1524000"/>
            <a:ext cx="4191000" cy="2209800"/>
            <a:chOff x="4876800" y="1600200"/>
            <a:chExt cx="4191000" cy="2209800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1600200"/>
              <a:ext cx="4090988" cy="191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 bwMode="auto">
            <a:xfrm>
              <a:off x="7543800" y="2783681"/>
              <a:ext cx="1524000" cy="1026319"/>
            </a:xfrm>
            <a:prstGeom prst="rect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50109" y="874119"/>
            <a:ext cx="1633782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27541" y="910038"/>
            <a:ext cx="2890536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/>
              <a:t>Experiment 2 (Not yet run)</a:t>
            </a:r>
            <a:endParaRPr lang="en-US" b="0" i="1" dirty="0"/>
          </a:p>
        </p:txBody>
      </p:sp>
      <p:sp>
        <p:nvSpPr>
          <p:cNvPr id="14" name="Rectangle 13"/>
          <p:cNvSpPr/>
          <p:nvPr/>
        </p:nvSpPr>
        <p:spPr>
          <a:xfrm>
            <a:off x="4876800" y="4810125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In Exp. 2 (</a:t>
            </a:r>
            <a:r>
              <a:rPr lang="en-US" sz="1400" i="1" dirty="0" smtClean="0"/>
              <a:t>not yet run</a:t>
            </a:r>
            <a:r>
              <a:rPr lang="en-US" sz="1400" dirty="0" smtClean="0"/>
              <a:t>), training and testing were interspersed.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19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295400"/>
            <a:ext cx="8043421" cy="48847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was analyzed</a:t>
            </a:r>
          </a:p>
          <a:p>
            <a:r>
              <a:rPr lang="en-US" dirty="0" smtClean="0"/>
              <a:t>Metrics</a:t>
            </a:r>
          </a:p>
          <a:p>
            <a:endParaRPr lang="en-US" dirty="0" smtClean="0"/>
          </a:p>
          <a:p>
            <a:r>
              <a:rPr lang="en-US" dirty="0" smtClean="0"/>
              <a:t>Subject performance</a:t>
            </a:r>
          </a:p>
          <a:p>
            <a:endParaRPr lang="en-US" dirty="0" smtClean="0"/>
          </a:p>
          <a:p>
            <a:r>
              <a:rPr lang="en-US" dirty="0" smtClean="0"/>
              <a:t>Subject conservatism</a:t>
            </a:r>
          </a:p>
          <a:p>
            <a:r>
              <a:rPr lang="en-US" dirty="0" smtClean="0"/>
              <a:t>Subject reports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Future analyses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9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rebriefing_2_2009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CCKS-Templa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K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KS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640A4F0362EB43B440C1B0A276729E" ma:contentTypeVersion="0" ma:contentTypeDescription="Create a new document." ma:contentTypeScope="" ma:versionID="31d70e330d91d90f1ea1b5f89448dd3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978B471-4FA0-4672-9341-5C387D4F1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52D0652-F5B6-417F-8844-4199DF15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11E5F6-85AB-45EB-8FFC-042EC0C55FC2}">
  <ds:schemaRefs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mitrebriefing_2_2009</Template>
  <TotalTime>1256</TotalTime>
  <Words>1627</Words>
  <Application>Microsoft Office PowerPoint</Application>
  <PresentationFormat>On-screen Show (4:3)</PresentationFormat>
  <Paragraphs>255</Paragraphs>
  <Slides>24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mitrebriefing_2_2009</vt:lpstr>
      <vt:lpstr>Document</vt:lpstr>
      <vt:lpstr>Bitmap Image</vt:lpstr>
      <vt:lpstr>ICArUS Pilot Study 1: Facility Identification</vt:lpstr>
      <vt:lpstr>Goals</vt:lpstr>
      <vt:lpstr>Methods: Facilities</vt:lpstr>
      <vt:lpstr>Methods: Data</vt:lpstr>
      <vt:lpstr>Methods: Questions</vt:lpstr>
      <vt:lpstr>Methods: Questions</vt:lpstr>
      <vt:lpstr>Methods: Training</vt:lpstr>
      <vt:lpstr>Methods: Structure</vt:lpstr>
      <vt:lpstr>Results: Overview</vt:lpstr>
      <vt:lpstr>What was analyzed?</vt:lpstr>
      <vt:lpstr>Metrics for comparing probability distributions (normative, human, random)</vt:lpstr>
      <vt:lpstr>Subjects could learn to recognize patterns  All subjects identified correct facility at above-random rates. 3 of 11 got nearly 60% of facilities correct </vt:lpstr>
      <vt:lpstr>Evaluating subject performance using KLD/TVD metrics (as in BAA)</vt:lpstr>
      <vt:lpstr>Subject group learned (by TVD analysis)</vt:lpstr>
      <vt:lpstr>KLD did not show learning</vt:lpstr>
      <vt:lpstr>Subject confidence</vt:lpstr>
      <vt:lpstr>Subject judgments were conservative relative to normative solution</vt:lpstr>
      <vt:lpstr>What types of training supported learning?</vt:lpstr>
      <vt:lpstr>Subject feedback: Opinions about the overall study </vt:lpstr>
      <vt:lpstr>Future analyses</vt:lpstr>
      <vt:lpstr>PowerPoint Presentation</vt:lpstr>
      <vt:lpstr>Subjects attended to training over time</vt:lpstr>
      <vt:lpstr>Experiment 1: Detailed Structure</vt:lpstr>
      <vt:lpstr>Structure Key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ICArUS Pilot Study: Facility Identification</dc:title>
  <dc:creator>Michael S. Fine</dc:creator>
  <cp:lastModifiedBy>Matthew Caywood</cp:lastModifiedBy>
  <cp:revision>108</cp:revision>
  <dcterms:created xsi:type="dcterms:W3CDTF">2011-04-21T13:44:01Z</dcterms:created>
  <dcterms:modified xsi:type="dcterms:W3CDTF">2011-05-03T15:32:15Z</dcterms:modified>
</cp:coreProperties>
</file>